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7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96"/>
  </p:notesMasterIdLst>
  <p:handoutMasterIdLst>
    <p:handoutMasterId r:id="rId97"/>
  </p:handoutMasterIdLst>
  <p:sldIdLst>
    <p:sldId id="1778" r:id="rId2"/>
    <p:sldId id="3028" r:id="rId3"/>
    <p:sldId id="3024" r:id="rId4"/>
    <p:sldId id="3026" r:id="rId5"/>
    <p:sldId id="2828" r:id="rId6"/>
    <p:sldId id="2977" r:id="rId7"/>
    <p:sldId id="2845" r:id="rId8"/>
    <p:sldId id="2986" r:id="rId9"/>
    <p:sldId id="2979" r:id="rId10"/>
    <p:sldId id="2843" r:id="rId11"/>
    <p:sldId id="2759" r:id="rId12"/>
    <p:sldId id="2790" r:id="rId13"/>
    <p:sldId id="3022" r:id="rId14"/>
    <p:sldId id="2757" r:id="rId15"/>
    <p:sldId id="2789" r:id="rId16"/>
    <p:sldId id="2761" r:id="rId17"/>
    <p:sldId id="2779" r:id="rId18"/>
    <p:sldId id="2995" r:id="rId19"/>
    <p:sldId id="3023" r:id="rId20"/>
    <p:sldId id="2780" r:id="rId21"/>
    <p:sldId id="2602" r:id="rId22"/>
    <p:sldId id="2984" r:id="rId23"/>
    <p:sldId id="2357" r:id="rId24"/>
    <p:sldId id="2988" r:id="rId25"/>
    <p:sldId id="2748" r:id="rId26"/>
    <p:sldId id="2983" r:id="rId27"/>
    <p:sldId id="2989" r:id="rId28"/>
    <p:sldId id="2990" r:id="rId29"/>
    <p:sldId id="2992" r:id="rId30"/>
    <p:sldId id="2815" r:id="rId31"/>
    <p:sldId id="3016" r:id="rId32"/>
    <p:sldId id="2817" r:id="rId33"/>
    <p:sldId id="2993" r:id="rId34"/>
    <p:sldId id="2994" r:id="rId35"/>
    <p:sldId id="2591" r:id="rId36"/>
    <p:sldId id="3025" r:id="rId37"/>
    <p:sldId id="2731" r:id="rId38"/>
    <p:sldId id="2519" r:id="rId39"/>
    <p:sldId id="2557" r:id="rId40"/>
    <p:sldId id="2645" r:id="rId41"/>
    <p:sldId id="2596" r:id="rId42"/>
    <p:sldId id="2365" r:id="rId43"/>
    <p:sldId id="2590" r:id="rId44"/>
    <p:sldId id="2055" r:id="rId45"/>
    <p:sldId id="2996" r:id="rId46"/>
    <p:sldId id="2595" r:id="rId47"/>
    <p:sldId id="2746" r:id="rId48"/>
    <p:sldId id="2744" r:id="rId49"/>
    <p:sldId id="2606" r:id="rId50"/>
    <p:sldId id="2517" r:id="rId51"/>
    <p:sldId id="2783" r:id="rId52"/>
    <p:sldId id="2622" r:id="rId53"/>
    <p:sldId id="2366" r:id="rId54"/>
    <p:sldId id="2587" r:id="rId55"/>
    <p:sldId id="2747" r:id="rId56"/>
    <p:sldId id="2750" r:id="rId57"/>
    <p:sldId id="2679" r:id="rId58"/>
    <p:sldId id="2657" r:id="rId59"/>
    <p:sldId id="2607" r:id="rId60"/>
    <p:sldId id="2608" r:id="rId61"/>
    <p:sldId id="2745" r:id="rId62"/>
    <p:sldId id="2743" r:id="rId63"/>
    <p:sldId id="3001" r:id="rId64"/>
    <p:sldId id="3004" r:id="rId65"/>
    <p:sldId id="3000" r:id="rId66"/>
    <p:sldId id="3002" r:id="rId67"/>
    <p:sldId id="3003" r:id="rId68"/>
    <p:sldId id="2558" r:id="rId69"/>
    <p:sldId id="2799" r:id="rId70"/>
    <p:sldId id="2763" r:id="rId71"/>
    <p:sldId id="3015" r:id="rId72"/>
    <p:sldId id="2776" r:id="rId73"/>
    <p:sldId id="2800" r:id="rId74"/>
    <p:sldId id="3014" r:id="rId75"/>
    <p:sldId id="2771" r:id="rId76"/>
    <p:sldId id="3018" r:id="rId77"/>
    <p:sldId id="2810" r:id="rId78"/>
    <p:sldId id="3020" r:id="rId79"/>
    <p:sldId id="3021" r:id="rId80"/>
    <p:sldId id="3008" r:id="rId81"/>
    <p:sldId id="2807" r:id="rId82"/>
    <p:sldId id="3009" r:id="rId83"/>
    <p:sldId id="2808" r:id="rId84"/>
    <p:sldId id="2809" r:id="rId85"/>
    <p:sldId id="3017" r:id="rId86"/>
    <p:sldId id="3027" r:id="rId87"/>
    <p:sldId id="2552" r:id="rId88"/>
    <p:sldId id="2593" r:id="rId89"/>
    <p:sldId id="2592" r:id="rId90"/>
    <p:sldId id="2594" r:id="rId91"/>
    <p:sldId id="2640" r:id="rId92"/>
    <p:sldId id="2638" r:id="rId93"/>
    <p:sldId id="2639" r:id="rId94"/>
    <p:sldId id="2571" r:id="rId9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3753F"/>
    <a:srgbClr val="788965"/>
    <a:srgbClr val="F37440"/>
    <a:srgbClr val="74C3FF"/>
    <a:srgbClr val="738260"/>
    <a:srgbClr val="F3E9D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7532"/>
  </p:normalViewPr>
  <p:slideViewPr>
    <p:cSldViewPr snapToGrid="0" snapToObjects="1">
      <p:cViewPr varScale="1">
        <p:scale>
          <a:sx n="200" d="100"/>
          <a:sy n="200" d="100"/>
        </p:scale>
        <p:origin x="472" y="160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4/3/24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4/3/24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09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55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51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99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10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55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99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23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20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01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21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iew on some machines and peripherals">
            <a:extLst>
              <a:ext uri="{FF2B5EF4-FFF2-40B4-BE49-F238E27FC236}">
                <a16:creationId xmlns:a16="http://schemas.microsoft.com/office/drawing/2014/main" id="{84DDD7AB-783C-7812-D519-C9077D2FC55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7451" y="0"/>
            <a:ext cx="122194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2057594"/>
            <a:ext cx="5007082" cy="4152706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2057400"/>
            <a:ext cx="5007082" cy="4152341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9F08E5DE-9306-334B-B203-7864E801E1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58416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3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8" r:id="rId2"/>
    <p:sldLayoutId id="2147483769" r:id="rId3"/>
    <p:sldLayoutId id="2147483774" r:id="rId4"/>
    <p:sldLayoutId id="2147483794" r:id="rId5"/>
    <p:sldLayoutId id="2147483795" r:id="rId6"/>
    <p:sldLayoutId id="2147483796" r:id="rId7"/>
    <p:sldLayoutId id="2147483801" r:id="rId8"/>
    <p:sldLayoutId id="2147483802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tags" Target="../tags/tag48.xml"/><Relationship Id="rId18" Type="http://schemas.openxmlformats.org/officeDocument/2006/relationships/tags" Target="../tags/tag53.xml"/><Relationship Id="rId26" Type="http://schemas.openxmlformats.org/officeDocument/2006/relationships/tags" Target="../tags/tag61.xml"/><Relationship Id="rId3" Type="http://schemas.openxmlformats.org/officeDocument/2006/relationships/tags" Target="../tags/tag38.xml"/><Relationship Id="rId21" Type="http://schemas.openxmlformats.org/officeDocument/2006/relationships/tags" Target="../tags/tag56.xml"/><Relationship Id="rId34" Type="http://schemas.openxmlformats.org/officeDocument/2006/relationships/tags" Target="../tags/tag69.xml"/><Relationship Id="rId7" Type="http://schemas.openxmlformats.org/officeDocument/2006/relationships/tags" Target="../tags/tag42.xml"/><Relationship Id="rId12" Type="http://schemas.openxmlformats.org/officeDocument/2006/relationships/tags" Target="../tags/tag47.xml"/><Relationship Id="rId17" Type="http://schemas.openxmlformats.org/officeDocument/2006/relationships/tags" Target="../tags/tag52.xml"/><Relationship Id="rId25" Type="http://schemas.openxmlformats.org/officeDocument/2006/relationships/tags" Target="../tags/tag60.xml"/><Relationship Id="rId33" Type="http://schemas.openxmlformats.org/officeDocument/2006/relationships/tags" Target="../tags/tag68.xml"/><Relationship Id="rId2" Type="http://schemas.openxmlformats.org/officeDocument/2006/relationships/tags" Target="../tags/tag37.xml"/><Relationship Id="rId16" Type="http://schemas.openxmlformats.org/officeDocument/2006/relationships/tags" Target="../tags/tag51.xml"/><Relationship Id="rId20" Type="http://schemas.openxmlformats.org/officeDocument/2006/relationships/tags" Target="../tags/tag55.xml"/><Relationship Id="rId29" Type="http://schemas.openxmlformats.org/officeDocument/2006/relationships/tags" Target="../tags/tag64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tags" Target="../tags/tag46.xml"/><Relationship Id="rId24" Type="http://schemas.openxmlformats.org/officeDocument/2006/relationships/tags" Target="../tags/tag59.xml"/><Relationship Id="rId32" Type="http://schemas.openxmlformats.org/officeDocument/2006/relationships/tags" Target="../tags/tag67.xml"/><Relationship Id="rId5" Type="http://schemas.openxmlformats.org/officeDocument/2006/relationships/tags" Target="../tags/tag40.xml"/><Relationship Id="rId15" Type="http://schemas.openxmlformats.org/officeDocument/2006/relationships/tags" Target="../tags/tag50.xml"/><Relationship Id="rId23" Type="http://schemas.openxmlformats.org/officeDocument/2006/relationships/tags" Target="../tags/tag58.xml"/><Relationship Id="rId28" Type="http://schemas.openxmlformats.org/officeDocument/2006/relationships/tags" Target="../tags/tag63.xml"/><Relationship Id="rId10" Type="http://schemas.openxmlformats.org/officeDocument/2006/relationships/tags" Target="../tags/tag45.xml"/><Relationship Id="rId19" Type="http://schemas.openxmlformats.org/officeDocument/2006/relationships/tags" Target="../tags/tag54.xml"/><Relationship Id="rId31" Type="http://schemas.openxmlformats.org/officeDocument/2006/relationships/tags" Target="../tags/tag66.xml"/><Relationship Id="rId4" Type="http://schemas.openxmlformats.org/officeDocument/2006/relationships/tags" Target="../tags/tag39.xml"/><Relationship Id="rId9" Type="http://schemas.openxmlformats.org/officeDocument/2006/relationships/tags" Target="../tags/tag44.xml"/><Relationship Id="rId14" Type="http://schemas.openxmlformats.org/officeDocument/2006/relationships/tags" Target="../tags/tag49.xml"/><Relationship Id="rId22" Type="http://schemas.openxmlformats.org/officeDocument/2006/relationships/tags" Target="../tags/tag57.xml"/><Relationship Id="rId27" Type="http://schemas.openxmlformats.org/officeDocument/2006/relationships/tags" Target="../tags/tag62.xml"/><Relationship Id="rId30" Type="http://schemas.openxmlformats.org/officeDocument/2006/relationships/tags" Target="../tags/tag65.xml"/><Relationship Id="rId35" Type="http://schemas.openxmlformats.org/officeDocument/2006/relationships/slideLayout" Target="../slideLayouts/slideLayout2.xml"/><Relationship Id="rId8" Type="http://schemas.openxmlformats.org/officeDocument/2006/relationships/tags" Target="../tags/tag4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4" Type="http://schemas.openxmlformats.org/officeDocument/2006/relationships/notesSlide" Target="../notesSlides/notesSlide1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0" Type="http://schemas.openxmlformats.org/officeDocument/2006/relationships/tags" Target="../tags/tag24.xml"/><Relationship Id="rId4" Type="http://schemas.openxmlformats.org/officeDocument/2006/relationships/tags" Target="../tags/tag18.xml"/><Relationship Id="rId9" Type="http://schemas.openxmlformats.org/officeDocument/2006/relationships/tags" Target="../tags/tag2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slideLayout" Target="../slideLayouts/slideLayout4.xml"/><Relationship Id="rId5" Type="http://schemas.openxmlformats.org/officeDocument/2006/relationships/tags" Target="../tags/tag30.xml"/><Relationship Id="rId10" Type="http://schemas.openxmlformats.org/officeDocument/2006/relationships/tags" Target="../tags/tag35.xml"/><Relationship Id="rId4" Type="http://schemas.openxmlformats.org/officeDocument/2006/relationships/tags" Target="../tags/tag29.xml"/><Relationship Id="rId9" Type="http://schemas.openxmlformats.org/officeDocument/2006/relationships/tags" Target="../tags/tag3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8E025F6-E6BF-0E4A-A4D3-1166BBF5190C}"/>
              </a:ext>
            </a:extLst>
          </p:cNvPr>
          <p:cNvSpPr txBox="1">
            <a:spLocks/>
          </p:cNvSpPr>
          <p:nvPr/>
        </p:nvSpPr>
        <p:spPr>
          <a:xfrm>
            <a:off x="3360221" y="111488"/>
            <a:ext cx="5080817" cy="529901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 Section B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E174D66-3123-D045-B072-4840BB2339BA}"/>
              </a:ext>
            </a:extLst>
          </p:cNvPr>
          <p:cNvSpPr txBox="1">
            <a:spLocks/>
          </p:cNvSpPr>
          <p:nvPr/>
        </p:nvSpPr>
        <p:spPr>
          <a:xfrm>
            <a:off x="122653" y="6312861"/>
            <a:ext cx="1872474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E1A69CC-8F22-AB43-93CF-012DCF287252}"/>
              </a:ext>
            </a:extLst>
          </p:cNvPr>
          <p:cNvSpPr txBox="1">
            <a:spLocks/>
          </p:cNvSpPr>
          <p:nvPr/>
        </p:nvSpPr>
        <p:spPr>
          <a:xfrm>
            <a:off x="2209624" y="836688"/>
            <a:ext cx="7382010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3B7A0EB-E952-534D-AB9C-66F390770BCB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294338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2.13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141A3C-103A-A6FC-F961-2C1CC9939E74}"/>
              </a:ext>
            </a:extLst>
          </p:cNvPr>
          <p:cNvSpPr txBox="1">
            <a:spLocks/>
          </p:cNvSpPr>
          <p:nvPr/>
        </p:nvSpPr>
        <p:spPr>
          <a:xfrm>
            <a:off x="8700933" y="6312861"/>
            <a:ext cx="3429789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DEC PDP 11/45 - 1973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BF83B519-E2B4-876F-92C2-11BB40C94843}"/>
              </a:ext>
            </a:extLst>
          </p:cNvPr>
          <p:cNvSpPr txBox="1">
            <a:spLocks/>
          </p:cNvSpPr>
          <p:nvPr/>
        </p:nvSpPr>
        <p:spPr>
          <a:xfrm>
            <a:off x="5235216" y="1471022"/>
            <a:ext cx="1721569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 Part 1</a:t>
            </a:r>
          </a:p>
        </p:txBody>
      </p:sp>
    </p:spTree>
    <p:extLst>
      <p:ext uri="{BB962C8B-B14F-4D97-AF65-F5344CB8AC3E}">
        <p14:creationId xmlns:p14="http://schemas.microsoft.com/office/powerpoint/2010/main" val="3604140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CBBC-BF13-9844-AC31-27E935A2A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86" y="72612"/>
            <a:ext cx="8773970" cy="445378"/>
          </a:xfrm>
        </p:spPr>
        <p:txBody>
          <a:bodyPr/>
          <a:lstStyle/>
          <a:p>
            <a:r>
              <a:rPr lang="en-US" dirty="0"/>
              <a:t>Equivalent Code: C -&gt; Assembly -&gt; Machine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237C10-B151-2647-B17F-BFEBC1CE81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343DCBD-DB31-C546-8692-9091D0050AA0}"/>
              </a:ext>
            </a:extLst>
          </p:cNvPr>
          <p:cNvGrpSpPr/>
          <p:nvPr/>
        </p:nvGrpSpPr>
        <p:grpSpPr>
          <a:xfrm>
            <a:off x="6389248" y="775390"/>
            <a:ext cx="5649952" cy="5039491"/>
            <a:chOff x="7110656" y="855966"/>
            <a:chExt cx="5649952" cy="503949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3F7FBDB-0EC0-774D-8900-C0E542CD3C0F}"/>
                </a:ext>
              </a:extLst>
            </p:cNvPr>
            <p:cNvSpPr/>
            <p:nvPr/>
          </p:nvSpPr>
          <p:spPr bwMode="auto">
            <a:xfrm>
              <a:off x="7110656" y="1493240"/>
              <a:ext cx="5649952" cy="4402217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00010408 &lt;main&gt;: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10408: e92d4800       push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1040c: e28db004       add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4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10410: e59f0010   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r0, [pc, 16] //10428 &lt;L1&gt;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10414: ebffffb3       bl 102e8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printf@plt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10418: e3a00000       mov r0, 0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1041c: e24bd004       sub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4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10420: e8bd4800       pop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10424: e12fff1e       bx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b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00010428 &lt;L1&gt;: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10428: 0001049c</a:t>
              </a:r>
              <a:b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0001049c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mesg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1049c: 6c6c6548	// 'l, 'l', 'e', 'h'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104a0: 000a216f      // '\0', '\n', '!', 'o'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8592B6-F0FA-AF4A-9BA7-34BE6BB3E29A}"/>
                </a:ext>
              </a:extLst>
            </p:cNvPr>
            <p:cNvSpPr txBox="1"/>
            <p:nvPr/>
          </p:nvSpPr>
          <p:spPr>
            <a:xfrm>
              <a:off x="7244926" y="855966"/>
              <a:ext cx="21980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memory</a:t>
              </a:r>
            </a:p>
            <a:p>
              <a:r>
                <a:rPr lang="en-US" dirty="0">
                  <a:solidFill>
                    <a:schemeClr val="accent5"/>
                  </a:solidFill>
                </a:rPr>
                <a:t>address     contents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39666FA-BC72-7544-8D86-5A134F034354}"/>
                </a:ext>
              </a:extLst>
            </p:cNvPr>
            <p:cNvSpPr txBox="1"/>
            <p:nvPr/>
          </p:nvSpPr>
          <p:spPr>
            <a:xfrm>
              <a:off x="9891018" y="1174324"/>
              <a:ext cx="2685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corresponding assembly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74E8D9-9560-7D4C-9E9D-E087556A443B}"/>
                </a:ext>
              </a:extLst>
            </p:cNvPr>
            <p:cNvSpPr txBox="1"/>
            <p:nvPr/>
          </p:nvSpPr>
          <p:spPr>
            <a:xfrm>
              <a:off x="8271591" y="925935"/>
              <a:ext cx="17139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high     low bytes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E1266D1-CCF7-5B49-908F-971B2A5DDCBE}"/>
              </a:ext>
            </a:extLst>
          </p:cNvPr>
          <p:cNvGrpSpPr/>
          <p:nvPr/>
        </p:nvGrpSpPr>
        <p:grpSpPr>
          <a:xfrm>
            <a:off x="629222" y="2631238"/>
            <a:ext cx="5013185" cy="4148852"/>
            <a:chOff x="7026858" y="3554811"/>
            <a:chExt cx="5013185" cy="4148852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6767D6E-06C9-3341-AC26-748E7A08C649}"/>
                </a:ext>
              </a:extLst>
            </p:cNvPr>
            <p:cNvSpPr/>
            <p:nvPr/>
          </p:nvSpPr>
          <p:spPr bwMode="auto">
            <a:xfrm>
              <a:off x="7026858" y="3554811"/>
              <a:ext cx="4944048" cy="4148852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     .section .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rodata</a:t>
              </a: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mesg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   .string "Hello!\n"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.text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.global main    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.type   main, %function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FP_OFF, 4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EXIT_SUCCESS,   0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main:   push   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add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    r0, L1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bl 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 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mov     r0, EXIT_SUCCESS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sub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pop    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bx 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     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L1:     .word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mesg</a:t>
              </a: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4CEA1B6-BD77-7B47-999A-4B444B1A9D19}"/>
                </a:ext>
              </a:extLst>
            </p:cNvPr>
            <p:cNvSpPr txBox="1"/>
            <p:nvPr/>
          </p:nvSpPr>
          <p:spPr>
            <a:xfrm>
              <a:off x="10180238" y="4148871"/>
              <a:ext cx="1859805" cy="3385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</a:rPr>
                <a:t>ARM-32 assembly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661488D-6DF3-1841-AA0E-7E2173DD8EFD}"/>
              </a:ext>
            </a:extLst>
          </p:cNvPr>
          <p:cNvSpPr txBox="1"/>
          <p:nvPr/>
        </p:nvSpPr>
        <p:spPr>
          <a:xfrm>
            <a:off x="6053258" y="5270757"/>
            <a:ext cx="671979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Data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CCD93C-8C28-1AB5-F9CA-11BCB3EEB46A}"/>
              </a:ext>
            </a:extLst>
          </p:cNvPr>
          <p:cNvGrpSpPr/>
          <p:nvPr/>
        </p:nvGrpSpPr>
        <p:grpSpPr>
          <a:xfrm>
            <a:off x="8611866" y="4477704"/>
            <a:ext cx="2568636" cy="369332"/>
            <a:chOff x="8611866" y="4477704"/>
            <a:chExt cx="2568636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2785F8-44A5-EE40-983D-8C90436E5457}"/>
                </a:ext>
              </a:extLst>
            </p:cNvPr>
            <p:cNvSpPr txBox="1"/>
            <p:nvPr/>
          </p:nvSpPr>
          <p:spPr>
            <a:xfrm>
              <a:off x="9290241" y="4477704"/>
              <a:ext cx="1890261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address of </a:t>
              </a:r>
              <a:r>
                <a:rPr lang="en-US" dirty="0" err="1">
                  <a:solidFill>
                    <a:schemeClr val="accent1"/>
                  </a:solidFill>
                </a:rPr>
                <a:t>mesg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F212D07-0BD4-CD4B-8492-A0907C75EE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11866" y="4605859"/>
              <a:ext cx="676287" cy="998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3B61D8E-DC40-33DF-8EA1-2A97FB12753A}"/>
              </a:ext>
            </a:extLst>
          </p:cNvPr>
          <p:cNvGrpSpPr/>
          <p:nvPr/>
        </p:nvGrpSpPr>
        <p:grpSpPr>
          <a:xfrm>
            <a:off x="2807750" y="6310931"/>
            <a:ext cx="2258904" cy="307777"/>
            <a:chOff x="2807750" y="6310931"/>
            <a:chExt cx="2258904" cy="3077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1A0290A-704C-494D-B3A6-CBC5E3325350}"/>
                </a:ext>
              </a:extLst>
            </p:cNvPr>
            <p:cNvSpPr txBox="1"/>
            <p:nvPr/>
          </p:nvSpPr>
          <p:spPr>
            <a:xfrm>
              <a:off x="3559510" y="6310931"/>
              <a:ext cx="1507144" cy="30777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address of </a:t>
              </a:r>
              <a:r>
                <a:rPr lang="en-US" sz="1400" dirty="0" err="1">
                  <a:solidFill>
                    <a:schemeClr val="accent1"/>
                  </a:solidFill>
                </a:rPr>
                <a:t>mesg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BCEC052-1744-934E-8E63-C0C02DE58653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>
              <a:off x="2807750" y="6464820"/>
              <a:ext cx="751760" cy="1094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9261FC4-82AD-1E9B-82C2-1ED1D16DB4A4}"/>
              </a:ext>
            </a:extLst>
          </p:cNvPr>
          <p:cNvSpPr txBox="1"/>
          <p:nvPr/>
        </p:nvSpPr>
        <p:spPr>
          <a:xfrm>
            <a:off x="5217097" y="1824294"/>
            <a:ext cx="146616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Code aka TEXT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0D8D63-C1A2-E87C-7426-1A35C0DF337C}"/>
              </a:ext>
            </a:extLst>
          </p:cNvPr>
          <p:cNvGrpSpPr/>
          <p:nvPr/>
        </p:nvGrpSpPr>
        <p:grpSpPr>
          <a:xfrm>
            <a:off x="769032" y="598831"/>
            <a:ext cx="3234707" cy="1868567"/>
            <a:chOff x="6911288" y="3520393"/>
            <a:chExt cx="5777539" cy="1868567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192AB811-5305-1C89-AF97-8A8B7A0E13BA}"/>
                </a:ext>
              </a:extLst>
            </p:cNvPr>
            <p:cNvSpPr/>
            <p:nvPr/>
          </p:nvSpPr>
          <p:spPr bwMode="auto">
            <a:xfrm>
              <a:off x="6911288" y="3520393"/>
              <a:ext cx="5777539" cy="1868567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stdlib.h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stdio.h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main(void)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("Hello!\n");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return EXIT_SUCCESS;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2A2D03-725B-674E-E7A6-0E117A64236E}"/>
                </a:ext>
              </a:extLst>
            </p:cNvPr>
            <p:cNvSpPr txBox="1"/>
            <p:nvPr/>
          </p:nvSpPr>
          <p:spPr>
            <a:xfrm>
              <a:off x="11150419" y="3640074"/>
              <a:ext cx="1494137" cy="5232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C source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D10DA9-2028-B845-78E4-77A4269E15A9}"/>
              </a:ext>
            </a:extLst>
          </p:cNvPr>
          <p:cNvGrpSpPr/>
          <p:nvPr/>
        </p:nvGrpSpPr>
        <p:grpSpPr>
          <a:xfrm>
            <a:off x="8219338" y="3971647"/>
            <a:ext cx="3200212" cy="453780"/>
            <a:chOff x="6955533" y="7110450"/>
            <a:chExt cx="3200212" cy="45378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DF311D-2FB9-09B6-7F84-738D16532522}"/>
                </a:ext>
              </a:extLst>
            </p:cNvPr>
            <p:cNvSpPr txBox="1"/>
            <p:nvPr/>
          </p:nvSpPr>
          <p:spPr>
            <a:xfrm>
              <a:off x="7867939" y="7194898"/>
              <a:ext cx="2287806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Machine instructions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02540F-7B15-01ED-945D-41825688FF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5533" y="7403957"/>
              <a:ext cx="89923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17B7E6E-1A80-837F-93B8-89716BCFAC14}"/>
                </a:ext>
              </a:extLst>
            </p:cNvPr>
            <p:cNvCxnSpPr/>
            <p:nvPr/>
          </p:nvCxnSpPr>
          <p:spPr>
            <a:xfrm flipV="1">
              <a:off x="6955533" y="7110450"/>
              <a:ext cx="0" cy="29350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28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57" y="-57600"/>
            <a:ext cx="11880559" cy="589963"/>
          </a:xfrm>
        </p:spPr>
        <p:txBody>
          <a:bodyPr/>
          <a:lstStyle/>
          <a:p>
            <a:r>
              <a:rPr lang="en-US" dirty="0"/>
              <a:t>PA2/PA3 Design: Using a Finite State Machine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39823" y="754861"/>
            <a:ext cx="11487955" cy="411604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>
                <a:solidFill>
                  <a:srgbClr val="0070C0"/>
                </a:solidFill>
              </a:rPr>
              <a:t>Finite state machine </a:t>
            </a:r>
            <a:r>
              <a:rPr lang="en-US" sz="1800" dirty="0"/>
              <a:t>(or Finite State Automaton) is a way of representing (or </a:t>
            </a:r>
            <a:r>
              <a:rPr lang="en-US" sz="1800" i="1" dirty="0">
                <a:solidFill>
                  <a:srgbClr val="2C895B"/>
                </a:solidFill>
              </a:rPr>
              <a:t>detecting</a:t>
            </a:r>
            <a:r>
              <a:rPr lang="en-US" sz="1800" dirty="0"/>
              <a:t>) a </a:t>
            </a:r>
            <a:r>
              <a:rPr lang="en-US" sz="1800" i="1" dirty="0">
                <a:solidFill>
                  <a:srgbClr val="7030A0"/>
                </a:solidFill>
              </a:rPr>
              <a:t>language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Example: </a:t>
            </a:r>
            <a:r>
              <a:rPr lang="en-US" sz="1800" dirty="0"/>
              <a:t>set of string patterns (e.g., </a:t>
            </a:r>
            <a:r>
              <a:rPr lang="en-US" sz="1800" b="1" i="1" dirty="0">
                <a:solidFill>
                  <a:srgbClr val="F37440"/>
                </a:solidFill>
              </a:rPr>
              <a:t>HA</a:t>
            </a:r>
            <a:r>
              <a:rPr lang="en-US" sz="1800" dirty="0"/>
              <a:t>) </a:t>
            </a:r>
            <a:r>
              <a:rPr lang="en-US" sz="1800" i="1" dirty="0">
                <a:solidFill>
                  <a:srgbClr val="2C895B"/>
                </a:solidFill>
              </a:rPr>
              <a:t>accepted</a:t>
            </a:r>
            <a:r>
              <a:rPr lang="en-US" sz="1800" dirty="0"/>
              <a:t> or </a:t>
            </a:r>
            <a:r>
              <a:rPr lang="en-US" sz="1800" i="1" dirty="0">
                <a:solidFill>
                  <a:srgbClr val="FF0000"/>
                </a:solidFill>
              </a:rPr>
              <a:t>rejected</a:t>
            </a:r>
            <a:r>
              <a:rPr lang="en-US" sz="1800" dirty="0"/>
              <a:t> based on an </a:t>
            </a:r>
            <a:r>
              <a:rPr lang="en-US" sz="1800" b="1" dirty="0">
                <a:solidFill>
                  <a:srgbClr val="FF0000"/>
                </a:solidFill>
              </a:rPr>
              <a:t>input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FF0000"/>
                </a:solidFill>
              </a:rPr>
              <a:t>sequence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/>
                </a:solidFill>
              </a:rPr>
              <a:t>Circle (States) </a:t>
            </a:r>
            <a:r>
              <a:rPr lang="en-US" sz="1800" dirty="0">
                <a:solidFill>
                  <a:schemeClr val="accent6"/>
                </a:solidFill>
              </a:rPr>
              <a:t>and </a:t>
            </a:r>
            <a:r>
              <a:rPr lang="en-US" sz="1800" b="1" dirty="0">
                <a:solidFill>
                  <a:schemeClr val="accent6"/>
                </a:solidFill>
              </a:rPr>
              <a:t>Arc</a:t>
            </a:r>
            <a:r>
              <a:rPr lang="en-US" sz="1800" dirty="0">
                <a:solidFill>
                  <a:schemeClr val="accent6"/>
                </a:solidFill>
              </a:rPr>
              <a:t> representation</a:t>
            </a:r>
          </a:p>
          <a:p>
            <a:r>
              <a:rPr lang="en-US" sz="1800" dirty="0"/>
              <a:t>A </a:t>
            </a:r>
            <a:r>
              <a:rPr lang="en-US" sz="1800" b="1" dirty="0">
                <a:solidFill>
                  <a:srgbClr val="F37440"/>
                </a:solidFill>
              </a:rPr>
              <a:t>circle</a:t>
            </a:r>
            <a:r>
              <a:rPr lang="en-US" sz="1800" dirty="0"/>
              <a:t> (</a:t>
            </a:r>
            <a:r>
              <a:rPr lang="en-US" sz="1800" dirty="0">
                <a:solidFill>
                  <a:srgbClr val="7030A0"/>
                </a:solidFill>
              </a:rPr>
              <a:t>state)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FF0000"/>
                </a:solidFill>
              </a:rPr>
              <a:t>represents</a:t>
            </a:r>
            <a:r>
              <a:rPr lang="en-US" sz="1800" dirty="0"/>
              <a:t> </a:t>
            </a:r>
            <a:r>
              <a:rPr lang="en-US" sz="1800" b="1" i="1" dirty="0"/>
              <a:t>(remembers) </a:t>
            </a:r>
            <a:r>
              <a:rPr lang="en-US" sz="1800" b="1" dirty="0">
                <a:solidFill>
                  <a:srgbClr val="7030A0"/>
                </a:solidFill>
              </a:rPr>
              <a:t>what has already been seen </a:t>
            </a:r>
            <a:r>
              <a:rPr lang="en-US" sz="1800" dirty="0">
                <a:solidFill>
                  <a:schemeClr val="accent6"/>
                </a:solidFill>
              </a:rPr>
              <a:t>in the </a:t>
            </a:r>
            <a:r>
              <a:rPr lang="en-US" sz="1800" b="1" dirty="0">
                <a:solidFill>
                  <a:srgbClr val="0070C0"/>
                </a:solidFill>
              </a:rPr>
              <a:t>input stream</a:t>
            </a:r>
          </a:p>
          <a:p>
            <a:r>
              <a:rPr lang="en-US" sz="1800" dirty="0"/>
              <a:t>An </a:t>
            </a:r>
            <a:r>
              <a:rPr lang="en-US" sz="1800" b="1" dirty="0">
                <a:solidFill>
                  <a:schemeClr val="accent5"/>
                </a:solidFill>
              </a:rPr>
              <a:t>arc</a:t>
            </a:r>
            <a:r>
              <a:rPr lang="en-US" sz="1800" dirty="0">
                <a:solidFill>
                  <a:schemeClr val="accent5"/>
                </a:solidFill>
              </a:rPr>
              <a:t> </a:t>
            </a:r>
            <a:r>
              <a:rPr lang="en-US" sz="1800" dirty="0"/>
              <a:t>represents a </a:t>
            </a:r>
            <a:r>
              <a:rPr lang="en-US" sz="1800" b="1" dirty="0">
                <a:solidFill>
                  <a:schemeClr val="accent5"/>
                </a:solidFill>
              </a:rPr>
              <a:t>transition</a:t>
            </a:r>
            <a:r>
              <a:rPr lang="en-US" sz="1800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rgbClr val="00B050"/>
                </a:solidFill>
              </a:rPr>
              <a:t>from one state to the next state </a:t>
            </a:r>
            <a:r>
              <a:rPr lang="en-US" sz="1800" dirty="0">
                <a:solidFill>
                  <a:schemeClr val="accent1"/>
                </a:solidFill>
              </a:rPr>
              <a:t>for a specified input and may specify an </a:t>
            </a:r>
            <a:r>
              <a:rPr lang="en-US" sz="1800" b="1" dirty="0">
                <a:solidFill>
                  <a:srgbClr val="2C895B"/>
                </a:solidFill>
              </a:rPr>
              <a:t>optional output </a:t>
            </a:r>
            <a:r>
              <a:rPr lang="en-US" sz="1800" dirty="0">
                <a:solidFill>
                  <a:schemeClr val="accent1"/>
                </a:solidFill>
              </a:rPr>
              <a:t>(or </a:t>
            </a:r>
            <a:r>
              <a:rPr lang="en-US" sz="1800" b="1" dirty="0">
                <a:solidFill>
                  <a:srgbClr val="2C895B"/>
                </a:solidFill>
              </a:rPr>
              <a:t>operation to be performed</a:t>
            </a:r>
            <a:r>
              <a:rPr lang="en-US" sz="1800" dirty="0"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The </a:t>
            </a:r>
            <a:r>
              <a:rPr lang="en-US" sz="1800" b="1" dirty="0">
                <a:solidFill>
                  <a:schemeClr val="tx2"/>
                </a:solidFill>
              </a:rPr>
              <a:t>next state </a:t>
            </a:r>
            <a:r>
              <a:rPr lang="en-US" sz="1800" dirty="0">
                <a:solidFill>
                  <a:schemeClr val="tx2"/>
                </a:solidFill>
              </a:rPr>
              <a:t>can be the </a:t>
            </a:r>
            <a:r>
              <a:rPr lang="en-US" sz="1800" b="1" dirty="0">
                <a:solidFill>
                  <a:schemeClr val="tx2"/>
                </a:solidFill>
              </a:rPr>
              <a:t>same state </a:t>
            </a:r>
            <a:r>
              <a:rPr lang="en-US" sz="1800" dirty="0">
                <a:solidFill>
                  <a:schemeClr val="tx2"/>
                </a:solidFill>
              </a:rPr>
              <a:t>or a </a:t>
            </a:r>
            <a:r>
              <a:rPr lang="en-US" sz="1800" b="1" dirty="0">
                <a:solidFill>
                  <a:schemeClr val="tx2"/>
                </a:solidFill>
              </a:rPr>
              <a:t>different state</a:t>
            </a:r>
          </a:p>
          <a:p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At any point in time, </a:t>
            </a:r>
            <a:r>
              <a:rPr lang="en-US" sz="1800" b="1" dirty="0">
                <a:solidFill>
                  <a:srgbClr val="0070C0"/>
                </a:solidFill>
                <a:cs typeface="Consolas" panose="020B0609020204030204" pitchFamily="49" charset="0"/>
              </a:rPr>
              <a:t>one of the states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is the </a:t>
            </a:r>
            <a:r>
              <a:rPr lang="en-US" sz="1800" b="1" u="sng" dirty="0">
                <a:solidFill>
                  <a:srgbClr val="0070C0"/>
                </a:solidFill>
                <a:cs typeface="Consolas" panose="020B0609020204030204" pitchFamily="49" charset="0"/>
              </a:rPr>
              <a:t>current state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of the machine</a:t>
            </a:r>
          </a:p>
          <a:p>
            <a:pPr lvl="1"/>
            <a:r>
              <a:rPr lang="en-US" sz="1800" b="1" dirty="0">
                <a:solidFill>
                  <a:srgbClr val="0070C0"/>
                </a:solidFill>
                <a:cs typeface="Consolas" panose="020B0609020204030204" pitchFamily="49" charset="0"/>
              </a:rPr>
              <a:t>Current state </a:t>
            </a:r>
            <a:r>
              <a:rPr lang="en-US" sz="1800" dirty="0">
                <a:solidFill>
                  <a:srgbClr val="7030A0"/>
                </a:solidFill>
                <a:cs typeface="Consolas" panose="020B0609020204030204" pitchFamily="49" charset="0"/>
              </a:rPr>
              <a:t>"remembers" </a:t>
            </a:r>
            <a:r>
              <a:rPr lang="en-US" sz="1800" dirty="0">
                <a:solidFill>
                  <a:srgbClr val="0070C0"/>
                </a:solidFill>
                <a:cs typeface="Consolas" panose="020B0609020204030204" pitchFamily="49" charset="0"/>
              </a:rPr>
              <a:t>the </a:t>
            </a:r>
            <a:r>
              <a:rPr lang="en-US" sz="1800" b="1" dirty="0">
                <a:solidFill>
                  <a:srgbClr val="0070C0"/>
                </a:solidFill>
                <a:cs typeface="Consolas" panose="020B0609020204030204" pitchFamily="49" charset="0"/>
              </a:rPr>
              <a:t>input sequence seen so far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by the machine</a:t>
            </a:r>
          </a:p>
          <a:p>
            <a:r>
              <a:rPr lang="en-US" sz="1800" b="1" dirty="0">
                <a:solidFill>
                  <a:schemeClr val="accent6"/>
                </a:solidFill>
                <a:cs typeface="Consolas" panose="020B0609020204030204" pitchFamily="49" charset="0"/>
              </a:rPr>
              <a:t>Whenever a </a:t>
            </a:r>
            <a:r>
              <a:rPr lang="en-US" sz="1800" b="1" dirty="0">
                <a:solidFill>
                  <a:schemeClr val="accent5"/>
                </a:solidFill>
                <a:cs typeface="Consolas" panose="020B0609020204030204" pitchFamily="49" charset="0"/>
              </a:rPr>
              <a:t>state is entered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, it </a:t>
            </a:r>
            <a:r>
              <a:rPr lang="en-US" sz="1800" b="1" i="1" dirty="0">
                <a:solidFill>
                  <a:schemeClr val="accent6"/>
                </a:solidFill>
                <a:cs typeface="Consolas" panose="020B0609020204030204" pitchFamily="49" charset="0"/>
              </a:rPr>
              <a:t>"reads"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to get the next input (except the </a:t>
            </a:r>
            <a:r>
              <a:rPr lang="en-US" sz="1800" b="1" i="1" dirty="0">
                <a:solidFill>
                  <a:schemeClr val="accent1"/>
                </a:solidFill>
                <a:cs typeface="Consolas" panose="020B0609020204030204" pitchFamily="49" charset="0"/>
              </a:rPr>
              <a:t>end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 state – next slide)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75A70-B239-2A4E-9689-9CC6B1E704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36E7E4-EFA6-E9CD-E917-0D4148A1CA58}"/>
              </a:ext>
            </a:extLst>
          </p:cNvPr>
          <p:cNvGrpSpPr/>
          <p:nvPr/>
        </p:nvGrpSpPr>
        <p:grpSpPr>
          <a:xfrm>
            <a:off x="2808722" y="4970055"/>
            <a:ext cx="6269697" cy="1790093"/>
            <a:chOff x="2829156" y="5215656"/>
            <a:chExt cx="6269697" cy="179009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007D47D-EDA0-0F42-8F2F-523B017AA9B8}"/>
                </a:ext>
              </a:extLst>
            </p:cNvPr>
            <p:cNvGrpSpPr/>
            <p:nvPr/>
          </p:nvGrpSpPr>
          <p:grpSpPr>
            <a:xfrm>
              <a:off x="2829156" y="5215656"/>
              <a:ext cx="6269697" cy="1790093"/>
              <a:chOff x="1637214" y="4863870"/>
              <a:chExt cx="6269697" cy="1790093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CB700A5-CFA5-7A45-A430-AE9B79A425AD}"/>
                  </a:ext>
                </a:extLst>
              </p:cNvPr>
              <p:cNvSpPr/>
              <p:nvPr/>
            </p:nvSpPr>
            <p:spPr>
              <a:xfrm>
                <a:off x="1637214" y="5560183"/>
                <a:ext cx="791935" cy="7919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start</a:t>
                </a:r>
              </a:p>
              <a:p>
                <a:pPr algn="ctr"/>
                <a:r>
                  <a:rPr lang="en-US" sz="1400" dirty="0"/>
                  <a:t>1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90BC7307-42D3-6441-89D9-424B70069112}"/>
                  </a:ext>
                </a:extLst>
              </p:cNvPr>
              <p:cNvGrpSpPr/>
              <p:nvPr/>
            </p:nvGrpSpPr>
            <p:grpSpPr>
              <a:xfrm>
                <a:off x="2429149" y="5560183"/>
                <a:ext cx="2994222" cy="791935"/>
                <a:chOff x="3402948" y="3171710"/>
                <a:chExt cx="2994222" cy="791935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D4630B4E-326A-E444-83D8-0FC5549DB573}"/>
                    </a:ext>
                  </a:extLst>
                </p:cNvPr>
                <p:cNvSpPr/>
                <p:nvPr/>
              </p:nvSpPr>
              <p:spPr>
                <a:xfrm>
                  <a:off x="5605235" y="3171710"/>
                  <a:ext cx="791935" cy="79193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2</a:t>
                  </a:r>
                </a:p>
              </p:txBody>
            </p: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AC920717-AFE2-DF47-9FF9-D3CFCAAB48C1}"/>
                    </a:ext>
                  </a:extLst>
                </p:cNvPr>
                <p:cNvCxnSpPr>
                  <a:cxnSpLocks/>
                  <a:stCxn id="37" idx="6"/>
                  <a:endCxn id="41" idx="2"/>
                </p:cNvCxnSpPr>
                <p:nvPr/>
              </p:nvCxnSpPr>
              <p:spPr>
                <a:xfrm>
                  <a:off x="3402948" y="3567678"/>
                  <a:ext cx="2202287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355581D2-D11F-1E40-99B1-F7CDC1F6758C}"/>
                  </a:ext>
                </a:extLst>
              </p:cNvPr>
              <p:cNvGrpSpPr/>
              <p:nvPr/>
            </p:nvGrpSpPr>
            <p:grpSpPr>
              <a:xfrm>
                <a:off x="5330231" y="5560181"/>
                <a:ext cx="2576680" cy="791935"/>
                <a:chOff x="3820490" y="3171710"/>
                <a:chExt cx="2576680" cy="791935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92CA63F7-03E9-E747-A313-1E029F93B738}"/>
                    </a:ext>
                  </a:extLst>
                </p:cNvPr>
                <p:cNvSpPr/>
                <p:nvPr/>
              </p:nvSpPr>
              <p:spPr>
                <a:xfrm>
                  <a:off x="5605235" y="3171710"/>
                  <a:ext cx="791935" cy="79193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3</a:t>
                  </a:r>
                </a:p>
              </p:txBody>
            </p: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7FC30448-F1C5-F142-AB88-34B6A480698B}"/>
                    </a:ext>
                  </a:extLst>
                </p:cNvPr>
                <p:cNvCxnSpPr>
                  <a:cxnSpLocks/>
                  <a:endCxn id="51" idx="2"/>
                </p:cNvCxnSpPr>
                <p:nvPr/>
              </p:nvCxnSpPr>
              <p:spPr>
                <a:xfrm>
                  <a:off x="3820490" y="3567678"/>
                  <a:ext cx="1784745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Arc 55">
                <a:extLst>
                  <a:ext uri="{FF2B5EF4-FFF2-40B4-BE49-F238E27FC236}">
                    <a16:creationId xmlns:a16="http://schemas.microsoft.com/office/drawing/2014/main" id="{18CA1A42-5151-6240-B0D8-D2FEAC305208}"/>
                  </a:ext>
                </a:extLst>
              </p:cNvPr>
              <p:cNvSpPr/>
              <p:nvPr/>
            </p:nvSpPr>
            <p:spPr>
              <a:xfrm rot="15119954" flipV="1">
                <a:off x="4675708" y="5030367"/>
                <a:ext cx="745097" cy="691881"/>
              </a:xfrm>
              <a:prstGeom prst="arc">
                <a:avLst>
                  <a:gd name="adj1" fmla="val 12542226"/>
                  <a:gd name="adj2" fmla="val 6614144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DE891BDB-3206-8745-85E3-0226A567C51C}"/>
                  </a:ext>
                </a:extLst>
              </p:cNvPr>
              <p:cNvSpPr/>
              <p:nvPr/>
            </p:nvSpPr>
            <p:spPr>
              <a:xfrm rot="16200000" flipV="1">
                <a:off x="4029429" y="3015831"/>
                <a:ext cx="1592110" cy="5288188"/>
              </a:xfrm>
              <a:prstGeom prst="arc">
                <a:avLst>
                  <a:gd name="adj1" fmla="val 16276803"/>
                  <a:gd name="adj2" fmla="val 5362040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6D00BF1-5BD6-634A-AF2D-AC20601DCCDD}"/>
                  </a:ext>
                </a:extLst>
              </p:cNvPr>
              <p:cNvSpPr txBox="1"/>
              <p:nvPr/>
            </p:nvSpPr>
            <p:spPr>
              <a:xfrm>
                <a:off x="1683813" y="6271314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State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DCE98EF-1EA2-0E4C-8C8D-6664DFDD462A}"/>
                  </a:ext>
                </a:extLst>
              </p:cNvPr>
              <p:cNvSpPr txBox="1"/>
              <p:nvPr/>
            </p:nvSpPr>
            <p:spPr>
              <a:xfrm>
                <a:off x="4709602" y="6284631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State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573F376-26F2-2349-B554-2E25C0997AC5}"/>
                  </a:ext>
                </a:extLst>
              </p:cNvPr>
              <p:cNvSpPr txBox="1"/>
              <p:nvPr/>
            </p:nvSpPr>
            <p:spPr>
              <a:xfrm>
                <a:off x="7170547" y="6283840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State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14CDD7-ED40-E75F-A083-2D72B4640752}"/>
                </a:ext>
              </a:extLst>
            </p:cNvPr>
            <p:cNvSpPr txBox="1"/>
            <p:nvPr/>
          </p:nvSpPr>
          <p:spPr>
            <a:xfrm>
              <a:off x="8349271" y="5345443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27EFD1-3CE5-AEA8-2FF6-EBEF1DF8D778}"/>
                </a:ext>
              </a:extLst>
            </p:cNvPr>
            <p:cNvSpPr txBox="1"/>
            <p:nvPr/>
          </p:nvSpPr>
          <p:spPr>
            <a:xfrm>
              <a:off x="4300243" y="5957263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06A441-6C2C-6659-76C5-C1FBD3C99E93}"/>
                </a:ext>
              </a:extLst>
            </p:cNvPr>
            <p:cNvSpPr txBox="1"/>
            <p:nvPr/>
          </p:nvSpPr>
          <p:spPr>
            <a:xfrm>
              <a:off x="5953887" y="5397378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0FE8C5B-AD17-42BE-52FC-4F3BDFE95F7B}"/>
                </a:ext>
              </a:extLst>
            </p:cNvPr>
            <p:cNvSpPr txBox="1"/>
            <p:nvPr/>
          </p:nvSpPr>
          <p:spPr>
            <a:xfrm>
              <a:off x="7294465" y="5969248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83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57" y="-57600"/>
            <a:ext cx="11880559" cy="589963"/>
          </a:xfrm>
        </p:spPr>
        <p:txBody>
          <a:bodyPr/>
          <a:lstStyle/>
          <a:p>
            <a:r>
              <a:rPr lang="en-US" dirty="0"/>
              <a:t>Machine States and Transitions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01623" y="595021"/>
            <a:ext cx="11126155" cy="444150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0070C0"/>
                </a:solidFill>
              </a:rPr>
              <a:t>Two Special states</a:t>
            </a:r>
            <a:endParaRPr lang="en-US" sz="20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0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start</a:t>
            </a:r>
            <a:r>
              <a:rPr lang="en-US" sz="2000" dirty="0"/>
              <a:t> state (machine starts "powers up" in this state) </a:t>
            </a:r>
            <a:r>
              <a:rPr lang="en-US" sz="2000" b="1" dirty="0">
                <a:solidFill>
                  <a:srgbClr val="FF0000"/>
                </a:solidFill>
              </a:rPr>
              <a:t>required</a:t>
            </a:r>
            <a:endParaRPr lang="en-US" sz="2000" b="1" dirty="0"/>
          </a:p>
          <a:p>
            <a:pPr marL="2286000" lvl="5" indent="0">
              <a:buNone/>
            </a:pPr>
            <a:endParaRPr lang="en-US" sz="2000" dirty="0"/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            </a:t>
            </a:r>
            <a:r>
              <a:rPr lang="en-US" sz="2000" b="1" dirty="0">
                <a:solidFill>
                  <a:srgbClr val="2C895B"/>
                </a:solidFill>
              </a:rPr>
              <a:t>end</a:t>
            </a:r>
            <a:r>
              <a:rPr lang="en-US" sz="2000" dirty="0"/>
              <a:t> state (done or final state) </a:t>
            </a:r>
            <a:r>
              <a:rPr lang="en-US" sz="2000" b="1" dirty="0">
                <a:solidFill>
                  <a:srgbClr val="FF0000"/>
                </a:solidFill>
              </a:rPr>
              <a:t>not required </a:t>
            </a:r>
            <a:r>
              <a:rPr lang="en-US" sz="2000" dirty="0">
                <a:solidFill>
                  <a:srgbClr val="FF0000"/>
                </a:solidFill>
              </a:rPr>
              <a:t>–</a:t>
            </a:r>
            <a:r>
              <a:rPr lang="en-US" sz="2000" dirty="0">
                <a:solidFill>
                  <a:schemeClr val="accent6"/>
                </a:solidFill>
              </a:rPr>
              <a:t> if not present </a:t>
            </a:r>
            <a:r>
              <a:rPr lang="en-US" sz="2000" dirty="0">
                <a:solidFill>
                  <a:srgbClr val="FF0000"/>
                </a:solidFill>
              </a:rPr>
              <a:t>DFA </a:t>
            </a:r>
            <a:r>
              <a:rPr lang="en-US" sz="2000" dirty="0">
                <a:solidFill>
                  <a:srgbClr val="7030A0"/>
                </a:solidFill>
              </a:rPr>
              <a:t>runs forever</a:t>
            </a:r>
          </a:p>
          <a:p>
            <a:pPr lvl="1"/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Each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arc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has a </a:t>
            </a:r>
            <a:r>
              <a:rPr lang="en-US" sz="1800" dirty="0">
                <a:solidFill>
                  <a:schemeClr val="accent5"/>
                </a:solidFill>
                <a:cs typeface="Consolas" panose="020B0609020204030204" pitchFamily="49" charset="0"/>
              </a:rPr>
              <a:t>label(s)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that uses the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notation</a:t>
            </a:r>
            <a:r>
              <a:rPr lang="en-US" sz="1800" dirty="0">
                <a:solidFill>
                  <a:srgbClr val="7030A0"/>
                </a:solidFill>
                <a:cs typeface="Consolas" panose="020B0609020204030204" pitchFamily="49" charset="0"/>
              </a:rPr>
              <a:t>:   </a:t>
            </a:r>
            <a:r>
              <a:rPr lang="en-US" sz="1800" b="1" dirty="0">
                <a:solidFill>
                  <a:schemeClr val="accent1"/>
                </a:solidFill>
                <a:cs typeface="Consolas" panose="020B0609020204030204" pitchFamily="49" charset="0"/>
              </a:rPr>
              <a:t>input1, …, input n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/ </a:t>
            </a:r>
            <a:r>
              <a:rPr lang="en-US" sz="1800" b="1" dirty="0">
                <a:solidFill>
                  <a:srgbClr val="F3753F"/>
                </a:solidFill>
                <a:cs typeface="Consolas" panose="020B0609020204030204" pitchFamily="49" charset="0"/>
              </a:rPr>
              <a:t>output or action taken</a:t>
            </a:r>
            <a:endParaRPr lang="en-US" sz="1800" b="1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When the </a:t>
            </a:r>
            <a:r>
              <a:rPr lang="en-US" sz="1800" b="1" dirty="0">
                <a:solidFill>
                  <a:srgbClr val="00B050"/>
                </a:solidFill>
                <a:cs typeface="Consolas" panose="020B0609020204030204" pitchFamily="49" charset="0"/>
              </a:rPr>
              <a:t>input to the machine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matches one of the </a:t>
            </a:r>
            <a:r>
              <a:rPr lang="en-US" sz="1800" b="1" dirty="0">
                <a:solidFill>
                  <a:schemeClr val="accent1"/>
                </a:solidFill>
                <a:cs typeface="Consolas" panose="020B0609020204030204" pitchFamily="49" charset="0"/>
              </a:rPr>
              <a:t>input labels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it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cs typeface="Consolas" panose="020B0609020204030204" pitchFamily="49" charset="0"/>
              </a:rPr>
              <a:t>selects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that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arc to be taken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The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arc taken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also specifies the</a:t>
            </a:r>
            <a:r>
              <a:rPr lang="en-US" sz="1800" dirty="0">
                <a:solidFill>
                  <a:srgbClr val="F37440"/>
                </a:solidFill>
                <a:cs typeface="Consolas" panose="020B0609020204030204" pitchFamily="49" charset="0"/>
              </a:rPr>
              <a:t> output produced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or</a:t>
            </a:r>
            <a:r>
              <a:rPr lang="en-US" sz="1800" dirty="0">
                <a:solidFill>
                  <a:srgbClr val="F37440"/>
                </a:solidFill>
                <a:cs typeface="Consolas" panose="020B0609020204030204" pitchFamily="49" charset="0"/>
              </a:rPr>
              <a:t> action taken </a:t>
            </a:r>
            <a:endParaRPr lang="en-US" sz="1800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2"/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it is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ok to have no output,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or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no operation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associated with an arc</a:t>
            </a:r>
          </a:p>
          <a:p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Example: FSA machine below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recognizes the sequence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HA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on an input stream, then stops 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Question: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what is missing here? – </a:t>
            </a:r>
            <a:r>
              <a:rPr lang="en-US" sz="1800" dirty="0">
                <a:solidFill>
                  <a:srgbClr val="C00000"/>
                </a:solidFill>
                <a:cs typeface="Consolas" panose="020B0609020204030204" pitchFamily="49" charset="0"/>
              </a:rPr>
              <a:t>What do we do for inputs NOT specified?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E112ED0-9130-1046-9BC1-8C22254DB8C8}"/>
              </a:ext>
            </a:extLst>
          </p:cNvPr>
          <p:cNvGrpSpPr/>
          <p:nvPr/>
        </p:nvGrpSpPr>
        <p:grpSpPr>
          <a:xfrm>
            <a:off x="4178201" y="5891276"/>
            <a:ext cx="2324119" cy="857633"/>
            <a:chOff x="8646001" y="3529571"/>
            <a:chExt cx="2324119" cy="85763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1CEE436-AD10-C44A-8DB9-ADB98D0F32E0}"/>
                </a:ext>
              </a:extLst>
            </p:cNvPr>
            <p:cNvSpPr/>
            <p:nvPr/>
          </p:nvSpPr>
          <p:spPr>
            <a:xfrm>
              <a:off x="10178185" y="3595269"/>
              <a:ext cx="791935" cy="791935"/>
            </a:xfrm>
            <a:prstGeom prst="ellipse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9FAFD6A-A5E5-F14C-B300-8DC69F433F77}"/>
                </a:ext>
              </a:extLst>
            </p:cNvPr>
            <p:cNvSpPr txBox="1"/>
            <p:nvPr/>
          </p:nvSpPr>
          <p:spPr>
            <a:xfrm>
              <a:off x="9021455" y="3529571"/>
              <a:ext cx="1005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H / </a:t>
              </a:r>
              <a:r>
                <a:rPr lang="en-US" sz="2400" dirty="0">
                  <a:solidFill>
                    <a:srgbClr val="F3753F"/>
                  </a:solidFill>
                </a:rPr>
                <a:t>no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B49342A-7D82-9644-819A-C05424EC5DCA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8646001" y="3927047"/>
              <a:ext cx="1532184" cy="11805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CAC5B6-955B-1744-B92B-4F47888F8261}"/>
              </a:ext>
            </a:extLst>
          </p:cNvPr>
          <p:cNvGrpSpPr/>
          <p:nvPr/>
        </p:nvGrpSpPr>
        <p:grpSpPr>
          <a:xfrm>
            <a:off x="6502320" y="5838892"/>
            <a:ext cx="2201623" cy="910017"/>
            <a:chOff x="9076777" y="4608454"/>
            <a:chExt cx="2201623" cy="91001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12B69D8-65C2-304E-B01B-E3595FF61231}"/>
                </a:ext>
              </a:extLst>
            </p:cNvPr>
            <p:cNvSpPr/>
            <p:nvPr/>
          </p:nvSpPr>
          <p:spPr>
            <a:xfrm>
              <a:off x="10486465" y="4726536"/>
              <a:ext cx="791935" cy="791935"/>
            </a:xfrm>
            <a:prstGeom prst="ellipse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end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08D33E-DA16-0141-AD61-24258BCE7667}"/>
                </a:ext>
              </a:extLst>
            </p:cNvPr>
            <p:cNvSpPr txBox="1"/>
            <p:nvPr/>
          </p:nvSpPr>
          <p:spPr>
            <a:xfrm>
              <a:off x="9076777" y="4608454"/>
              <a:ext cx="11070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A </a:t>
              </a:r>
              <a:r>
                <a:rPr lang="en-US" sz="2400" dirty="0">
                  <a:solidFill>
                    <a:srgbClr val="F3753F"/>
                  </a:solidFill>
                </a:rPr>
                <a:t>/ yes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170812D-5A04-0348-989E-281694D69789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9076777" y="5122504"/>
              <a:ext cx="1409688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AC60E4-1975-D14D-A9B5-3C746C9FAE5F}"/>
              </a:ext>
            </a:extLst>
          </p:cNvPr>
          <p:cNvGrpSpPr/>
          <p:nvPr/>
        </p:nvGrpSpPr>
        <p:grpSpPr>
          <a:xfrm>
            <a:off x="1477705" y="1076219"/>
            <a:ext cx="791934" cy="1644813"/>
            <a:chOff x="1603496" y="3623423"/>
            <a:chExt cx="791934" cy="164481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DDF50AF-6104-0B48-9C08-2BB29330C4A4}"/>
                </a:ext>
              </a:extLst>
            </p:cNvPr>
            <p:cNvSpPr/>
            <p:nvPr/>
          </p:nvSpPr>
          <p:spPr>
            <a:xfrm>
              <a:off x="1603496" y="3623423"/>
              <a:ext cx="791934" cy="7919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start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34FFAB8-88E5-0B4F-B7D1-F8A02363C636}"/>
                </a:ext>
              </a:extLst>
            </p:cNvPr>
            <p:cNvSpPr/>
            <p:nvPr/>
          </p:nvSpPr>
          <p:spPr>
            <a:xfrm>
              <a:off x="1603496" y="4476302"/>
              <a:ext cx="791934" cy="791934"/>
            </a:xfrm>
            <a:prstGeom prst="ellipse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end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B558C42F-51A5-A24A-9997-CC1ABA5E5879}"/>
              </a:ext>
            </a:extLst>
          </p:cNvPr>
          <p:cNvSpPr/>
          <p:nvPr/>
        </p:nvSpPr>
        <p:spPr>
          <a:xfrm>
            <a:off x="3386266" y="5892784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75A70-B239-2A4E-9689-9CC6B1E704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FC7671-8F3C-3845-BFB8-478390D0D43D}"/>
              </a:ext>
            </a:extLst>
          </p:cNvPr>
          <p:cNvGrpSpPr/>
          <p:nvPr/>
        </p:nvGrpSpPr>
        <p:grpSpPr>
          <a:xfrm>
            <a:off x="2742820" y="5302647"/>
            <a:ext cx="8277283" cy="707975"/>
            <a:chOff x="4935215" y="2053620"/>
            <a:chExt cx="8277283" cy="7079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4524375-B017-BE48-AEEA-624F86355488}"/>
                </a:ext>
              </a:extLst>
            </p:cNvPr>
            <p:cNvSpPr txBox="1"/>
            <p:nvPr/>
          </p:nvSpPr>
          <p:spPr>
            <a:xfrm>
              <a:off x="4935215" y="2131722"/>
              <a:ext cx="159530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</a:t>
              </a:r>
              <a:r>
                <a:rPr lang="en-US" b="1" dirty="0"/>
                <a:t>this input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8861C39-14F0-4841-9A0F-4FB8D8911005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6530524" y="2316388"/>
              <a:ext cx="350044" cy="391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8DDE57B-5958-964C-8D0E-1AA820EA3639}"/>
                </a:ext>
              </a:extLst>
            </p:cNvPr>
            <p:cNvSpPr txBox="1"/>
            <p:nvPr/>
          </p:nvSpPr>
          <p:spPr>
            <a:xfrm>
              <a:off x="8706136" y="2053620"/>
              <a:ext cx="4506362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Either </a:t>
              </a:r>
              <a:r>
                <a:rPr lang="en-US" b="1" dirty="0"/>
                <a:t>Output this </a:t>
              </a:r>
              <a:r>
                <a:rPr lang="en-US" dirty="0"/>
                <a:t>or </a:t>
              </a:r>
              <a:r>
                <a:rPr lang="en-US" b="1" dirty="0"/>
                <a:t>perform this action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8C529BC-349E-E44D-ADB5-E3EE42B02130}"/>
                </a:ext>
              </a:extLst>
            </p:cNvPr>
            <p:cNvCxnSpPr>
              <a:cxnSpLocks/>
              <a:stCxn id="30" idx="1"/>
            </p:cNvCxnSpPr>
            <p:nvPr/>
          </p:nvCxnSpPr>
          <p:spPr>
            <a:xfrm flipH="1">
              <a:off x="7672503" y="2238286"/>
              <a:ext cx="1033633" cy="5233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895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751A3-78DE-6027-A028-5C3C466EF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907" y="212153"/>
            <a:ext cx="10515600" cy="532034"/>
          </a:xfrm>
        </p:spPr>
        <p:txBody>
          <a:bodyPr/>
          <a:lstStyle/>
          <a:p>
            <a:r>
              <a:rPr lang="en-US" dirty="0"/>
              <a:t>Arc labeling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C0C77-6F10-0F8D-4AC6-E7B3118021B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125628" y="682952"/>
            <a:ext cx="9792495" cy="422118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fontAlgn="base">
              <a:spcBef>
                <a:spcPts val="0"/>
              </a:spcBef>
            </a:pPr>
            <a:r>
              <a:rPr lang="en-US" sz="1800" b="1" dirty="0">
                <a:solidFill>
                  <a:schemeClr val="accent1"/>
                </a:solidFill>
              </a:rPr>
              <a:t>output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2C895B"/>
                </a:solidFill>
              </a:rPr>
              <a:t>c</a:t>
            </a:r>
            <a:r>
              <a:rPr lang="en-US" sz="1800" dirty="0"/>
              <a:t>) indicates </a:t>
            </a:r>
            <a:r>
              <a:rPr lang="en-US" sz="1800" dirty="0">
                <a:solidFill>
                  <a:srgbClr val="2C895B"/>
                </a:solidFill>
              </a:rPr>
              <a:t>c</a:t>
            </a:r>
            <a:r>
              <a:rPr lang="en-US" sz="1800" dirty="0"/>
              <a:t> is to be output (printed for example)</a:t>
            </a:r>
          </a:p>
          <a:p>
            <a:pPr fontAlgn="base">
              <a:spcBef>
                <a:spcPts val="0"/>
              </a:spcBef>
            </a:pPr>
            <a:r>
              <a:rPr lang="en-US" sz="1800" dirty="0"/>
              <a:t>An action of </a:t>
            </a:r>
            <a:r>
              <a:rPr lang="en-US" sz="1800" dirty="0">
                <a:solidFill>
                  <a:srgbClr val="FF0000"/>
                </a:solidFill>
              </a:rPr>
              <a:t>–</a:t>
            </a:r>
            <a:r>
              <a:rPr lang="en-US" sz="1800" dirty="0"/>
              <a:t> means no action (or output)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/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  <a:p>
            <a:pPr fontAlgn="base">
              <a:spcBef>
                <a:spcPts val="0"/>
              </a:spcBef>
            </a:pPr>
            <a:r>
              <a:rPr lang="en-US" sz="1800" dirty="0"/>
              <a:t>The labels </a:t>
            </a:r>
            <a:r>
              <a:rPr lang="en-US" sz="1800" b="1" dirty="0">
                <a:solidFill>
                  <a:schemeClr val="accent1"/>
                </a:solidFill>
              </a:rPr>
              <a:t>all</a:t>
            </a:r>
            <a:r>
              <a:rPr lang="en-US" sz="1800" dirty="0"/>
              <a:t> and </a:t>
            </a:r>
            <a:r>
              <a:rPr lang="en-US" sz="1800" b="1" dirty="0">
                <a:solidFill>
                  <a:schemeClr val="accent1"/>
                </a:solidFill>
              </a:rPr>
              <a:t>other</a:t>
            </a:r>
            <a:r>
              <a:rPr lang="en-US" sz="1800" dirty="0"/>
              <a:t> have special meanings</a:t>
            </a:r>
          </a:p>
          <a:p>
            <a:pPr fontAlgn="base">
              <a:spcBef>
                <a:spcPts val="0"/>
              </a:spcBef>
            </a:pPr>
            <a:r>
              <a:rPr lang="en-US" sz="1800" dirty="0"/>
              <a:t>When an </a:t>
            </a:r>
            <a:r>
              <a:rPr lang="en-US" sz="1800" b="1" dirty="0"/>
              <a:t>arch is labeled </a:t>
            </a:r>
            <a:r>
              <a:rPr lang="en-US" sz="1800" dirty="0"/>
              <a:t>with an </a:t>
            </a:r>
            <a:r>
              <a:rPr lang="en-US" sz="1800" dirty="0">
                <a:solidFill>
                  <a:srgbClr val="FF0000"/>
                </a:solidFill>
              </a:rPr>
              <a:t>input</a:t>
            </a:r>
            <a:r>
              <a:rPr lang="en-US" sz="1800" dirty="0"/>
              <a:t> of </a:t>
            </a:r>
            <a:r>
              <a:rPr lang="en-US" sz="1800" b="1" dirty="0">
                <a:solidFill>
                  <a:schemeClr val="accent1"/>
                </a:solidFill>
              </a:rPr>
              <a:t>other</a:t>
            </a:r>
            <a:r>
              <a:rPr lang="en-US" sz="1800" dirty="0"/>
              <a:t>, this represents all other character inputs that are not specified by other arcs</a:t>
            </a:r>
          </a:p>
          <a:p>
            <a:pPr lvl="1" fontAlgn="base">
              <a:spcBef>
                <a:spcPts val="0"/>
              </a:spcBef>
            </a:pPr>
            <a:r>
              <a:rPr lang="en-US" sz="1800" dirty="0"/>
              <a:t>If you need </a:t>
            </a:r>
            <a:r>
              <a:rPr lang="en-US" sz="1800" b="1" i="1" dirty="0"/>
              <a:t>to output the actual input character</a:t>
            </a:r>
            <a:r>
              <a:rPr lang="en-US" sz="1800" dirty="0"/>
              <a:t>, you will label the arch as: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 / output(other)</a:t>
            </a:r>
          </a:p>
          <a:p>
            <a:pPr fontAlgn="base">
              <a:spcBef>
                <a:spcPts val="0"/>
              </a:spcBef>
            </a:pPr>
            <a:r>
              <a:rPr lang="en-US" sz="1800" dirty="0"/>
              <a:t>When an </a:t>
            </a:r>
            <a:r>
              <a:rPr lang="en-US" sz="1800" b="1" dirty="0"/>
              <a:t>arch is labeled </a:t>
            </a:r>
            <a:r>
              <a:rPr lang="en-US" sz="1800" dirty="0"/>
              <a:t>with an input of </a:t>
            </a:r>
            <a:r>
              <a:rPr lang="en-US" sz="1800" b="1" dirty="0">
                <a:solidFill>
                  <a:schemeClr val="accent1"/>
                </a:solidFill>
              </a:rPr>
              <a:t>all</a:t>
            </a:r>
            <a:r>
              <a:rPr lang="en-US" sz="1800" dirty="0"/>
              <a:t>,  then this arc is taken for all inputs </a:t>
            </a:r>
          </a:p>
          <a:p>
            <a:pPr lvl="1" fontAlgn="base">
              <a:spcBef>
                <a:spcPts val="0"/>
              </a:spcBef>
            </a:pPr>
            <a:r>
              <a:rPr lang="en-US" sz="1800" dirty="0"/>
              <a:t>this </a:t>
            </a:r>
            <a:r>
              <a:rPr lang="en-US" sz="1800" b="1" dirty="0"/>
              <a:t>must be the only arc out of the state </a:t>
            </a:r>
          </a:p>
          <a:p>
            <a:pPr lvl="1" fontAlgn="base">
              <a:spcBef>
                <a:spcPts val="0"/>
              </a:spcBef>
            </a:pPr>
            <a:r>
              <a:rPr lang="en-US" sz="1800" b="1" dirty="0"/>
              <a:t>Question</a:t>
            </a:r>
            <a:r>
              <a:rPr lang="en-US" sz="1800" dirty="0"/>
              <a:t>: Is the </a:t>
            </a:r>
            <a:r>
              <a:rPr lang="en-US" sz="1800" dirty="0">
                <a:solidFill>
                  <a:srgbClr val="2C895B"/>
                </a:solidFill>
              </a:rPr>
              <a:t>all</a:t>
            </a:r>
            <a:r>
              <a:rPr lang="en-US" sz="1800" dirty="0"/>
              <a:t> label really needed?</a:t>
            </a:r>
          </a:p>
          <a:p>
            <a:pPr lvl="1" fontAlgn="base">
              <a:spcBef>
                <a:spcPts val="0"/>
              </a:spcBef>
            </a:pPr>
            <a:r>
              <a:rPr lang="en-US" sz="1800" dirty="0"/>
              <a:t>If you need to output the actual input character, you will label the arch as: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 / output(all)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41147-CAA8-4715-1C91-8873D5A266F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CC12CC-CE93-ED20-6AB5-FBD628E0B9EE}"/>
              </a:ext>
            </a:extLst>
          </p:cNvPr>
          <p:cNvGrpSpPr/>
          <p:nvPr/>
        </p:nvGrpSpPr>
        <p:grpSpPr>
          <a:xfrm>
            <a:off x="3013946" y="4868201"/>
            <a:ext cx="5605521" cy="1693964"/>
            <a:chOff x="3098422" y="5054945"/>
            <a:chExt cx="5605521" cy="169396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2B034FD-2576-298B-7D0A-C80AD2BAB314}"/>
                </a:ext>
              </a:extLst>
            </p:cNvPr>
            <p:cNvGrpSpPr/>
            <p:nvPr/>
          </p:nvGrpSpPr>
          <p:grpSpPr>
            <a:xfrm>
              <a:off x="4153277" y="5885058"/>
              <a:ext cx="2349043" cy="863851"/>
              <a:chOff x="8621077" y="3523353"/>
              <a:chExt cx="2349043" cy="863851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0274B8A-F2F0-FFA3-980B-232682F33D41}"/>
                  </a:ext>
                </a:extLst>
              </p:cNvPr>
              <p:cNvSpPr/>
              <p:nvPr/>
            </p:nvSpPr>
            <p:spPr>
              <a:xfrm>
                <a:off x="10178185" y="3595269"/>
                <a:ext cx="791935" cy="791935"/>
              </a:xfrm>
              <a:prstGeom prst="ellipse">
                <a:avLst/>
              </a:prstGeom>
              <a:solidFill>
                <a:srgbClr val="F3753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H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9C33EE-1E23-13EC-AD60-A0A5FEB914CD}"/>
                  </a:ext>
                </a:extLst>
              </p:cNvPr>
              <p:cNvSpPr txBox="1"/>
              <p:nvPr/>
            </p:nvSpPr>
            <p:spPr>
              <a:xfrm>
                <a:off x="8621077" y="3523353"/>
                <a:ext cx="1505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H / </a:t>
                </a:r>
                <a:r>
                  <a:rPr lang="en-US" dirty="0">
                    <a:solidFill>
                      <a:srgbClr val="F3753F"/>
                    </a:solidFill>
                  </a:rPr>
                  <a:t>output(H)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21886233-D171-6155-215B-E41CDEAEB338}"/>
                  </a:ext>
                </a:extLst>
              </p:cNvPr>
              <p:cNvCxnSpPr>
                <a:cxnSpLocks/>
                <a:stCxn id="14" idx="6"/>
              </p:cNvCxnSpPr>
              <p:nvPr/>
            </p:nvCxnSpPr>
            <p:spPr>
              <a:xfrm>
                <a:off x="8646001" y="3927047"/>
                <a:ext cx="1532184" cy="11805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6C701F4-C167-2277-C059-C3BC71CF9B17}"/>
                </a:ext>
              </a:extLst>
            </p:cNvPr>
            <p:cNvGrpSpPr/>
            <p:nvPr/>
          </p:nvGrpSpPr>
          <p:grpSpPr>
            <a:xfrm>
              <a:off x="6425828" y="5885058"/>
              <a:ext cx="2278115" cy="863851"/>
              <a:chOff x="9000285" y="4654620"/>
              <a:chExt cx="2278115" cy="863851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96ACA60-612D-CD17-A0F7-C606EFBD2EB2}"/>
                  </a:ext>
                </a:extLst>
              </p:cNvPr>
              <p:cNvSpPr/>
              <p:nvPr/>
            </p:nvSpPr>
            <p:spPr>
              <a:xfrm>
                <a:off x="10486465" y="4726536"/>
                <a:ext cx="791935" cy="791935"/>
              </a:xfrm>
              <a:prstGeom prst="ellipse">
                <a:avLst/>
              </a:prstGeom>
              <a:solidFill>
                <a:srgbClr val="2C895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end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391C71-364D-9BEC-0664-9893ED37EFF9}"/>
                  </a:ext>
                </a:extLst>
              </p:cNvPr>
              <p:cNvSpPr txBox="1"/>
              <p:nvPr/>
            </p:nvSpPr>
            <p:spPr>
              <a:xfrm>
                <a:off x="9000285" y="4654620"/>
                <a:ext cx="16337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all </a:t>
                </a:r>
                <a:r>
                  <a:rPr lang="en-US" dirty="0">
                    <a:solidFill>
                      <a:srgbClr val="F3753F"/>
                    </a:solidFill>
                  </a:rPr>
                  <a:t>/ output(all)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AF98850-1114-8D56-94DA-5A951730A93C}"/>
                  </a:ext>
                </a:extLst>
              </p:cNvPr>
              <p:cNvCxnSpPr>
                <a:cxnSpLocks/>
                <a:stCxn id="7" idx="6"/>
                <a:endCxn id="11" idx="2"/>
              </p:cNvCxnSpPr>
              <p:nvPr/>
            </p:nvCxnSpPr>
            <p:spPr>
              <a:xfrm>
                <a:off x="9076777" y="5122504"/>
                <a:ext cx="1409688" cy="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87C16FF-C487-7F98-3A9C-9FB0807A1D9A}"/>
                </a:ext>
              </a:extLst>
            </p:cNvPr>
            <p:cNvSpPr/>
            <p:nvPr/>
          </p:nvSpPr>
          <p:spPr>
            <a:xfrm>
              <a:off x="3386266" y="5892784"/>
              <a:ext cx="791935" cy="7919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start</a:t>
              </a:r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235AC8FA-20B6-461F-987F-807220870B99}"/>
                </a:ext>
              </a:extLst>
            </p:cNvPr>
            <p:cNvSpPr/>
            <p:nvPr/>
          </p:nvSpPr>
          <p:spPr>
            <a:xfrm rot="10800000" flipV="1">
              <a:off x="3623577" y="5475044"/>
              <a:ext cx="484835" cy="699906"/>
            </a:xfrm>
            <a:prstGeom prst="arc">
              <a:avLst>
                <a:gd name="adj1" fmla="val 8236763"/>
                <a:gd name="adj2" fmla="val 70229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029CFD6-9C92-D439-7130-A459DA82D325}"/>
                </a:ext>
              </a:extLst>
            </p:cNvPr>
            <p:cNvSpPr txBox="1"/>
            <p:nvPr/>
          </p:nvSpPr>
          <p:spPr>
            <a:xfrm>
              <a:off x="3098422" y="5054945"/>
              <a:ext cx="2223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other / output(other)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154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9" y="5031"/>
            <a:ext cx="10515600" cy="581414"/>
          </a:xfrm>
        </p:spPr>
        <p:txBody>
          <a:bodyPr/>
          <a:lstStyle/>
          <a:p>
            <a:r>
              <a:rPr lang="en-US" dirty="0"/>
              <a:t>Designing a Deterministic Finite State Automaton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21649" y="632840"/>
            <a:ext cx="10748702" cy="373068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b="1" dirty="0">
                <a:solidFill>
                  <a:schemeClr val="accent1"/>
                </a:solidFill>
                <a:cs typeface="Consolas" panose="020B0609020204030204" pitchFamily="49" charset="0"/>
              </a:rPr>
              <a:t>Deterministic Finite State Automaton (or deterministic finite state machine)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For any </a:t>
            </a:r>
            <a:r>
              <a:rPr lang="en-US" sz="1800" b="1" dirty="0">
                <a:solidFill>
                  <a:schemeClr val="accent1"/>
                </a:solidFill>
                <a:cs typeface="Consolas" panose="020B0609020204030204" pitchFamily="49" charset="0"/>
              </a:rPr>
              <a:t>given state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, then for </a:t>
            </a:r>
            <a:r>
              <a:rPr lang="en-US" sz="1800" b="1" dirty="0">
                <a:solidFill>
                  <a:schemeClr val="accent1"/>
                </a:solidFill>
                <a:cs typeface="Consolas" panose="020B0609020204030204" pitchFamily="49" charset="0"/>
              </a:rPr>
              <a:t>all possible inputs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3"/>
                </a:solidFill>
                <a:cs typeface="Consolas" panose="020B0609020204030204" pitchFamily="49" charset="0"/>
              </a:rPr>
              <a:t>there is always </a:t>
            </a:r>
            <a:r>
              <a:rPr lang="en-US" sz="1800" b="1" dirty="0">
                <a:solidFill>
                  <a:srgbClr val="00B050"/>
                </a:solidFill>
                <a:cs typeface="Consolas" panose="020B0609020204030204" pitchFamily="49" charset="0"/>
              </a:rPr>
              <a:t>one next state</a:t>
            </a:r>
          </a:p>
          <a:p>
            <a:r>
              <a:rPr lang="en-US" sz="1800" dirty="0">
                <a:solidFill>
                  <a:schemeClr val="accent6"/>
                </a:solidFill>
              </a:rPr>
              <a:t>Step 1: </a:t>
            </a:r>
            <a:r>
              <a:rPr lang="en-US" sz="1800" dirty="0">
                <a:solidFill>
                  <a:schemeClr val="accent1"/>
                </a:solidFill>
              </a:rPr>
              <a:t>Define the states (using the recognizer example from the previous slide)</a:t>
            </a:r>
          </a:p>
          <a:p>
            <a:pPr lvl="1"/>
            <a:r>
              <a:rPr lang="en-US" sz="1800" b="1" i="1" dirty="0">
                <a:solidFill>
                  <a:srgbClr val="0070C0"/>
                </a:solidFill>
              </a:rPr>
              <a:t>Start (initial or power up) state: </a:t>
            </a:r>
            <a:r>
              <a:rPr lang="en-US" sz="1800" dirty="0">
                <a:solidFill>
                  <a:srgbClr val="0070C0"/>
                </a:solidFill>
              </a:rPr>
              <a:t>input has not seen an H (or no input so far)</a:t>
            </a:r>
            <a:endParaRPr lang="en-US" sz="1800" b="1" i="1" dirty="0">
              <a:solidFill>
                <a:srgbClr val="0070C0"/>
              </a:solidFill>
            </a:endParaRPr>
          </a:p>
          <a:p>
            <a:pPr lvl="1"/>
            <a:r>
              <a:rPr lang="en-US" sz="1800" b="1" i="1" dirty="0">
                <a:solidFill>
                  <a:srgbClr val="F37440"/>
                </a:solidFill>
              </a:rPr>
              <a:t>H state</a:t>
            </a:r>
            <a:r>
              <a:rPr lang="en-US" sz="1800" dirty="0">
                <a:solidFill>
                  <a:srgbClr val="F37440"/>
                </a:solidFill>
              </a:rPr>
              <a:t>: input has seen at least one H (or more than one H</a:t>
            </a:r>
          </a:p>
          <a:p>
            <a:pPr lvl="1"/>
            <a:r>
              <a:rPr lang="en-US" sz="1800" b="1" i="1" dirty="0">
                <a:solidFill>
                  <a:srgbClr val="2C895B"/>
                </a:solidFill>
              </a:rPr>
              <a:t>end state</a:t>
            </a:r>
            <a:r>
              <a:rPr lang="en-US" sz="1800" dirty="0">
                <a:solidFill>
                  <a:srgbClr val="2C895B"/>
                </a:solidFill>
              </a:rPr>
              <a:t>: input has seen an H immediately followed by an A</a:t>
            </a:r>
          </a:p>
          <a:p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Step 2: Define the arcs</a:t>
            </a:r>
            <a:endParaRPr lang="en-US" sz="1800" dirty="0">
              <a:solidFill>
                <a:schemeClr val="accent1"/>
              </a:solidFill>
            </a:endParaRPr>
          </a:p>
          <a:p>
            <a:pPr lvl="1"/>
            <a:r>
              <a:rPr lang="en-US" sz="1800" dirty="0">
                <a:solidFill>
                  <a:srgbClr val="2C895B"/>
                </a:solidFill>
              </a:rPr>
              <a:t>Specify </a:t>
            </a:r>
            <a:r>
              <a:rPr lang="en-US" sz="1800" dirty="0">
                <a:solidFill>
                  <a:srgbClr val="7030A0"/>
                </a:solidFill>
              </a:rPr>
              <a:t>arcs </a:t>
            </a:r>
            <a:r>
              <a:rPr lang="en-US" sz="1800" dirty="0">
                <a:solidFill>
                  <a:schemeClr val="accent1"/>
                </a:solidFill>
              </a:rPr>
              <a:t>at each state for all possible inputs </a:t>
            </a:r>
            <a:r>
              <a:rPr lang="en-US" sz="1800" b="1" dirty="0">
                <a:solidFill>
                  <a:schemeClr val="accent1"/>
                </a:solidFill>
              </a:rPr>
              <a:t>(an arc can be taken on more than on input)</a:t>
            </a:r>
          </a:p>
          <a:p>
            <a:pPr lvl="1"/>
            <a:r>
              <a:rPr lang="en-US" sz="1800" dirty="0">
                <a:solidFill>
                  <a:srgbClr val="2C895B"/>
                </a:solidFill>
              </a:rPr>
              <a:t>Specify </a:t>
            </a:r>
            <a:r>
              <a:rPr lang="en-US" sz="1800" dirty="0">
                <a:solidFill>
                  <a:srgbClr val="7030A0"/>
                </a:solidFill>
              </a:rPr>
              <a:t>output or action (if any)</a:t>
            </a:r>
            <a:r>
              <a:rPr lang="en-US" sz="1800" dirty="0">
                <a:solidFill>
                  <a:srgbClr val="2C895B"/>
                </a:solidFill>
              </a:rPr>
              <a:t> on each arc</a:t>
            </a:r>
            <a:endParaRPr lang="en-US" sz="1800" dirty="0">
              <a:solidFill>
                <a:schemeClr val="accent1"/>
              </a:solidFill>
            </a:endParaRP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Check</a:t>
            </a:r>
            <a:r>
              <a:rPr lang="en-US" sz="1800" dirty="0">
                <a:solidFill>
                  <a:schemeClr val="tx2"/>
                </a:solidFill>
              </a:rPr>
              <a:t>: each </a:t>
            </a:r>
            <a:r>
              <a:rPr lang="en-US" sz="1800" dirty="0">
                <a:solidFill>
                  <a:srgbClr val="2C895B"/>
                </a:solidFill>
              </a:rPr>
              <a:t>state transition (arc) is </a:t>
            </a:r>
            <a:r>
              <a:rPr lang="en-US" sz="1800" i="1" dirty="0">
                <a:solidFill>
                  <a:srgbClr val="0070C0"/>
                </a:solidFill>
              </a:rPr>
              <a:t>unambiguous</a:t>
            </a:r>
            <a:r>
              <a:rPr lang="en-US" sz="1800" dirty="0">
                <a:solidFill>
                  <a:srgbClr val="0070C0"/>
                </a:solidFill>
              </a:rPr>
              <a:t> (unique – a specific input selects just one arc)</a:t>
            </a:r>
          </a:p>
          <a:p>
            <a:pPr lvl="1"/>
            <a:endParaRPr lang="en-US" sz="1800" dirty="0">
              <a:solidFill>
                <a:srgbClr val="2C895B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009478D-798F-C8DF-6CC7-C8931D59DCAF}"/>
              </a:ext>
            </a:extLst>
          </p:cNvPr>
          <p:cNvGrpSpPr/>
          <p:nvPr/>
        </p:nvGrpSpPr>
        <p:grpSpPr>
          <a:xfrm>
            <a:off x="2680425" y="4589908"/>
            <a:ext cx="6831149" cy="1881673"/>
            <a:chOff x="179022" y="4538824"/>
            <a:chExt cx="6831149" cy="188167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4AFDFDD-7B1A-3397-2B51-99FC9CCDDBB6}"/>
                </a:ext>
              </a:extLst>
            </p:cNvPr>
            <p:cNvGrpSpPr/>
            <p:nvPr/>
          </p:nvGrpSpPr>
          <p:grpSpPr>
            <a:xfrm>
              <a:off x="572341" y="5372418"/>
              <a:ext cx="6437830" cy="818595"/>
              <a:chOff x="572341" y="5372418"/>
              <a:chExt cx="6437830" cy="818595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E0821E6-1A78-F949-8E09-C386E3EFAD22}"/>
                  </a:ext>
                </a:extLst>
              </p:cNvPr>
              <p:cNvSpPr/>
              <p:nvPr/>
            </p:nvSpPr>
            <p:spPr>
              <a:xfrm>
                <a:off x="572341" y="5399078"/>
                <a:ext cx="791935" cy="7919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start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DC3F15C-ED7C-1B42-89C8-77E925D3A0CB}"/>
                  </a:ext>
                </a:extLst>
              </p:cNvPr>
              <p:cNvSpPr/>
              <p:nvPr/>
            </p:nvSpPr>
            <p:spPr>
              <a:xfrm>
                <a:off x="3508363" y="5380243"/>
                <a:ext cx="791935" cy="800506"/>
              </a:xfrm>
              <a:prstGeom prst="ellipse">
                <a:avLst/>
              </a:prstGeom>
              <a:solidFill>
                <a:srgbClr val="F3744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H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19A188C-8038-9244-9540-574288AD28A2}"/>
                  </a:ext>
                </a:extLst>
              </p:cNvPr>
              <p:cNvSpPr/>
              <p:nvPr/>
            </p:nvSpPr>
            <p:spPr>
              <a:xfrm>
                <a:off x="6218236" y="5372418"/>
                <a:ext cx="791935" cy="791935"/>
              </a:xfrm>
              <a:prstGeom prst="ellipse">
                <a:avLst/>
              </a:prstGeom>
              <a:solidFill>
                <a:srgbClr val="2C895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end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250FCAF-187F-B0F1-CB5B-41E12038CAC3}"/>
                </a:ext>
              </a:extLst>
            </p:cNvPr>
            <p:cNvGrpSpPr/>
            <p:nvPr/>
          </p:nvGrpSpPr>
          <p:grpSpPr>
            <a:xfrm>
              <a:off x="179022" y="4538824"/>
              <a:ext cx="6039214" cy="1881673"/>
              <a:chOff x="179022" y="4538824"/>
              <a:chExt cx="6039214" cy="1881673"/>
            </a:xfrm>
          </p:grpSpPr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BCFCFE7D-E871-DC4D-AA98-EC2A35F604BD}"/>
                  </a:ext>
                </a:extLst>
              </p:cNvPr>
              <p:cNvSpPr/>
              <p:nvPr/>
            </p:nvSpPr>
            <p:spPr>
              <a:xfrm rot="21277514" flipH="1">
                <a:off x="3575284" y="4963307"/>
                <a:ext cx="546177" cy="871543"/>
              </a:xfrm>
              <a:prstGeom prst="arc">
                <a:avLst>
                  <a:gd name="adj1" fmla="val 9725475"/>
                  <a:gd name="adj2" fmla="val 702298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99DC0C1-850B-BD48-B0CC-57806B0EF5FD}"/>
                  </a:ext>
                </a:extLst>
              </p:cNvPr>
              <p:cNvSpPr txBox="1"/>
              <p:nvPr/>
            </p:nvSpPr>
            <p:spPr>
              <a:xfrm>
                <a:off x="3313423" y="4538824"/>
                <a:ext cx="10054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H / no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FB915CF-B482-CB4C-8166-E393C5312AFF}"/>
                  </a:ext>
                </a:extLst>
              </p:cNvPr>
              <p:cNvSpPr txBox="1"/>
              <p:nvPr/>
            </p:nvSpPr>
            <p:spPr>
              <a:xfrm>
                <a:off x="1380749" y="6020387"/>
                <a:ext cx="12650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other / no</a:t>
                </a:r>
              </a:p>
            </p:txBody>
          </p:sp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F95F78FD-9DC6-E245-A097-393DBFFCA561}"/>
                  </a:ext>
                </a:extLst>
              </p:cNvPr>
              <p:cNvSpPr/>
              <p:nvPr/>
            </p:nvSpPr>
            <p:spPr>
              <a:xfrm rot="9244047">
                <a:off x="1104188" y="4553321"/>
                <a:ext cx="3029849" cy="1840202"/>
              </a:xfrm>
              <a:prstGeom prst="arc">
                <a:avLst>
                  <a:gd name="adj1" fmla="val 13973372"/>
                  <a:gd name="adj2" fmla="val 119052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E36A4DD-DEDE-E141-A82E-3B065FF7693D}"/>
                  </a:ext>
                </a:extLst>
              </p:cNvPr>
              <p:cNvSpPr txBox="1"/>
              <p:nvPr/>
            </p:nvSpPr>
            <p:spPr>
              <a:xfrm>
                <a:off x="1748717" y="5380243"/>
                <a:ext cx="10054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H / no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9BD6D03-A63A-E645-B783-0AB628448667}"/>
                  </a:ext>
                </a:extLst>
              </p:cNvPr>
              <p:cNvCxnSpPr>
                <a:cxnSpLocks/>
                <a:stCxn id="18" idx="6"/>
              </p:cNvCxnSpPr>
              <p:nvPr/>
            </p:nvCxnSpPr>
            <p:spPr>
              <a:xfrm flipV="1">
                <a:off x="1364276" y="5777612"/>
                <a:ext cx="2158004" cy="1743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B86B7E-1BFE-8349-8D31-27328B5FC6D8}"/>
                  </a:ext>
                </a:extLst>
              </p:cNvPr>
              <p:cNvSpPr txBox="1"/>
              <p:nvPr/>
            </p:nvSpPr>
            <p:spPr>
              <a:xfrm>
                <a:off x="4924505" y="5305097"/>
                <a:ext cx="11070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A / yes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A9DA372F-5C32-2B4F-94F2-6E5BF236395C}"/>
                  </a:ext>
                </a:extLst>
              </p:cNvPr>
              <p:cNvCxnSpPr>
                <a:cxnSpLocks/>
                <a:stCxn id="19" idx="6"/>
                <a:endCxn id="20" idx="2"/>
              </p:cNvCxnSpPr>
              <p:nvPr/>
            </p:nvCxnSpPr>
            <p:spPr>
              <a:xfrm flipV="1">
                <a:off x="4300298" y="5768386"/>
                <a:ext cx="1917938" cy="1211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Arc 32">
                <a:extLst>
                  <a:ext uri="{FF2B5EF4-FFF2-40B4-BE49-F238E27FC236}">
                    <a16:creationId xmlns:a16="http://schemas.microsoft.com/office/drawing/2014/main" id="{8356700C-A3FA-4F4A-AAA1-9BE8C55C7DF9}"/>
                  </a:ext>
                </a:extLst>
              </p:cNvPr>
              <p:cNvSpPr/>
              <p:nvPr/>
            </p:nvSpPr>
            <p:spPr>
              <a:xfrm rot="10800000" flipV="1">
                <a:off x="704177" y="4976538"/>
                <a:ext cx="484835" cy="699906"/>
              </a:xfrm>
              <a:prstGeom prst="arc">
                <a:avLst>
                  <a:gd name="adj1" fmla="val 8236763"/>
                  <a:gd name="adj2" fmla="val 702298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BC838BA-2396-2F4F-B06E-6D76B3BFE955}"/>
                  </a:ext>
                </a:extLst>
              </p:cNvPr>
              <p:cNvSpPr txBox="1"/>
              <p:nvPr/>
            </p:nvSpPr>
            <p:spPr>
              <a:xfrm>
                <a:off x="179022" y="4556439"/>
                <a:ext cx="14847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other / no</a:t>
                </a: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29B7D1B-A7AE-6646-9CC3-7B3E261C8A8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8127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76" y="165302"/>
            <a:ext cx="10515600" cy="581414"/>
          </a:xfrm>
        </p:spPr>
        <p:txBody>
          <a:bodyPr/>
          <a:lstStyle/>
          <a:p>
            <a:r>
              <a:rPr lang="en-US" dirty="0"/>
              <a:t>DFA counting the instances of a pattern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6392F-2993-A94F-A800-068A0FFBC19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1476" y="1287781"/>
            <a:ext cx="11466302" cy="477566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The state machine on the previous slide </a:t>
            </a:r>
            <a:r>
              <a:rPr lang="en-US" sz="2400" dirty="0">
                <a:solidFill>
                  <a:schemeClr val="accent5"/>
                </a:solidFill>
              </a:rPr>
              <a:t>would stop after seeing the first HA,</a:t>
            </a:r>
            <a:r>
              <a:rPr lang="en-US" sz="2400" dirty="0">
                <a:solidFill>
                  <a:schemeClr val="tx2"/>
                </a:solidFill>
              </a:rPr>
              <a:t> and </a:t>
            </a:r>
            <a:r>
              <a:rPr lang="en-US" sz="2400" dirty="0">
                <a:solidFill>
                  <a:schemeClr val="accent1"/>
                </a:solidFill>
              </a:rPr>
              <a:t>does not take any more input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>
                <a:solidFill>
                  <a:srgbClr val="F37440"/>
                </a:solidFill>
              </a:rPr>
              <a:t>missing later occurrences of HA </a:t>
            </a:r>
            <a:r>
              <a:rPr lang="en-US" sz="2400" dirty="0">
                <a:solidFill>
                  <a:schemeClr val="tx2"/>
                </a:solidFill>
              </a:rPr>
              <a:t>in the input</a:t>
            </a:r>
          </a:p>
          <a:p>
            <a:r>
              <a:rPr lang="en-US" sz="2400" dirty="0"/>
              <a:t>Say you want to </a:t>
            </a:r>
            <a:r>
              <a:rPr lang="en-US" sz="2400" dirty="0">
                <a:solidFill>
                  <a:srgbClr val="2C895B"/>
                </a:solidFill>
              </a:rPr>
              <a:t>process the entire contents of a text file </a:t>
            </a:r>
            <a:r>
              <a:rPr lang="en-US" sz="2400" dirty="0">
                <a:solidFill>
                  <a:schemeClr val="accent1"/>
                </a:solidFill>
              </a:rPr>
              <a:t>to find and count all HA's</a:t>
            </a:r>
          </a:p>
          <a:p>
            <a:pPr lvl="1"/>
            <a:r>
              <a:rPr lang="en-US" sz="2400" dirty="0"/>
              <a:t>from </a:t>
            </a:r>
            <a:r>
              <a:rPr lang="en-US" sz="2400" dirty="0">
                <a:solidFill>
                  <a:srgbClr val="0070C0"/>
                </a:solidFill>
              </a:rPr>
              <a:t>the top (top of file) </a:t>
            </a:r>
          </a:p>
          <a:p>
            <a:pPr lvl="1"/>
            <a:r>
              <a:rPr lang="en-US" sz="2400" dirty="0">
                <a:solidFill>
                  <a:schemeClr val="accent6"/>
                </a:solidFill>
              </a:rPr>
              <a:t>to the </a:t>
            </a:r>
            <a:r>
              <a:rPr lang="en-US" sz="2400" dirty="0">
                <a:solidFill>
                  <a:srgbClr val="0070C0"/>
                </a:solidFill>
              </a:rPr>
              <a:t>bottom (end of file)</a:t>
            </a: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marL="354012" lvl="1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Action: </a:t>
            </a:r>
            <a:r>
              <a:rPr lang="en-US" sz="2400" i="1" dirty="0">
                <a:solidFill>
                  <a:srgbClr val="FF0000"/>
                </a:solidFill>
              </a:rPr>
              <a:t>Alter</a:t>
            </a:r>
            <a:r>
              <a:rPr lang="en-US" sz="2400" dirty="0">
                <a:solidFill>
                  <a:srgbClr val="2C895B"/>
                </a:solidFill>
              </a:rPr>
              <a:t> the machine to process input from the file in sequential order </a:t>
            </a:r>
            <a:r>
              <a:rPr lang="en-US" sz="2400" dirty="0">
                <a:solidFill>
                  <a:srgbClr val="FF0000"/>
                </a:solidFill>
              </a:rPr>
              <a:t>until the end of the file </a:t>
            </a:r>
            <a:r>
              <a:rPr lang="en-US" sz="2400" dirty="0"/>
              <a:t>(EOF) </a:t>
            </a:r>
            <a:r>
              <a:rPr lang="en-US" sz="2400" dirty="0">
                <a:solidFill>
                  <a:srgbClr val="FF0000"/>
                </a:solidFill>
              </a:rPr>
              <a:t>is reached </a:t>
            </a:r>
            <a:endParaRPr 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9B7D1B-A7AE-6646-9CC3-7B3E261C8A8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CDD8CE3-D16D-3647-AD47-A86F169FB200}"/>
              </a:ext>
            </a:extLst>
          </p:cNvPr>
          <p:cNvGrpSpPr/>
          <p:nvPr/>
        </p:nvGrpSpPr>
        <p:grpSpPr>
          <a:xfrm>
            <a:off x="5020894" y="2740051"/>
            <a:ext cx="5182707" cy="2269572"/>
            <a:chOff x="2085346" y="3889663"/>
            <a:chExt cx="5182707" cy="2269572"/>
          </a:xfrm>
        </p:grpSpPr>
        <p:sp>
          <p:nvSpPr>
            <p:cNvPr id="31" name="AutoShape 5">
              <a:extLst>
                <a:ext uri="{FF2B5EF4-FFF2-40B4-BE49-F238E27FC236}">
                  <a16:creationId xmlns:a16="http://schemas.microsoft.com/office/drawing/2014/main" id="{C31C8A03-7382-CB42-BE54-229CD1DCD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5346" y="3999271"/>
              <a:ext cx="4524356" cy="1986429"/>
            </a:xfrm>
            <a:prstGeom prst="foldedCorner">
              <a:avLst>
                <a:gd name="adj" fmla="val 21153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t"/>
            <a:lstStyle/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This is a text file with a lot 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of H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accent6"/>
                  </a:solidFill>
                  <a:latin typeface="Arial" panose="020B0604020202020204" pitchFamily="34" charset="0"/>
                </a:rPr>
                <a:t>A 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in it.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There is a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 here and a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 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there and a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 everywhere. 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There is also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HAHA 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.</a:t>
              </a:r>
            </a:p>
            <a:p>
              <a:pPr>
                <a:buFontTx/>
                <a:buNone/>
              </a:pPr>
              <a:endParaRPr lang="en-US" alt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E1E72B5-6FA0-8C4F-B925-59479A79541D}"/>
                </a:ext>
              </a:extLst>
            </p:cNvPr>
            <p:cNvSpPr txBox="1"/>
            <p:nvPr/>
          </p:nvSpPr>
          <p:spPr>
            <a:xfrm>
              <a:off x="6582253" y="3889663"/>
              <a:ext cx="685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TOF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2BF55EE-3B6C-0D42-92C6-79C8A898DFEA}"/>
                </a:ext>
              </a:extLst>
            </p:cNvPr>
            <p:cNvSpPr txBox="1"/>
            <p:nvPr/>
          </p:nvSpPr>
          <p:spPr>
            <a:xfrm>
              <a:off x="6560596" y="5789903"/>
              <a:ext cx="685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EOF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4E4A3B0-87B2-1A4A-9D13-56E04440F789}"/>
                </a:ext>
              </a:extLst>
            </p:cNvPr>
            <p:cNvCxnSpPr>
              <a:cxnSpLocks/>
            </p:cNvCxnSpPr>
            <p:nvPr/>
          </p:nvCxnSpPr>
          <p:spPr>
            <a:xfrm>
              <a:off x="6851185" y="4302221"/>
              <a:ext cx="0" cy="1380527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815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 counting the instances of a pattern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07344" y="826057"/>
            <a:ext cx="10777311" cy="227884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2"/>
                </a:solidFill>
              </a:rPr>
              <a:t>We will adjust the DFA to </a:t>
            </a:r>
            <a:r>
              <a:rPr lang="en-US" sz="2000" dirty="0">
                <a:solidFill>
                  <a:srgbClr val="0070C0"/>
                </a:solidFill>
              </a:rPr>
              <a:t>act on continuous input</a:t>
            </a:r>
            <a:r>
              <a:rPr lang="en-US" sz="2000" dirty="0">
                <a:solidFill>
                  <a:schemeClr val="tx2"/>
                </a:solidFill>
              </a:rPr>
              <a:t> (multiple instances of the pattern) 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And to count the number of HA patterns</a:t>
            </a:r>
          </a:p>
          <a:p>
            <a:pPr marL="468312" indent="-457200">
              <a:buFont typeface="+mj-lt"/>
              <a:buAutoNum type="arabicPeriod"/>
            </a:pPr>
            <a:r>
              <a:rPr lang="en-US" sz="2000" i="1" dirty="0">
                <a:solidFill>
                  <a:schemeClr val="tx2"/>
                </a:solidFill>
              </a:rPr>
              <a:t>"</a:t>
            </a:r>
            <a:r>
              <a:rPr lang="en-US" sz="2000" i="1" dirty="0">
                <a:solidFill>
                  <a:srgbClr val="2C895B"/>
                </a:solidFill>
              </a:rPr>
              <a:t>redirect" </a:t>
            </a:r>
            <a:r>
              <a:rPr lang="en-US" sz="2000" dirty="0">
                <a:solidFill>
                  <a:srgbClr val="2C895B"/>
                </a:solidFill>
              </a:rPr>
              <a:t>the arc(s) </a:t>
            </a:r>
            <a:r>
              <a:rPr lang="en-US" sz="2000" dirty="0">
                <a:solidFill>
                  <a:schemeClr val="accent6"/>
                </a:solidFill>
              </a:rPr>
              <a:t>that </a:t>
            </a:r>
            <a:r>
              <a:rPr lang="en-US" sz="2000" b="1" dirty="0">
                <a:solidFill>
                  <a:schemeClr val="accent6"/>
                </a:solidFill>
              </a:rPr>
              <a:t>pointed</a:t>
            </a:r>
            <a:r>
              <a:rPr lang="en-US" sz="2000" dirty="0">
                <a:solidFill>
                  <a:schemeClr val="accent6"/>
                </a:solidFill>
              </a:rPr>
              <a:t> at the </a:t>
            </a:r>
            <a:r>
              <a:rPr lang="en-US" sz="2000" b="1" dirty="0">
                <a:solidFill>
                  <a:srgbClr val="2C895B"/>
                </a:solidFill>
              </a:rPr>
              <a:t>end state </a:t>
            </a:r>
            <a:r>
              <a:rPr lang="en-US" sz="2000" dirty="0">
                <a:solidFill>
                  <a:schemeClr val="accent6"/>
                </a:solidFill>
              </a:rPr>
              <a:t>to point to the</a:t>
            </a:r>
            <a:r>
              <a:rPr lang="en-US" sz="2000" dirty="0">
                <a:solidFill>
                  <a:srgbClr val="2C895B"/>
                </a:solidFill>
              </a:rPr>
              <a:t> </a:t>
            </a:r>
            <a:r>
              <a:rPr lang="en-US" sz="2000" b="1" dirty="0">
                <a:solidFill>
                  <a:srgbClr val="2C895B"/>
                </a:solidFill>
              </a:rPr>
              <a:t>start state</a:t>
            </a:r>
            <a:endParaRPr lang="en-US" sz="2000" b="1" dirty="0">
              <a:solidFill>
                <a:schemeClr val="accent6"/>
              </a:solidFill>
            </a:endParaRPr>
          </a:p>
          <a:p>
            <a:pPr marL="468312" indent="-4572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</a:rPr>
              <a:t>Convert output to counting actions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70C0"/>
                </a:solidFill>
              </a:rPr>
              <a:t>Add arcs </a:t>
            </a:r>
            <a:r>
              <a:rPr lang="en-US" sz="2000" dirty="0">
                <a:solidFill>
                  <a:schemeClr val="tx2"/>
                </a:solidFill>
              </a:rPr>
              <a:t>from </a:t>
            </a:r>
            <a:r>
              <a:rPr lang="en-US" sz="2000" dirty="0">
                <a:solidFill>
                  <a:srgbClr val="0070C0"/>
                </a:solidFill>
              </a:rPr>
              <a:t>each state </a:t>
            </a:r>
            <a:r>
              <a:rPr lang="en-US" sz="2000" dirty="0">
                <a:solidFill>
                  <a:schemeClr val="tx2"/>
                </a:solidFill>
              </a:rPr>
              <a:t>when EOF on input is detected </a:t>
            </a:r>
            <a:r>
              <a:rPr lang="en-US" sz="2000" dirty="0">
                <a:solidFill>
                  <a:srgbClr val="0070C0"/>
                </a:solidFill>
              </a:rPr>
              <a:t>to the </a:t>
            </a:r>
            <a:r>
              <a:rPr lang="en-US" sz="2000" dirty="0" err="1">
                <a:solidFill>
                  <a:srgbClr val="0070C0"/>
                </a:solidFill>
              </a:rPr>
              <a:t>eof</a:t>
            </a:r>
            <a:r>
              <a:rPr lang="en-US" sz="2000" dirty="0">
                <a:solidFill>
                  <a:srgbClr val="0070C0"/>
                </a:solidFill>
              </a:rPr>
              <a:t> state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01CD3F-A993-E741-9967-06E5E9D2FB9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1E38CCA-9DBB-F7D7-9DFF-AE737758466F}"/>
              </a:ext>
            </a:extLst>
          </p:cNvPr>
          <p:cNvGrpSpPr/>
          <p:nvPr/>
        </p:nvGrpSpPr>
        <p:grpSpPr>
          <a:xfrm>
            <a:off x="5176117" y="3772038"/>
            <a:ext cx="1452892" cy="938491"/>
            <a:chOff x="8715111" y="2392236"/>
            <a:chExt cx="1452892" cy="938491"/>
          </a:xfrm>
        </p:grpSpPr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D3774243-2105-578C-9B4F-DF30AE07DA4E}"/>
                </a:ext>
              </a:extLst>
            </p:cNvPr>
            <p:cNvSpPr/>
            <p:nvPr/>
          </p:nvSpPr>
          <p:spPr>
            <a:xfrm rot="21277514" flipH="1">
              <a:off x="9621826" y="2459184"/>
              <a:ext cx="546177" cy="871543"/>
            </a:xfrm>
            <a:prstGeom prst="arc">
              <a:avLst>
                <a:gd name="adj1" fmla="val 9725475"/>
                <a:gd name="adj2" fmla="val 70229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66B8CFE-A3EB-D677-C3CD-7333AE700930}"/>
                </a:ext>
              </a:extLst>
            </p:cNvPr>
            <p:cNvSpPr txBox="1"/>
            <p:nvPr/>
          </p:nvSpPr>
          <p:spPr>
            <a:xfrm>
              <a:off x="8715111" y="2392236"/>
              <a:ext cx="7649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H / -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66CE156-F520-4062-8F05-81610D090434}"/>
              </a:ext>
            </a:extLst>
          </p:cNvPr>
          <p:cNvGrpSpPr/>
          <p:nvPr/>
        </p:nvGrpSpPr>
        <p:grpSpPr>
          <a:xfrm>
            <a:off x="3611736" y="3429000"/>
            <a:ext cx="3029849" cy="1895278"/>
            <a:chOff x="7446225" y="1909488"/>
            <a:chExt cx="3029849" cy="1895278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2891490-E731-8D69-BC96-4060DA02A0CC}"/>
                </a:ext>
              </a:extLst>
            </p:cNvPr>
            <p:cNvSpPr txBox="1"/>
            <p:nvPr/>
          </p:nvSpPr>
          <p:spPr>
            <a:xfrm>
              <a:off x="7933346" y="3404656"/>
              <a:ext cx="9092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other /</a:t>
              </a:r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A758E524-FFAE-797A-F2A8-717657CA6FB0}"/>
                </a:ext>
              </a:extLst>
            </p:cNvPr>
            <p:cNvSpPr/>
            <p:nvPr/>
          </p:nvSpPr>
          <p:spPr>
            <a:xfrm rot="9244047">
              <a:off x="7446225" y="1909488"/>
              <a:ext cx="3029849" cy="1840202"/>
            </a:xfrm>
            <a:prstGeom prst="arc">
              <a:avLst>
                <a:gd name="adj1" fmla="val 13973372"/>
                <a:gd name="adj2" fmla="val 119052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D6CA9154-CC65-9358-76E1-D1ABE75BF757}"/>
              </a:ext>
            </a:extLst>
          </p:cNvPr>
          <p:cNvSpPr/>
          <p:nvPr/>
        </p:nvSpPr>
        <p:spPr>
          <a:xfrm>
            <a:off x="3079889" y="4274757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A6A14C8-958D-560A-FBB4-352F8921C48B}"/>
              </a:ext>
            </a:extLst>
          </p:cNvPr>
          <p:cNvGrpSpPr/>
          <p:nvPr/>
        </p:nvGrpSpPr>
        <p:grpSpPr>
          <a:xfrm>
            <a:off x="3871824" y="4255922"/>
            <a:ext cx="2936022" cy="800506"/>
            <a:chOff x="3186025" y="2769788"/>
            <a:chExt cx="2936022" cy="800506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86D174D-7EC5-F2D2-9F10-5FD414A1385A}"/>
                </a:ext>
              </a:extLst>
            </p:cNvPr>
            <p:cNvSpPr/>
            <p:nvPr/>
          </p:nvSpPr>
          <p:spPr>
            <a:xfrm>
              <a:off x="5330112" y="2769788"/>
              <a:ext cx="791935" cy="800506"/>
            </a:xfrm>
            <a:prstGeom prst="ellipse">
              <a:avLst/>
            </a:prstGeom>
            <a:solidFill>
              <a:srgbClr val="F374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C4F8B0-466C-C124-0F1D-B98B23517EE7}"/>
                </a:ext>
              </a:extLst>
            </p:cNvPr>
            <p:cNvSpPr txBox="1"/>
            <p:nvPr/>
          </p:nvSpPr>
          <p:spPr>
            <a:xfrm>
              <a:off x="3570466" y="2769788"/>
              <a:ext cx="7649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H / -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ADC2CF4-B63F-980B-DAB3-2768A8243F3F}"/>
                </a:ext>
              </a:extLst>
            </p:cNvPr>
            <p:cNvCxnSpPr>
              <a:cxnSpLocks/>
              <a:stCxn id="51" idx="6"/>
            </p:cNvCxnSpPr>
            <p:nvPr/>
          </p:nvCxnSpPr>
          <p:spPr>
            <a:xfrm flipV="1">
              <a:off x="3186025" y="3167157"/>
              <a:ext cx="2158004" cy="17434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A2EFEC5-FD14-ABAF-6F3A-49BE2B1BB437}"/>
              </a:ext>
            </a:extLst>
          </p:cNvPr>
          <p:cNvGrpSpPr/>
          <p:nvPr/>
        </p:nvGrpSpPr>
        <p:grpSpPr>
          <a:xfrm>
            <a:off x="2198723" y="3422700"/>
            <a:ext cx="1497837" cy="1221365"/>
            <a:chOff x="9207821" y="1148190"/>
            <a:chExt cx="1497837" cy="1221365"/>
          </a:xfrm>
        </p:grpSpPr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98F9B1A1-E197-C7C7-64E5-2422EA43FDEA}"/>
                </a:ext>
              </a:extLst>
            </p:cNvPr>
            <p:cNvSpPr/>
            <p:nvPr/>
          </p:nvSpPr>
          <p:spPr>
            <a:xfrm rot="10800000" flipV="1">
              <a:off x="10072514" y="1577707"/>
              <a:ext cx="633144" cy="791848"/>
            </a:xfrm>
            <a:prstGeom prst="arc">
              <a:avLst>
                <a:gd name="adj1" fmla="val 10177911"/>
                <a:gd name="adj2" fmla="val 110548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DE28895-3865-EF1C-30D7-124254745A52}"/>
                </a:ext>
              </a:extLst>
            </p:cNvPr>
            <p:cNvSpPr txBox="1"/>
            <p:nvPr/>
          </p:nvSpPr>
          <p:spPr>
            <a:xfrm>
              <a:off x="9207821" y="1148190"/>
              <a:ext cx="12442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other / -</a:t>
              </a:r>
            </a:p>
          </p:txBody>
        </p:sp>
      </p:grpSp>
      <p:sp>
        <p:nvSpPr>
          <p:cNvPr id="67" name="Arc 66">
            <a:extLst>
              <a:ext uri="{FF2B5EF4-FFF2-40B4-BE49-F238E27FC236}">
                <a16:creationId xmlns:a16="http://schemas.microsoft.com/office/drawing/2014/main" id="{70AF8CF8-B33E-0E5A-6E9E-0D338A530FAB}"/>
              </a:ext>
            </a:extLst>
          </p:cNvPr>
          <p:cNvSpPr/>
          <p:nvPr/>
        </p:nvSpPr>
        <p:spPr>
          <a:xfrm rot="10800000">
            <a:off x="3504085" y="4099279"/>
            <a:ext cx="2763125" cy="1848574"/>
          </a:xfrm>
          <a:prstGeom prst="arc">
            <a:avLst>
              <a:gd name="adj1" fmla="val 10868703"/>
              <a:gd name="adj2" fmla="val 11905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AF19EB1-E1D5-7747-EAFB-A4E87FDE3616}"/>
              </a:ext>
            </a:extLst>
          </p:cNvPr>
          <p:cNvSpPr txBox="1"/>
          <p:nvPr/>
        </p:nvSpPr>
        <p:spPr>
          <a:xfrm>
            <a:off x="3597672" y="5884481"/>
            <a:ext cx="2700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 / (count = count + 1)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D04E549-1138-3A72-F82E-9C49E7AD0465}"/>
              </a:ext>
            </a:extLst>
          </p:cNvPr>
          <p:cNvGrpSpPr/>
          <p:nvPr/>
        </p:nvGrpSpPr>
        <p:grpSpPr>
          <a:xfrm>
            <a:off x="3739570" y="3195097"/>
            <a:ext cx="5810897" cy="1829058"/>
            <a:chOff x="3739570" y="3195097"/>
            <a:chExt cx="5810897" cy="1829058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0FB127F-AF73-578E-2515-BA3F07A3BA80}"/>
                </a:ext>
              </a:extLst>
            </p:cNvPr>
            <p:cNvGrpSpPr/>
            <p:nvPr/>
          </p:nvGrpSpPr>
          <p:grpSpPr>
            <a:xfrm>
              <a:off x="6776503" y="4191626"/>
              <a:ext cx="1949281" cy="464549"/>
              <a:chOff x="4822137" y="4750129"/>
              <a:chExt cx="1949281" cy="464549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D778357-8E75-F402-3CDA-854043FC6DDE}"/>
                  </a:ext>
                </a:extLst>
              </p:cNvPr>
              <p:cNvSpPr txBox="1"/>
              <p:nvPr/>
            </p:nvSpPr>
            <p:spPr>
              <a:xfrm>
                <a:off x="4822137" y="4750129"/>
                <a:ext cx="18950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70C0"/>
                    </a:solidFill>
                  </a:rPr>
                  <a:t>EOF / Output (count) </a:t>
                </a: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9889F4A0-EDC2-B318-622F-26F9FAA9C636}"/>
                  </a:ext>
                </a:extLst>
              </p:cNvPr>
              <p:cNvCxnSpPr>
                <a:cxnSpLocks/>
                <a:stCxn id="60" idx="6"/>
              </p:cNvCxnSpPr>
              <p:nvPr/>
            </p:nvCxnSpPr>
            <p:spPr>
              <a:xfrm flipV="1">
                <a:off x="4853480" y="5202568"/>
                <a:ext cx="1917938" cy="1211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470E941-2993-285A-2577-66F5EE306857}"/>
                </a:ext>
              </a:extLst>
            </p:cNvPr>
            <p:cNvSpPr/>
            <p:nvPr/>
          </p:nvSpPr>
          <p:spPr>
            <a:xfrm>
              <a:off x="8758532" y="4180776"/>
              <a:ext cx="791935" cy="791935"/>
            </a:xfrm>
            <a:prstGeom prst="ellipse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end</a:t>
              </a:r>
            </a:p>
          </p:txBody>
        </p: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0A0693B4-3916-E3B7-A5AD-79586E467353}"/>
                </a:ext>
              </a:extLst>
            </p:cNvPr>
            <p:cNvSpPr/>
            <p:nvPr/>
          </p:nvSpPr>
          <p:spPr>
            <a:xfrm rot="10800000" flipH="1" flipV="1">
              <a:off x="3739570" y="3648274"/>
              <a:ext cx="5018962" cy="1375881"/>
            </a:xfrm>
            <a:prstGeom prst="arc">
              <a:avLst>
                <a:gd name="adj1" fmla="val 10868703"/>
                <a:gd name="adj2" fmla="val 21559447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0245232-CA94-EE26-93FB-22F5663FD3F1}"/>
                </a:ext>
              </a:extLst>
            </p:cNvPr>
            <p:cNvSpPr txBox="1"/>
            <p:nvPr/>
          </p:nvSpPr>
          <p:spPr>
            <a:xfrm>
              <a:off x="5474435" y="3195097"/>
              <a:ext cx="2390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EOF /  Output (count)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CFE7F88-D491-95E7-AB93-1349D1BBE80B}"/>
              </a:ext>
            </a:extLst>
          </p:cNvPr>
          <p:cNvCxnSpPr>
            <a:cxnSpLocks/>
          </p:cNvCxnSpPr>
          <p:nvPr/>
        </p:nvCxnSpPr>
        <p:spPr>
          <a:xfrm flipV="1">
            <a:off x="908234" y="4725477"/>
            <a:ext cx="2158004" cy="17434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CA05A16-9D2F-342D-8A32-2FA5C1E4FEA9}"/>
              </a:ext>
            </a:extLst>
          </p:cNvPr>
          <p:cNvSpPr txBox="1"/>
          <p:nvPr/>
        </p:nvSpPr>
        <p:spPr>
          <a:xfrm>
            <a:off x="1212776" y="4725477"/>
            <a:ext cx="1628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/ count =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C39D4A-A32C-5392-B082-57A04CB0D951}"/>
              </a:ext>
            </a:extLst>
          </p:cNvPr>
          <p:cNvSpPr txBox="1"/>
          <p:nvPr/>
        </p:nvSpPr>
        <p:spPr>
          <a:xfrm>
            <a:off x="1111292" y="4371038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power up</a:t>
            </a:r>
          </a:p>
        </p:txBody>
      </p:sp>
    </p:spTree>
    <p:extLst>
      <p:ext uri="{BB962C8B-B14F-4D97-AF65-F5344CB8AC3E}">
        <p14:creationId xmlns:p14="http://schemas.microsoft.com/office/powerpoint/2010/main" val="201247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3" grpId="0"/>
      <p:bldP spid="6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0FDB-9BD6-4547-BB03-9110748B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DFA's: Step one design each sequence -1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67EA55-FF7A-6F47-AE5C-3C9C5F4724ED}"/>
              </a:ext>
            </a:extLst>
          </p:cNvPr>
          <p:cNvSpPr/>
          <p:nvPr/>
        </p:nvSpPr>
        <p:spPr>
          <a:xfrm>
            <a:off x="2463720" y="2797119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DCF18B-14FD-AA44-86B3-DD097F5C1C63}"/>
              </a:ext>
            </a:extLst>
          </p:cNvPr>
          <p:cNvSpPr/>
          <p:nvPr/>
        </p:nvSpPr>
        <p:spPr>
          <a:xfrm>
            <a:off x="4749363" y="2788045"/>
            <a:ext cx="791935" cy="791935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8FA340-910C-354B-BEB7-7AA820DEFBF7}"/>
              </a:ext>
            </a:extLst>
          </p:cNvPr>
          <p:cNvSpPr/>
          <p:nvPr/>
        </p:nvSpPr>
        <p:spPr>
          <a:xfrm>
            <a:off x="7027258" y="2802172"/>
            <a:ext cx="791935" cy="7919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AC521B-1EBF-6B40-BC58-94510573DE55}"/>
              </a:ext>
            </a:extLst>
          </p:cNvPr>
          <p:cNvSpPr txBox="1"/>
          <p:nvPr/>
        </p:nvSpPr>
        <p:spPr>
          <a:xfrm>
            <a:off x="2940892" y="6197304"/>
            <a:ext cx="5626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C895B"/>
                </a:solidFill>
              </a:rPr>
              <a:t>This DFA replaces SOL with a @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C3DF11-0DC0-2644-8AE3-CAA7E95B9527}"/>
              </a:ext>
            </a:extLst>
          </p:cNvPr>
          <p:cNvCxnSpPr>
            <a:cxnSpLocks/>
          </p:cNvCxnSpPr>
          <p:nvPr/>
        </p:nvCxnSpPr>
        <p:spPr>
          <a:xfrm>
            <a:off x="1938280" y="3193087"/>
            <a:ext cx="514990" cy="194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D0CEF7D-7B8B-C749-ABD6-568A843C2B65}"/>
              </a:ext>
            </a:extLst>
          </p:cNvPr>
          <p:cNvSpPr txBox="1"/>
          <p:nvPr/>
        </p:nvSpPr>
        <p:spPr>
          <a:xfrm>
            <a:off x="3550856" y="2816581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 / -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C3ABF1-7F58-9B47-82C5-874BC158C874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3263403" y="3184012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EFE825-0F29-BE41-AAB0-73E15F64301A}"/>
              </a:ext>
            </a:extLst>
          </p:cNvPr>
          <p:cNvCxnSpPr>
            <a:cxnSpLocks/>
          </p:cNvCxnSpPr>
          <p:nvPr/>
        </p:nvCxnSpPr>
        <p:spPr>
          <a:xfrm>
            <a:off x="5549046" y="3193972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DB404EB-D772-A94B-852F-9BDB697B36D2}"/>
              </a:ext>
            </a:extLst>
          </p:cNvPr>
          <p:cNvSpPr/>
          <p:nvPr/>
        </p:nvSpPr>
        <p:spPr>
          <a:xfrm>
            <a:off x="9301384" y="2836407"/>
            <a:ext cx="791935" cy="791935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716F11-B808-0249-8A23-E81260B2EB98}"/>
              </a:ext>
            </a:extLst>
          </p:cNvPr>
          <p:cNvCxnSpPr>
            <a:cxnSpLocks/>
          </p:cNvCxnSpPr>
          <p:nvPr/>
        </p:nvCxnSpPr>
        <p:spPr>
          <a:xfrm>
            <a:off x="7815424" y="3193086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CC5CE8-2861-9748-BC42-E0FE3E949950}"/>
              </a:ext>
            </a:extLst>
          </p:cNvPr>
          <p:cNvSpPr txBox="1"/>
          <p:nvPr/>
        </p:nvSpPr>
        <p:spPr>
          <a:xfrm>
            <a:off x="5726608" y="3131340"/>
            <a:ext cx="58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O / 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51C61A-A0C2-8249-BE1B-65B02546B832}"/>
              </a:ext>
            </a:extLst>
          </p:cNvPr>
          <p:cNvSpPr txBox="1"/>
          <p:nvPr/>
        </p:nvSpPr>
        <p:spPr>
          <a:xfrm>
            <a:off x="4475371" y="1767018"/>
            <a:ext cx="1224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L / output(@)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6C93C38-CB9B-0949-B249-3BFA20022C49}"/>
              </a:ext>
            </a:extLst>
          </p:cNvPr>
          <p:cNvGrpSpPr/>
          <p:nvPr/>
        </p:nvGrpSpPr>
        <p:grpSpPr>
          <a:xfrm flipH="1">
            <a:off x="5386495" y="2853167"/>
            <a:ext cx="4201160" cy="1591492"/>
            <a:chOff x="3901757" y="-360224"/>
            <a:chExt cx="3173105" cy="1591492"/>
          </a:xfrm>
        </p:grpSpPr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B635AB6B-1832-3F46-9F3F-01A439A5A85C}"/>
                </a:ext>
              </a:extLst>
            </p:cNvPr>
            <p:cNvSpPr/>
            <p:nvPr/>
          </p:nvSpPr>
          <p:spPr>
            <a:xfrm flipH="1" flipV="1">
              <a:off x="3901757" y="-360224"/>
              <a:ext cx="3173105" cy="1286735"/>
            </a:xfrm>
            <a:prstGeom prst="arc">
              <a:avLst>
                <a:gd name="adj1" fmla="val 10881736"/>
                <a:gd name="adj2" fmla="val 21364355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FE1D148-B790-984C-AEEE-5C2D56096008}"/>
                </a:ext>
              </a:extLst>
            </p:cNvPr>
            <p:cNvSpPr txBox="1"/>
            <p:nvPr/>
          </p:nvSpPr>
          <p:spPr>
            <a:xfrm>
              <a:off x="4083934" y="892714"/>
              <a:ext cx="12267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EOF / output(S)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4DB102-5EEC-D344-A292-95C6AEA2C5EC}"/>
              </a:ext>
            </a:extLst>
          </p:cNvPr>
          <p:cNvGrpSpPr/>
          <p:nvPr/>
        </p:nvGrpSpPr>
        <p:grpSpPr>
          <a:xfrm>
            <a:off x="851472" y="2093373"/>
            <a:ext cx="2004540" cy="1099713"/>
            <a:chOff x="290909" y="1321565"/>
            <a:chExt cx="2004540" cy="1099713"/>
          </a:xfrm>
        </p:grpSpPr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B941A10E-D736-B544-A997-EEA80F27DBF7}"/>
                </a:ext>
              </a:extLst>
            </p:cNvPr>
            <p:cNvSpPr/>
            <p:nvPr/>
          </p:nvSpPr>
          <p:spPr>
            <a:xfrm flipH="1">
              <a:off x="1722317" y="1629343"/>
              <a:ext cx="573132" cy="791935"/>
            </a:xfrm>
            <a:prstGeom prst="arc">
              <a:avLst>
                <a:gd name="adj1" fmla="val 10064307"/>
                <a:gd name="adj2" fmla="val 3624714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52E776-8B20-7347-8F84-9E781B18E7E7}"/>
                </a:ext>
              </a:extLst>
            </p:cNvPr>
            <p:cNvSpPr txBox="1"/>
            <p:nvPr/>
          </p:nvSpPr>
          <p:spPr>
            <a:xfrm>
              <a:off x="290909" y="1321565"/>
              <a:ext cx="17636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other / output(other)</a:t>
              </a:r>
            </a:p>
          </p:txBody>
        </p:sp>
      </p:grpSp>
      <p:sp>
        <p:nvSpPr>
          <p:cNvPr id="24" name="Arc 23">
            <a:extLst>
              <a:ext uri="{FF2B5EF4-FFF2-40B4-BE49-F238E27FC236}">
                <a16:creationId xmlns:a16="http://schemas.microsoft.com/office/drawing/2014/main" id="{5E425856-28C1-024D-8B70-AA7166C6CD8E}"/>
              </a:ext>
            </a:extLst>
          </p:cNvPr>
          <p:cNvSpPr/>
          <p:nvPr/>
        </p:nvSpPr>
        <p:spPr>
          <a:xfrm rot="10800000" flipV="1">
            <a:off x="3130698" y="1755539"/>
            <a:ext cx="4308447" cy="2736222"/>
          </a:xfrm>
          <a:prstGeom prst="arc">
            <a:avLst>
              <a:gd name="adj1" fmla="val 11455587"/>
              <a:gd name="adj2" fmla="val 2121292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CD79B3-3B38-1645-AD7E-EFD3AAFDC3B8}"/>
              </a:ext>
            </a:extLst>
          </p:cNvPr>
          <p:cNvGrpSpPr/>
          <p:nvPr/>
        </p:nvGrpSpPr>
        <p:grpSpPr>
          <a:xfrm>
            <a:off x="3093995" y="2667741"/>
            <a:ext cx="2055929" cy="1509978"/>
            <a:chOff x="2331493" y="2032206"/>
            <a:chExt cx="2055929" cy="1509978"/>
          </a:xfrm>
        </p:grpSpPr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8952EADA-99BC-234F-9ACC-E89070E5C9E8}"/>
                </a:ext>
              </a:extLst>
            </p:cNvPr>
            <p:cNvSpPr/>
            <p:nvPr/>
          </p:nvSpPr>
          <p:spPr>
            <a:xfrm rot="5029735" flipH="1" flipV="1">
              <a:off x="2827194" y="1536505"/>
              <a:ext cx="1064528" cy="2055929"/>
            </a:xfrm>
            <a:prstGeom prst="arc">
              <a:avLst>
                <a:gd name="adj1" fmla="val 6732083"/>
                <a:gd name="adj2" fmla="val 1586056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F246317-F37F-B24B-BC4B-006426A9E643}"/>
                </a:ext>
              </a:extLst>
            </p:cNvPr>
            <p:cNvSpPr txBox="1"/>
            <p:nvPr/>
          </p:nvSpPr>
          <p:spPr>
            <a:xfrm>
              <a:off x="2689187" y="3080519"/>
              <a:ext cx="15392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other / output(S),</a:t>
              </a:r>
            </a:p>
            <a:p>
              <a:r>
                <a:rPr lang="en-US" sz="1200" dirty="0">
                  <a:solidFill>
                    <a:srgbClr val="0070C0"/>
                  </a:solidFill>
                </a:rPr>
                <a:t>           output(other)</a:t>
              </a:r>
            </a:p>
          </p:txBody>
        </p:sp>
      </p:grpSp>
      <p:sp>
        <p:nvSpPr>
          <p:cNvPr id="70" name="Arc 69">
            <a:extLst>
              <a:ext uri="{FF2B5EF4-FFF2-40B4-BE49-F238E27FC236}">
                <a16:creationId xmlns:a16="http://schemas.microsoft.com/office/drawing/2014/main" id="{85AC6930-B4C7-BB6D-AB26-79FA89DD1E2E}"/>
              </a:ext>
            </a:extLst>
          </p:cNvPr>
          <p:cNvSpPr/>
          <p:nvPr/>
        </p:nvSpPr>
        <p:spPr>
          <a:xfrm rot="10800000">
            <a:off x="2900024" y="2586273"/>
            <a:ext cx="4591594" cy="2084138"/>
          </a:xfrm>
          <a:prstGeom prst="arc">
            <a:avLst>
              <a:gd name="adj1" fmla="val 10707120"/>
              <a:gd name="adj2" fmla="val 88985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3B48F20-53FA-0A20-8586-5BD6FCDE2402}"/>
              </a:ext>
            </a:extLst>
          </p:cNvPr>
          <p:cNvSpPr txBox="1"/>
          <p:nvPr/>
        </p:nvSpPr>
        <p:spPr>
          <a:xfrm>
            <a:off x="3853144" y="4685317"/>
            <a:ext cx="17540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other / output(S),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 output(O), 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 output(other)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596E7B7-1190-E4D3-D635-56B59A61BA06}"/>
              </a:ext>
            </a:extLst>
          </p:cNvPr>
          <p:cNvSpPr txBox="1"/>
          <p:nvPr/>
        </p:nvSpPr>
        <p:spPr>
          <a:xfrm>
            <a:off x="7898813" y="2639357"/>
            <a:ext cx="1487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EOF / output(S),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output(O)</a:t>
            </a:r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37CD1AB0-85ED-CD0D-4A90-FD5B65B15622}"/>
              </a:ext>
            </a:extLst>
          </p:cNvPr>
          <p:cNvSpPr/>
          <p:nvPr/>
        </p:nvSpPr>
        <p:spPr>
          <a:xfrm rot="10800000" flipH="1" flipV="1">
            <a:off x="2992597" y="1408296"/>
            <a:ext cx="6942176" cy="2816572"/>
          </a:xfrm>
          <a:prstGeom prst="arc">
            <a:avLst>
              <a:gd name="adj1" fmla="val 10805266"/>
              <a:gd name="adj2" fmla="val 7954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7FF3237-0C52-52EA-E613-64234605F1D7}"/>
              </a:ext>
            </a:extLst>
          </p:cNvPr>
          <p:cNvSpPr txBox="1"/>
          <p:nvPr/>
        </p:nvSpPr>
        <p:spPr>
          <a:xfrm>
            <a:off x="6891109" y="144468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EOF / -</a:t>
            </a:r>
          </a:p>
        </p:txBody>
      </p:sp>
      <p:sp>
        <p:nvSpPr>
          <p:cNvPr id="75" name="Arc 74">
            <a:extLst>
              <a:ext uri="{FF2B5EF4-FFF2-40B4-BE49-F238E27FC236}">
                <a16:creationId xmlns:a16="http://schemas.microsoft.com/office/drawing/2014/main" id="{9B7B2313-CCEC-EEE4-9338-C8098088C9EB}"/>
              </a:ext>
            </a:extLst>
          </p:cNvPr>
          <p:cNvSpPr/>
          <p:nvPr/>
        </p:nvSpPr>
        <p:spPr>
          <a:xfrm rot="21277514" flipH="1">
            <a:off x="4766288" y="2332213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D02A569-AC5D-D29E-693E-CDD708B83534}"/>
              </a:ext>
            </a:extLst>
          </p:cNvPr>
          <p:cNvSpPr txBox="1"/>
          <p:nvPr/>
        </p:nvSpPr>
        <p:spPr>
          <a:xfrm>
            <a:off x="3646733" y="2380942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S / output(S)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49004F-DFEC-4079-8C76-0442305745A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6B030BFF-37DB-1012-E0DB-57CB612F385C}"/>
              </a:ext>
            </a:extLst>
          </p:cNvPr>
          <p:cNvSpPr/>
          <p:nvPr/>
        </p:nvSpPr>
        <p:spPr>
          <a:xfrm rot="21407508" flipH="1">
            <a:off x="5415479" y="2786538"/>
            <a:ext cx="1769890" cy="657670"/>
          </a:xfrm>
          <a:prstGeom prst="arc">
            <a:avLst>
              <a:gd name="adj1" fmla="val 11094185"/>
              <a:gd name="adj2" fmla="val 2097049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53F72A-60B9-299C-F240-F41B909B3C7B}"/>
              </a:ext>
            </a:extLst>
          </p:cNvPr>
          <p:cNvSpPr txBox="1"/>
          <p:nvPr/>
        </p:nvSpPr>
        <p:spPr>
          <a:xfrm>
            <a:off x="5642728" y="2346049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output(O)</a:t>
            </a:r>
          </a:p>
        </p:txBody>
      </p:sp>
    </p:spTree>
    <p:extLst>
      <p:ext uri="{BB962C8B-B14F-4D97-AF65-F5344CB8AC3E}">
        <p14:creationId xmlns:p14="http://schemas.microsoft.com/office/powerpoint/2010/main" val="408081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0FDB-9BD6-4547-BB03-9110748B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DFA's: Step one design each sequence - 2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A3B3F5-3749-F947-AB04-2154CF5CFF5B}"/>
              </a:ext>
            </a:extLst>
          </p:cNvPr>
          <p:cNvSpPr txBox="1"/>
          <p:nvPr/>
        </p:nvSpPr>
        <p:spPr>
          <a:xfrm>
            <a:off x="3678575" y="6229015"/>
            <a:ext cx="4804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C895B"/>
                </a:solidFill>
              </a:rPr>
              <a:t>This DFA replaces SAM with DAD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EAA318-261C-664E-9110-58DE269D65F6}"/>
              </a:ext>
            </a:extLst>
          </p:cNvPr>
          <p:cNvSpPr txBox="1"/>
          <p:nvPr/>
        </p:nvSpPr>
        <p:spPr>
          <a:xfrm>
            <a:off x="11927778" y="65713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CC511EA-C5B3-2604-60FB-4899B92C2B63}"/>
              </a:ext>
            </a:extLst>
          </p:cNvPr>
          <p:cNvSpPr/>
          <p:nvPr/>
        </p:nvSpPr>
        <p:spPr>
          <a:xfrm>
            <a:off x="2457577" y="2972116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1949B9D-B59C-795D-E0CF-AFCC8B929DD6}"/>
              </a:ext>
            </a:extLst>
          </p:cNvPr>
          <p:cNvSpPr/>
          <p:nvPr/>
        </p:nvSpPr>
        <p:spPr>
          <a:xfrm>
            <a:off x="4743220" y="2963042"/>
            <a:ext cx="791935" cy="791935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856C194-8A99-CC59-36D2-846FFA66B6AF}"/>
              </a:ext>
            </a:extLst>
          </p:cNvPr>
          <p:cNvSpPr/>
          <p:nvPr/>
        </p:nvSpPr>
        <p:spPr>
          <a:xfrm>
            <a:off x="7021115" y="2977169"/>
            <a:ext cx="791935" cy="791935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D8F807D-8B6E-02DB-8B17-65BC7524855C}"/>
              </a:ext>
            </a:extLst>
          </p:cNvPr>
          <p:cNvCxnSpPr>
            <a:cxnSpLocks/>
          </p:cNvCxnSpPr>
          <p:nvPr/>
        </p:nvCxnSpPr>
        <p:spPr>
          <a:xfrm>
            <a:off x="1932137" y="3368084"/>
            <a:ext cx="514990" cy="194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FE6EF9D-0ED7-967F-FCD5-20AC8E4A9BA5}"/>
              </a:ext>
            </a:extLst>
          </p:cNvPr>
          <p:cNvSpPr txBox="1"/>
          <p:nvPr/>
        </p:nvSpPr>
        <p:spPr>
          <a:xfrm>
            <a:off x="3305267" y="2981530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 / -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1A0ACDB-3D77-22D7-07CC-F789A5601C66}"/>
              </a:ext>
            </a:extLst>
          </p:cNvPr>
          <p:cNvCxnSpPr>
            <a:cxnSpLocks/>
            <a:endCxn id="98" idx="2"/>
          </p:cNvCxnSpPr>
          <p:nvPr/>
        </p:nvCxnSpPr>
        <p:spPr>
          <a:xfrm>
            <a:off x="3257260" y="3359009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943A0E5-574B-0AB3-7E5D-30FD09955FC3}"/>
              </a:ext>
            </a:extLst>
          </p:cNvPr>
          <p:cNvCxnSpPr>
            <a:cxnSpLocks/>
          </p:cNvCxnSpPr>
          <p:nvPr/>
        </p:nvCxnSpPr>
        <p:spPr>
          <a:xfrm>
            <a:off x="5542903" y="3368969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FACD9A42-7A84-7934-F7EB-F1EF5C76DDF8}"/>
              </a:ext>
            </a:extLst>
          </p:cNvPr>
          <p:cNvSpPr/>
          <p:nvPr/>
        </p:nvSpPr>
        <p:spPr>
          <a:xfrm>
            <a:off x="9295241" y="3011404"/>
            <a:ext cx="791935" cy="791935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AC823D0-885C-03F0-F32F-596F738362BC}"/>
              </a:ext>
            </a:extLst>
          </p:cNvPr>
          <p:cNvCxnSpPr>
            <a:cxnSpLocks/>
          </p:cNvCxnSpPr>
          <p:nvPr/>
        </p:nvCxnSpPr>
        <p:spPr>
          <a:xfrm>
            <a:off x="7809281" y="3368083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623FDFD-2E87-269F-B3E1-192583A74A5E}"/>
              </a:ext>
            </a:extLst>
          </p:cNvPr>
          <p:cNvSpPr txBox="1"/>
          <p:nvPr/>
        </p:nvSpPr>
        <p:spPr>
          <a:xfrm>
            <a:off x="5827918" y="3335478"/>
            <a:ext cx="55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 / -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D0AF6C8-1A30-428A-23C8-3796AA76C2C3}"/>
              </a:ext>
            </a:extLst>
          </p:cNvPr>
          <p:cNvSpPr txBox="1"/>
          <p:nvPr/>
        </p:nvSpPr>
        <p:spPr>
          <a:xfrm>
            <a:off x="6466048" y="1743418"/>
            <a:ext cx="1125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M / output(D),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 output(A),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 output(D)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150A149-4DB9-8BCA-A3B0-93B2D8E5A71A}"/>
              </a:ext>
            </a:extLst>
          </p:cNvPr>
          <p:cNvGrpSpPr/>
          <p:nvPr/>
        </p:nvGrpSpPr>
        <p:grpSpPr>
          <a:xfrm flipH="1">
            <a:off x="5380352" y="3028164"/>
            <a:ext cx="4201160" cy="1597966"/>
            <a:chOff x="3901757" y="-360224"/>
            <a:chExt cx="3173105" cy="1597966"/>
          </a:xfrm>
        </p:grpSpPr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87633C1B-94B8-3E4E-A59E-5C2F9DB09259}"/>
                </a:ext>
              </a:extLst>
            </p:cNvPr>
            <p:cNvSpPr/>
            <p:nvPr/>
          </p:nvSpPr>
          <p:spPr>
            <a:xfrm flipH="1" flipV="1">
              <a:off x="3901757" y="-360224"/>
              <a:ext cx="3173105" cy="1286735"/>
            </a:xfrm>
            <a:prstGeom prst="arc">
              <a:avLst>
                <a:gd name="adj1" fmla="val 10881736"/>
                <a:gd name="adj2" fmla="val 21364355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D5E674A-E16D-8CE1-0D02-AB8E816F7035}"/>
                </a:ext>
              </a:extLst>
            </p:cNvPr>
            <p:cNvSpPr txBox="1"/>
            <p:nvPr/>
          </p:nvSpPr>
          <p:spPr>
            <a:xfrm>
              <a:off x="4130512" y="899188"/>
              <a:ext cx="12267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EOF / output(S)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F203532-A5B9-7D27-821F-B2997B7805C7}"/>
              </a:ext>
            </a:extLst>
          </p:cNvPr>
          <p:cNvGrpSpPr/>
          <p:nvPr/>
        </p:nvGrpSpPr>
        <p:grpSpPr>
          <a:xfrm>
            <a:off x="614965" y="2220134"/>
            <a:ext cx="2234904" cy="1147949"/>
            <a:chOff x="60545" y="1273329"/>
            <a:chExt cx="2234904" cy="1147949"/>
          </a:xfrm>
        </p:grpSpPr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1FF12F0A-5277-ACE8-2C01-DA04F2FDE517}"/>
                </a:ext>
              </a:extLst>
            </p:cNvPr>
            <p:cNvSpPr/>
            <p:nvPr/>
          </p:nvSpPr>
          <p:spPr>
            <a:xfrm flipH="1">
              <a:off x="1722317" y="1629343"/>
              <a:ext cx="573132" cy="791935"/>
            </a:xfrm>
            <a:prstGeom prst="arc">
              <a:avLst>
                <a:gd name="adj1" fmla="val 10064307"/>
                <a:gd name="adj2" fmla="val 3624714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11A27E6-4ED7-AEAD-AFAD-CACA8CDBABAD}"/>
                </a:ext>
              </a:extLst>
            </p:cNvPr>
            <p:cNvSpPr txBox="1"/>
            <p:nvPr/>
          </p:nvSpPr>
          <p:spPr>
            <a:xfrm>
              <a:off x="60545" y="1273329"/>
              <a:ext cx="20024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other / output(other)</a:t>
              </a:r>
            </a:p>
          </p:txBody>
        </p:sp>
      </p:grpSp>
      <p:sp>
        <p:nvSpPr>
          <p:cNvPr id="114" name="Arc 113">
            <a:extLst>
              <a:ext uri="{FF2B5EF4-FFF2-40B4-BE49-F238E27FC236}">
                <a16:creationId xmlns:a16="http://schemas.microsoft.com/office/drawing/2014/main" id="{3FD4F82B-4D1F-C6A3-612B-DA3681413749}"/>
              </a:ext>
            </a:extLst>
          </p:cNvPr>
          <p:cNvSpPr/>
          <p:nvPr/>
        </p:nvSpPr>
        <p:spPr>
          <a:xfrm rot="10800000" flipV="1">
            <a:off x="3124554" y="2028836"/>
            <a:ext cx="4308447" cy="2637921"/>
          </a:xfrm>
          <a:prstGeom prst="arc">
            <a:avLst>
              <a:gd name="adj1" fmla="val 11455587"/>
              <a:gd name="adj2" fmla="val 2121292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C6CB51C-485F-1F47-2445-B0735462725C}"/>
              </a:ext>
            </a:extLst>
          </p:cNvPr>
          <p:cNvGrpSpPr/>
          <p:nvPr/>
        </p:nvGrpSpPr>
        <p:grpSpPr>
          <a:xfrm>
            <a:off x="3087852" y="2842738"/>
            <a:ext cx="2055929" cy="1555311"/>
            <a:chOff x="2331493" y="2032206"/>
            <a:chExt cx="2055929" cy="1555311"/>
          </a:xfrm>
        </p:grpSpPr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2567A0B7-69ED-FB01-8084-6B78D16B8745}"/>
                </a:ext>
              </a:extLst>
            </p:cNvPr>
            <p:cNvSpPr/>
            <p:nvPr/>
          </p:nvSpPr>
          <p:spPr>
            <a:xfrm rot="5029735" flipH="1" flipV="1">
              <a:off x="2827194" y="1536505"/>
              <a:ext cx="1064528" cy="2055929"/>
            </a:xfrm>
            <a:prstGeom prst="arc">
              <a:avLst>
                <a:gd name="adj1" fmla="val 6732083"/>
                <a:gd name="adj2" fmla="val 1586056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3BBD532-29CB-F301-FAC4-332EF58E31DD}"/>
                </a:ext>
              </a:extLst>
            </p:cNvPr>
            <p:cNvSpPr txBox="1"/>
            <p:nvPr/>
          </p:nvSpPr>
          <p:spPr>
            <a:xfrm>
              <a:off x="2434623" y="3064297"/>
              <a:ext cx="17540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other / output(S),</a:t>
              </a:r>
            </a:p>
            <a:p>
              <a:r>
                <a:rPr lang="en-US" sz="1400" dirty="0">
                  <a:solidFill>
                    <a:srgbClr val="0070C0"/>
                  </a:solidFill>
                </a:rPr>
                <a:t>           output(other)</a:t>
              </a:r>
            </a:p>
          </p:txBody>
        </p:sp>
      </p:grpSp>
      <p:sp>
        <p:nvSpPr>
          <p:cNvPr id="118" name="Arc 117">
            <a:extLst>
              <a:ext uri="{FF2B5EF4-FFF2-40B4-BE49-F238E27FC236}">
                <a16:creationId xmlns:a16="http://schemas.microsoft.com/office/drawing/2014/main" id="{F656223C-2037-E84C-E5C9-A34BBD8DBFEC}"/>
              </a:ext>
            </a:extLst>
          </p:cNvPr>
          <p:cNvSpPr/>
          <p:nvPr/>
        </p:nvSpPr>
        <p:spPr>
          <a:xfrm rot="10800000">
            <a:off x="2893881" y="2761270"/>
            <a:ext cx="4591594" cy="2157260"/>
          </a:xfrm>
          <a:prstGeom prst="arc">
            <a:avLst>
              <a:gd name="adj1" fmla="val 10707120"/>
              <a:gd name="adj2" fmla="val 88985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265173D-6F01-A9B8-B1B5-546027C469E7}"/>
              </a:ext>
            </a:extLst>
          </p:cNvPr>
          <p:cNvSpPr txBox="1"/>
          <p:nvPr/>
        </p:nvSpPr>
        <p:spPr>
          <a:xfrm>
            <a:off x="4129891" y="4904827"/>
            <a:ext cx="17043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other / output(S),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 output(A),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output(other)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DE29ACF-E74D-8C0D-9551-FF3A5E809981}"/>
              </a:ext>
            </a:extLst>
          </p:cNvPr>
          <p:cNvSpPr txBox="1"/>
          <p:nvPr/>
        </p:nvSpPr>
        <p:spPr>
          <a:xfrm>
            <a:off x="7588977" y="2717827"/>
            <a:ext cx="1487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EOF / output(S),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output(A)</a:t>
            </a:r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E4D4EDA4-EC19-22DA-92F1-C010041FC915}"/>
              </a:ext>
            </a:extLst>
          </p:cNvPr>
          <p:cNvSpPr/>
          <p:nvPr/>
        </p:nvSpPr>
        <p:spPr>
          <a:xfrm rot="10800000" flipH="1" flipV="1">
            <a:off x="2986454" y="1527409"/>
            <a:ext cx="6942176" cy="2872456"/>
          </a:xfrm>
          <a:prstGeom prst="arc">
            <a:avLst>
              <a:gd name="adj1" fmla="val 10805266"/>
              <a:gd name="adj2" fmla="val 7954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D69E837-4B60-AE49-86C5-BB489A8B7975}"/>
              </a:ext>
            </a:extLst>
          </p:cNvPr>
          <p:cNvSpPr txBox="1"/>
          <p:nvPr/>
        </p:nvSpPr>
        <p:spPr>
          <a:xfrm>
            <a:off x="6080675" y="1214484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EOF / -</a:t>
            </a:r>
          </a:p>
        </p:txBody>
      </p:sp>
      <p:sp>
        <p:nvSpPr>
          <p:cNvPr id="123" name="Arc 122">
            <a:extLst>
              <a:ext uri="{FF2B5EF4-FFF2-40B4-BE49-F238E27FC236}">
                <a16:creationId xmlns:a16="http://schemas.microsoft.com/office/drawing/2014/main" id="{E53BB060-76F9-DE98-7C9D-56C66AC8BF3B}"/>
              </a:ext>
            </a:extLst>
          </p:cNvPr>
          <p:cNvSpPr/>
          <p:nvPr/>
        </p:nvSpPr>
        <p:spPr>
          <a:xfrm rot="21277514" flipH="1">
            <a:off x="4760145" y="2507210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A73AE61-1ACB-6475-7E50-483BB1AA3BF3}"/>
              </a:ext>
            </a:extLst>
          </p:cNvPr>
          <p:cNvSpPr txBox="1"/>
          <p:nvPr/>
        </p:nvSpPr>
        <p:spPr>
          <a:xfrm>
            <a:off x="3560026" y="2558791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S / output(S)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D8828EC-DA31-D896-460F-59A0E58773E0}"/>
              </a:ext>
            </a:extLst>
          </p:cNvPr>
          <p:cNvSpPr/>
          <p:nvPr/>
        </p:nvSpPr>
        <p:spPr>
          <a:xfrm rot="21407508" flipH="1">
            <a:off x="5350719" y="3012299"/>
            <a:ext cx="1769890" cy="656111"/>
          </a:xfrm>
          <a:prstGeom prst="arc">
            <a:avLst>
              <a:gd name="adj1" fmla="val 11094185"/>
              <a:gd name="adj2" fmla="val 2097049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B3238C-9D7C-6D57-BF88-E2A07D512BD9}"/>
              </a:ext>
            </a:extLst>
          </p:cNvPr>
          <p:cNvSpPr txBox="1"/>
          <p:nvPr/>
        </p:nvSpPr>
        <p:spPr>
          <a:xfrm>
            <a:off x="5661009" y="2558119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output(A)</a:t>
            </a:r>
          </a:p>
        </p:txBody>
      </p:sp>
    </p:spTree>
    <p:extLst>
      <p:ext uri="{BB962C8B-B14F-4D97-AF65-F5344CB8AC3E}">
        <p14:creationId xmlns:p14="http://schemas.microsoft.com/office/powerpoint/2010/main" val="13315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089D85-EBD8-E674-1FCD-9BC63184FF8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19660" y="600129"/>
            <a:ext cx="7079812" cy="541112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>
                <a:solidFill>
                  <a:schemeClr val="accent6"/>
                </a:solidFill>
              </a:rPr>
              <a:t>To merge two DFA's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 </a:t>
            </a:r>
            <a:r>
              <a:rPr lang="en-US" sz="1800" b="1" dirty="0">
                <a:solidFill>
                  <a:schemeClr val="accent6"/>
                </a:solidFill>
              </a:rPr>
              <a:t>combine common states </a:t>
            </a:r>
            <a:endParaRPr lang="en-US" sz="1800" dirty="0">
              <a:solidFill>
                <a:schemeClr val="accent6"/>
              </a:solidFill>
            </a:endParaRP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make sure all the arcs out of the combined states represent the arcs in the two DFA's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/>
                </a:solidFill>
              </a:rPr>
              <a:t>Example:</a:t>
            </a:r>
          </a:p>
          <a:p>
            <a:r>
              <a:rPr lang="en-US" sz="1800" dirty="0">
                <a:solidFill>
                  <a:schemeClr val="accent6"/>
                </a:solidFill>
              </a:rPr>
              <a:t>The prior two DFAs both have the same initial state sequence (</a:t>
            </a:r>
            <a:r>
              <a:rPr lang="en-US" sz="1800" b="1" dirty="0">
                <a:solidFill>
                  <a:schemeClr val="accent6"/>
                </a:solidFill>
              </a:rPr>
              <a:t>start</a:t>
            </a:r>
            <a:r>
              <a:rPr lang="en-US" sz="1800" dirty="0">
                <a:solidFill>
                  <a:schemeClr val="accent6"/>
                </a:solidFill>
              </a:rPr>
              <a:t> and </a:t>
            </a:r>
            <a:r>
              <a:rPr lang="en-US" sz="1800" b="1" dirty="0">
                <a:solidFill>
                  <a:schemeClr val="accent6"/>
                </a:solidFill>
              </a:rPr>
              <a:t>S</a:t>
            </a:r>
            <a:r>
              <a:rPr lang="en-US" sz="1800" dirty="0">
                <a:solidFill>
                  <a:schemeClr val="accent6"/>
                </a:solidFill>
              </a:rPr>
              <a:t>) which will be in the merged DFA</a:t>
            </a:r>
          </a:p>
          <a:p>
            <a:r>
              <a:rPr lang="en-US" sz="1800" dirty="0">
                <a:solidFill>
                  <a:schemeClr val="accent6"/>
                </a:solidFill>
              </a:rPr>
              <a:t>Next add all the unique arcs out of state S from both the separate DFAs and adjust the labels if necessary</a:t>
            </a:r>
          </a:p>
          <a:p>
            <a:r>
              <a:rPr lang="en-US" sz="1800" b="1" dirty="0">
                <a:solidFill>
                  <a:schemeClr val="accent6"/>
                </a:solidFill>
              </a:rPr>
              <a:t>Add the remaining states and arcs </a:t>
            </a:r>
            <a:r>
              <a:rPr lang="en-US" sz="1800" dirty="0">
                <a:solidFill>
                  <a:schemeClr val="accent6"/>
                </a:solidFill>
              </a:rPr>
              <a:t>that are unique to each DFA</a:t>
            </a:r>
          </a:p>
          <a:p>
            <a:r>
              <a:rPr lang="en-US" sz="1800" dirty="0">
                <a:solidFill>
                  <a:schemeClr val="accent6"/>
                </a:solidFill>
              </a:rPr>
              <a:t>We are going to </a:t>
            </a:r>
            <a:r>
              <a:rPr lang="en-US" sz="1800" b="1" dirty="0">
                <a:solidFill>
                  <a:schemeClr val="accent6"/>
                </a:solidFill>
              </a:rPr>
              <a:t>simplify the combination </a:t>
            </a:r>
            <a:r>
              <a:rPr lang="en-US" sz="1800" dirty="0">
                <a:solidFill>
                  <a:schemeClr val="accent6"/>
                </a:solidFill>
              </a:rPr>
              <a:t>process by assuming the </a:t>
            </a:r>
            <a:r>
              <a:rPr lang="en-US" sz="1800" b="1" dirty="0">
                <a:solidFill>
                  <a:schemeClr val="accent6"/>
                </a:solidFill>
              </a:rPr>
              <a:t>input is infinite in length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So, both EOF processing and the end state is not shown </a:t>
            </a:r>
          </a:p>
          <a:p>
            <a:pPr lvl="1"/>
            <a:r>
              <a:rPr lang="en-US" sz="1800" b="1" dirty="0">
                <a:solidFill>
                  <a:schemeClr val="accent6"/>
                </a:solidFill>
              </a:rPr>
              <a:t>You will use this same assumption in PA2</a:t>
            </a:r>
          </a:p>
          <a:p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0BD499-6E9F-D5F9-EBA2-896E6EB5B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520132"/>
          </a:xfrm>
        </p:spPr>
        <p:txBody>
          <a:bodyPr/>
          <a:lstStyle/>
          <a:p>
            <a:r>
              <a:rPr lang="en-US" dirty="0"/>
              <a:t>Merging DFA's: Step one design each sequence - 3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4E8903-2F53-A04C-7537-24AFF814DCFC}"/>
              </a:ext>
            </a:extLst>
          </p:cNvPr>
          <p:cNvSpPr txBox="1"/>
          <p:nvPr/>
        </p:nvSpPr>
        <p:spPr>
          <a:xfrm>
            <a:off x="11927778" y="65713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AA2201E-A776-90D2-BF21-447C406CC840}"/>
              </a:ext>
            </a:extLst>
          </p:cNvPr>
          <p:cNvGrpSpPr/>
          <p:nvPr/>
        </p:nvGrpSpPr>
        <p:grpSpPr>
          <a:xfrm>
            <a:off x="7356304" y="2463358"/>
            <a:ext cx="2846096" cy="1681260"/>
            <a:chOff x="3835665" y="2897586"/>
            <a:chExt cx="2846096" cy="168126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6DE24FC-F01E-F06F-9A8B-8F7FB02B996D}"/>
                </a:ext>
              </a:extLst>
            </p:cNvPr>
            <p:cNvGrpSpPr/>
            <p:nvPr/>
          </p:nvGrpSpPr>
          <p:grpSpPr>
            <a:xfrm>
              <a:off x="3835665" y="2897586"/>
              <a:ext cx="2846096" cy="1087418"/>
              <a:chOff x="2463268" y="3399417"/>
              <a:chExt cx="3966889" cy="1613351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31A1DD7-99E7-350F-F600-A644AF048723}"/>
                  </a:ext>
                </a:extLst>
              </p:cNvPr>
              <p:cNvSpPr/>
              <p:nvPr/>
            </p:nvSpPr>
            <p:spPr>
              <a:xfrm>
                <a:off x="3352579" y="4220833"/>
                <a:ext cx="791935" cy="7919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start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8B6EFD2-AC33-D4EE-E8C4-02747C61E9A7}"/>
                  </a:ext>
                </a:extLst>
              </p:cNvPr>
              <p:cNvSpPr/>
              <p:nvPr/>
            </p:nvSpPr>
            <p:spPr>
              <a:xfrm>
                <a:off x="5638222" y="4211759"/>
                <a:ext cx="791935" cy="791935"/>
              </a:xfrm>
              <a:prstGeom prst="ellipse">
                <a:avLst/>
              </a:prstGeom>
              <a:solidFill>
                <a:srgbClr val="F3744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S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0592C975-3FC4-03B7-7B5E-7955AA1D8D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7139" y="4616801"/>
                <a:ext cx="514990" cy="194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79025F-CB3B-13A7-5111-E6DA06DB8AEA}"/>
                  </a:ext>
                </a:extLst>
              </p:cNvPr>
              <p:cNvSpPr txBox="1"/>
              <p:nvPr/>
            </p:nvSpPr>
            <p:spPr>
              <a:xfrm>
                <a:off x="4439716" y="4240295"/>
                <a:ext cx="668492" cy="388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0070C0"/>
                    </a:solidFill>
                  </a:rPr>
                  <a:t>S / - 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31A39DA-0654-2048-2440-D7C4F6FCE7EF}"/>
                  </a:ext>
                </a:extLst>
              </p:cNvPr>
              <p:cNvCxnSpPr>
                <a:cxnSpLocks/>
                <a:endCxn id="6" idx="2"/>
              </p:cNvCxnSpPr>
              <p:nvPr/>
            </p:nvCxnSpPr>
            <p:spPr>
              <a:xfrm>
                <a:off x="4152262" y="4607726"/>
                <a:ext cx="1485960" cy="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C6289FB-1E23-4450-66C4-673DA1CD2F4B}"/>
                  </a:ext>
                </a:extLst>
              </p:cNvPr>
              <p:cNvGrpSpPr/>
              <p:nvPr/>
            </p:nvGrpSpPr>
            <p:grpSpPr>
              <a:xfrm>
                <a:off x="2463268" y="3399417"/>
                <a:ext cx="1986709" cy="1217383"/>
                <a:chOff x="1013846" y="1203895"/>
                <a:chExt cx="1986709" cy="1217383"/>
              </a:xfrm>
            </p:grpSpPr>
            <p:sp>
              <p:nvSpPr>
                <p:cNvPr id="11" name="Arc 10">
                  <a:extLst>
                    <a:ext uri="{FF2B5EF4-FFF2-40B4-BE49-F238E27FC236}">
                      <a16:creationId xmlns:a16="http://schemas.microsoft.com/office/drawing/2014/main" id="{CE80020E-3369-30BE-410E-421AFE6C95D0}"/>
                    </a:ext>
                  </a:extLst>
                </p:cNvPr>
                <p:cNvSpPr/>
                <p:nvPr/>
              </p:nvSpPr>
              <p:spPr>
                <a:xfrm flipH="1">
                  <a:off x="1722317" y="1629343"/>
                  <a:ext cx="573132" cy="791935"/>
                </a:xfrm>
                <a:prstGeom prst="arc">
                  <a:avLst>
                    <a:gd name="adj1" fmla="val 10064307"/>
                    <a:gd name="adj2" fmla="val 3624714"/>
                  </a:avLst>
                </a:prstGeom>
                <a:ln w="34925">
                  <a:solidFill>
                    <a:srgbClr val="FF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C371621-5A9F-C231-218E-10240C665465}"/>
                    </a:ext>
                  </a:extLst>
                </p:cNvPr>
                <p:cNvSpPr txBox="1"/>
                <p:nvPr/>
              </p:nvSpPr>
              <p:spPr>
                <a:xfrm>
                  <a:off x="1013846" y="1203895"/>
                  <a:ext cx="1986709" cy="3881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solidFill>
                        <a:srgbClr val="0070C0"/>
                      </a:solidFill>
                    </a:rPr>
                    <a:t>other / output(other)</a:t>
                  </a:r>
                </a:p>
              </p:txBody>
            </p:sp>
          </p:grp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F5763470-4AE5-5942-6AED-B32BE89F32A7}"/>
                  </a:ext>
                </a:extLst>
              </p:cNvPr>
              <p:cNvSpPr/>
              <p:nvPr/>
            </p:nvSpPr>
            <p:spPr>
              <a:xfrm rot="21277514" flipH="1">
                <a:off x="5655444" y="3762642"/>
                <a:ext cx="411483" cy="871544"/>
              </a:xfrm>
              <a:prstGeom prst="arc">
                <a:avLst>
                  <a:gd name="adj1" fmla="val 9725475"/>
                  <a:gd name="adj2" fmla="val 1954416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85CC433-71DB-D087-6E1A-C09E6F3B4489}"/>
                  </a:ext>
                </a:extLst>
              </p:cNvPr>
              <p:cNvSpPr txBox="1"/>
              <p:nvPr/>
            </p:nvSpPr>
            <p:spPr>
              <a:xfrm>
                <a:off x="4493759" y="3415939"/>
                <a:ext cx="1356646" cy="388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0070C0"/>
                    </a:solidFill>
                  </a:rPr>
                  <a:t>S / output(S)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7E568AD-B625-13EB-28D7-025A879ED927}"/>
                </a:ext>
              </a:extLst>
            </p:cNvPr>
            <p:cNvGrpSpPr/>
            <p:nvPr/>
          </p:nvGrpSpPr>
          <p:grpSpPr>
            <a:xfrm>
              <a:off x="4868071" y="3178937"/>
              <a:ext cx="1660714" cy="1399909"/>
              <a:chOff x="2718841" y="2011325"/>
              <a:chExt cx="1660714" cy="1399909"/>
            </a:xfrm>
          </p:grpSpPr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B36DCBB2-E08D-96DA-667D-9A84025DA47B}"/>
                  </a:ext>
                </a:extLst>
              </p:cNvPr>
              <p:cNvSpPr/>
              <p:nvPr/>
            </p:nvSpPr>
            <p:spPr>
              <a:xfrm rot="5029735" flipH="1" flipV="1">
                <a:off x="3079472" y="1650694"/>
                <a:ext cx="939451" cy="1660714"/>
              </a:xfrm>
              <a:prstGeom prst="arc">
                <a:avLst>
                  <a:gd name="adj1" fmla="val 7347159"/>
                  <a:gd name="adj2" fmla="val 15446979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27E162B-4E52-6386-022E-770ED6FC012B}"/>
                  </a:ext>
                </a:extLst>
              </p:cNvPr>
              <p:cNvSpPr txBox="1"/>
              <p:nvPr/>
            </p:nvSpPr>
            <p:spPr>
              <a:xfrm>
                <a:off x="2735426" y="2980347"/>
                <a:ext cx="141256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0070C0"/>
                    </a:solidFill>
                  </a:rPr>
                  <a:t>other / output(S),</a:t>
                </a:r>
              </a:p>
              <a:p>
                <a:r>
                  <a:rPr lang="en-US" sz="1050" dirty="0">
                    <a:solidFill>
                      <a:srgbClr val="0070C0"/>
                    </a:solidFill>
                  </a:rPr>
                  <a:t>           output(other)</a:t>
                </a: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91FBC2E-2BAB-1AAA-DE57-8695F7367CE4}"/>
              </a:ext>
            </a:extLst>
          </p:cNvPr>
          <p:cNvGrpSpPr/>
          <p:nvPr/>
        </p:nvGrpSpPr>
        <p:grpSpPr>
          <a:xfrm>
            <a:off x="10119191" y="2373625"/>
            <a:ext cx="1506183" cy="2110750"/>
            <a:chOff x="5707105" y="1756730"/>
            <a:chExt cx="2203284" cy="308766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16EC75A-6AB3-A1EA-10C1-34C80EDC26ED}"/>
                </a:ext>
              </a:extLst>
            </p:cNvPr>
            <p:cNvSpPr/>
            <p:nvPr/>
          </p:nvSpPr>
          <p:spPr>
            <a:xfrm>
              <a:off x="7118454" y="1756730"/>
              <a:ext cx="791935" cy="791935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O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CACC01D-B1EC-DBEF-84A1-2CE529F914A7}"/>
                </a:ext>
              </a:extLst>
            </p:cNvPr>
            <p:cNvCxnSpPr>
              <a:cxnSpLocks/>
              <a:stCxn id="6" idx="7"/>
            </p:cNvCxnSpPr>
            <p:nvPr/>
          </p:nvCxnSpPr>
          <p:spPr>
            <a:xfrm flipV="1">
              <a:off x="5707105" y="2326441"/>
              <a:ext cx="1478212" cy="47684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A40109D-9B36-5973-38C1-567D30D649A6}"/>
                </a:ext>
              </a:extLst>
            </p:cNvPr>
            <p:cNvSpPr txBox="1"/>
            <p:nvPr/>
          </p:nvSpPr>
          <p:spPr>
            <a:xfrm>
              <a:off x="5886673" y="2214542"/>
              <a:ext cx="710977" cy="4052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O / -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F42A3C6-F004-2FCF-4FB1-7546CCD4AA06}"/>
                </a:ext>
              </a:extLst>
            </p:cNvPr>
            <p:cNvSpPr/>
            <p:nvPr/>
          </p:nvSpPr>
          <p:spPr>
            <a:xfrm>
              <a:off x="7098074" y="4052457"/>
              <a:ext cx="791935" cy="791935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7716FB7-DE69-D7DE-01C3-DD08413BCAD3}"/>
                </a:ext>
              </a:extLst>
            </p:cNvPr>
            <p:cNvCxnSpPr>
              <a:cxnSpLocks/>
              <a:stCxn id="6" idx="5"/>
              <a:endCxn id="38" idx="1"/>
            </p:cNvCxnSpPr>
            <p:nvPr/>
          </p:nvCxnSpPr>
          <p:spPr>
            <a:xfrm>
              <a:off x="5707105" y="3355405"/>
              <a:ext cx="1506945" cy="813028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3BAC022-E265-7D98-4038-551A8472D203}"/>
                </a:ext>
              </a:extLst>
            </p:cNvPr>
            <p:cNvSpPr txBox="1"/>
            <p:nvPr/>
          </p:nvSpPr>
          <p:spPr>
            <a:xfrm>
              <a:off x="6135252" y="3288449"/>
              <a:ext cx="736116" cy="4052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A / - </a:t>
              </a:r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94790D86-0301-FCB8-8E9E-E4431FD8FDF0}"/>
              </a:ext>
            </a:extLst>
          </p:cNvPr>
          <p:cNvSpPr/>
          <p:nvPr/>
        </p:nvSpPr>
        <p:spPr>
          <a:xfrm rot="20054681" flipH="1">
            <a:off x="9975765" y="2474710"/>
            <a:ext cx="1365001" cy="871543"/>
          </a:xfrm>
          <a:prstGeom prst="arc">
            <a:avLst>
              <a:gd name="adj1" fmla="val 11906958"/>
              <a:gd name="adj2" fmla="val 2083932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D6130054-EBF1-7B9B-459F-6B93FADA841B}"/>
              </a:ext>
            </a:extLst>
          </p:cNvPr>
          <p:cNvSpPr/>
          <p:nvPr/>
        </p:nvSpPr>
        <p:spPr>
          <a:xfrm rot="1729722" flipH="1" flipV="1">
            <a:off x="9951770" y="3211080"/>
            <a:ext cx="1365001" cy="1000840"/>
          </a:xfrm>
          <a:prstGeom prst="arc">
            <a:avLst>
              <a:gd name="adj1" fmla="val 11906958"/>
              <a:gd name="adj2" fmla="val 2083932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556299-35DF-1667-7C28-6823387270A7}"/>
              </a:ext>
            </a:extLst>
          </p:cNvPr>
          <p:cNvSpPr txBox="1"/>
          <p:nvPr/>
        </p:nvSpPr>
        <p:spPr>
          <a:xfrm>
            <a:off x="9794184" y="4250854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output(A)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B36445-B93E-7354-A653-282C8B1E0B7D}"/>
              </a:ext>
            </a:extLst>
          </p:cNvPr>
          <p:cNvSpPr txBox="1"/>
          <p:nvPr/>
        </p:nvSpPr>
        <p:spPr>
          <a:xfrm>
            <a:off x="9817861" y="2006845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output(O)</a:t>
            </a:r>
          </a:p>
        </p:txBody>
      </p:sp>
    </p:spTree>
    <p:extLst>
      <p:ext uri="{BB962C8B-B14F-4D97-AF65-F5344CB8AC3E}">
        <p14:creationId xmlns:p14="http://schemas.microsoft.com/office/powerpoint/2010/main" val="76800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B81E-F4D7-0234-2BF4-A0BDD9844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CE19D9-9B25-DB2A-131C-A899E8454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650" y="1257300"/>
            <a:ext cx="41275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27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0FDB-9BD6-4547-BB03-9110748B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DFA's – 3 (Finished)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CE23B0-5623-3447-9DD8-2C8C5A0B3BCA}"/>
              </a:ext>
            </a:extLst>
          </p:cNvPr>
          <p:cNvSpPr txBox="1"/>
          <p:nvPr/>
        </p:nvSpPr>
        <p:spPr>
          <a:xfrm>
            <a:off x="11927778" y="65713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B0F8E8-1D4B-48E4-DD07-80D692AC9B96}"/>
              </a:ext>
            </a:extLst>
          </p:cNvPr>
          <p:cNvSpPr/>
          <p:nvPr/>
        </p:nvSpPr>
        <p:spPr>
          <a:xfrm>
            <a:off x="3435392" y="3238051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8D10EA-8262-ED8D-C216-209B5A77456D}"/>
              </a:ext>
            </a:extLst>
          </p:cNvPr>
          <p:cNvSpPr/>
          <p:nvPr/>
        </p:nvSpPr>
        <p:spPr>
          <a:xfrm>
            <a:off x="5721035" y="3228977"/>
            <a:ext cx="791935" cy="791935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1C09065-D70B-2110-CA37-E3A5C41477BB}"/>
              </a:ext>
            </a:extLst>
          </p:cNvPr>
          <p:cNvSpPr/>
          <p:nvPr/>
        </p:nvSpPr>
        <p:spPr>
          <a:xfrm>
            <a:off x="7815202" y="2224284"/>
            <a:ext cx="791935" cy="7919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0A9BB8A-3276-6EDE-5FA3-2691647CA187}"/>
              </a:ext>
            </a:extLst>
          </p:cNvPr>
          <p:cNvCxnSpPr>
            <a:cxnSpLocks/>
          </p:cNvCxnSpPr>
          <p:nvPr/>
        </p:nvCxnSpPr>
        <p:spPr>
          <a:xfrm>
            <a:off x="2909952" y="3634019"/>
            <a:ext cx="514990" cy="194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849D30F-5799-C05D-9FFF-C0134373751E}"/>
              </a:ext>
            </a:extLst>
          </p:cNvPr>
          <p:cNvSpPr txBox="1"/>
          <p:nvPr/>
        </p:nvSpPr>
        <p:spPr>
          <a:xfrm>
            <a:off x="4439727" y="324263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 / - 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00ECA96-7D28-3F5D-B7F7-313C4C55E993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4235075" y="3624944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5A9DBEA-9A3A-0360-5256-00C0658E93D6}"/>
              </a:ext>
            </a:extLst>
          </p:cNvPr>
          <p:cNvCxnSpPr>
            <a:cxnSpLocks/>
            <a:stCxn id="19" idx="7"/>
          </p:cNvCxnSpPr>
          <p:nvPr/>
        </p:nvCxnSpPr>
        <p:spPr>
          <a:xfrm flipV="1">
            <a:off x="6396994" y="2822766"/>
            <a:ext cx="1459798" cy="522187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D53FFD8-BE45-F060-01FA-6A2F46C647DA}"/>
              </a:ext>
            </a:extLst>
          </p:cNvPr>
          <p:cNvSpPr txBox="1"/>
          <p:nvPr/>
        </p:nvSpPr>
        <p:spPr>
          <a:xfrm>
            <a:off x="6456314" y="285476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 / -</a:t>
            </a:r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6BA82D89-73C4-EF9D-A735-749A86F16B49}"/>
              </a:ext>
            </a:extLst>
          </p:cNvPr>
          <p:cNvSpPr/>
          <p:nvPr/>
        </p:nvSpPr>
        <p:spPr>
          <a:xfrm flipH="1">
            <a:off x="3254552" y="2842083"/>
            <a:ext cx="573132" cy="791935"/>
          </a:xfrm>
          <a:prstGeom prst="arc">
            <a:avLst>
              <a:gd name="adj1" fmla="val 10064307"/>
              <a:gd name="adj2" fmla="val 3624714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94163D59-DF74-6B41-F98C-684754A4B3CC}"/>
              </a:ext>
            </a:extLst>
          </p:cNvPr>
          <p:cNvSpPr/>
          <p:nvPr/>
        </p:nvSpPr>
        <p:spPr>
          <a:xfrm rot="10376418" flipV="1">
            <a:off x="4102894" y="2261574"/>
            <a:ext cx="4622271" cy="2506508"/>
          </a:xfrm>
          <a:prstGeom prst="arc">
            <a:avLst>
              <a:gd name="adj1" fmla="val 12607864"/>
              <a:gd name="adj2" fmla="val 20982870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68C1B3CE-2C95-AA04-2075-B1333AFB5500}"/>
              </a:ext>
            </a:extLst>
          </p:cNvPr>
          <p:cNvSpPr/>
          <p:nvPr/>
        </p:nvSpPr>
        <p:spPr>
          <a:xfrm rot="5029735" flipH="1" flipV="1">
            <a:off x="4561368" y="2612972"/>
            <a:ext cx="1064528" cy="2055929"/>
          </a:xfrm>
          <a:prstGeom prst="arc">
            <a:avLst>
              <a:gd name="adj1" fmla="val 6732083"/>
              <a:gd name="adj2" fmla="val 15860568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B228C24B-8103-6D60-00ED-37F071D063B8}"/>
              </a:ext>
            </a:extLst>
          </p:cNvPr>
          <p:cNvSpPr/>
          <p:nvPr/>
        </p:nvSpPr>
        <p:spPr>
          <a:xfrm rot="10530405" flipV="1">
            <a:off x="3948338" y="1729978"/>
            <a:ext cx="4437853" cy="2463157"/>
          </a:xfrm>
          <a:prstGeom prst="arc">
            <a:avLst>
              <a:gd name="adj1" fmla="val 11763969"/>
              <a:gd name="adj2" fmla="val 23788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EF792556-E172-6895-FC88-E004634F8260}"/>
              </a:ext>
            </a:extLst>
          </p:cNvPr>
          <p:cNvSpPr/>
          <p:nvPr/>
        </p:nvSpPr>
        <p:spPr>
          <a:xfrm rot="21277514" flipH="1">
            <a:off x="5737960" y="2773145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B0C6E21-6EA9-799B-F93F-4B13F90F5841}"/>
              </a:ext>
            </a:extLst>
          </p:cNvPr>
          <p:cNvSpPr/>
          <p:nvPr/>
        </p:nvSpPr>
        <p:spPr>
          <a:xfrm>
            <a:off x="7804277" y="4954812"/>
            <a:ext cx="791935" cy="791935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25" name="Arc 124">
            <a:extLst>
              <a:ext uri="{FF2B5EF4-FFF2-40B4-BE49-F238E27FC236}">
                <a16:creationId xmlns:a16="http://schemas.microsoft.com/office/drawing/2014/main" id="{B3176526-7264-8EBB-E7F2-8E5A943B669F}"/>
              </a:ext>
            </a:extLst>
          </p:cNvPr>
          <p:cNvSpPr/>
          <p:nvPr/>
        </p:nvSpPr>
        <p:spPr>
          <a:xfrm rot="10800000">
            <a:off x="3517515" y="3165588"/>
            <a:ext cx="6755538" cy="2252159"/>
          </a:xfrm>
          <a:prstGeom prst="arc">
            <a:avLst>
              <a:gd name="adj1" fmla="val 13825262"/>
              <a:gd name="adj2" fmla="val 401863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02701C4-09EE-9D09-2B50-29AE4825DA74}"/>
              </a:ext>
            </a:extLst>
          </p:cNvPr>
          <p:cNvCxnSpPr>
            <a:cxnSpLocks/>
            <a:stCxn id="19" idx="5"/>
          </p:cNvCxnSpPr>
          <p:nvPr/>
        </p:nvCxnSpPr>
        <p:spPr>
          <a:xfrm>
            <a:off x="6396994" y="3904936"/>
            <a:ext cx="1459798" cy="1282853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8623D4DB-07E0-E4BE-EB69-178EF1A5D7F3}"/>
              </a:ext>
            </a:extLst>
          </p:cNvPr>
          <p:cNvSpPr txBox="1"/>
          <p:nvPr/>
        </p:nvSpPr>
        <p:spPr>
          <a:xfrm>
            <a:off x="6419593" y="4267518"/>
            <a:ext cx="65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 / - </a:t>
            </a:r>
          </a:p>
        </p:txBody>
      </p:sp>
      <p:sp>
        <p:nvSpPr>
          <p:cNvPr id="139" name="Arc 138">
            <a:extLst>
              <a:ext uri="{FF2B5EF4-FFF2-40B4-BE49-F238E27FC236}">
                <a16:creationId xmlns:a16="http://schemas.microsoft.com/office/drawing/2014/main" id="{705BAFCF-7967-951E-438A-CB3EE29FCE0C}"/>
              </a:ext>
            </a:extLst>
          </p:cNvPr>
          <p:cNvSpPr/>
          <p:nvPr/>
        </p:nvSpPr>
        <p:spPr>
          <a:xfrm rot="10217167">
            <a:off x="3101122" y="2259531"/>
            <a:ext cx="7296163" cy="3644551"/>
          </a:xfrm>
          <a:prstGeom prst="arc">
            <a:avLst>
              <a:gd name="adj1" fmla="val 14563151"/>
              <a:gd name="adj2" fmla="val 913327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ED5054E-2115-6DBE-C5D6-2578D16E0D81}"/>
              </a:ext>
            </a:extLst>
          </p:cNvPr>
          <p:cNvSpPr txBox="1"/>
          <p:nvPr/>
        </p:nvSpPr>
        <p:spPr>
          <a:xfrm>
            <a:off x="6359011" y="293790"/>
            <a:ext cx="5626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C895B"/>
                </a:solidFill>
              </a:rPr>
              <a:t>This DFA replaces SOL with a @</a:t>
            </a:r>
          </a:p>
          <a:p>
            <a:r>
              <a:rPr lang="en-US" sz="2400" dirty="0">
                <a:solidFill>
                  <a:srgbClr val="2C895B"/>
                </a:solidFill>
              </a:rPr>
              <a:t>and This DFA replaces SAM with DAD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4D5FDB-E53D-33A4-BCBE-6B6769F86B88}"/>
              </a:ext>
            </a:extLst>
          </p:cNvPr>
          <p:cNvSpPr txBox="1"/>
          <p:nvPr/>
        </p:nvSpPr>
        <p:spPr>
          <a:xfrm>
            <a:off x="6011048" y="2259722"/>
            <a:ext cx="1380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C895B"/>
                </a:solidFill>
              </a:rPr>
              <a:t>L / output(@)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6DD666-3D41-84B6-42BE-B5338D865CF1}"/>
              </a:ext>
            </a:extLst>
          </p:cNvPr>
          <p:cNvSpPr txBox="1"/>
          <p:nvPr/>
        </p:nvSpPr>
        <p:spPr>
          <a:xfrm>
            <a:off x="4661273" y="282276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S / output(S)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1B8928-9191-1318-1226-DE09E123E5C7}"/>
              </a:ext>
            </a:extLst>
          </p:cNvPr>
          <p:cNvSpPr txBox="1"/>
          <p:nvPr/>
        </p:nvSpPr>
        <p:spPr>
          <a:xfrm>
            <a:off x="2046252" y="2568318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other / output(other)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DE942F-2954-1C7C-F273-6952554EEF03}"/>
              </a:ext>
            </a:extLst>
          </p:cNvPr>
          <p:cNvSpPr txBox="1"/>
          <p:nvPr/>
        </p:nvSpPr>
        <p:spPr>
          <a:xfrm>
            <a:off x="6364200" y="4805748"/>
            <a:ext cx="1125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C895B"/>
                </a:solidFill>
              </a:rPr>
              <a:t>M / output(D),</a:t>
            </a:r>
          </a:p>
          <a:p>
            <a:r>
              <a:rPr lang="en-US" sz="1200" dirty="0">
                <a:solidFill>
                  <a:srgbClr val="2C895B"/>
                </a:solidFill>
              </a:rPr>
              <a:t>      output(A),</a:t>
            </a:r>
          </a:p>
          <a:p>
            <a:r>
              <a:rPr lang="en-US" sz="1200" dirty="0">
                <a:solidFill>
                  <a:srgbClr val="2C895B"/>
                </a:solidFill>
              </a:rPr>
              <a:t>      output(D)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AF04F6-131E-1CDC-C228-8ADDC6666CB6}"/>
              </a:ext>
            </a:extLst>
          </p:cNvPr>
          <p:cNvSpPr txBox="1"/>
          <p:nvPr/>
        </p:nvSpPr>
        <p:spPr>
          <a:xfrm>
            <a:off x="6396994" y="5917210"/>
            <a:ext cx="137409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other / output(S),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          output(A),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         output(other)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9FD7BB-4F64-8B6E-920C-B29F7A670FC8}"/>
              </a:ext>
            </a:extLst>
          </p:cNvPr>
          <p:cNvSpPr txBox="1"/>
          <p:nvPr/>
        </p:nvSpPr>
        <p:spPr>
          <a:xfrm>
            <a:off x="7322469" y="1411628"/>
            <a:ext cx="1539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other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      output(O), 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      output(other)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BABB58-D8DD-B0C5-0C73-006B1124E086}"/>
              </a:ext>
            </a:extLst>
          </p:cNvPr>
          <p:cNvSpPr txBox="1"/>
          <p:nvPr/>
        </p:nvSpPr>
        <p:spPr>
          <a:xfrm>
            <a:off x="4301974" y="4257029"/>
            <a:ext cx="153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other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      output(other)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091551A-2D4C-EE03-41B0-3DC3D955A2F9}"/>
              </a:ext>
            </a:extLst>
          </p:cNvPr>
          <p:cNvSpPr/>
          <p:nvPr/>
        </p:nvSpPr>
        <p:spPr>
          <a:xfrm rot="20603886" flipH="1" flipV="1">
            <a:off x="6245207" y="2700573"/>
            <a:ext cx="2022872" cy="836475"/>
          </a:xfrm>
          <a:prstGeom prst="arc">
            <a:avLst>
              <a:gd name="adj1" fmla="val 11429683"/>
              <a:gd name="adj2" fmla="val 2083932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70A17ED1-4496-B90D-AF3D-894FBD2AD1A7}"/>
              </a:ext>
            </a:extLst>
          </p:cNvPr>
          <p:cNvSpPr/>
          <p:nvPr/>
        </p:nvSpPr>
        <p:spPr>
          <a:xfrm rot="1892859" flipH="1">
            <a:off x="5946491" y="4121219"/>
            <a:ext cx="2444664" cy="763928"/>
          </a:xfrm>
          <a:prstGeom prst="arc">
            <a:avLst>
              <a:gd name="adj1" fmla="val 11270159"/>
              <a:gd name="adj2" fmla="val 2083932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A1A93A-1354-94BD-9657-04A475276EE0}"/>
              </a:ext>
            </a:extLst>
          </p:cNvPr>
          <p:cNvSpPr txBox="1"/>
          <p:nvPr/>
        </p:nvSpPr>
        <p:spPr>
          <a:xfrm>
            <a:off x="7752089" y="3305071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output(O)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3A0E5D-D4F7-551B-2F6B-79AD23799F15}"/>
              </a:ext>
            </a:extLst>
          </p:cNvPr>
          <p:cNvSpPr txBox="1"/>
          <p:nvPr/>
        </p:nvSpPr>
        <p:spPr>
          <a:xfrm>
            <a:off x="7955145" y="4455331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output(A)</a:t>
            </a:r>
          </a:p>
        </p:txBody>
      </p:sp>
    </p:spTree>
    <p:extLst>
      <p:ext uri="{BB962C8B-B14F-4D97-AF65-F5344CB8AC3E}">
        <p14:creationId xmlns:p14="http://schemas.microsoft.com/office/powerpoint/2010/main" val="393228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2A0238-6648-7846-8700-15FDE259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40" y="200755"/>
            <a:ext cx="10515600" cy="490274"/>
          </a:xfrm>
        </p:spPr>
        <p:txBody>
          <a:bodyPr/>
          <a:lstStyle/>
          <a:p>
            <a:r>
              <a:rPr lang="en-US" dirty="0"/>
              <a:t>Introduction: C Program Structure (Single file)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A803E4C-83D9-3847-84D4-3C4EC7873069}"/>
              </a:ext>
            </a:extLst>
          </p:cNvPr>
          <p:cNvSpPr/>
          <p:nvPr/>
        </p:nvSpPr>
        <p:spPr bwMode="auto">
          <a:xfrm>
            <a:off x="1015813" y="696381"/>
            <a:ext cx="11062006" cy="5960864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200" i="1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200" i="1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This is a block comment 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  <a:endParaRPr lang="en-US" sz="22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this is a line comment</a:t>
            </a:r>
          </a:p>
          <a:p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[])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int main() or int main(void)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x = '\n';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World!%c", x);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World!\n"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sz="22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sz="22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main always returns either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    // EXIT_SUCCESS or EXIT_FAILURE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861997-B171-4C4F-8D8B-FAE9749DE10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0BA9BA5-B927-CCD2-4442-DB00BA423F4E}"/>
              </a:ext>
            </a:extLst>
          </p:cNvPr>
          <p:cNvGrpSpPr/>
          <p:nvPr/>
        </p:nvGrpSpPr>
        <p:grpSpPr>
          <a:xfrm>
            <a:off x="3577701" y="4206731"/>
            <a:ext cx="2481045" cy="369332"/>
            <a:chOff x="40701" y="3681335"/>
            <a:chExt cx="2481045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A3B8446-2407-380E-AA34-32BF496CE0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01" y="3866001"/>
              <a:ext cx="834836" cy="1477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DD9B5B-057B-07A4-21BD-D8C5BFECC60E}"/>
                </a:ext>
              </a:extLst>
            </p:cNvPr>
            <p:cNvSpPr txBox="1"/>
            <p:nvPr/>
          </p:nvSpPr>
          <p:spPr>
            <a:xfrm>
              <a:off x="875537" y="3681335"/>
              <a:ext cx="1646209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char literal '\n'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6F45E1F-4E17-6988-E200-6F15F1D0FD8E}"/>
              </a:ext>
            </a:extLst>
          </p:cNvPr>
          <p:cNvGrpSpPr/>
          <p:nvPr/>
        </p:nvGrpSpPr>
        <p:grpSpPr>
          <a:xfrm>
            <a:off x="4746214" y="5480151"/>
            <a:ext cx="3277681" cy="1157808"/>
            <a:chOff x="1439266" y="2892859"/>
            <a:chExt cx="3277681" cy="1157808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646CCF5-1F5B-A6AE-F24E-EE55E810FE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7813" y="2892859"/>
              <a:ext cx="1136342" cy="8083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8A501A-B038-3C65-5668-A65DC6C15092}"/>
                </a:ext>
              </a:extLst>
            </p:cNvPr>
            <p:cNvSpPr txBox="1"/>
            <p:nvPr/>
          </p:nvSpPr>
          <p:spPr>
            <a:xfrm>
              <a:off x="1439266" y="3681335"/>
              <a:ext cx="3277681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string literal "Hello World!%c"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BF12A9C-C0D1-2C2E-61A1-6F3CAAD372A0}"/>
              </a:ext>
            </a:extLst>
          </p:cNvPr>
          <p:cNvGrpSpPr/>
          <p:nvPr/>
        </p:nvGrpSpPr>
        <p:grpSpPr>
          <a:xfrm>
            <a:off x="4161020" y="865614"/>
            <a:ext cx="2544439" cy="646331"/>
            <a:chOff x="-2676993" y="2470270"/>
            <a:chExt cx="2544439" cy="64633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9FBA7A4-013C-9A2E-EA12-573F05F2E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676993" y="2829044"/>
              <a:ext cx="63407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206B76-E771-90EE-D876-9B0D420B2845}"/>
                </a:ext>
              </a:extLst>
            </p:cNvPr>
            <p:cNvSpPr txBox="1"/>
            <p:nvPr/>
          </p:nvSpPr>
          <p:spPr>
            <a:xfrm>
              <a:off x="-2042923" y="2470270"/>
              <a:ext cx="1910369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directives to the preprocessor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7B1E4A-7860-9922-69FC-554A3A6D4BE9}"/>
              </a:ext>
            </a:extLst>
          </p:cNvPr>
          <p:cNvGrpSpPr/>
          <p:nvPr/>
        </p:nvGrpSpPr>
        <p:grpSpPr>
          <a:xfrm>
            <a:off x="2202287" y="2942138"/>
            <a:ext cx="7639228" cy="934403"/>
            <a:chOff x="-371551" y="2680657"/>
            <a:chExt cx="7639228" cy="93440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056E529-982C-6299-5DDD-AE34220549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1551" y="2981530"/>
              <a:ext cx="847369" cy="6335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1DC1AB-B338-FAF0-0E41-95DD5C1C6585}"/>
                </a:ext>
              </a:extLst>
            </p:cNvPr>
            <p:cNvSpPr txBox="1"/>
            <p:nvPr/>
          </p:nvSpPr>
          <p:spPr>
            <a:xfrm>
              <a:off x="504214" y="2680657"/>
              <a:ext cx="6763463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main() is the first function to run</a:t>
              </a:r>
            </a:p>
            <a:p>
              <a:r>
                <a:rPr lang="en-US" dirty="0">
                  <a:solidFill>
                    <a:srgbClr val="00B050"/>
                  </a:solidFill>
                </a:rPr>
                <a:t>Every executable program must have one function called main()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068DAC-2F84-055E-DC15-54D3699C6E88}"/>
              </a:ext>
            </a:extLst>
          </p:cNvPr>
          <p:cNvGrpSpPr/>
          <p:nvPr/>
        </p:nvGrpSpPr>
        <p:grpSpPr>
          <a:xfrm>
            <a:off x="2749639" y="4645410"/>
            <a:ext cx="6978857" cy="548915"/>
            <a:chOff x="-4510674" y="2312626"/>
            <a:chExt cx="6978857" cy="54891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742A34C-BAA4-326B-53E6-9DABEB41CC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510674" y="2501582"/>
              <a:ext cx="3216318" cy="3599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89A0F9-9D9F-11E3-4D0F-475F45D96B71}"/>
                </a:ext>
              </a:extLst>
            </p:cNvPr>
            <p:cNvSpPr txBox="1"/>
            <p:nvPr/>
          </p:nvSpPr>
          <p:spPr>
            <a:xfrm>
              <a:off x="-1245534" y="2312626"/>
              <a:ext cx="3713717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library function for writing to </a:t>
              </a:r>
              <a:r>
                <a:rPr lang="en-US" dirty="0" err="1">
                  <a:solidFill>
                    <a:schemeClr val="accent1"/>
                  </a:solidFill>
                </a:rPr>
                <a:t>stdout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24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470" y="175260"/>
            <a:ext cx="10515600" cy="452455"/>
          </a:xfrm>
        </p:spPr>
        <p:txBody>
          <a:bodyPr/>
          <a:lstStyle/>
          <a:p>
            <a:r>
              <a:rPr lang="en-US" dirty="0"/>
              <a:t>What is the preprocessor (</a:t>
            </a:r>
            <a:r>
              <a:rPr lang="en-US" dirty="0" err="1"/>
              <a:t>cpp</a:t>
            </a:r>
            <a:r>
              <a:rPr lang="en-US" dirty="0"/>
              <a:t>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1F5D-B1DF-A94D-B55C-F4A2AEE2A01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3297" y="2775591"/>
            <a:ext cx="11079329" cy="378657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2C895B"/>
                </a:solidFill>
              </a:rPr>
              <a:t>Preprocessing is the first phase </a:t>
            </a:r>
            <a:r>
              <a:rPr lang="en-US" sz="1800" dirty="0">
                <a:solidFill>
                  <a:schemeClr val="tx2"/>
                </a:solidFill>
              </a:rPr>
              <a:t>in the compilation (.c files) or assembly (.S files only) process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The </a:t>
            </a:r>
            <a:r>
              <a:rPr lang="en-US" sz="1800" b="1" dirty="0"/>
              <a:t>preprocessor</a:t>
            </a:r>
            <a:r>
              <a:rPr lang="en-US" sz="1800" dirty="0"/>
              <a:t> (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sz="1800" dirty="0"/>
              <a:t>) </a:t>
            </a:r>
            <a:r>
              <a:rPr lang="en-US" sz="1800" i="1" dirty="0">
                <a:solidFill>
                  <a:srgbClr val="F3753F"/>
                </a:solidFill>
              </a:rPr>
              <a:t>transforms</a:t>
            </a:r>
            <a:r>
              <a:rPr lang="en-US" sz="1800" dirty="0"/>
              <a:t> your source code, then </a:t>
            </a:r>
            <a:r>
              <a:rPr lang="en-US" sz="1800" b="1" dirty="0"/>
              <a:t>passes it to the compiler </a:t>
            </a:r>
            <a:r>
              <a:rPr lang="en-US" sz="1800" dirty="0"/>
              <a:t>(on .c files) </a:t>
            </a:r>
            <a:r>
              <a:rPr lang="en-US" sz="1800" b="1" dirty="0"/>
              <a:t>or the assembler</a:t>
            </a:r>
            <a:r>
              <a:rPr lang="en-US" sz="1800" dirty="0"/>
              <a:t> (on .S files only, not .s files)</a:t>
            </a:r>
            <a:endParaRPr lang="en-US" sz="1800" dirty="0">
              <a:solidFill>
                <a:schemeClr val="accent1"/>
              </a:solidFill>
            </a:endParaRPr>
          </a:p>
          <a:p>
            <a:pPr lvl="1"/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b="1" dirty="0">
                <a:solidFill>
                  <a:schemeClr val="accent1"/>
                </a:solidFill>
              </a:rPr>
              <a:t> is automatically invoked by 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8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Usually, the input to</a:t>
            </a:r>
            <a:r>
              <a:rPr lang="en-US" sz="1800" b="1" dirty="0"/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b="1" dirty="0"/>
              <a:t> </a:t>
            </a:r>
            <a:r>
              <a:rPr lang="en-US" sz="1800" dirty="0"/>
              <a:t>is a </a:t>
            </a:r>
            <a:r>
              <a:rPr lang="en-US" sz="1800" dirty="0">
                <a:solidFill>
                  <a:schemeClr val="accent1"/>
                </a:solidFill>
              </a:rPr>
              <a:t>C source file </a:t>
            </a:r>
            <a:r>
              <a:rPr lang="en-US" sz="1800" dirty="0"/>
              <a:t>(.c) or an </a:t>
            </a:r>
            <a:r>
              <a:rPr lang="en-US" sz="1800" dirty="0">
                <a:solidFill>
                  <a:schemeClr val="accent1"/>
                </a:solidFill>
              </a:rPr>
              <a:t>assembly source file </a:t>
            </a:r>
            <a:r>
              <a:rPr lang="en-US" sz="1800" dirty="0"/>
              <a:t>(.S only) and output from </a:t>
            </a:r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dirty="0"/>
              <a:t> is </a:t>
            </a:r>
            <a:r>
              <a:rPr lang="en-US" sz="1800" dirty="0">
                <a:solidFill>
                  <a:schemeClr val="accent1"/>
                </a:solidFill>
              </a:rPr>
              <a:t>still a C file or assembly file </a:t>
            </a:r>
          </a:p>
          <a:p>
            <a:pPr lvl="1"/>
            <a:r>
              <a:rPr lang="en-US" sz="1800" dirty="0"/>
              <a:t>output from </a:t>
            </a:r>
            <a:r>
              <a:rPr lang="en-US" sz="1800" dirty="0" err="1"/>
              <a:t>cpp</a:t>
            </a:r>
            <a:r>
              <a:rPr lang="en-US" sz="1800" dirty="0"/>
              <a:t> is in a temporary .</a:t>
            </a:r>
            <a:r>
              <a:rPr lang="en-US" sz="1800" dirty="0" err="1"/>
              <a:t>i</a:t>
            </a:r>
            <a:r>
              <a:rPr lang="en-US" sz="1800" dirty="0"/>
              <a:t> file (deleted after use)</a:t>
            </a:r>
          </a:p>
          <a:p>
            <a:pPr lvl="1"/>
            <a:r>
              <a:rPr lang="en-US" sz="1800" dirty="0" err="1">
                <a:solidFill>
                  <a:schemeClr val="accent1"/>
                </a:solidFill>
              </a:rPr>
              <a:t>cpp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chemeClr val="accent1"/>
                </a:solidFill>
              </a:rPr>
              <a:t>does not </a:t>
            </a:r>
            <a:r>
              <a:rPr lang="en-US" sz="1800" dirty="0">
                <a:solidFill>
                  <a:schemeClr val="accent1"/>
                </a:solidFill>
              </a:rPr>
              <a:t>modify the input source file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Common use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: When a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program is divided across </a:t>
            </a:r>
            <a:r>
              <a:rPr lang="en-US" sz="1800" b="1" dirty="0">
                <a:solidFill>
                  <a:schemeClr val="accent1"/>
                </a:solidFill>
              </a:rPr>
              <a:t>multiple source files </a:t>
            </a:r>
            <a:r>
              <a:rPr lang="en-US" sz="1800" dirty="0"/>
              <a:t>(including library files),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cpp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helps you keep consistency among the files (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one version of the truth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en-US" sz="1800" dirty="0"/>
              <a:t>Examples: Consistent values for a constants, correct f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unction definitions,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54A7CAD-7E9D-DF95-0D7E-860DF4037D02}"/>
              </a:ext>
            </a:extLst>
          </p:cNvPr>
          <p:cNvSpPr/>
          <p:nvPr/>
        </p:nvSpPr>
        <p:spPr>
          <a:xfrm>
            <a:off x="583485" y="1721602"/>
            <a:ext cx="1305519" cy="715295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assembly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three.S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E14E16A-FCDE-7FCC-B93D-A9D9256FEA70}"/>
              </a:ext>
            </a:extLst>
          </p:cNvPr>
          <p:cNvSpPr/>
          <p:nvPr/>
        </p:nvSpPr>
        <p:spPr>
          <a:xfrm>
            <a:off x="804333" y="735902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ADB97A54-00BE-819C-86A4-A84C9E4DEC49}"/>
              </a:ext>
            </a:extLst>
          </p:cNvPr>
          <p:cNvSpPr/>
          <p:nvPr/>
        </p:nvSpPr>
        <p:spPr>
          <a:xfrm rot="16200000">
            <a:off x="2185101" y="853271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A33C6F89-6330-57E8-D979-A7CFEB7594A3}"/>
              </a:ext>
            </a:extLst>
          </p:cNvPr>
          <p:cNvSpPr/>
          <p:nvPr/>
        </p:nvSpPr>
        <p:spPr>
          <a:xfrm rot="16200000">
            <a:off x="2231870" y="184299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091125-42B2-8C9F-886B-ABA29F9B2D38}"/>
              </a:ext>
            </a:extLst>
          </p:cNvPr>
          <p:cNvSpPr/>
          <p:nvPr/>
        </p:nvSpPr>
        <p:spPr>
          <a:xfrm>
            <a:off x="2588984" y="790190"/>
            <a:ext cx="1554480" cy="6067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cpp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C7901D5-8083-D6DC-05EA-878383535AAA}"/>
              </a:ext>
            </a:extLst>
          </p:cNvPr>
          <p:cNvSpPr/>
          <p:nvPr/>
        </p:nvSpPr>
        <p:spPr>
          <a:xfrm>
            <a:off x="2591568" y="1775891"/>
            <a:ext cx="1554480" cy="6067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cpp</a:t>
            </a:r>
            <a:endParaRPr lang="en-US" dirty="0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467113F9-492F-3343-B553-33C901C97CD5}"/>
              </a:ext>
            </a:extLst>
          </p:cNvPr>
          <p:cNvSpPr/>
          <p:nvPr/>
        </p:nvSpPr>
        <p:spPr>
          <a:xfrm rot="16200000">
            <a:off x="4371606" y="853271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B1A59872-CF73-283B-8F32-E971BA94C764}"/>
              </a:ext>
            </a:extLst>
          </p:cNvPr>
          <p:cNvSpPr/>
          <p:nvPr/>
        </p:nvSpPr>
        <p:spPr>
          <a:xfrm rot="16200000">
            <a:off x="4418375" y="184299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D2AFE62-A21A-0E4F-0F8F-B7E2C9E4A7E9}"/>
              </a:ext>
            </a:extLst>
          </p:cNvPr>
          <p:cNvSpPr/>
          <p:nvPr/>
        </p:nvSpPr>
        <p:spPr>
          <a:xfrm>
            <a:off x="4820837" y="1721602"/>
            <a:ext cx="1305519" cy="715295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assembly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three.i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7DD6401-4550-BDBB-7823-63BB054CB19D}"/>
              </a:ext>
            </a:extLst>
          </p:cNvPr>
          <p:cNvSpPr/>
          <p:nvPr/>
        </p:nvSpPr>
        <p:spPr>
          <a:xfrm>
            <a:off x="4820837" y="739997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7B0A442-F278-4C97-1FF9-D2B578E579E5}"/>
              </a:ext>
            </a:extLst>
          </p:cNvPr>
          <p:cNvSpPr/>
          <p:nvPr/>
        </p:nvSpPr>
        <p:spPr>
          <a:xfrm>
            <a:off x="6769575" y="790189"/>
            <a:ext cx="1554480" cy="60671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gcc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439B016-7A63-CEF4-2687-8CB95A948105}"/>
              </a:ext>
            </a:extLst>
          </p:cNvPr>
          <p:cNvSpPr/>
          <p:nvPr/>
        </p:nvSpPr>
        <p:spPr>
          <a:xfrm>
            <a:off x="6901116" y="1775891"/>
            <a:ext cx="1554480" cy="60671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gcc</a:t>
            </a:r>
            <a:r>
              <a:rPr lang="en-US" dirty="0"/>
              <a:t>(gas)</a:t>
            </a: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1EDD1C46-D503-58AC-5383-CF5540B287B2}"/>
              </a:ext>
            </a:extLst>
          </p:cNvPr>
          <p:cNvSpPr/>
          <p:nvPr/>
        </p:nvSpPr>
        <p:spPr>
          <a:xfrm rot="16200000">
            <a:off x="6336237" y="869238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081720F4-E76B-B406-57FE-3582D4A464DB}"/>
              </a:ext>
            </a:extLst>
          </p:cNvPr>
          <p:cNvSpPr/>
          <p:nvPr/>
        </p:nvSpPr>
        <p:spPr>
          <a:xfrm rot="16200000">
            <a:off x="6383006" y="1858960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D664A582-A501-D2E4-8BD8-9923597EBB2B}"/>
              </a:ext>
            </a:extLst>
          </p:cNvPr>
          <p:cNvSpPr/>
          <p:nvPr/>
        </p:nvSpPr>
        <p:spPr>
          <a:xfrm>
            <a:off x="9259122" y="786297"/>
            <a:ext cx="1541418" cy="798454"/>
          </a:xfrm>
          <a:prstGeom prst="parallelogram">
            <a:avLst/>
          </a:prstGeom>
          <a:solidFill>
            <a:srgbClr val="7889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F743586-D98B-88D4-95FD-4F27F823DB6C}"/>
              </a:ext>
            </a:extLst>
          </p:cNvPr>
          <p:cNvSpPr/>
          <p:nvPr/>
        </p:nvSpPr>
        <p:spPr>
          <a:xfrm>
            <a:off x="9230356" y="1822562"/>
            <a:ext cx="1541418" cy="798454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three.o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6063B758-B476-4A92-B8CB-A2C6E9C6985B}"/>
              </a:ext>
            </a:extLst>
          </p:cNvPr>
          <p:cNvSpPr/>
          <p:nvPr/>
        </p:nvSpPr>
        <p:spPr>
          <a:xfrm rot="16200000">
            <a:off x="8703718" y="87289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564A856F-F8C1-E62D-3623-140E2B7CA64A}"/>
              </a:ext>
            </a:extLst>
          </p:cNvPr>
          <p:cNvSpPr/>
          <p:nvPr/>
        </p:nvSpPr>
        <p:spPr>
          <a:xfrm rot="16200000">
            <a:off x="8808061" y="1887542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D4ECC8-E84F-3502-49E6-745845ADFCE9}"/>
              </a:ext>
            </a:extLst>
          </p:cNvPr>
          <p:cNvSpPr txBox="1"/>
          <p:nvPr/>
        </p:nvSpPr>
        <p:spPr>
          <a:xfrm>
            <a:off x="4818253" y="138290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 files</a:t>
            </a:r>
          </a:p>
        </p:txBody>
      </p:sp>
    </p:spTree>
    <p:extLst>
      <p:ext uri="{BB962C8B-B14F-4D97-AF65-F5344CB8AC3E}">
        <p14:creationId xmlns:p14="http://schemas.microsoft.com/office/powerpoint/2010/main" val="380265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10" y="1"/>
            <a:ext cx="10515600" cy="490654"/>
          </a:xfrm>
        </p:spPr>
        <p:txBody>
          <a:bodyPr/>
          <a:lstStyle/>
          <a:p>
            <a:r>
              <a:rPr lang="en-US" dirty="0"/>
              <a:t>Common Preprocessor (</a:t>
            </a:r>
            <a:r>
              <a:rPr lang="en-US" dirty="0" err="1"/>
              <a:t>cpp</a:t>
            </a:r>
            <a:r>
              <a:rPr lang="en-US" dirty="0"/>
              <a:t>)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1F5D-B1DF-A94D-B55C-F4A2AEE2A01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03360" y="490655"/>
            <a:ext cx="11161538" cy="353225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1800" b="1" dirty="0">
                <a:solidFill>
                  <a:schemeClr val="accent6"/>
                </a:solidFill>
              </a:rPr>
              <a:t>Comments</a:t>
            </a:r>
            <a:r>
              <a:rPr lang="en-US" altLang="en-US" sz="1800" dirty="0">
                <a:solidFill>
                  <a:srgbClr val="F3753F"/>
                </a:solidFill>
              </a:rPr>
              <a:t> </a:t>
            </a:r>
            <a:r>
              <a:rPr lang="en-US" altLang="en-US" sz="1800" dirty="0">
                <a:solidFill>
                  <a:schemeClr val="accent6"/>
                </a:solidFill>
              </a:rPr>
              <a:t>are</a:t>
            </a:r>
            <a:r>
              <a:rPr lang="en-US" altLang="en-US" sz="1800" dirty="0">
                <a:solidFill>
                  <a:srgbClr val="F3753F"/>
                </a:solidFill>
              </a:rPr>
              <a:t> </a:t>
            </a:r>
            <a:r>
              <a:rPr lang="en-US" altLang="en-US" sz="1800" b="1" i="1" dirty="0">
                <a:solidFill>
                  <a:srgbClr val="F3753F"/>
                </a:solidFill>
              </a:rPr>
              <a:t>replaced with a single space </a:t>
            </a:r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 */ , //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You will do a design for this in PA2 and program it in PA3</a:t>
            </a:r>
          </a:p>
          <a:p>
            <a:pPr>
              <a:lnSpc>
                <a:spcPct val="100000"/>
              </a:lnSpc>
            </a:pPr>
            <a:r>
              <a:rPr lang="en-US" altLang="en-US" sz="1800" b="1" dirty="0">
                <a:solidFill>
                  <a:schemeClr val="tx2"/>
                </a:solidFill>
              </a:rPr>
              <a:t>Continued lines: </a:t>
            </a:r>
            <a:r>
              <a:rPr lang="en-US" altLang="en-US" sz="1800" dirty="0">
                <a:solidFill>
                  <a:schemeClr val="tx2"/>
                </a:solidFill>
              </a:rPr>
              <a:t>where the </a:t>
            </a:r>
            <a:r>
              <a:rPr lang="en-US" altLang="en-US" sz="1800" b="1" dirty="0">
                <a:solidFill>
                  <a:schemeClr val="tx2"/>
                </a:solidFill>
              </a:rPr>
              <a:t>last character in a line is a </a:t>
            </a:r>
            <a:r>
              <a:rPr lang="en-US" altLang="en-US" sz="1800" b="1" dirty="0">
                <a:solidFill>
                  <a:srgbClr val="FF0000"/>
                </a:solidFill>
              </a:rPr>
              <a:t>\ </a:t>
            </a:r>
            <a:r>
              <a:rPr lang="en-US" altLang="en-US" sz="1800" dirty="0">
                <a:solidFill>
                  <a:schemeClr val="tx2"/>
                </a:solidFill>
              </a:rPr>
              <a:t>causes the line to be </a:t>
            </a:r>
            <a:r>
              <a:rPr lang="en-US" altLang="en-US" sz="1800" b="1" dirty="0">
                <a:solidFill>
                  <a:schemeClr val="tx2"/>
                </a:solidFill>
              </a:rPr>
              <a:t>joined with the next line</a:t>
            </a:r>
            <a:endParaRPr lang="en-US" altLang="en-US" sz="1800" b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A </a:t>
            </a:r>
            <a:r>
              <a:rPr lang="en-US" sz="1800" b="1" i="1" dirty="0"/>
              <a:t>preprocessor directive: </a:t>
            </a:r>
            <a:r>
              <a:rPr lang="en-US" sz="1800" dirty="0"/>
              <a:t>commands to </a:t>
            </a:r>
            <a:r>
              <a:rPr lang="en-US" sz="1800" dirty="0" err="1"/>
              <a:t>cpp</a:t>
            </a:r>
            <a:r>
              <a:rPr lang="en-US" sz="1800" dirty="0"/>
              <a:t> to perform an operation (these start with a </a:t>
            </a:r>
            <a:r>
              <a:rPr lang="en-US" sz="1800" b="1" dirty="0">
                <a:solidFill>
                  <a:schemeClr val="accent1"/>
                </a:solidFill>
              </a:rPr>
              <a:t>#)</a:t>
            </a:r>
            <a:endParaRPr lang="en-US" sz="1800" b="1" i="1" dirty="0">
              <a:solidFill>
                <a:schemeClr val="accent1"/>
              </a:solidFill>
            </a:endParaRPr>
          </a:p>
          <a:p>
            <a:pPr lvl="1"/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en-US" sz="1800" dirty="0">
                <a:solidFill>
                  <a:schemeClr val="tx2"/>
                </a:solidFill>
              </a:rPr>
              <a:t>contents of the include file is to be </a:t>
            </a:r>
            <a:r>
              <a:rPr lang="en-US" altLang="en-US" sz="1800" i="1" dirty="0">
                <a:solidFill>
                  <a:srgbClr val="0070C0"/>
                </a:solidFill>
              </a:rPr>
              <a:t>inserted </a:t>
            </a:r>
            <a:r>
              <a:rPr lang="en-US" altLang="en-US" sz="1800" dirty="0">
                <a:solidFill>
                  <a:schemeClr val="tx2"/>
                </a:solidFill>
              </a:rPr>
              <a:t>at that spot in the source file</a:t>
            </a:r>
            <a:endParaRPr lang="en-US" altLang="en-US" sz="18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</a:p>
          <a:p>
            <a:pPr lvl="2">
              <a:lnSpc>
                <a:spcPct val="100000"/>
              </a:lnSpc>
            </a:pPr>
            <a:r>
              <a:rPr lang="en-US" altLang="en-US" sz="1800" b="1" dirty="0">
                <a:solidFill>
                  <a:schemeClr val="accent6"/>
                </a:solidFill>
              </a:rPr>
              <a:t>Does two things: Defines</a:t>
            </a:r>
            <a:r>
              <a:rPr lang="en-US" altLang="en-US" sz="1800" b="1" dirty="0">
                <a:solidFill>
                  <a:srgbClr val="7030A0"/>
                </a:solidFill>
              </a:rPr>
              <a:t> MAX</a:t>
            </a:r>
            <a:r>
              <a:rPr lang="en-US" altLang="en-US" sz="1800" dirty="0">
                <a:solidFill>
                  <a:schemeClr val="tx2"/>
                </a:solidFill>
              </a:rPr>
              <a:t> to be a </a:t>
            </a:r>
            <a:r>
              <a:rPr lang="en-US" altLang="en-US" sz="1800" b="1" i="1" dirty="0">
                <a:solidFill>
                  <a:srgbClr val="7030A0"/>
                </a:solidFill>
              </a:rPr>
              <a:t>macro </a:t>
            </a:r>
            <a:r>
              <a:rPr lang="en-US" altLang="en-US" sz="1800" i="1" dirty="0">
                <a:solidFill>
                  <a:srgbClr val="7030A0"/>
                </a:solidFill>
              </a:rPr>
              <a:t>name </a:t>
            </a:r>
            <a:r>
              <a:rPr lang="en-US" altLang="en-US" sz="1800" dirty="0">
                <a:solidFill>
                  <a:schemeClr val="accent6"/>
                </a:solidFill>
              </a:rPr>
              <a:t>and assigns it the value 8</a:t>
            </a:r>
          </a:p>
          <a:p>
            <a:pPr lvl="3">
              <a:lnSpc>
                <a:spcPct val="100000"/>
              </a:lnSpc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MINE </a:t>
            </a:r>
            <a:r>
              <a:rPr lang="en-US" altLang="en-US" sz="1800" dirty="0">
                <a:solidFill>
                  <a:schemeClr val="accent6"/>
                </a:solidFill>
              </a:rPr>
              <a:t>just defines MINE to be a macro name with no value</a:t>
            </a:r>
          </a:p>
          <a:p>
            <a:pPr lvl="2">
              <a:lnSpc>
                <a:spcPct val="100000"/>
              </a:lnSpc>
            </a:pPr>
            <a:r>
              <a:rPr lang="en-US" altLang="en-US" sz="1800" b="1" dirty="0">
                <a:solidFill>
                  <a:schemeClr val="tx2"/>
                </a:solidFill>
              </a:rPr>
              <a:t>Convention</a:t>
            </a:r>
            <a:r>
              <a:rPr lang="en-US" altLang="en-US" sz="1800" dirty="0">
                <a:solidFill>
                  <a:schemeClr val="tx2"/>
                </a:solidFill>
              </a:rPr>
              <a:t>: </a:t>
            </a:r>
            <a:r>
              <a:rPr lang="en-US" altLang="en-US" sz="1800" b="1" dirty="0">
                <a:solidFill>
                  <a:schemeClr val="tx2"/>
                </a:solidFill>
              </a:rPr>
              <a:t>MACRO</a:t>
            </a:r>
            <a:r>
              <a:rPr lang="en-US" altLang="en-US" sz="1800" dirty="0">
                <a:solidFill>
                  <a:schemeClr val="tx2"/>
                </a:solidFill>
              </a:rPr>
              <a:t> names are in </a:t>
            </a:r>
            <a:r>
              <a:rPr lang="en-US" altLang="en-US" sz="1800" b="1" dirty="0">
                <a:solidFill>
                  <a:schemeClr val="tx2"/>
                </a:solidFill>
              </a:rPr>
              <a:t>CAPITAL</a:t>
            </a:r>
            <a:r>
              <a:rPr lang="en-US" altLang="en-US" sz="1800" dirty="0">
                <a:solidFill>
                  <a:schemeClr val="tx2"/>
                </a:solidFill>
              </a:rPr>
              <a:t> letters</a:t>
            </a:r>
          </a:p>
          <a:p>
            <a:pPr lvl="1"/>
            <a:r>
              <a:rPr lang="en-US" altLang="en-US" sz="2000" dirty="0">
                <a:solidFill>
                  <a:schemeClr val="tx2"/>
                </a:solidFill>
              </a:rPr>
              <a:t>Macros with values</a:t>
            </a:r>
            <a:r>
              <a:rPr lang="en-US" alt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 </a:t>
            </a:r>
            <a:r>
              <a:rPr lang="en-US" alt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cpp</a:t>
            </a:r>
            <a:r>
              <a:rPr lang="en-US" alt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replaces </a:t>
            </a:r>
            <a:r>
              <a:rPr lang="en-US" alt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  <a:r>
              <a:rPr lang="en-US" alt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  <a:r>
              <a:rPr lang="en-US" altLang="en-US" sz="2000" dirty="0">
                <a:solidFill>
                  <a:schemeClr val="accent6"/>
                </a:solidFill>
                <a:cs typeface="Consolas" panose="020B0609020204030204" pitchFamily="49" charset="0"/>
              </a:rPr>
              <a:t>everywhere in the source file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C07FE-1F91-3651-9DFC-1C0061B2635F}"/>
              </a:ext>
            </a:extLst>
          </p:cNvPr>
          <p:cNvSpPr txBox="1"/>
          <p:nvPr/>
        </p:nvSpPr>
        <p:spPr>
          <a:xfrm>
            <a:off x="863218" y="4130730"/>
            <a:ext cx="4269657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x[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 // histogram array</a:t>
            </a:r>
          </a:p>
          <a:p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i &lt; MAX;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39148D-E6BC-DBB0-8E15-E985A594CB41}"/>
              </a:ext>
            </a:extLst>
          </p:cNvPr>
          <p:cNvSpPr txBox="1"/>
          <p:nvPr/>
        </p:nvSpPr>
        <p:spPr>
          <a:xfrm>
            <a:off x="10432022" y="4446676"/>
            <a:ext cx="90281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file </a:t>
            </a:r>
            <a:r>
              <a:rPr lang="en-US" dirty="0" err="1"/>
              <a:t>ex.i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564595-C1CE-3F78-B436-EADE1A13C490}"/>
              </a:ext>
            </a:extLst>
          </p:cNvPr>
          <p:cNvSpPr txBox="1"/>
          <p:nvPr/>
        </p:nvSpPr>
        <p:spPr>
          <a:xfrm>
            <a:off x="6428770" y="4446676"/>
            <a:ext cx="3948259" cy="2339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x[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i &lt;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FB092A5F-03B5-0713-9109-F3009CA12257}"/>
              </a:ext>
            </a:extLst>
          </p:cNvPr>
          <p:cNvSpPr/>
          <p:nvPr/>
        </p:nvSpPr>
        <p:spPr>
          <a:xfrm rot="5400000">
            <a:off x="8173910" y="4406560"/>
            <a:ext cx="190500" cy="38451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4E8535C8-C1C1-BF54-82CC-AC656D2CBF91}"/>
              </a:ext>
            </a:extLst>
          </p:cNvPr>
          <p:cNvSpPr/>
          <p:nvPr/>
        </p:nvSpPr>
        <p:spPr>
          <a:xfrm>
            <a:off x="5453936" y="5302438"/>
            <a:ext cx="795366" cy="2651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C23D7C-2816-6BC2-C3CE-A27BDB3FA2C9}"/>
              </a:ext>
            </a:extLst>
          </p:cNvPr>
          <p:cNvSpPr txBox="1"/>
          <p:nvPr/>
        </p:nvSpPr>
        <p:spPr>
          <a:xfrm>
            <a:off x="3972166" y="6254712"/>
            <a:ext cx="91082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cpp</a:t>
            </a:r>
            <a:r>
              <a:rPr lang="en-US" sz="1400" dirty="0">
                <a:solidFill>
                  <a:schemeClr val="accent1"/>
                </a:solidFill>
              </a:rPr>
              <a:t>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C6A5EA-9964-EA1C-29B0-DC6074C236DD}"/>
              </a:ext>
            </a:extLst>
          </p:cNvPr>
          <p:cNvSpPr txBox="1"/>
          <p:nvPr/>
        </p:nvSpPr>
        <p:spPr>
          <a:xfrm>
            <a:off x="8357880" y="6223611"/>
            <a:ext cx="190612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cpp</a:t>
            </a:r>
            <a:r>
              <a:rPr lang="en-US" sz="1400" dirty="0">
                <a:solidFill>
                  <a:schemeClr val="accent1"/>
                </a:solidFill>
              </a:rPr>
              <a:t> out (only showing macro substitution)</a:t>
            </a:r>
          </a:p>
        </p:txBody>
      </p:sp>
    </p:spTree>
    <p:extLst>
      <p:ext uri="{BB962C8B-B14F-4D97-AF65-F5344CB8AC3E}">
        <p14:creationId xmlns:p14="http://schemas.microsoft.com/office/powerpoint/2010/main" val="191327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9CAD25-C98F-434F-B663-44F97DC069A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94735" y="715392"/>
            <a:ext cx="11633043" cy="557975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66FF"/>
                </a:solidFill>
              </a:rPr>
              <a:t>Header file</a:t>
            </a:r>
            <a:r>
              <a:rPr lang="en-US" sz="2000" dirty="0"/>
              <a:t>:  a file whose only purpose is to be </a:t>
            </a:r>
            <a:r>
              <a:rPr lang="en-US" sz="2000" b="1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b="1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sz="2000" b="1" dirty="0" err="1"/>
              <a:t>’d</a:t>
            </a:r>
            <a:r>
              <a:rPr lang="en-US" sz="2000" b="1" dirty="0"/>
              <a:t> </a:t>
            </a:r>
            <a:r>
              <a:rPr lang="en-US" sz="2000" dirty="0"/>
              <a:t>by the </a:t>
            </a:r>
            <a:r>
              <a:rPr lang="en-US" sz="2000" b="1" dirty="0"/>
              <a:t>preprocessor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Contains: </a:t>
            </a:r>
            <a:r>
              <a:rPr lang="en-US" sz="2000" b="1" dirty="0">
                <a:solidFill>
                  <a:schemeClr val="accent1"/>
                </a:solidFill>
              </a:rPr>
              <a:t>Exported (public) Interface </a:t>
            </a:r>
            <a:r>
              <a:rPr lang="en-US" sz="2000" b="1" dirty="0">
                <a:solidFill>
                  <a:srgbClr val="F37440"/>
                </a:solidFill>
              </a:rPr>
              <a:t>declarations</a:t>
            </a:r>
            <a:endParaRPr lang="en-US" sz="2000" b="1" dirty="0"/>
          </a:p>
          <a:p>
            <a:pPr lvl="2">
              <a:lnSpc>
                <a:spcPct val="100000"/>
              </a:lnSpc>
            </a:pPr>
            <a:r>
              <a:rPr lang="en-US" sz="2000" dirty="0"/>
              <a:t>Examples: function prototypes, user defined types, global variable, macros, etc.</a:t>
            </a:r>
          </a:p>
          <a:p>
            <a:pPr lvl="1"/>
            <a:r>
              <a:rPr lang="en-US" sz="2000" dirty="0"/>
              <a:t>To import the </a:t>
            </a:r>
            <a:r>
              <a:rPr lang="en-US" sz="2000" dirty="0">
                <a:solidFill>
                  <a:srgbClr val="7030A0"/>
                </a:solidFill>
              </a:rPr>
              <a:t>public interface </a:t>
            </a:r>
            <a:r>
              <a:rPr lang="en-US" sz="2000" dirty="0"/>
              <a:t>of another </a:t>
            </a:r>
            <a:r>
              <a:rPr lang="en-US" sz="2000" dirty="0">
                <a:solidFill>
                  <a:srgbClr val="7030A0"/>
                </a:solidFill>
              </a:rPr>
              <a:t>C source </a:t>
            </a:r>
            <a:r>
              <a:rPr lang="en-US" sz="2000" dirty="0"/>
              <a:t>file 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000" dirty="0"/>
              <a:t> its header (interface) file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NEVER EVER use </a:t>
            </a:r>
            <a:r>
              <a:rPr lang="en-US" sz="2000" b="1" dirty="0" err="1"/>
              <a:t>cpp</a:t>
            </a:r>
            <a:r>
              <a:rPr lang="en-US" sz="2000" b="1" dirty="0"/>
              <a:t> to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000" dirty="0"/>
              <a:t> a </a:t>
            </a:r>
            <a:r>
              <a:rPr lang="en-US" sz="2000" dirty="0">
                <a:solidFill>
                  <a:srgbClr val="FF0000"/>
                </a:solidFill>
              </a:rPr>
              <a:t>.c </a:t>
            </a:r>
            <a:r>
              <a:rPr lang="en-US" sz="2000" dirty="0">
                <a:solidFill>
                  <a:schemeClr val="accent6"/>
                </a:solidFill>
              </a:rPr>
              <a:t>file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>
                <a:solidFill>
                  <a:schemeClr val="accent6"/>
                </a:solidFill>
              </a:rPr>
              <a:t>a</a:t>
            </a:r>
            <a:r>
              <a:rPr lang="en-US" sz="2000" dirty="0">
                <a:solidFill>
                  <a:srgbClr val="FF0000"/>
                </a:solidFill>
              </a:rPr>
              <a:t> .S </a:t>
            </a:r>
            <a:r>
              <a:rPr lang="en-US" sz="2000" dirty="0">
                <a:solidFill>
                  <a:schemeClr val="accent6"/>
                </a:solidFill>
              </a:rPr>
              <a:t>or a</a:t>
            </a:r>
            <a:r>
              <a:rPr lang="en-US" sz="2000" dirty="0">
                <a:solidFill>
                  <a:srgbClr val="FF0000"/>
                </a:solidFill>
              </a:rPr>
              <a:t> .s </a:t>
            </a:r>
            <a:r>
              <a:rPr lang="en-US" sz="2000" dirty="0">
                <a:solidFill>
                  <a:schemeClr val="accent6"/>
                </a:solidFill>
              </a:rPr>
              <a:t>file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Convention (strongly enforced): </a:t>
            </a:r>
            <a:r>
              <a:rPr lang="en-US" sz="2000" dirty="0"/>
              <a:t>header files use a </a:t>
            </a:r>
            <a:r>
              <a:rPr lang="en-US" sz="2000" dirty="0">
                <a:solidFill>
                  <a:schemeClr val="accent1"/>
                </a:solidFill>
              </a:rPr>
              <a:t>.h  </a:t>
            </a:r>
            <a:r>
              <a:rPr lang="en-US" sz="2000" dirty="0"/>
              <a:t>filename extension (example:  </a:t>
            </a:r>
            <a:r>
              <a:rPr lang="en-US" sz="2000" dirty="0" err="1">
                <a:solidFill>
                  <a:srgbClr val="F37440"/>
                </a:solidFill>
              </a:rPr>
              <a:t>filename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.h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r>
              <a:rPr lang="en-US" sz="2000" b="1" dirty="0"/>
              <a:t>Example</a:t>
            </a:r>
            <a:r>
              <a:rPr lang="en-US" sz="2000" dirty="0"/>
              <a:t>: Source file </a:t>
            </a:r>
            <a:r>
              <a:rPr lang="en-US" sz="2000" dirty="0" err="1">
                <a:solidFill>
                  <a:srgbClr val="2C895B"/>
                </a:solidFill>
              </a:rPr>
              <a:t>src.</a:t>
            </a:r>
            <a:r>
              <a:rPr lang="en-US" sz="2000" b="1" dirty="0" err="1">
                <a:solidFill>
                  <a:srgbClr val="7030A0"/>
                </a:solidFill>
              </a:rPr>
              <a:t>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exported (public) interface </a:t>
            </a:r>
            <a:r>
              <a:rPr lang="en-US" sz="2000" dirty="0"/>
              <a:t>is located in the </a:t>
            </a:r>
            <a:r>
              <a:rPr lang="en-US" sz="2000" dirty="0">
                <a:solidFill>
                  <a:schemeClr val="accent1"/>
                </a:solidFill>
              </a:rPr>
              <a:t>header file </a:t>
            </a:r>
            <a:r>
              <a:rPr lang="en-US" sz="2000" dirty="0" err="1">
                <a:solidFill>
                  <a:srgbClr val="2C895B"/>
                </a:solidFill>
              </a:rPr>
              <a:t>src.</a:t>
            </a:r>
            <a:r>
              <a:rPr lang="en-US" sz="2000" b="1" dirty="0" err="1">
                <a:solidFill>
                  <a:srgbClr val="7030A0"/>
                </a:solidFill>
              </a:rPr>
              <a:t>h</a:t>
            </a:r>
            <a:endParaRPr lang="en-US" sz="2000" b="1" dirty="0">
              <a:solidFill>
                <a:srgbClr val="7030A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How to specify the file to be </a:t>
            </a:r>
            <a:r>
              <a:rPr lang="en-US" sz="2000" b="1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b="1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sz="2000" b="1" dirty="0" err="1"/>
              <a:t>’d</a:t>
            </a:r>
            <a:r>
              <a:rPr lang="en-US" sz="2000" b="1" dirty="0"/>
              <a:t> </a:t>
            </a:r>
            <a:endParaRPr lang="en-US" sz="2000" b="1" dirty="0">
              <a:solidFill>
                <a:srgbClr val="7030A0"/>
              </a:solidFill>
            </a:endParaRP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&lt;system-defined&gt;  </a:t>
            </a:r>
            <a:r>
              <a:rPr lang="en-US" sz="2000" dirty="0">
                <a:solidFill>
                  <a:schemeClr val="accent6"/>
                </a:solidFill>
              </a:rPr>
              <a:t>are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system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header</a:t>
            </a:r>
            <a:r>
              <a:rPr lang="en-US" sz="2000" dirty="0"/>
              <a:t> files (typically located under /</a:t>
            </a:r>
            <a:r>
              <a:rPr lang="en-US" sz="2000" dirty="0" err="1"/>
              <a:t>usr</a:t>
            </a:r>
            <a:r>
              <a:rPr lang="en-US" sz="2000" dirty="0"/>
              <a:t>/include/…)</a:t>
            </a:r>
          </a:p>
          <a:p>
            <a:pPr marL="690562" lvl="2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 // located in /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/include/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chemeClr val="accent5"/>
                </a:solidFill>
              </a:rPr>
              <a:t>"programmer-defined" </a:t>
            </a:r>
            <a:r>
              <a:rPr lang="en-US" sz="2000" dirty="0"/>
              <a:t>header files usually in a relative Linux path (see –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-US" sz="2000" dirty="0"/>
              <a:t>flag to </a:t>
            </a:r>
            <a:r>
              <a:rPr lang="en-US" sz="2000" dirty="0" err="1"/>
              <a:t>gcc</a:t>
            </a:r>
            <a:r>
              <a:rPr lang="en-US" sz="2000" dirty="0"/>
              <a:t>)</a:t>
            </a:r>
          </a:p>
          <a:p>
            <a:pPr marL="690562" lvl="2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else.h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   // looks in the current directory first</a:t>
            </a:r>
          </a:p>
          <a:p>
            <a:pPr marL="296862" indent="-285750"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Convention:  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2000" dirty="0">
                <a:solidFill>
                  <a:schemeClr val="accent6"/>
                </a:solidFill>
              </a:rPr>
              <a:t>directives are usually placed at the top of a source file</a:t>
            </a:r>
          </a:p>
          <a:p>
            <a:pPr marL="690562" lvl="2" indent="0">
              <a:lnSpc>
                <a:spcPct val="100000"/>
              </a:lnSpc>
              <a:buNone/>
            </a:pPr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D82C02-CBC1-5144-BA57-CD7EFB29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5" y="79997"/>
            <a:ext cx="11901054" cy="528171"/>
          </a:xfrm>
        </p:spPr>
        <p:txBody>
          <a:bodyPr/>
          <a:lstStyle/>
          <a:p>
            <a:r>
              <a:rPr lang="en-US" dirty="0"/>
              <a:t>First Look at Header Files (also called .h  or "include" files)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48A6C6-B69E-5BE8-3898-D74E833D679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7559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4">
            <a:extLst>
              <a:ext uri="{FF2B5EF4-FFF2-40B4-BE49-F238E27FC236}">
                <a16:creationId xmlns:a16="http://schemas.microsoft.com/office/drawing/2014/main" id="{AAFA1C74-6B2E-BA4E-BBC5-70D029A69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53" y="701693"/>
            <a:ext cx="4393247" cy="45550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 &lt;</a:t>
            </a:r>
            <a:r>
              <a:rPr lang="en-US" alt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>
              <a:spcBef>
                <a:spcPct val="50000"/>
              </a:spcBef>
            </a:pPr>
            <a:endParaRPr lang="en-US" alt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simple C Program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World!\n");</a:t>
            </a:r>
            <a:endParaRPr lang="en-US" altLang="en-US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8674572-5043-DD4C-8F23-AC6E94D5A9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844671" y="3429000"/>
            <a:ext cx="7052167" cy="325326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2"/>
                </a:solidFill>
              </a:rPr>
              <a:t>compile: </a:t>
            </a:r>
            <a:r>
              <a:rPr lang="en-US" sz="2000" b="1" dirty="0" err="1">
                <a:solidFill>
                  <a:schemeClr val="accent5"/>
                </a:solidFill>
              </a:rPr>
              <a:t>gcc</a:t>
            </a:r>
            <a:r>
              <a:rPr lang="en-US" sz="2000" b="1" dirty="0">
                <a:solidFill>
                  <a:schemeClr val="accent5"/>
                </a:solidFill>
              </a:rPr>
              <a:t> –Wall –</a:t>
            </a:r>
            <a:r>
              <a:rPr lang="en-US" sz="2000" b="1" dirty="0" err="1">
                <a:solidFill>
                  <a:schemeClr val="accent5"/>
                </a:solidFill>
              </a:rPr>
              <a:t>Wextra</a:t>
            </a:r>
            <a:r>
              <a:rPr lang="en-US" sz="2000" b="1" dirty="0">
                <a:solidFill>
                  <a:schemeClr val="accent5"/>
                </a:solidFill>
              </a:rPr>
              <a:t> –</a:t>
            </a:r>
            <a:r>
              <a:rPr lang="en-US" sz="2000" b="1" dirty="0" err="1">
                <a:solidFill>
                  <a:schemeClr val="accent5"/>
                </a:solidFill>
              </a:rPr>
              <a:t>Werror</a:t>
            </a:r>
            <a:r>
              <a:rPr lang="en-US" sz="2000" b="1" dirty="0">
                <a:solidFill>
                  <a:schemeClr val="accent5"/>
                </a:solidFill>
              </a:rPr>
              <a:t> </a:t>
            </a:r>
            <a:r>
              <a:rPr lang="en-US" sz="2000" b="1" dirty="0" err="1">
                <a:solidFill>
                  <a:schemeClr val="accent5"/>
                </a:solidFill>
              </a:rPr>
              <a:t>prog.c</a:t>
            </a:r>
            <a:r>
              <a:rPr lang="en-US" sz="2000" b="1" dirty="0">
                <a:solidFill>
                  <a:schemeClr val="accent5"/>
                </a:solidFill>
              </a:rPr>
              <a:t> -o </a:t>
            </a:r>
            <a:r>
              <a:rPr lang="en-US" sz="2000" b="1" dirty="0">
                <a:solidFill>
                  <a:srgbClr val="FF0000"/>
                </a:solidFill>
              </a:rPr>
              <a:t>prog</a:t>
            </a:r>
            <a:r>
              <a:rPr lang="en-US" sz="2000" b="1" dirty="0">
                <a:solidFill>
                  <a:schemeClr val="accent5"/>
                </a:solidFill>
              </a:rPr>
              <a:t> </a:t>
            </a:r>
            <a:endParaRPr lang="en-US" sz="2000" dirty="0">
              <a:solidFill>
                <a:schemeClr val="tx2"/>
              </a:solidFill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err="1">
                <a:solidFill>
                  <a:schemeClr val="tx2"/>
                </a:solidFill>
              </a:rPr>
              <a:t>cpp</a:t>
            </a:r>
            <a:r>
              <a:rPr lang="en-US" sz="1800" dirty="0">
                <a:solidFill>
                  <a:schemeClr val="tx2"/>
                </a:solidFill>
              </a:rPr>
              <a:t> first processes the file (</a:t>
            </a:r>
            <a:r>
              <a:rPr lang="en-US" sz="1800" dirty="0" err="1">
                <a:solidFill>
                  <a:schemeClr val="tx2"/>
                </a:solidFill>
              </a:rPr>
              <a:t>cpp</a:t>
            </a:r>
            <a:r>
              <a:rPr lang="en-US" sz="1800" dirty="0">
                <a:solidFill>
                  <a:schemeClr val="tx2"/>
                </a:solidFill>
              </a:rPr>
              <a:t> is called by </a:t>
            </a:r>
            <a:r>
              <a:rPr lang="en-US" sz="1800" dirty="0" err="1">
                <a:solidFill>
                  <a:schemeClr val="tx2"/>
                </a:solidFill>
              </a:rPr>
              <a:t>gcc</a:t>
            </a:r>
            <a:r>
              <a:rPr lang="en-US" sz="1800" dirty="0">
                <a:solidFill>
                  <a:schemeClr val="tx2"/>
                </a:solidFill>
              </a:rPr>
              <a:t>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Compiler (</a:t>
            </a:r>
            <a:r>
              <a:rPr lang="en-US" sz="1800" dirty="0" err="1">
                <a:solidFill>
                  <a:schemeClr val="tx2"/>
                </a:solidFill>
              </a:rPr>
              <a:t>gcc</a:t>
            </a:r>
            <a:r>
              <a:rPr lang="en-US" sz="1800" dirty="0">
                <a:solidFill>
                  <a:schemeClr val="tx2"/>
                </a:solidFill>
              </a:rPr>
              <a:t>) </a:t>
            </a:r>
            <a:r>
              <a:rPr lang="en-US" sz="1800" dirty="0">
                <a:solidFill>
                  <a:srgbClr val="0070C0"/>
                </a:solidFill>
              </a:rPr>
              <a:t>compiles</a:t>
            </a:r>
            <a:r>
              <a:rPr lang="en-US" sz="1800" dirty="0">
                <a:solidFill>
                  <a:schemeClr val="tx2"/>
                </a:solidFill>
              </a:rPr>
              <a:t> main </a:t>
            </a:r>
            <a:r>
              <a:rPr lang="en-US" sz="1800" dirty="0">
                <a:solidFill>
                  <a:schemeClr val="accent5"/>
                </a:solidFill>
              </a:rPr>
              <a:t>to assembly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Assembler (gas – called by </a:t>
            </a:r>
            <a:r>
              <a:rPr lang="en-US" sz="1800" dirty="0" err="1">
                <a:solidFill>
                  <a:schemeClr val="tx2"/>
                </a:solidFill>
              </a:rPr>
              <a:t>gcc</a:t>
            </a:r>
            <a:r>
              <a:rPr lang="en-US" sz="1800" dirty="0">
                <a:solidFill>
                  <a:schemeClr val="tx2"/>
                </a:solidFill>
              </a:rPr>
              <a:t>) translates the </a:t>
            </a:r>
            <a:r>
              <a:rPr lang="en-US" sz="1800" dirty="0">
                <a:solidFill>
                  <a:schemeClr val="accent5"/>
                </a:solidFill>
              </a:rPr>
              <a:t>assembly</a:t>
            </a:r>
            <a:r>
              <a:rPr lang="en-US" sz="1800" dirty="0">
                <a:solidFill>
                  <a:schemeClr val="tx2"/>
                </a:solidFill>
              </a:rPr>
              <a:t> to </a:t>
            </a:r>
            <a:r>
              <a:rPr lang="en-US" sz="1800" dirty="0">
                <a:solidFill>
                  <a:srgbClr val="2C895B"/>
                </a:solidFill>
              </a:rPr>
              <a:t>machine code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Linker (</a:t>
            </a:r>
            <a:r>
              <a:rPr lang="en-US" sz="1800" dirty="0" err="1">
                <a:solidFill>
                  <a:schemeClr val="tx2"/>
                </a:solidFill>
              </a:rPr>
              <a:t>ld</a:t>
            </a:r>
            <a:r>
              <a:rPr lang="en-US" sz="1800" dirty="0">
                <a:solidFill>
                  <a:schemeClr val="tx2"/>
                </a:solidFill>
              </a:rPr>
              <a:t>) merges the </a:t>
            </a:r>
            <a:r>
              <a:rPr lang="en-US" sz="1800" dirty="0">
                <a:solidFill>
                  <a:srgbClr val="2C895B"/>
                </a:solidFill>
              </a:rPr>
              <a:t>machine code </a:t>
            </a:r>
            <a:r>
              <a:rPr lang="en-US" sz="1800" dirty="0">
                <a:solidFill>
                  <a:schemeClr val="tx2"/>
                </a:solidFill>
              </a:rPr>
              <a:t>for </a:t>
            </a:r>
            <a:r>
              <a:rPr lang="en-US" sz="1800" dirty="0" err="1">
                <a:solidFill>
                  <a:srgbClr val="7030A0"/>
                </a:solidFill>
              </a:rPr>
              <a:t>printf</a:t>
            </a:r>
            <a:r>
              <a:rPr lang="en-US" sz="1800" dirty="0">
                <a:solidFill>
                  <a:srgbClr val="7030A0"/>
                </a:solidFill>
              </a:rPr>
              <a:t>() </a:t>
            </a:r>
            <a:r>
              <a:rPr lang="en-US" sz="1800" dirty="0">
                <a:solidFill>
                  <a:schemeClr val="tx2"/>
                </a:solidFill>
              </a:rPr>
              <a:t>(from a library) with your </a:t>
            </a:r>
            <a:r>
              <a:rPr lang="en-US" sz="1800" dirty="0">
                <a:solidFill>
                  <a:srgbClr val="2C895B"/>
                </a:solidFill>
              </a:rPr>
              <a:t>programs machine code </a:t>
            </a:r>
            <a:r>
              <a:rPr lang="en-US" sz="1800" dirty="0">
                <a:solidFill>
                  <a:schemeClr val="tx2"/>
                </a:solidFill>
              </a:rPr>
              <a:t>to create the </a:t>
            </a:r>
            <a:r>
              <a:rPr lang="en-US" sz="1800" dirty="0">
                <a:solidFill>
                  <a:srgbClr val="FF0000"/>
                </a:solidFill>
              </a:rPr>
              <a:t>executable file </a:t>
            </a:r>
            <a:r>
              <a:rPr lang="en-US" sz="1800" b="1" dirty="0">
                <a:solidFill>
                  <a:srgbClr val="FF0000"/>
                </a:solidFill>
              </a:rPr>
              <a:t>prog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(</a:t>
            </a:r>
            <a:r>
              <a:rPr lang="en-US" sz="1800" dirty="0">
                <a:solidFill>
                  <a:srgbClr val="7030A0"/>
                </a:solidFill>
              </a:rPr>
              <a:t>machine code</a:t>
            </a:r>
            <a:r>
              <a:rPr lang="en-US" sz="1800" dirty="0">
                <a:solidFill>
                  <a:schemeClr val="tx2"/>
                </a:solidFill>
              </a:rPr>
              <a:t>) </a:t>
            </a:r>
          </a:p>
          <a:p>
            <a:pPr marL="800100" lvl="1" indent="-457200"/>
            <a:r>
              <a:rPr lang="en-US" sz="1800" dirty="0">
                <a:solidFill>
                  <a:schemeClr val="tx2"/>
                </a:solidFill>
              </a:rPr>
              <a:t>-o specifies the name of the executable (default: </a:t>
            </a:r>
            <a:r>
              <a:rPr lang="en-US" sz="1800" b="1" dirty="0" err="1">
                <a:solidFill>
                  <a:srgbClr val="7030A0"/>
                </a:solidFill>
              </a:rPr>
              <a:t>a.out</a:t>
            </a:r>
            <a:r>
              <a:rPr lang="en-US" sz="1800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7573997" cy="561357"/>
          </a:xfrm>
        </p:spPr>
        <p:txBody>
          <a:bodyPr/>
          <a:lstStyle/>
          <a:p>
            <a:r>
              <a:rPr lang="en-US" dirty="0"/>
              <a:t>Compilation Process Operations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037DEE9-7560-1640-93DD-92C2833CCF2A}"/>
              </a:ext>
            </a:extLst>
          </p:cNvPr>
          <p:cNvGrpSpPr/>
          <p:nvPr/>
        </p:nvGrpSpPr>
        <p:grpSpPr>
          <a:xfrm>
            <a:off x="3837561" y="2007759"/>
            <a:ext cx="8419749" cy="369332"/>
            <a:chOff x="4198736" y="4321274"/>
            <a:chExt cx="8419749" cy="36933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027220A-18D5-A04B-AB9E-74631A7BBD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8736" y="4518083"/>
              <a:ext cx="11157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190951-B676-084B-AB1E-2A2E3EA1F1EC}"/>
                </a:ext>
              </a:extLst>
            </p:cNvPr>
            <p:cNvSpPr txBox="1"/>
            <p:nvPr/>
          </p:nvSpPr>
          <p:spPr>
            <a:xfrm>
              <a:off x="5360757" y="4321274"/>
              <a:ext cx="7257728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preprocessor</a:t>
              </a:r>
              <a:r>
                <a:rPr lang="en-US" dirty="0">
                  <a:solidFill>
                    <a:srgbClr val="FF0000"/>
                  </a:solidFill>
                </a:rPr>
                <a:t>:  removes the Comment</a:t>
              </a:r>
              <a:r>
                <a:rPr lang="en-US" dirty="0">
                  <a:solidFill>
                    <a:schemeClr val="accent1"/>
                  </a:solidFill>
                </a:rPr>
                <a:t>, replaces with one blank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846A739-FE1F-0944-B997-52C5053334B1}"/>
              </a:ext>
            </a:extLst>
          </p:cNvPr>
          <p:cNvGrpSpPr/>
          <p:nvPr/>
        </p:nvGrpSpPr>
        <p:grpSpPr>
          <a:xfrm>
            <a:off x="3007651" y="575380"/>
            <a:ext cx="7785099" cy="1200329"/>
            <a:chOff x="4341260" y="4172817"/>
            <a:chExt cx="7785099" cy="1200329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84BA1F6-608E-5741-B9B4-B51FDB96FC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1260" y="4675802"/>
              <a:ext cx="11157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719DD2-CEE5-4F42-B3CE-A2E4745B4A35}"/>
                </a:ext>
              </a:extLst>
            </p:cNvPr>
            <p:cNvSpPr txBox="1"/>
            <p:nvPr/>
          </p:nvSpPr>
          <p:spPr>
            <a:xfrm>
              <a:off x="5588592" y="4172817"/>
              <a:ext cx="6537767" cy="1200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preprocessor: inserts and processes the contents of files here. </a:t>
              </a:r>
              <a:r>
                <a:rPr lang="en-US" dirty="0">
                  <a:solidFill>
                    <a:srgbClr val="2C895B"/>
                  </a:solidFill>
                </a:rPr>
                <a:t>Inserts</a:t>
              </a:r>
              <a:r>
                <a:rPr lang="en-US" dirty="0">
                  <a:solidFill>
                    <a:schemeClr val="accent1"/>
                  </a:solidFill>
                </a:rPr>
                <a:t>: 	Function protype for </a:t>
              </a:r>
              <a:r>
                <a:rPr lang="en-US" dirty="0" err="1">
                  <a:solidFill>
                    <a:srgbClr val="2C895B"/>
                  </a:solidFill>
                </a:rPr>
                <a:t>printf</a:t>
              </a:r>
              <a:r>
                <a:rPr lang="en-US" dirty="0">
                  <a:solidFill>
                    <a:schemeClr val="accent1"/>
                  </a:solidFill>
                </a:rPr>
                <a:t> (later in course)</a:t>
              </a:r>
            </a:p>
            <a:p>
              <a:pPr lvl="1"/>
              <a:r>
                <a:rPr lang="en-US" dirty="0">
                  <a:solidFill>
                    <a:schemeClr val="accent1"/>
                  </a:solidFill>
                </a:rPr>
                <a:t>	</a:t>
              </a:r>
              <a:r>
                <a:rPr lang="en-US" dirty="0">
                  <a:solidFill>
                    <a:srgbClr val="2C895B"/>
                  </a:solidFill>
                </a:rPr>
                <a:t>macro value </a:t>
              </a:r>
              <a:r>
                <a:rPr lang="en-US" dirty="0">
                  <a:solidFill>
                    <a:schemeClr val="accent1"/>
                  </a:solidFill>
                </a:rPr>
                <a:t>for EXIT_SUCCESS</a:t>
              </a:r>
            </a:p>
            <a:p>
              <a:r>
                <a:rPr lang="en-US" dirty="0">
                  <a:solidFill>
                    <a:srgbClr val="F3753F"/>
                  </a:solidFill>
                </a:rPr>
                <a:t>File locations: /</a:t>
              </a:r>
              <a:r>
                <a:rPr lang="en-US" dirty="0" err="1">
                  <a:solidFill>
                    <a:srgbClr val="F3753F"/>
                  </a:solidFill>
                </a:rPr>
                <a:t>usr</a:t>
              </a:r>
              <a:r>
                <a:rPr lang="en-US" dirty="0">
                  <a:solidFill>
                    <a:srgbClr val="F3753F"/>
                  </a:solidFill>
                </a:rPr>
                <a:t>/include/</a:t>
              </a:r>
              <a:r>
                <a:rPr lang="en-US" dirty="0" err="1">
                  <a:solidFill>
                    <a:srgbClr val="F3753F"/>
                  </a:solidFill>
                </a:rPr>
                <a:t>stdio.h</a:t>
              </a:r>
              <a:r>
                <a:rPr lang="en-US" dirty="0">
                  <a:solidFill>
                    <a:srgbClr val="F3753F"/>
                  </a:solidFill>
                </a:rPr>
                <a:t> </a:t>
              </a:r>
              <a:r>
                <a:rPr lang="en-US" dirty="0">
                  <a:solidFill>
                    <a:schemeClr val="accent1"/>
                  </a:solidFill>
                </a:rPr>
                <a:t>&amp; </a:t>
              </a:r>
              <a:r>
                <a:rPr lang="en-US" dirty="0">
                  <a:solidFill>
                    <a:srgbClr val="F3753F"/>
                  </a:solidFill>
                </a:rPr>
                <a:t>/</a:t>
              </a:r>
              <a:r>
                <a:rPr lang="en-US" dirty="0" err="1">
                  <a:solidFill>
                    <a:srgbClr val="F3753F"/>
                  </a:solidFill>
                </a:rPr>
                <a:t>usr</a:t>
              </a:r>
              <a:r>
                <a:rPr lang="en-US" dirty="0">
                  <a:solidFill>
                    <a:srgbClr val="F3753F"/>
                  </a:solidFill>
                </a:rPr>
                <a:t>/include/</a:t>
              </a:r>
              <a:r>
                <a:rPr lang="en-US" dirty="0" err="1">
                  <a:solidFill>
                    <a:srgbClr val="F3753F"/>
                  </a:solidFill>
                </a:rPr>
                <a:t>stdlib.h</a:t>
              </a:r>
              <a:r>
                <a:rPr lang="en-US" dirty="0">
                  <a:solidFill>
                    <a:srgbClr val="F3753F"/>
                  </a:solidFill>
                </a:rPr>
                <a:t> 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208D8E7-5BEB-3B40-A6B4-16B70EF27D10}"/>
              </a:ext>
            </a:extLst>
          </p:cNvPr>
          <p:cNvGrpSpPr/>
          <p:nvPr/>
        </p:nvGrpSpPr>
        <p:grpSpPr>
          <a:xfrm>
            <a:off x="315998" y="4726983"/>
            <a:ext cx="4031277" cy="1336090"/>
            <a:chOff x="2891285" y="3887051"/>
            <a:chExt cx="4031277" cy="1336090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F190946-B296-0A4E-8939-EB6B6B4257CA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flipV="1">
              <a:off x="4906924" y="3887051"/>
              <a:ext cx="0" cy="6897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4E9B1A-435F-3945-80B0-8390D800BDC0}"/>
                </a:ext>
              </a:extLst>
            </p:cNvPr>
            <p:cNvSpPr txBox="1"/>
            <p:nvPr/>
          </p:nvSpPr>
          <p:spPr>
            <a:xfrm>
              <a:off x="2891285" y="4576810"/>
              <a:ext cx="4031277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accent1"/>
                  </a:solidFill>
                </a:rPr>
                <a:t>cpp</a:t>
              </a:r>
              <a:r>
                <a:rPr lang="en-US" dirty="0">
                  <a:solidFill>
                    <a:schemeClr val="accent1"/>
                  </a:solidFill>
                </a:rPr>
                <a:t>: replaces </a:t>
              </a:r>
              <a:r>
                <a:rPr lang="en-US" dirty="0">
                  <a:solidFill>
                    <a:srgbClr val="F3753F"/>
                  </a:solidFill>
                </a:rPr>
                <a:t>EXIT_SUCCESS </a:t>
              </a:r>
              <a:r>
                <a:rPr lang="en-US" dirty="0">
                  <a:solidFill>
                    <a:schemeClr val="accent1"/>
                  </a:solidFill>
                </a:rPr>
                <a:t>with 0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on </a:t>
              </a:r>
              <a:r>
                <a:rPr lang="en-US" dirty="0" err="1">
                  <a:solidFill>
                    <a:schemeClr val="accent1"/>
                  </a:solidFill>
                </a:rPr>
                <a:t>linux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A605C95-0898-564E-B3B0-C1E3B2E88CCF}"/>
              </a:ext>
            </a:extLst>
          </p:cNvPr>
          <p:cNvGrpSpPr/>
          <p:nvPr/>
        </p:nvGrpSpPr>
        <p:grpSpPr>
          <a:xfrm>
            <a:off x="1580827" y="2641735"/>
            <a:ext cx="9211923" cy="1318082"/>
            <a:chOff x="1779957" y="4539396"/>
            <a:chExt cx="9211923" cy="131808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C58821D-AA52-2D41-A646-DAC6947E9FA9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flipH="1">
              <a:off x="1779957" y="4862562"/>
              <a:ext cx="3454642" cy="994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ECD929F-7EA8-3E46-AD51-8EE4E88B5332}"/>
                </a:ext>
              </a:extLst>
            </p:cNvPr>
            <p:cNvSpPr txBox="1"/>
            <p:nvPr/>
          </p:nvSpPr>
          <p:spPr>
            <a:xfrm>
              <a:off x="5234599" y="4539396"/>
              <a:ext cx="5757281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compiler generates assembly code to call the library function </a:t>
              </a:r>
              <a:r>
                <a:rPr lang="en-US" dirty="0" err="1">
                  <a:solidFill>
                    <a:schemeClr val="accent1"/>
                  </a:solidFill>
                </a:rPr>
                <a:t>printf</a:t>
              </a:r>
              <a:r>
                <a:rPr lang="en-US" dirty="0">
                  <a:solidFill>
                    <a:schemeClr val="accent1"/>
                  </a:solidFill>
                </a:rPr>
                <a:t>() and pass the string "Hello World!"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531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1C215-84B1-0A9D-390F-11E2290E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09351"/>
          </a:xfrm>
        </p:spPr>
        <p:txBody>
          <a:bodyPr/>
          <a:lstStyle/>
          <a:p>
            <a:r>
              <a:rPr lang="en-US" sz="2400" dirty="0" err="1"/>
              <a:t>cpp</a:t>
            </a:r>
            <a:r>
              <a:rPr lang="en-US" sz="2400" dirty="0"/>
              <a:t> conditional (and macro) only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DAD79-0F06-6398-E72B-772B25E6617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9179" y="515812"/>
            <a:ext cx="11415426" cy="292711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6"/>
                </a:solidFill>
              </a:rPr>
              <a:t>You can use </a:t>
            </a:r>
            <a:r>
              <a:rPr lang="en-US" sz="1600" b="1" dirty="0">
                <a:solidFill>
                  <a:schemeClr val="accent6"/>
                </a:solidFill>
              </a:rPr>
              <a:t>conditional preprocessor tests </a:t>
            </a:r>
            <a:r>
              <a:rPr lang="en-US" sz="1600" dirty="0">
                <a:solidFill>
                  <a:schemeClr val="accent6"/>
                </a:solidFill>
              </a:rPr>
              <a:t>(like if-else statements) around blocks of code </a:t>
            </a:r>
          </a:p>
          <a:p>
            <a:pPr marL="354012" lvl="1" indent="0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#ifdef MACRO, #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MACRO, #else, #endif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6"/>
                </a:solidFill>
              </a:rPr>
              <a:t>In this use, the </a:t>
            </a:r>
            <a:r>
              <a:rPr lang="en-US" sz="1600" dirty="0">
                <a:solidFill>
                  <a:srgbClr val="7030A0"/>
                </a:solidFill>
              </a:rPr>
              <a:t>MACRO</a:t>
            </a:r>
            <a:r>
              <a:rPr lang="en-US" sz="1600" dirty="0">
                <a:solidFill>
                  <a:schemeClr val="accent6"/>
                </a:solidFill>
              </a:rPr>
              <a:t> is called the </a:t>
            </a:r>
            <a:r>
              <a:rPr lang="en-US" sz="1600" dirty="0">
                <a:solidFill>
                  <a:srgbClr val="7030A0"/>
                </a:solidFill>
              </a:rPr>
              <a:t>guard MACRO </a:t>
            </a:r>
            <a:r>
              <a:rPr lang="en-US" sz="1600" dirty="0">
                <a:solidFill>
                  <a:schemeClr val="accent6"/>
                </a:solidFill>
              </a:rPr>
              <a:t>("</a:t>
            </a:r>
            <a:r>
              <a:rPr lang="en-US" sz="1600" dirty="0">
                <a:solidFill>
                  <a:srgbClr val="FF0000"/>
                </a:solidFill>
              </a:rPr>
              <a:t>guards</a:t>
            </a:r>
            <a:r>
              <a:rPr lang="en-US" sz="1600" dirty="0">
                <a:solidFill>
                  <a:schemeClr val="accent6"/>
                </a:solidFill>
              </a:rPr>
              <a:t>" </a:t>
            </a:r>
            <a:r>
              <a:rPr lang="en-US" sz="1600" dirty="0">
                <a:solidFill>
                  <a:srgbClr val="FF0000"/>
                </a:solidFill>
              </a:rPr>
              <a:t>entry</a:t>
            </a:r>
            <a:r>
              <a:rPr lang="en-US" sz="1600" dirty="0">
                <a:solidFill>
                  <a:schemeClr val="accent6"/>
                </a:solidFill>
              </a:rPr>
              <a:t> to the </a:t>
            </a:r>
            <a:r>
              <a:rPr lang="en-US" sz="1600" dirty="0">
                <a:solidFill>
                  <a:schemeClr val="accent1"/>
                </a:solidFill>
              </a:rPr>
              <a:t>following block</a:t>
            </a:r>
            <a:r>
              <a:rPr lang="en-US" sz="1600" dirty="0">
                <a:solidFill>
                  <a:schemeClr val="accent6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#ifdef MACRO 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if MACRO is defined the block is included otherwise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#else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 block (if any) is included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MACRO 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if MACRO is NOT defined the block is included otherwise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#else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 block (if any) is included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 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is the end of a block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MACRO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// defines MACRO  --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MACRO 8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defines macro and assigns a value of 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MACRO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// undefines MACRO</a:t>
            </a:r>
          </a:p>
          <a:p>
            <a:pPr lvl="1"/>
            <a:endParaRPr lang="en-US" sz="1600" dirty="0">
              <a:solidFill>
                <a:schemeClr val="accent6"/>
              </a:solidFill>
              <a:cs typeface="Consolas" panose="020B0609020204030204" pitchFamily="49" charset="0"/>
            </a:endParaRPr>
          </a:p>
          <a:p>
            <a:pPr lvl="1"/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A917F-9E0F-3F12-0B4C-14D3DCBB2BC5}"/>
              </a:ext>
            </a:extLst>
          </p:cNvPr>
          <p:cNvSpPr txBox="1"/>
          <p:nvPr/>
        </p:nvSpPr>
        <p:spPr>
          <a:xfrm>
            <a:off x="414432" y="3511598"/>
            <a:ext cx="2590800" cy="32932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VERS1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8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file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ex.c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#ifdef VERS1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int x[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#else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short x[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….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D9D58-FFBA-3FBE-568B-A2241CA2A414}"/>
              </a:ext>
            </a:extLst>
          </p:cNvPr>
          <p:cNvSpPr txBox="1"/>
          <p:nvPr/>
        </p:nvSpPr>
        <p:spPr>
          <a:xfrm>
            <a:off x="3087495" y="4464815"/>
            <a:ext cx="259080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x[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….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11F471-4735-6C96-D616-C1CE43EB8383}"/>
              </a:ext>
            </a:extLst>
          </p:cNvPr>
          <p:cNvSpPr txBox="1"/>
          <p:nvPr/>
        </p:nvSpPr>
        <p:spPr>
          <a:xfrm>
            <a:off x="3306163" y="3621237"/>
            <a:ext cx="207575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after the preprocessor runs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2DC75E-3B3F-9FA1-581A-435D403D031A}"/>
              </a:ext>
            </a:extLst>
          </p:cNvPr>
          <p:cNvGrpSpPr/>
          <p:nvPr/>
        </p:nvGrpSpPr>
        <p:grpSpPr>
          <a:xfrm>
            <a:off x="6663365" y="3498588"/>
            <a:ext cx="5391475" cy="3293209"/>
            <a:chOff x="6663365" y="3498588"/>
            <a:chExt cx="5391475" cy="329320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870989-AD40-A4B6-0F89-BB0B65CB8D7B}"/>
                </a:ext>
              </a:extLst>
            </p:cNvPr>
            <p:cNvSpPr txBox="1"/>
            <p:nvPr/>
          </p:nvSpPr>
          <p:spPr>
            <a:xfrm>
              <a:off x="9464040" y="4945380"/>
              <a:ext cx="2590800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 </a:t>
              </a:r>
              <a:r>
                <a:rPr lang="en-US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short x[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];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….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return;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3DC7BB-6C11-0501-1E94-28483B2CCF44}"/>
                </a:ext>
              </a:extLst>
            </p:cNvPr>
            <p:cNvSpPr txBox="1"/>
            <p:nvPr/>
          </p:nvSpPr>
          <p:spPr>
            <a:xfrm>
              <a:off x="6663365" y="3498588"/>
              <a:ext cx="2590800" cy="32932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#define VERS1</a:t>
              </a:r>
            </a:p>
            <a:p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sz="1600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ex.c</a:t>
              </a:r>
              <a:endPara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 </a:t>
              </a:r>
              <a:r>
                <a:rPr lang="en-US" sz="1600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sz="1600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#ifdef VERS1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</a:t>
              </a:r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MAX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];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#else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short x[</a:t>
              </a:r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MAX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];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….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return;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54A84A-EAE2-5CAE-1B3A-D575928BE00F}"/>
                </a:ext>
              </a:extLst>
            </p:cNvPr>
            <p:cNvSpPr txBox="1"/>
            <p:nvPr/>
          </p:nvSpPr>
          <p:spPr>
            <a:xfrm>
              <a:off x="9741311" y="4235174"/>
              <a:ext cx="2036257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after the preprocessor runs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1C0D8D2-E422-6C51-3B3E-F13DA04430FE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7476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06716"/>
          </a:xfrm>
        </p:spPr>
        <p:txBody>
          <a:bodyPr/>
          <a:lstStyle/>
          <a:p>
            <a:r>
              <a:rPr lang="en-US" dirty="0" err="1"/>
              <a:t>cpp</a:t>
            </a:r>
            <a:r>
              <a:rPr lang="en-US" dirty="0"/>
              <a:t> conditional tests: header guards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9BCF58-DD82-5F19-DCD4-C71F0C17685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59805" y="472852"/>
            <a:ext cx="9237931" cy="180862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7030A0"/>
                </a:solidFill>
              </a:rPr>
              <a:t>Header guards </a:t>
            </a:r>
            <a:r>
              <a:rPr lang="en-US" sz="1800" dirty="0">
                <a:solidFill>
                  <a:schemeClr val="accent6"/>
                </a:solidFill>
              </a:rPr>
              <a:t>ensure that only </a:t>
            </a:r>
            <a:r>
              <a:rPr lang="en-US" sz="1800" b="1" dirty="0">
                <a:solidFill>
                  <a:schemeClr val="accent6"/>
                </a:solidFill>
              </a:rPr>
              <a:t>one copy of a .h file </a:t>
            </a:r>
            <a:r>
              <a:rPr lang="en-US" sz="1800" dirty="0">
                <a:solidFill>
                  <a:schemeClr val="accent6"/>
                </a:solidFill>
              </a:rPr>
              <a:t>is </a:t>
            </a:r>
            <a:r>
              <a:rPr lang="en-US" sz="1800" b="1" dirty="0">
                <a:solidFill>
                  <a:schemeClr val="accent6"/>
                </a:solidFill>
              </a:rPr>
              <a:t>included in a source file</a:t>
            </a:r>
            <a:endParaRPr lang="en-US" sz="1800" dirty="0">
              <a:solidFill>
                <a:schemeClr val="accent6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/>
                </a:solidFill>
              </a:rPr>
              <a:t>A Convention</a:t>
            </a:r>
            <a:r>
              <a:rPr lang="en-US" sz="1800" dirty="0">
                <a:solidFill>
                  <a:schemeClr val="accent6"/>
                </a:solidFill>
              </a:rPr>
              <a:t>: </a:t>
            </a:r>
            <a:r>
              <a:rPr lang="en-US" sz="1800" dirty="0">
                <a:solidFill>
                  <a:schemeClr val="accent1"/>
                </a:solidFill>
              </a:rPr>
              <a:t>header guard (macro) </a:t>
            </a:r>
            <a:r>
              <a:rPr lang="en-US" sz="1800" dirty="0">
                <a:solidFill>
                  <a:srgbClr val="7030A0"/>
                </a:solidFill>
              </a:rPr>
              <a:t>NAME</a:t>
            </a:r>
            <a:r>
              <a:rPr lang="en-US" sz="1800" dirty="0">
                <a:solidFill>
                  <a:schemeClr val="accent1"/>
                </a:solidFill>
              </a:rPr>
              <a:t> (all capital letters) is created </a:t>
            </a:r>
            <a:r>
              <a:rPr lang="en-US" sz="1800" dirty="0">
                <a:solidFill>
                  <a:schemeClr val="accent6"/>
                </a:solidFill>
              </a:rPr>
              <a:t>as follows: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</a:rPr>
              <a:t>use the </a:t>
            </a:r>
            <a:r>
              <a:rPr lang="en-US" sz="1800" b="1" dirty="0">
                <a:solidFill>
                  <a:schemeClr val="accent1"/>
                </a:solidFill>
              </a:rPr>
              <a:t>filename of header file but </a:t>
            </a:r>
            <a:r>
              <a:rPr lang="en-US" sz="1800" dirty="0">
                <a:solidFill>
                  <a:schemeClr val="accent6"/>
                </a:solidFill>
              </a:rPr>
              <a:t>in all caps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/>
                </a:solidFill>
              </a:rPr>
              <a:t>replace</a:t>
            </a:r>
            <a:r>
              <a:rPr lang="en-US" sz="1800" dirty="0">
                <a:solidFill>
                  <a:schemeClr val="accent6"/>
                </a:solidFill>
              </a:rPr>
              <a:t> the </a:t>
            </a:r>
            <a:r>
              <a:rPr lang="en-US" sz="1800" b="1" dirty="0">
                <a:solidFill>
                  <a:srgbClr val="FF0000"/>
                </a:solidFill>
              </a:rPr>
              <a:t>period</a:t>
            </a:r>
            <a:r>
              <a:rPr lang="en-US" sz="1800" b="1" dirty="0">
                <a:solidFill>
                  <a:srgbClr val="F3753F"/>
                </a:solidFill>
              </a:rPr>
              <a:t> </a:t>
            </a:r>
            <a:r>
              <a:rPr lang="en-US" sz="1800" b="1" dirty="0">
                <a:solidFill>
                  <a:schemeClr val="accent6"/>
                </a:solidFill>
              </a:rPr>
              <a:t>in </a:t>
            </a:r>
            <a:r>
              <a:rPr lang="en-US" sz="1800" dirty="0">
                <a:solidFill>
                  <a:schemeClr val="accent6"/>
                </a:solidFill>
              </a:rPr>
              <a:t>header file </a:t>
            </a:r>
            <a:r>
              <a:rPr lang="en-US" sz="1800" b="1" dirty="0">
                <a:solidFill>
                  <a:srgbClr val="F3753F"/>
                </a:solidFill>
              </a:rPr>
              <a:t>name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with an</a:t>
            </a:r>
            <a:r>
              <a:rPr lang="en-US" sz="1800" dirty="0">
                <a:solidFill>
                  <a:srgbClr val="FF0000"/>
                </a:solidFill>
              </a:rPr>
              <a:t> _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</a:rPr>
              <a:t>Example:</a:t>
            </a:r>
            <a:r>
              <a:rPr lang="en-US" sz="1800" dirty="0">
                <a:solidFill>
                  <a:srgbClr val="F3753F"/>
                </a:solidFill>
              </a:rPr>
              <a:t> file </a:t>
            </a:r>
            <a:r>
              <a:rPr lang="en-US" sz="1800" dirty="0" err="1">
                <a:solidFill>
                  <a:srgbClr val="F3753F"/>
                </a:solidFill>
              </a:rPr>
              <a:t>sum.h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rgbClr val="7030A0"/>
                </a:solidFill>
              </a:rPr>
              <a:t>header guard macro name </a:t>
            </a:r>
            <a:r>
              <a:rPr lang="en-US" sz="1800" dirty="0">
                <a:solidFill>
                  <a:schemeClr val="accent6"/>
                </a:solidFill>
              </a:rPr>
              <a:t>is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SUM_H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1AD057B-C037-2BF5-6965-7836FBAEB188}"/>
              </a:ext>
            </a:extLst>
          </p:cNvPr>
          <p:cNvGrpSpPr/>
          <p:nvPr/>
        </p:nvGrpSpPr>
        <p:grpSpPr>
          <a:xfrm>
            <a:off x="7387582" y="3723619"/>
            <a:ext cx="3805817" cy="2982971"/>
            <a:chOff x="7387582" y="3723619"/>
            <a:chExt cx="3805817" cy="298297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943A89-B078-117A-43BA-DD0383880C28}"/>
                </a:ext>
              </a:extLst>
            </p:cNvPr>
            <p:cNvSpPr txBox="1"/>
            <p:nvPr/>
          </p:nvSpPr>
          <p:spPr>
            <a:xfrm>
              <a:off x="8882634" y="3723619"/>
              <a:ext cx="2310765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dirty="0" err="1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sum.h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func.c</a:t>
              </a:r>
              <a:endPara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z[MAX];</a:t>
              </a:r>
            </a:p>
          </p:txBody>
        </p:sp>
        <p:sp>
          <p:nvSpPr>
            <p:cNvPr id="11" name="Left Arrow 10">
              <a:extLst>
                <a:ext uri="{FF2B5EF4-FFF2-40B4-BE49-F238E27FC236}">
                  <a16:creationId xmlns:a16="http://schemas.microsoft.com/office/drawing/2014/main" id="{F8004509-A418-239A-3827-C14905CD0EE0}"/>
                </a:ext>
              </a:extLst>
            </p:cNvPr>
            <p:cNvSpPr/>
            <p:nvPr/>
          </p:nvSpPr>
          <p:spPr>
            <a:xfrm rot="10800000">
              <a:off x="7387582" y="4621091"/>
              <a:ext cx="1488785" cy="86499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E1B58B-B9C9-FE1C-BBE2-9A25A57AD290}"/>
                </a:ext>
              </a:extLst>
            </p:cNvPr>
            <p:cNvSpPr txBox="1"/>
            <p:nvPr/>
          </p:nvSpPr>
          <p:spPr>
            <a:xfrm>
              <a:off x="8876367" y="5783260"/>
              <a:ext cx="2310765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z[8];</a:t>
              </a:r>
            </a:p>
          </p:txBody>
        </p:sp>
        <p:sp>
          <p:nvSpPr>
            <p:cNvPr id="15" name="Down Arrow 14">
              <a:extLst>
                <a:ext uri="{FF2B5EF4-FFF2-40B4-BE49-F238E27FC236}">
                  <a16:creationId xmlns:a16="http://schemas.microsoft.com/office/drawing/2014/main" id="{F5E2798E-5D1D-1B95-903D-339E085D440B}"/>
                </a:ext>
              </a:extLst>
            </p:cNvPr>
            <p:cNvSpPr/>
            <p:nvPr/>
          </p:nvSpPr>
          <p:spPr>
            <a:xfrm>
              <a:off x="9802749" y="5242490"/>
              <a:ext cx="190500" cy="510652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0D1D646-2FE1-0CAD-F7CF-4AA8B43B3B05}"/>
                </a:ext>
              </a:extLst>
            </p:cNvPr>
            <p:cNvSpPr txBox="1"/>
            <p:nvPr/>
          </p:nvSpPr>
          <p:spPr>
            <a:xfrm>
              <a:off x="10435377" y="5422275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func.i</a:t>
              </a:r>
              <a:endParaRPr 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8040EE3-8C24-15A1-C93B-2F950F53A734}"/>
              </a:ext>
            </a:extLst>
          </p:cNvPr>
          <p:cNvSpPr txBox="1"/>
          <p:nvPr/>
        </p:nvSpPr>
        <p:spPr>
          <a:xfrm>
            <a:off x="2182394" y="2323232"/>
            <a:ext cx="7161653" cy="13696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How do you use "header guards" in your code?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</a:t>
            </a:r>
            <a:r>
              <a:rPr lang="en-US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NAME_H   	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 line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the file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#define NAME_H</a:t>
            </a:r>
          </a:p>
          <a:p>
            <a:r>
              <a:rPr lang="en-US" sz="11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. . .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#endif		  	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 line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the file</a:t>
            </a:r>
            <a:endParaRPr lang="en-US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02D0481-FD04-8379-19D1-3A4912318647}"/>
              </a:ext>
            </a:extLst>
          </p:cNvPr>
          <p:cNvGrpSpPr/>
          <p:nvPr/>
        </p:nvGrpSpPr>
        <p:grpSpPr>
          <a:xfrm>
            <a:off x="634771" y="3746465"/>
            <a:ext cx="6788736" cy="2960125"/>
            <a:chOff x="634771" y="3746465"/>
            <a:chExt cx="6788736" cy="29601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21C07FE-1F91-3651-9DFC-1C0061B2635F}"/>
                </a:ext>
              </a:extLst>
            </p:cNvPr>
            <p:cNvSpPr txBox="1"/>
            <p:nvPr/>
          </p:nvSpPr>
          <p:spPr>
            <a:xfrm>
              <a:off x="634771" y="3746465"/>
              <a:ext cx="2427522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dirty="0" err="1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sum.h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ex.c</a:t>
              </a:r>
              <a:endPara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x[MAX];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E86AD0-7476-64EA-850D-FD60FC2BB3C4}"/>
                </a:ext>
              </a:extLst>
            </p:cNvPr>
            <p:cNvSpPr txBox="1"/>
            <p:nvPr/>
          </p:nvSpPr>
          <p:spPr>
            <a:xfrm>
              <a:off x="5480408" y="3807084"/>
              <a:ext cx="1943099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endPara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142E34E5-FA27-D7D6-BE16-8C84D38AD03F}"/>
                </a:ext>
              </a:extLst>
            </p:cNvPr>
            <p:cNvSpPr/>
            <p:nvPr/>
          </p:nvSpPr>
          <p:spPr>
            <a:xfrm>
              <a:off x="3361944" y="4707590"/>
              <a:ext cx="2087881" cy="152640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87DB2E-A48D-A3C3-43E2-25CE1A0D3D5C}"/>
                </a:ext>
              </a:extLst>
            </p:cNvPr>
            <p:cNvSpPr txBox="1"/>
            <p:nvPr/>
          </p:nvSpPr>
          <p:spPr>
            <a:xfrm>
              <a:off x="716352" y="5783260"/>
              <a:ext cx="2149197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x[8];</a:t>
              </a:r>
            </a:p>
          </p:txBody>
        </p:sp>
        <p:sp>
          <p:nvSpPr>
            <p:cNvPr id="14" name="Down Arrow 13">
              <a:extLst>
                <a:ext uri="{FF2B5EF4-FFF2-40B4-BE49-F238E27FC236}">
                  <a16:creationId xmlns:a16="http://schemas.microsoft.com/office/drawing/2014/main" id="{FB092A5F-03B5-0713-9109-F3009CA12257}"/>
                </a:ext>
              </a:extLst>
            </p:cNvPr>
            <p:cNvSpPr/>
            <p:nvPr/>
          </p:nvSpPr>
          <p:spPr>
            <a:xfrm>
              <a:off x="1834921" y="5223793"/>
              <a:ext cx="190500" cy="531235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39148D-E6BC-DBB0-8E15-E985A594CB41}"/>
                </a:ext>
              </a:extLst>
            </p:cNvPr>
            <p:cNvSpPr txBox="1"/>
            <p:nvPr/>
          </p:nvSpPr>
          <p:spPr>
            <a:xfrm>
              <a:off x="2421862" y="5433665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ex.i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A45B7B-6535-33B4-7D34-273A674DE86A}"/>
                </a:ext>
              </a:extLst>
            </p:cNvPr>
            <p:cNvSpPr txBox="1"/>
            <p:nvPr/>
          </p:nvSpPr>
          <p:spPr>
            <a:xfrm>
              <a:off x="3435224" y="3917118"/>
              <a:ext cx="16722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header guards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(two lines)</a:t>
              </a:r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84B9CC2-DD6C-4922-2C5D-B1F4286EA668}"/>
                </a:ext>
              </a:extLst>
            </p:cNvPr>
            <p:cNvSpPr/>
            <p:nvPr/>
          </p:nvSpPr>
          <p:spPr>
            <a:xfrm rot="10800000">
              <a:off x="5107480" y="3976910"/>
              <a:ext cx="359379" cy="24974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113044-FCDC-F7CB-4253-A1E1BB0F06E6}"/>
                </a:ext>
              </a:extLst>
            </p:cNvPr>
            <p:cNvSpPr txBox="1"/>
            <p:nvPr/>
          </p:nvSpPr>
          <p:spPr>
            <a:xfrm>
              <a:off x="3418129" y="5035935"/>
              <a:ext cx="16722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header guards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(one line)</a:t>
              </a:r>
            </a:p>
          </p:txBody>
        </p:sp>
        <p:sp>
          <p:nvSpPr>
            <p:cNvPr id="21" name="Left Arrow 20">
              <a:extLst>
                <a:ext uri="{FF2B5EF4-FFF2-40B4-BE49-F238E27FC236}">
                  <a16:creationId xmlns:a16="http://schemas.microsoft.com/office/drawing/2014/main" id="{257FFA36-22B1-E633-EFDE-885746D943CB}"/>
                </a:ext>
              </a:extLst>
            </p:cNvPr>
            <p:cNvSpPr/>
            <p:nvPr/>
          </p:nvSpPr>
          <p:spPr>
            <a:xfrm rot="10800000">
              <a:off x="5059861" y="5308791"/>
              <a:ext cx="359381" cy="24974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B15927-516A-4C39-8A07-394592878BBE}"/>
                </a:ext>
              </a:extLst>
            </p:cNvPr>
            <p:cNvSpPr txBox="1"/>
            <p:nvPr/>
          </p:nvSpPr>
          <p:spPr>
            <a:xfrm>
              <a:off x="5792173" y="5497600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</a:t>
              </a:r>
              <a:r>
                <a:rPr lang="en-US" dirty="0" err="1"/>
                <a:t>sum.h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953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4" grpId="0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10" y="0"/>
            <a:ext cx="10515600" cy="715294"/>
          </a:xfrm>
        </p:spPr>
        <p:txBody>
          <a:bodyPr/>
          <a:lstStyle/>
          <a:p>
            <a:r>
              <a:rPr lang="en-US" dirty="0"/>
              <a:t>Why header guards are needed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891918" y="65469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C07FE-1F91-3651-9DFC-1C0061B2635F}"/>
              </a:ext>
            </a:extLst>
          </p:cNvPr>
          <p:cNvSpPr txBox="1"/>
          <p:nvPr/>
        </p:nvSpPr>
        <p:spPr>
          <a:xfrm>
            <a:off x="416509" y="4371053"/>
            <a:ext cx="259080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sum.h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bar.h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endParaRPr lang="en-US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file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ex.c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x[MAX];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z = MIN;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6E408BC-02F0-36C8-DB27-35A21E933994}"/>
              </a:ext>
            </a:extLst>
          </p:cNvPr>
          <p:cNvGrpSpPr/>
          <p:nvPr/>
        </p:nvGrpSpPr>
        <p:grpSpPr>
          <a:xfrm>
            <a:off x="8407551" y="4925051"/>
            <a:ext cx="3208020" cy="1200329"/>
            <a:chOff x="8407551" y="4925051"/>
            <a:chExt cx="3208020" cy="120032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9A03CD-1DE9-C19A-2FCE-DD8720BE1094}"/>
                </a:ext>
              </a:extLst>
            </p:cNvPr>
            <p:cNvSpPr txBox="1"/>
            <p:nvPr/>
          </p:nvSpPr>
          <p:spPr>
            <a:xfrm>
              <a:off x="9024771" y="4925051"/>
              <a:ext cx="2590800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x[8];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 = 1;</a:t>
              </a:r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AC83E8BA-D9F0-3AD7-522F-E271852AEFF0}"/>
                </a:ext>
              </a:extLst>
            </p:cNvPr>
            <p:cNvSpPr/>
            <p:nvPr/>
          </p:nvSpPr>
          <p:spPr>
            <a:xfrm>
              <a:off x="8407551" y="5353784"/>
              <a:ext cx="617220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C4722B-0893-9550-F2FE-48AE2FD5704D}"/>
              </a:ext>
            </a:extLst>
          </p:cNvPr>
          <p:cNvGrpSpPr/>
          <p:nvPr/>
        </p:nvGrpSpPr>
        <p:grpSpPr>
          <a:xfrm>
            <a:off x="1759101" y="780179"/>
            <a:ext cx="6563472" cy="5632311"/>
            <a:chOff x="1759101" y="780179"/>
            <a:chExt cx="6563472" cy="563231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E86AD0-7476-64EA-850D-FD60FC2BB3C4}"/>
                </a:ext>
              </a:extLst>
            </p:cNvPr>
            <p:cNvSpPr txBox="1"/>
            <p:nvPr/>
          </p:nvSpPr>
          <p:spPr>
            <a:xfrm>
              <a:off x="3429476" y="831179"/>
              <a:ext cx="1943099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B15927-516A-4C39-8A07-394592878BBE}"/>
                </a:ext>
              </a:extLst>
            </p:cNvPr>
            <p:cNvSpPr txBox="1"/>
            <p:nvPr/>
          </p:nvSpPr>
          <p:spPr>
            <a:xfrm>
              <a:off x="2104893" y="1173782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</a:t>
              </a:r>
              <a:r>
                <a:rPr lang="en-US" dirty="0" err="1"/>
                <a:t>sum.h</a:t>
              </a:r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2BB2A1F-2AEA-2D4E-28E7-C13D8C61A363}"/>
                </a:ext>
              </a:extLst>
            </p:cNvPr>
            <p:cNvSpPr txBox="1"/>
            <p:nvPr/>
          </p:nvSpPr>
          <p:spPr>
            <a:xfrm>
              <a:off x="2968332" y="2766640"/>
              <a:ext cx="2404243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BAR_H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BAR_H</a:t>
              </a:r>
            </a:p>
            <a:p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sum.h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MIN 1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DD7718-9522-3ED8-08AB-F2273095557C}"/>
                </a:ext>
              </a:extLst>
            </p:cNvPr>
            <p:cNvSpPr txBox="1"/>
            <p:nvPr/>
          </p:nvSpPr>
          <p:spPr>
            <a:xfrm>
              <a:off x="1759101" y="3290054"/>
              <a:ext cx="1056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</a:t>
              </a:r>
              <a:r>
                <a:rPr lang="en-US" dirty="0" err="1"/>
                <a:t>bar.h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4AE39B7-2778-50E7-B589-EBCECA17E781}"/>
                </a:ext>
              </a:extLst>
            </p:cNvPr>
            <p:cNvSpPr txBox="1"/>
            <p:nvPr/>
          </p:nvSpPr>
          <p:spPr>
            <a:xfrm>
              <a:off x="5993264" y="780179"/>
              <a:ext cx="2329309" cy="56323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BAR_H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BAR_H</a:t>
              </a: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strike="sngStrike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strike="sngStrik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MIN 1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  <a:p>
              <a:endPara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ex.c</a:t>
              </a:r>
              <a:endPara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x[MAX];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 = MIN;</a:t>
              </a:r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8514943F-C002-CC1C-DAC5-1BBC3BADC02D}"/>
                </a:ext>
              </a:extLst>
            </p:cNvPr>
            <p:cNvSpPr/>
            <p:nvPr/>
          </p:nvSpPr>
          <p:spPr>
            <a:xfrm>
              <a:off x="3055082" y="5353784"/>
              <a:ext cx="2633248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C029E902-DCAC-60C7-863C-48D80592C536}"/>
                </a:ext>
              </a:extLst>
            </p:cNvPr>
            <p:cNvSpPr/>
            <p:nvPr/>
          </p:nvSpPr>
          <p:spPr>
            <a:xfrm>
              <a:off x="5394960" y="841408"/>
              <a:ext cx="513326" cy="1342206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1E2707C5-721C-7839-9F05-8B4961EFE74D}"/>
                </a:ext>
              </a:extLst>
            </p:cNvPr>
            <p:cNvSpPr/>
            <p:nvPr/>
          </p:nvSpPr>
          <p:spPr>
            <a:xfrm>
              <a:off x="5384391" y="2264008"/>
              <a:ext cx="513326" cy="2384192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A9920A-0295-C5CA-E1C0-8F9095C1EAF4}"/>
              </a:ext>
            </a:extLst>
          </p:cNvPr>
          <p:cNvGrpSpPr/>
          <p:nvPr/>
        </p:nvGrpSpPr>
        <p:grpSpPr>
          <a:xfrm>
            <a:off x="7800900" y="2765504"/>
            <a:ext cx="4241059" cy="1036839"/>
            <a:chOff x="7800900" y="2765504"/>
            <a:chExt cx="4241059" cy="103683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98C127-F6CB-47C8-2B9F-15D5FCC281EF}"/>
                </a:ext>
              </a:extLst>
            </p:cNvPr>
            <p:cNvSpPr txBox="1"/>
            <p:nvPr/>
          </p:nvSpPr>
          <p:spPr>
            <a:xfrm>
              <a:off x="8484575" y="2879013"/>
              <a:ext cx="3557384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SUM_H </a:t>
              </a:r>
              <a:r>
                <a:rPr lang="en-US" b="1" dirty="0">
                  <a:solidFill>
                    <a:schemeClr val="accent1"/>
                  </a:solidFill>
                </a:rPr>
                <a:t>is already defined here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	</a:t>
              </a:r>
              <a:r>
                <a:rPr lang="en-US" b="1" dirty="0">
                  <a:solidFill>
                    <a:schemeClr val="accent1"/>
                  </a:solidFill>
                </a:rPr>
                <a:t>So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 #define MAX 8 is </a:t>
              </a:r>
              <a:r>
                <a:rPr lang="en-US" b="1" dirty="0">
                  <a:solidFill>
                    <a:schemeClr val="accent1"/>
                  </a:solidFill>
                </a:rPr>
                <a:t>not included</a:t>
              </a:r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EADF4A63-A020-2083-D21A-024D68D50C63}"/>
                </a:ext>
              </a:extLst>
            </p:cNvPr>
            <p:cNvSpPr/>
            <p:nvPr/>
          </p:nvSpPr>
          <p:spPr>
            <a:xfrm rot="10800000">
              <a:off x="7800900" y="2765504"/>
              <a:ext cx="617220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BBD504-CB6E-6EB2-2678-65777071F6B0}"/>
              </a:ext>
            </a:extLst>
          </p:cNvPr>
          <p:cNvGrpSpPr/>
          <p:nvPr/>
        </p:nvGrpSpPr>
        <p:grpSpPr>
          <a:xfrm>
            <a:off x="7867355" y="1098020"/>
            <a:ext cx="3359475" cy="435567"/>
            <a:chOff x="7867355" y="1098020"/>
            <a:chExt cx="3359475" cy="435567"/>
          </a:xfrm>
        </p:grpSpPr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D5C2E5B3-48EB-C143-9D1E-C242706A74D5}"/>
                </a:ext>
              </a:extLst>
            </p:cNvPr>
            <p:cNvSpPr/>
            <p:nvPr/>
          </p:nvSpPr>
          <p:spPr>
            <a:xfrm rot="10800000">
              <a:off x="7867355" y="1098020"/>
              <a:ext cx="617220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9B66C9A-5361-5AF3-9E40-058793599767}"/>
                </a:ext>
              </a:extLst>
            </p:cNvPr>
            <p:cNvSpPr txBox="1"/>
            <p:nvPr/>
          </p:nvSpPr>
          <p:spPr>
            <a:xfrm>
              <a:off x="8541479" y="1164255"/>
              <a:ext cx="2685351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SUM_H </a:t>
              </a:r>
              <a:r>
                <a:rPr lang="en-US" b="1" dirty="0">
                  <a:solidFill>
                    <a:schemeClr val="accent1"/>
                  </a:solidFill>
                </a:rPr>
                <a:t>is defined here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027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75E298-D75B-6AEC-3043-51044AF04B82}"/>
              </a:ext>
            </a:extLst>
          </p:cNvPr>
          <p:cNvSpPr txBox="1">
            <a:spLocks/>
          </p:cNvSpPr>
          <p:nvPr/>
        </p:nvSpPr>
        <p:spPr>
          <a:xfrm>
            <a:off x="1411018" y="3991489"/>
            <a:ext cx="9681365" cy="26367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Problem: How do you place a </a:t>
            </a:r>
            <a:r>
              <a:rPr lang="en-US" altLang="en-US" sz="2000" b="1" dirty="0">
                <a:solidFill>
                  <a:srgbClr val="2C895B"/>
                </a:solidFill>
              </a:rPr>
              <a:t>non-printable character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like a </a:t>
            </a:r>
            <a:r>
              <a:rPr lang="en-US" altLang="en-US" sz="2000" b="1" dirty="0">
                <a:solidFill>
                  <a:schemeClr val="accent1"/>
                </a:solidFill>
              </a:rPr>
              <a:t>newline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in a literal?</a:t>
            </a:r>
          </a:p>
          <a:p>
            <a:pPr lvl="1"/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altLang="en-US" sz="2000" b="1" dirty="0">
                <a:solidFill>
                  <a:schemeClr val="accent1"/>
                </a:solidFill>
              </a:rPr>
              <a:t>following are not legal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in C as a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newline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in a </a:t>
            </a:r>
            <a:r>
              <a:rPr lang="en-US" altLang="en-US" sz="2000" b="1" dirty="0">
                <a:solidFill>
                  <a:srgbClr val="FF0000"/>
                </a:solidFill>
              </a:rPr>
              <a:t>source file represents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a statement delimiter (white space) in C </a:t>
            </a:r>
          </a:p>
          <a:p>
            <a:pPr lvl="1"/>
            <a:endParaRPr lang="en-US" alt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marL="681037" lvl="2" indent="0">
              <a:buNone/>
            </a:pPr>
            <a:endParaRPr lang="en-US" alt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Solution: C has a special </a:t>
            </a:r>
            <a:r>
              <a:rPr lang="en-US" altLang="en-US" sz="2000" b="1" dirty="0">
                <a:solidFill>
                  <a:schemeClr val="accent1"/>
                </a:solidFill>
              </a:rPr>
              <a:t>line continuation character </a:t>
            </a:r>
            <a:r>
              <a:rPr lang="en-US" altLang="en-US" sz="2000" b="1" dirty="0">
                <a:solidFill>
                  <a:srgbClr val="FF0000"/>
                </a:solidFill>
              </a:rPr>
              <a:t>\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EA5594-0649-EB90-EF6F-8DFD4D71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70875"/>
          </a:xfrm>
        </p:spPr>
        <p:txBody>
          <a:bodyPr/>
          <a:lstStyle/>
          <a:p>
            <a:r>
              <a:rPr lang="en-US" dirty="0"/>
              <a:t>Quick Look: Character and String Literals (more later)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240FB1-F50E-A4DC-9B32-AF9A7200DFAC}"/>
              </a:ext>
            </a:extLst>
          </p:cNvPr>
          <p:cNvSpPr/>
          <p:nvPr/>
        </p:nvSpPr>
        <p:spPr bwMode="auto">
          <a:xfrm>
            <a:off x="1100566" y="2234576"/>
            <a:ext cx="10515600" cy="1505903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x = 'a';  	  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'a' is a </a:t>
            </a:r>
            <a:r>
              <a:rPr lang="en-US" sz="18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character literal</a:t>
            </a:r>
          </a:p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World!"); 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World!" is a </a:t>
            </a:r>
            <a:r>
              <a:rPr lang="en-US" sz="18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literal</a:t>
            </a:r>
          </a:p>
          <a:p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a1[] = "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xyz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 	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 array initialized with contents of a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literal</a:t>
            </a:r>
            <a:endParaRPr lang="en-US" b="1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31A832-9467-03CB-5F3C-7EB87844BD63}"/>
              </a:ext>
            </a:extLst>
          </p:cNvPr>
          <p:cNvSpPr txBox="1">
            <a:spLocks/>
          </p:cNvSpPr>
          <p:nvPr/>
        </p:nvSpPr>
        <p:spPr>
          <a:xfrm>
            <a:off x="2030975" y="531599"/>
            <a:ext cx="8806357" cy="14519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Usually used to store characters – thus things like file names</a:t>
            </a:r>
          </a:p>
          <a:p>
            <a:r>
              <a:rPr lang="en-US" altLang="en-US" sz="2000" dirty="0">
                <a:solidFill>
                  <a:srgbClr val="F3753F"/>
                </a:solidFill>
              </a:rPr>
              <a:t>char literals: </a:t>
            </a:r>
            <a:r>
              <a:rPr lang="en-US" altLang="en-US" sz="2000" dirty="0">
                <a:solidFill>
                  <a:schemeClr val="accent1"/>
                </a:solidFill>
              </a:rPr>
              <a:t>a single (1) character </a:t>
            </a:r>
            <a:r>
              <a:rPr lang="en-US" altLang="en-US" sz="2000" b="1" dirty="0">
                <a:solidFill>
                  <a:schemeClr val="accent1"/>
                </a:solidFill>
              </a:rPr>
              <a:t>inside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a set of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single quotes </a:t>
            </a:r>
            <a:r>
              <a:rPr lang="en-US" altLang="en-US" sz="2000" dirty="0">
                <a:solidFill>
                  <a:schemeClr val="accent1"/>
                </a:solidFill>
              </a:rPr>
              <a:t>'a'</a:t>
            </a:r>
            <a:endParaRPr lang="en-US" alt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en-US" sz="2000" dirty="0">
                <a:solidFill>
                  <a:srgbClr val="0070C0"/>
                </a:solidFill>
              </a:rPr>
              <a:t>string literals: 0 or more characters inside a set of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double quotes</a:t>
            </a:r>
            <a:r>
              <a:rPr lang="en-US" altLang="en-US" sz="2000" b="1" dirty="0"/>
              <a:t> </a:t>
            </a:r>
            <a:r>
              <a:rPr lang="en-US" altLang="en-US" sz="2000" dirty="0">
                <a:solidFill>
                  <a:schemeClr val="accent1"/>
                </a:solidFill>
              </a:rPr>
              <a:t>"string"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2A4F565-0A0C-EFE3-6203-AF5780AF9039}"/>
              </a:ext>
            </a:extLst>
          </p:cNvPr>
          <p:cNvSpPr/>
          <p:nvPr/>
        </p:nvSpPr>
        <p:spPr bwMode="auto">
          <a:xfrm>
            <a:off x="3484502" y="5349508"/>
            <a:ext cx="1713588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x = 'a</a:t>
            </a:r>
          </a:p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';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76FD1D-9EC1-5003-2CAF-812484B2FD9C}"/>
              </a:ext>
            </a:extLst>
          </p:cNvPr>
          <p:cNvSpPr txBox="1"/>
          <p:nvPr/>
        </p:nvSpPr>
        <p:spPr>
          <a:xfrm>
            <a:off x="11891918" y="65469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188129F-1348-B3EE-004A-851ED9CFA977}"/>
              </a:ext>
            </a:extLst>
          </p:cNvPr>
          <p:cNvSpPr/>
          <p:nvPr/>
        </p:nvSpPr>
        <p:spPr bwMode="auto">
          <a:xfrm>
            <a:off x="5727744" y="5372333"/>
            <a:ext cx="2965080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</a:t>
            </a:r>
          </a:p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25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 animBg="1"/>
      <p:bldP spid="10" grpId="0" animBg="1"/>
      <p:bldP spid="18" grpId="0" uiExpand="1" build="p" animBg="1"/>
      <p:bldP spid="20" grpId="0" animBg="1"/>
      <p:bldP spid="2" grpId="0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AE3D-E578-7042-AF13-9E32AF5A9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074" y="101674"/>
            <a:ext cx="10515600" cy="546125"/>
          </a:xfrm>
        </p:spPr>
        <p:txBody>
          <a:bodyPr/>
          <a:lstStyle/>
          <a:p>
            <a:r>
              <a:rPr lang="en-US" dirty="0"/>
              <a:t>Memory is Organized in Units of Bytes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7FAE2-D4D2-9E4D-9AA4-617C692E6FF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2478" y="647799"/>
            <a:ext cx="9046209" cy="583283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2"/>
                </a:solidFill>
              </a:rPr>
              <a:t>One bit (digit) of storage (in memory) has two possible </a:t>
            </a:r>
            <a:r>
              <a:rPr lang="en-US" sz="2000" b="1" dirty="0">
                <a:solidFill>
                  <a:schemeClr val="tx2"/>
                </a:solidFill>
              </a:rPr>
              <a:t>states</a:t>
            </a:r>
            <a:r>
              <a:rPr lang="en-US" sz="2000" dirty="0">
                <a:solidFill>
                  <a:schemeClr val="tx2"/>
                </a:solidFill>
              </a:rPr>
              <a:t>: 0 or 1 </a:t>
            </a:r>
          </a:p>
          <a:p>
            <a:r>
              <a:rPr lang="en-US" sz="2000" dirty="0">
                <a:solidFill>
                  <a:schemeClr val="tx2"/>
                </a:solidFill>
              </a:rPr>
              <a:t>Memory is organized into a </a:t>
            </a:r>
            <a:r>
              <a:rPr lang="en-US" sz="2000" b="1" dirty="0">
                <a:solidFill>
                  <a:schemeClr val="tx2"/>
                </a:solidFill>
              </a:rPr>
              <a:t>fixed unit </a:t>
            </a:r>
            <a:r>
              <a:rPr lang="en-US" sz="2000" dirty="0">
                <a:solidFill>
                  <a:schemeClr val="tx2"/>
                </a:solidFill>
              </a:rPr>
              <a:t>of </a:t>
            </a:r>
            <a:r>
              <a:rPr lang="en-US" sz="2000" dirty="0">
                <a:solidFill>
                  <a:schemeClr val="accent5"/>
                </a:solidFill>
              </a:rPr>
              <a:t>8 bits, called a </a:t>
            </a:r>
            <a:r>
              <a:rPr lang="en-US" sz="2000" b="1" dirty="0">
                <a:solidFill>
                  <a:schemeClr val="accent5"/>
                </a:solidFill>
              </a:rPr>
              <a:t>byte</a:t>
            </a:r>
          </a:p>
          <a:p>
            <a:endParaRPr lang="en-US" sz="2000" dirty="0">
              <a:solidFill>
                <a:schemeClr val="accent5"/>
              </a:solidFill>
            </a:endParaRPr>
          </a:p>
          <a:p>
            <a:endParaRPr lang="en-US" sz="2000" dirty="0">
              <a:solidFill>
                <a:schemeClr val="accent5"/>
              </a:solidFill>
            </a:endParaRPr>
          </a:p>
          <a:p>
            <a:endParaRPr lang="en-US" sz="2000" dirty="0">
              <a:solidFill>
                <a:schemeClr val="accent5"/>
              </a:solidFill>
            </a:endParaRPr>
          </a:p>
          <a:p>
            <a:pPr lvl="1"/>
            <a:endParaRPr lang="en-US" sz="1800" dirty="0">
              <a:solidFill>
                <a:schemeClr val="accent5"/>
              </a:solidFill>
            </a:endParaRPr>
          </a:p>
          <a:p>
            <a:r>
              <a:rPr lang="en-US" sz="2000" dirty="0"/>
              <a:t>Conceptually, memory is a </a:t>
            </a:r>
            <a:r>
              <a:rPr lang="en-US" sz="2000" dirty="0">
                <a:solidFill>
                  <a:schemeClr val="accent5"/>
                </a:solidFill>
              </a:rPr>
              <a:t>single, </a:t>
            </a:r>
            <a:r>
              <a:rPr lang="en-US" sz="2000" b="1" dirty="0">
                <a:solidFill>
                  <a:schemeClr val="accent5"/>
                </a:solidFill>
              </a:rPr>
              <a:t>large array </a:t>
            </a:r>
            <a:r>
              <a:rPr lang="en-US" sz="2000" dirty="0">
                <a:solidFill>
                  <a:schemeClr val="accent5"/>
                </a:solidFill>
              </a:rPr>
              <a:t>of </a:t>
            </a:r>
            <a:r>
              <a:rPr lang="en-US" sz="2000" b="1" dirty="0">
                <a:solidFill>
                  <a:schemeClr val="accent5"/>
                </a:solidFill>
              </a:rPr>
              <a:t>bytes</a:t>
            </a:r>
            <a:r>
              <a:rPr lang="en-US" sz="2000" dirty="0"/>
              <a:t>, </a:t>
            </a:r>
            <a:r>
              <a:rPr lang="en-US" sz="2000" b="1" dirty="0">
                <a:solidFill>
                  <a:schemeClr val="accent5"/>
                </a:solidFill>
              </a:rPr>
              <a:t>where each byte </a:t>
            </a:r>
            <a:r>
              <a:rPr lang="en-US" sz="2000" dirty="0">
                <a:solidFill>
                  <a:schemeClr val="accent5"/>
                </a:solidFill>
              </a:rPr>
              <a:t>has a unique</a:t>
            </a:r>
            <a:r>
              <a:rPr lang="en-US" sz="2000" dirty="0"/>
              <a:t> </a:t>
            </a:r>
            <a:r>
              <a:rPr lang="en-US" sz="2000" i="1" dirty="0">
                <a:solidFill>
                  <a:srgbClr val="CC0000"/>
                </a:solidFill>
              </a:rPr>
              <a:t>address (byte addressable memory)</a:t>
            </a:r>
            <a:endParaRPr lang="en-US" sz="2000" dirty="0"/>
          </a:p>
          <a:p>
            <a:pPr>
              <a:defRPr/>
            </a:pPr>
            <a:r>
              <a:rPr lang="en-US" sz="2000" dirty="0">
                <a:solidFill>
                  <a:schemeClr val="accent1"/>
                </a:solidFill>
              </a:rPr>
              <a:t>An address is an </a:t>
            </a:r>
            <a:r>
              <a:rPr lang="en-US" sz="2000" b="1" dirty="0">
                <a:solidFill>
                  <a:schemeClr val="accent1"/>
                </a:solidFill>
              </a:rPr>
              <a:t>unsigned</a:t>
            </a:r>
            <a:r>
              <a:rPr lang="en-US" sz="2000" dirty="0">
                <a:solidFill>
                  <a:schemeClr val="accent1"/>
                </a:solidFill>
              </a:rPr>
              <a:t> (positive #) </a:t>
            </a:r>
            <a:r>
              <a:rPr lang="en-US" sz="2000" i="1" dirty="0">
                <a:solidFill>
                  <a:srgbClr val="2C895B"/>
                </a:solidFill>
              </a:rPr>
              <a:t>fixed-length</a:t>
            </a:r>
            <a:r>
              <a:rPr lang="en-US" sz="2000" dirty="0">
                <a:solidFill>
                  <a:srgbClr val="2C895B"/>
                </a:solidFill>
              </a:rPr>
              <a:t> n-bit binary value</a:t>
            </a:r>
          </a:p>
          <a:p>
            <a:pPr lvl="1">
              <a:defRPr/>
            </a:pPr>
            <a:r>
              <a:rPr lang="en-US" sz="2000" dirty="0">
                <a:solidFill>
                  <a:schemeClr val="tx2"/>
                </a:solidFill>
              </a:rPr>
              <a:t>Range (domain) of possible addresses = </a:t>
            </a:r>
            <a:r>
              <a:rPr lang="en-US" sz="2000" i="1" dirty="0">
                <a:solidFill>
                  <a:srgbClr val="C00000"/>
                </a:solidFill>
              </a:rPr>
              <a:t>address space</a:t>
            </a:r>
            <a:endParaRPr lang="en-US" sz="2000" dirty="0"/>
          </a:p>
          <a:p>
            <a:r>
              <a:rPr lang="en-US" sz="2000" dirty="0">
                <a:solidFill>
                  <a:srgbClr val="2C895B"/>
                </a:solidFill>
              </a:rPr>
              <a:t>Each byte </a:t>
            </a:r>
            <a:r>
              <a:rPr lang="en-US" sz="2000" dirty="0"/>
              <a:t>in memory can be </a:t>
            </a:r>
            <a:r>
              <a:rPr lang="en-US" sz="2000" b="1" dirty="0">
                <a:solidFill>
                  <a:schemeClr val="accent5"/>
                </a:solidFill>
              </a:rPr>
              <a:t>individually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5"/>
                </a:solidFill>
              </a:rPr>
              <a:t>accessed</a:t>
            </a:r>
            <a:r>
              <a:rPr lang="en-US" sz="2000" dirty="0"/>
              <a:t> and operated on given its </a:t>
            </a:r>
            <a:r>
              <a:rPr lang="en-US" sz="2000" b="1" dirty="0">
                <a:solidFill>
                  <a:schemeClr val="accent1"/>
                </a:solidFill>
              </a:rPr>
              <a:t>unique address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Word size: is the number of bits in an address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526102-DB74-8641-95FC-E8FF2F9EA60A}"/>
              </a:ext>
            </a:extLst>
          </p:cNvPr>
          <p:cNvGrpSpPr/>
          <p:nvPr/>
        </p:nvGrpSpPr>
        <p:grpSpPr>
          <a:xfrm>
            <a:off x="8794544" y="301917"/>
            <a:ext cx="2468598" cy="4636306"/>
            <a:chOff x="8765807" y="1624286"/>
            <a:chExt cx="2468598" cy="463630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B106018-8AA8-AF41-863D-CB77F2AA73B9}"/>
                </a:ext>
              </a:extLst>
            </p:cNvPr>
            <p:cNvSpPr/>
            <p:nvPr/>
          </p:nvSpPr>
          <p:spPr>
            <a:xfrm>
              <a:off x="9100665" y="5518775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..00000000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98FA59-67F4-2247-90F9-4AC4170E9063}"/>
                </a:ext>
              </a:extLst>
            </p:cNvPr>
            <p:cNvSpPr/>
            <p:nvPr/>
          </p:nvSpPr>
          <p:spPr>
            <a:xfrm>
              <a:off x="9100665" y="5142658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..00000001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0A93788-8300-0643-B641-17C697B1F1A5}"/>
                </a:ext>
              </a:extLst>
            </p:cNvPr>
            <p:cNvSpPr txBox="1"/>
            <p:nvPr/>
          </p:nvSpPr>
          <p:spPr>
            <a:xfrm>
              <a:off x="8765807" y="1624286"/>
              <a:ext cx="24685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n-bit</a:t>
              </a:r>
              <a:r>
                <a:rPr lang="en-US" dirty="0">
                  <a:solidFill>
                    <a:srgbClr val="00B050"/>
                  </a:solidFill>
                </a:rPr>
                <a:t> Memory</a:t>
              </a:r>
            </a:p>
            <a:p>
              <a:pPr algn="ctr"/>
              <a:r>
                <a:rPr lang="en-US" dirty="0">
                  <a:solidFill>
                    <a:srgbClr val="00B050"/>
                  </a:solidFill>
                </a:rPr>
                <a:t>Address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C80C247-C209-F84E-80E6-41164F50EC93}"/>
                </a:ext>
              </a:extLst>
            </p:cNvPr>
            <p:cNvSpPr/>
            <p:nvPr/>
          </p:nvSpPr>
          <p:spPr>
            <a:xfrm>
              <a:off x="9100665" y="4784627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..00000010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05AF47C-B1ED-084E-BFDB-0FEAEC533EEC}"/>
                </a:ext>
              </a:extLst>
            </p:cNvPr>
            <p:cNvSpPr/>
            <p:nvPr/>
          </p:nvSpPr>
          <p:spPr>
            <a:xfrm>
              <a:off x="9100665" y="4413426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..00000011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A076000-F9CC-6945-8749-D1983235BFAB}"/>
                </a:ext>
              </a:extLst>
            </p:cNvPr>
            <p:cNvSpPr/>
            <p:nvPr/>
          </p:nvSpPr>
          <p:spPr>
            <a:xfrm>
              <a:off x="9100665" y="4037309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..00000100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46C1F4C-8079-4F4B-A235-2B7913FB627A}"/>
                </a:ext>
              </a:extLst>
            </p:cNvPr>
            <p:cNvSpPr/>
            <p:nvPr/>
          </p:nvSpPr>
          <p:spPr>
            <a:xfrm>
              <a:off x="9100665" y="3685572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..00000101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209A8F5-156E-BC42-9448-DF1C92C1FD89}"/>
                </a:ext>
              </a:extLst>
            </p:cNvPr>
            <p:cNvSpPr/>
            <p:nvPr/>
          </p:nvSpPr>
          <p:spPr>
            <a:xfrm>
              <a:off x="9100665" y="3316417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..00000110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3BD2744-7BE7-9B4C-9EEF-AD480133819A}"/>
                </a:ext>
              </a:extLst>
            </p:cNvPr>
            <p:cNvSpPr/>
            <p:nvPr/>
          </p:nvSpPr>
          <p:spPr>
            <a:xfrm>
              <a:off x="9100665" y="2940300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..00000111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6FCE636-DF9B-0046-AC1E-22719BF446F6}"/>
                </a:ext>
              </a:extLst>
            </p:cNvPr>
            <p:cNvSpPr txBox="1"/>
            <p:nvPr/>
          </p:nvSpPr>
          <p:spPr>
            <a:xfrm>
              <a:off x="9166263" y="5891260"/>
              <a:ext cx="1619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Low address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958C5EE-CC8E-A849-9B37-F6C790C1D3EB}"/>
                </a:ext>
              </a:extLst>
            </p:cNvPr>
            <p:cNvSpPr txBox="1"/>
            <p:nvPr/>
          </p:nvSpPr>
          <p:spPr>
            <a:xfrm>
              <a:off x="9166263" y="2229310"/>
              <a:ext cx="1563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High address</a:t>
              </a:r>
            </a:p>
          </p:txBody>
        </p:sp>
        <p:sp>
          <p:nvSpPr>
            <p:cNvPr id="36" name="Up Arrow 35">
              <a:extLst>
                <a:ext uri="{FF2B5EF4-FFF2-40B4-BE49-F238E27FC236}">
                  <a16:creationId xmlns:a16="http://schemas.microsoft.com/office/drawing/2014/main" id="{C6A68276-4C04-C649-9F3C-5EF1D0AE153A}"/>
                </a:ext>
              </a:extLst>
            </p:cNvPr>
            <p:cNvSpPr/>
            <p:nvPr/>
          </p:nvSpPr>
          <p:spPr>
            <a:xfrm>
              <a:off x="9882289" y="2565170"/>
              <a:ext cx="235635" cy="357647"/>
            </a:xfrm>
            <a:prstGeom prst="up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E13960C-79F0-D04D-B69C-A8B64C9DADC7}"/>
              </a:ext>
            </a:extLst>
          </p:cNvPr>
          <p:cNvGrpSpPr/>
          <p:nvPr/>
        </p:nvGrpSpPr>
        <p:grpSpPr>
          <a:xfrm>
            <a:off x="10324455" y="540722"/>
            <a:ext cx="1796927" cy="4842591"/>
            <a:chOff x="10459173" y="1908025"/>
            <a:chExt cx="1796927" cy="484259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360B7A-9927-644D-8156-09B8DA20F09C}"/>
                </a:ext>
              </a:extLst>
            </p:cNvPr>
            <p:cNvSpPr txBox="1"/>
            <p:nvPr/>
          </p:nvSpPr>
          <p:spPr>
            <a:xfrm>
              <a:off x="10808798" y="548183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9BFE6D-58CC-AC49-A5FE-D6E418FFCC4F}"/>
                </a:ext>
              </a:extLst>
            </p:cNvPr>
            <p:cNvSpPr txBox="1"/>
            <p:nvPr/>
          </p:nvSpPr>
          <p:spPr>
            <a:xfrm>
              <a:off x="10808798" y="5123800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F15918-FC4E-434F-8A54-D6BC4B62F4BB}"/>
                </a:ext>
              </a:extLst>
            </p:cNvPr>
            <p:cNvSpPr txBox="1"/>
            <p:nvPr/>
          </p:nvSpPr>
          <p:spPr>
            <a:xfrm>
              <a:off x="10808798" y="475376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4ABE14-9B57-FC48-B6D6-BB7C2FACB0E7}"/>
                </a:ext>
              </a:extLst>
            </p:cNvPr>
            <p:cNvSpPr txBox="1"/>
            <p:nvPr/>
          </p:nvSpPr>
          <p:spPr>
            <a:xfrm>
              <a:off x="10808798" y="4384429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4E9B16-B0E8-EB42-A76D-1CD848ADFAF4}"/>
                </a:ext>
              </a:extLst>
            </p:cNvPr>
            <p:cNvSpPr txBox="1"/>
            <p:nvPr/>
          </p:nvSpPr>
          <p:spPr>
            <a:xfrm>
              <a:off x="10808798" y="4014390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BE0425F-03A8-9146-B980-3B47A2D8491C}"/>
                </a:ext>
              </a:extLst>
            </p:cNvPr>
            <p:cNvSpPr txBox="1"/>
            <p:nvPr/>
          </p:nvSpPr>
          <p:spPr>
            <a:xfrm>
              <a:off x="10808798" y="3645412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091C7D4-EEB5-934C-8D23-97C33B2CE0C2}"/>
                </a:ext>
              </a:extLst>
            </p:cNvPr>
            <p:cNvSpPr txBox="1"/>
            <p:nvPr/>
          </p:nvSpPr>
          <p:spPr>
            <a:xfrm>
              <a:off x="10808798" y="328173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6C17CF2-E7B2-6C49-B2E6-6416317BC10D}"/>
                </a:ext>
              </a:extLst>
            </p:cNvPr>
            <p:cNvSpPr txBox="1"/>
            <p:nvPr/>
          </p:nvSpPr>
          <p:spPr>
            <a:xfrm>
              <a:off x="10808798" y="2905334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4FF59EA-C1A8-E14D-83CE-B221FA961F82}"/>
                </a:ext>
              </a:extLst>
            </p:cNvPr>
            <p:cNvSpPr txBox="1"/>
            <p:nvPr/>
          </p:nvSpPr>
          <p:spPr>
            <a:xfrm>
              <a:off x="10459173" y="6104285"/>
              <a:ext cx="16192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1 byte </a:t>
              </a:r>
            </a:p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(8-bits wide)</a:t>
              </a:r>
            </a:p>
          </p:txBody>
        </p:sp>
        <p:sp>
          <p:nvSpPr>
            <p:cNvPr id="52" name="Up Arrow 51">
              <a:extLst>
                <a:ext uri="{FF2B5EF4-FFF2-40B4-BE49-F238E27FC236}">
                  <a16:creationId xmlns:a16="http://schemas.microsoft.com/office/drawing/2014/main" id="{FF4F9565-EEBA-E94A-A4DD-AAE2221531AF}"/>
                </a:ext>
              </a:extLst>
            </p:cNvPr>
            <p:cNvSpPr/>
            <p:nvPr/>
          </p:nvSpPr>
          <p:spPr>
            <a:xfrm rot="10800000">
              <a:off x="11297984" y="2535549"/>
              <a:ext cx="235635" cy="357647"/>
            </a:xfrm>
            <a:prstGeom prst="up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ight Brace 54">
              <a:extLst>
                <a:ext uri="{FF2B5EF4-FFF2-40B4-BE49-F238E27FC236}">
                  <a16:creationId xmlns:a16="http://schemas.microsoft.com/office/drawing/2014/main" id="{392AEC2E-2D0B-714D-8D31-12AAA7790119}"/>
                </a:ext>
              </a:extLst>
            </p:cNvPr>
            <p:cNvSpPr/>
            <p:nvPr/>
          </p:nvSpPr>
          <p:spPr>
            <a:xfrm rot="5400000">
              <a:off x="11250442" y="5384978"/>
              <a:ext cx="396719" cy="1280006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3B13583-A106-764D-BE2C-D1B391D93B17}"/>
                </a:ext>
              </a:extLst>
            </p:cNvPr>
            <p:cNvSpPr txBox="1"/>
            <p:nvPr/>
          </p:nvSpPr>
          <p:spPr>
            <a:xfrm>
              <a:off x="10636863" y="1908025"/>
              <a:ext cx="16192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Memory</a:t>
              </a:r>
            </a:p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contents</a:t>
              </a:r>
            </a:p>
          </p:txBody>
        </p:sp>
      </p:grpSp>
      <p:graphicFrame>
        <p:nvGraphicFramePr>
          <p:cNvPr id="39" name="Table 12">
            <a:extLst>
              <a:ext uri="{FF2B5EF4-FFF2-40B4-BE49-F238E27FC236}">
                <a16:creationId xmlns:a16="http://schemas.microsoft.com/office/drawing/2014/main" id="{70DFE4F1-2132-0641-8CF7-04E9F98D9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721886"/>
              </p:ext>
            </p:extLst>
          </p:nvPr>
        </p:nvGraphicFramePr>
        <p:xfrm>
          <a:off x="2556771" y="1601941"/>
          <a:ext cx="3471256" cy="1756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907">
                  <a:extLst>
                    <a:ext uri="{9D8B030D-6E8A-4147-A177-3AD203B41FA5}">
                      <a16:colId xmlns:a16="http://schemas.microsoft.com/office/drawing/2014/main" val="2269528490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265448225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2205633891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451998927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005866860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247985748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19840113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4281906542"/>
                    </a:ext>
                  </a:extLst>
                </a:gridCol>
              </a:tblGrid>
              <a:tr h="43907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Bit position in Byte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778856"/>
                  </a:ext>
                </a:extLst>
              </a:tr>
              <a:tr h="43907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698967"/>
                  </a:ext>
                </a:extLst>
              </a:tr>
              <a:tr h="43907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91915"/>
                  </a:ext>
                </a:extLst>
              </a:tr>
              <a:tr h="43907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Content of each bit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40534064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83DBB087-63D6-274A-8452-A9FE0E847DBC}"/>
              </a:ext>
            </a:extLst>
          </p:cNvPr>
          <p:cNvGrpSpPr/>
          <p:nvPr/>
        </p:nvGrpSpPr>
        <p:grpSpPr>
          <a:xfrm>
            <a:off x="351311" y="2055102"/>
            <a:ext cx="8543110" cy="654188"/>
            <a:chOff x="443010" y="2860682"/>
            <a:chExt cx="8543110" cy="65418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1A35B3B-3186-0D45-8A18-1F840C70914E}"/>
                </a:ext>
              </a:extLst>
            </p:cNvPr>
            <p:cNvSpPr txBox="1"/>
            <p:nvPr/>
          </p:nvSpPr>
          <p:spPr>
            <a:xfrm>
              <a:off x="443010" y="2868539"/>
              <a:ext cx="21467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	MSB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Most Significant Bit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CA5CE0B-721F-3E49-9283-A3F38F0294E8}"/>
                </a:ext>
              </a:extLst>
            </p:cNvPr>
            <p:cNvCxnSpPr>
              <a:cxnSpLocks/>
            </p:cNvCxnSpPr>
            <p:nvPr/>
          </p:nvCxnSpPr>
          <p:spPr>
            <a:xfrm>
              <a:off x="2042038" y="3050987"/>
              <a:ext cx="648153" cy="0"/>
            </a:xfrm>
            <a:prstGeom prst="straightConnector1">
              <a:avLst/>
            </a:prstGeom>
            <a:ln w="412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3CE41B-D2DA-9A42-8F59-13A5262A9C16}"/>
                </a:ext>
              </a:extLst>
            </p:cNvPr>
            <p:cNvSpPr txBox="1"/>
            <p:nvPr/>
          </p:nvSpPr>
          <p:spPr>
            <a:xfrm>
              <a:off x="6621370" y="2860682"/>
              <a:ext cx="23647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LSB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(Least Significant Bit)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B19DD8E-161E-9940-9E75-36E2FA106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0889" y="3051782"/>
              <a:ext cx="602311" cy="0"/>
            </a:xfrm>
            <a:prstGeom prst="straightConnector1">
              <a:avLst/>
            </a:prstGeom>
            <a:ln w="412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CFD5889-1D27-D446-89E2-BC10CD89A63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AA1335-671A-5CEE-96A8-F216DA46428E}"/>
                  </a:ext>
                </a:extLst>
              </p:cNvPr>
              <p:cNvSpPr txBox="1"/>
              <p:nvPr/>
            </p:nvSpPr>
            <p:spPr>
              <a:xfrm>
                <a:off x="9499057" y="5515172"/>
                <a:ext cx="2382447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𝐵𝑦𝑡𝑒𝑠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𝑚𝑒𝑚𝑜𝑟𝑦</m:t>
                      </m:r>
                    </m:oMath>
                  </m:oMathPara>
                </a14:m>
                <a:endParaRPr lang="en-US" b="0" i="1" dirty="0">
                  <a:solidFill>
                    <a:schemeClr val="accent6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AA1335-671A-5CEE-96A8-F216DA464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057" y="5515172"/>
                <a:ext cx="2382447" cy="369332"/>
              </a:xfrm>
              <a:prstGeom prst="rect">
                <a:avLst/>
              </a:prstGeom>
              <a:blipFill>
                <a:blip r:embed="rId3"/>
                <a:stretch>
                  <a:fillRect b="-1612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70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6CA23E-F721-F3D3-ED23-B6528393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20000"/>
            <a:ext cx="11214139" cy="445564"/>
          </a:xfrm>
        </p:spPr>
        <p:txBody>
          <a:bodyPr/>
          <a:lstStyle/>
          <a:p>
            <a:r>
              <a:rPr lang="en-US" dirty="0"/>
              <a:t>There are three different uses for </a:t>
            </a:r>
            <a:r>
              <a:rPr lang="en-US" dirty="0">
                <a:solidFill>
                  <a:srgbClr val="FF0000"/>
                </a:solidFill>
              </a:rPr>
              <a:t>\ </a:t>
            </a:r>
            <a:r>
              <a:rPr lang="en-US" dirty="0"/>
              <a:t>in 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B3F8-128B-BA41-81F9-17D7FBA88B4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65502" y="611890"/>
            <a:ext cx="11660996" cy="595027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68312" indent="-457200">
              <a:buFont typeface="+mj-lt"/>
              <a:buAutoNum type="arabicPeriod"/>
            </a:pPr>
            <a:r>
              <a:rPr lang="en-US" altLang="en-US" sz="2000" dirty="0">
                <a:solidFill>
                  <a:schemeClr val="accent6"/>
                </a:solidFill>
              </a:rPr>
              <a:t>Line continuation sequence a </a:t>
            </a:r>
            <a:r>
              <a:rPr lang="en-US" altLang="en-US" sz="2000" dirty="0">
                <a:solidFill>
                  <a:srgbClr val="FF0000"/>
                </a:solidFill>
              </a:rPr>
              <a:t>\</a:t>
            </a:r>
            <a:r>
              <a:rPr lang="en-US" altLang="en-US" sz="2000" dirty="0">
                <a:solidFill>
                  <a:schemeClr val="accent6"/>
                </a:solidFill>
              </a:rPr>
              <a:t> followed by zero or more whitespace ending in a </a:t>
            </a:r>
            <a:r>
              <a:rPr lang="en-US" altLang="en-US" sz="2000" dirty="0">
                <a:solidFill>
                  <a:schemeClr val="accent1"/>
                </a:solidFill>
              </a:rPr>
              <a:t>newline</a:t>
            </a:r>
            <a:r>
              <a:rPr lang="en-US" altLang="en-US" sz="2000" dirty="0">
                <a:solidFill>
                  <a:schemeClr val="accent6"/>
                </a:solidFill>
              </a:rPr>
              <a:t> at the end of a </a:t>
            </a:r>
            <a:r>
              <a:rPr lang="en-US" altLang="en-US" sz="2000" b="1" dirty="0">
                <a:solidFill>
                  <a:schemeClr val="accent1"/>
                </a:solidFill>
              </a:rPr>
              <a:t>source line </a:t>
            </a:r>
            <a:endParaRPr lang="en-US" altLang="en-US" sz="2000" dirty="0">
              <a:solidFill>
                <a:schemeClr val="accent1"/>
              </a:solidFill>
            </a:endParaRPr>
          </a:p>
          <a:p>
            <a:pPr marL="468312" indent="-457200">
              <a:buFont typeface="+mj-lt"/>
              <a:buAutoNum type="arabicPeriod"/>
            </a:pPr>
            <a:endParaRPr lang="en-US" altLang="en-US" sz="2400" b="1" dirty="0">
              <a:solidFill>
                <a:schemeClr val="accent1"/>
              </a:solidFill>
            </a:endParaRPr>
          </a:p>
          <a:p>
            <a:pPr marL="468312" indent="-457200">
              <a:buFont typeface="+mj-lt"/>
              <a:buAutoNum type="arabicPeriod"/>
            </a:pPr>
            <a:r>
              <a:rPr lang="en-US" altLang="en-US" sz="2000" dirty="0">
                <a:solidFill>
                  <a:schemeClr val="accent6"/>
                </a:solidFill>
              </a:rPr>
              <a:t>How do you put a single ' as a character literal or a single " inside a string literal? </a:t>
            </a:r>
          </a:p>
          <a:p>
            <a:pPr lvl="1"/>
            <a:r>
              <a:rPr lang="en-US" altLang="en-US" sz="1800" dirty="0">
                <a:solidFill>
                  <a:schemeClr val="accent6"/>
                </a:solidFill>
              </a:rPr>
              <a:t>You use an </a:t>
            </a:r>
            <a:r>
              <a:rPr lang="en-US" altLang="en-US" sz="1800" b="1" dirty="0">
                <a:solidFill>
                  <a:schemeClr val="accent6"/>
                </a:solidFill>
              </a:rPr>
              <a:t>escape character</a:t>
            </a:r>
            <a:r>
              <a:rPr lang="en-US" altLang="en-US" sz="1800" dirty="0">
                <a:solidFill>
                  <a:schemeClr val="accent6"/>
                </a:solidFill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\:</a:t>
            </a:r>
            <a:r>
              <a:rPr lang="en-US" altLang="en-US" sz="1800" dirty="0">
                <a:solidFill>
                  <a:schemeClr val="accent6"/>
                </a:solidFill>
              </a:rPr>
              <a:t> which escapes the special meaning of the next character inside a character or a string literal</a:t>
            </a:r>
          </a:p>
          <a:p>
            <a:pPr marL="811212" lvl="1" indent="-457200">
              <a:buFont typeface="+mj-lt"/>
              <a:buAutoNum type="arabicPeriod"/>
            </a:pPr>
            <a:endParaRPr lang="en-US" altLang="en-US" sz="1800" dirty="0">
              <a:solidFill>
                <a:schemeClr val="accent6"/>
              </a:solidFill>
            </a:endParaRPr>
          </a:p>
          <a:p>
            <a:pPr marL="468312" indent="-457200">
              <a:buFont typeface="+mj-lt"/>
              <a:buAutoNum type="arabicPeriod"/>
            </a:pPr>
            <a:endParaRPr lang="en-US" altLang="en-US" sz="1800" dirty="0">
              <a:solidFill>
                <a:schemeClr val="accent6"/>
              </a:solidFill>
            </a:endParaRPr>
          </a:p>
          <a:p>
            <a:pPr marL="811212" lvl="1" indent="-457200">
              <a:buFont typeface="+mj-lt"/>
              <a:buAutoNum type="arabicPeriod"/>
            </a:pPr>
            <a:endParaRPr lang="en-US" altLang="en-US" sz="1600" dirty="0">
              <a:solidFill>
                <a:schemeClr val="accent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587FC-8834-EF4F-87CC-E72909A2ECE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" name="Group 53">
            <a:extLst>
              <a:ext uri="{FF2B5EF4-FFF2-40B4-BE49-F238E27FC236}">
                <a16:creationId xmlns:a16="http://schemas.microsoft.com/office/drawing/2014/main" id="{0A408E67-31E9-98FE-CAF2-2EC1E41E5D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2276271"/>
              </p:ext>
            </p:extLst>
          </p:nvPr>
        </p:nvGraphicFramePr>
        <p:xfrm>
          <a:off x="640516" y="3901768"/>
          <a:ext cx="4167624" cy="1493520"/>
        </p:xfrm>
        <a:graphic>
          <a:graphicData uri="http://schemas.openxmlformats.org/drawingml/2006/table">
            <a:tbl>
              <a:tblPr/>
              <a:tblGrid>
                <a:gridCol w="2005492">
                  <a:extLst>
                    <a:ext uri="{9D8B030D-6E8A-4147-A177-3AD203B41FA5}">
                      <a16:colId xmlns:a16="http://schemas.microsoft.com/office/drawing/2014/main" val="1082142340"/>
                    </a:ext>
                  </a:extLst>
                </a:gridCol>
                <a:gridCol w="2162132">
                  <a:extLst>
                    <a:ext uri="{9D8B030D-6E8A-4147-A177-3AD203B41FA5}">
                      <a16:colId xmlns:a16="http://schemas.microsoft.com/office/drawing/2014/main" val="862350355"/>
                    </a:ext>
                  </a:extLst>
                </a:gridCol>
              </a:tblGrid>
              <a:tr h="291502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char sequence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822254"/>
                  </a:ext>
                </a:extLst>
              </a:tr>
              <a:tr h="2593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\\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\\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993620"/>
                  </a:ext>
                </a:extLst>
              </a:tr>
              <a:tr h="2593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single quote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3539"/>
                  </a:ext>
                </a:extLst>
              </a:tr>
              <a:tr h="2593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 quote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462527"/>
                  </a:ext>
                </a:extLst>
              </a:tr>
            </a:tbl>
          </a:graphicData>
        </a:graphic>
      </p:graphicFrame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3081D93-5E03-F0C3-3E43-9367033CC9D5}"/>
              </a:ext>
            </a:extLst>
          </p:cNvPr>
          <p:cNvSpPr/>
          <p:nvPr/>
        </p:nvSpPr>
        <p:spPr bwMode="auto">
          <a:xfrm>
            <a:off x="6416645" y="1367850"/>
            <a:ext cx="3226461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line comment 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rest of line comment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8361F5-F696-F446-BBF0-32911B460CBB}"/>
              </a:ext>
            </a:extLst>
          </p:cNvPr>
          <p:cNvSpPr/>
          <p:nvPr/>
        </p:nvSpPr>
        <p:spPr bwMode="auto">
          <a:xfrm>
            <a:off x="10084891" y="1374153"/>
            <a:ext cx="1399822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x +\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5;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E2C22A0-5DCB-AE79-0474-9CECF3C852EB}"/>
              </a:ext>
            </a:extLst>
          </p:cNvPr>
          <p:cNvSpPr/>
          <p:nvPr/>
        </p:nvSpPr>
        <p:spPr bwMode="auto">
          <a:xfrm>
            <a:off x="2451938" y="1374153"/>
            <a:ext cx="3691165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a[]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string: Hello 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AA3DD7C-C655-B4AC-7A1A-D72D1F5266EC}"/>
              </a:ext>
            </a:extLst>
          </p:cNvPr>
          <p:cNvSpPr/>
          <p:nvPr/>
        </p:nvSpPr>
        <p:spPr bwMode="auto">
          <a:xfrm>
            <a:off x="4969632" y="2859942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a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'\''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2A50C3F-1B46-31F3-164C-B4E342570FD7}"/>
              </a:ext>
            </a:extLst>
          </p:cNvPr>
          <p:cNvSpPr/>
          <p:nvPr/>
        </p:nvSpPr>
        <p:spPr bwMode="auto">
          <a:xfrm>
            <a:off x="4969631" y="3315271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b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'\\'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4451263-4D02-9EDA-FFB7-4AC2C01B6EDA}"/>
              </a:ext>
            </a:extLst>
          </p:cNvPr>
          <p:cNvSpPr/>
          <p:nvPr/>
        </p:nvSpPr>
        <p:spPr bwMode="auto">
          <a:xfrm>
            <a:off x="4969630" y="4291211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d[]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\""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string: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ab"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14EFA02-6E9F-1736-7CCA-16F690FC39FF}"/>
              </a:ext>
            </a:extLst>
          </p:cNvPr>
          <p:cNvSpPr/>
          <p:nvPr/>
        </p:nvSpPr>
        <p:spPr bwMode="auto">
          <a:xfrm>
            <a:off x="4969630" y="4801024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e[]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\\"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string: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ab\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88B7D84-C929-609F-637F-F64FB43C3410}"/>
              </a:ext>
            </a:extLst>
          </p:cNvPr>
          <p:cNvSpPr/>
          <p:nvPr/>
        </p:nvSpPr>
        <p:spPr bwMode="auto">
          <a:xfrm>
            <a:off x="4969630" y="3781398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c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char: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402BFC0-27B2-28F7-4C73-84C7121FFCD9}"/>
              </a:ext>
            </a:extLst>
          </p:cNvPr>
          <p:cNvSpPr/>
          <p:nvPr/>
        </p:nvSpPr>
        <p:spPr bwMode="auto">
          <a:xfrm>
            <a:off x="4969630" y="5293787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f[]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ab'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string: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20D2BE4-E6BD-1EC8-CCCE-1604A3FD5200}"/>
              </a:ext>
            </a:extLst>
          </p:cNvPr>
          <p:cNvSpPr/>
          <p:nvPr/>
        </p:nvSpPr>
        <p:spPr bwMode="auto">
          <a:xfrm>
            <a:off x="4944658" y="5764248"/>
            <a:ext cx="6845321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a[] = "a 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tring"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syntax error ; expected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a[] = "a \"string\"";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71DDE7-3329-8A19-25EA-841E37CD381D}"/>
              </a:ext>
            </a:extLst>
          </p:cNvPr>
          <p:cNvSpPr txBox="1"/>
          <p:nvPr/>
        </p:nvSpPr>
        <p:spPr>
          <a:xfrm>
            <a:off x="9797873" y="1039787"/>
            <a:ext cx="204422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Not needed </a:t>
            </a:r>
            <a:r>
              <a:rPr lang="en-US" sz="1200" dirty="0">
                <a:solidFill>
                  <a:srgbClr val="FF0000"/>
                </a:solidFill>
              </a:rPr>
              <a:t>do not do this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05485-1EEF-9DA9-9B9A-FAF0D3E94A49}"/>
              </a:ext>
            </a:extLst>
          </p:cNvPr>
          <p:cNvSpPr txBox="1"/>
          <p:nvPr/>
        </p:nvSpPr>
        <p:spPr>
          <a:xfrm>
            <a:off x="6869186" y="1051424"/>
            <a:ext cx="242884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Poor style use a block comment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AB3CFE-1A6B-0933-7702-98767B951733}"/>
              </a:ext>
            </a:extLst>
          </p:cNvPr>
          <p:cNvSpPr txBox="1"/>
          <p:nvPr/>
        </p:nvSpPr>
        <p:spPr>
          <a:xfrm>
            <a:off x="3593719" y="1046730"/>
            <a:ext cx="242884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Use only when no other choice</a:t>
            </a:r>
          </a:p>
        </p:txBody>
      </p:sp>
    </p:spTree>
    <p:extLst>
      <p:ext uri="{BB962C8B-B14F-4D97-AF65-F5344CB8AC3E}">
        <p14:creationId xmlns:p14="http://schemas.microsoft.com/office/powerpoint/2010/main" val="71945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  <p:bldP spid="16" grpId="0" animBg="1"/>
      <p:bldP spid="22" grpId="0" animBg="1"/>
      <p:bldP spid="12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" grpId="0" animBg="1"/>
      <p:bldP spid="4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6CA23E-F721-F3D3-ED23-B6528393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1374"/>
            <a:ext cx="11214139" cy="445564"/>
          </a:xfrm>
        </p:spPr>
        <p:txBody>
          <a:bodyPr/>
          <a:lstStyle/>
          <a:p>
            <a:r>
              <a:rPr lang="en-US" dirty="0"/>
              <a:t>There are three different uses for </a:t>
            </a:r>
            <a:r>
              <a:rPr lang="en-US" dirty="0">
                <a:solidFill>
                  <a:srgbClr val="FF0000"/>
                </a:solidFill>
              </a:rPr>
              <a:t>\ </a:t>
            </a:r>
            <a:r>
              <a:rPr lang="en-US" dirty="0"/>
              <a:t>in C - continued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B3F8-128B-BA41-81F9-17D7FBA88B4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4668" y="829725"/>
            <a:ext cx="9759146" cy="528532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68312" indent="-457200">
              <a:buFont typeface="+mj-lt"/>
              <a:buAutoNum type="arabicPeriod" startAt="3"/>
            </a:pPr>
            <a:r>
              <a:rPr lang="en-US" altLang="en-US" sz="2000" dirty="0">
                <a:solidFill>
                  <a:srgbClr val="0070C0"/>
                </a:solidFill>
              </a:rPr>
              <a:t>Embed characters with a special meaning </a:t>
            </a:r>
            <a:r>
              <a:rPr lang="en-US" altLang="en-US" sz="2000" dirty="0">
                <a:solidFill>
                  <a:srgbClr val="00B050"/>
                </a:solidFill>
              </a:rPr>
              <a:t>inside</a:t>
            </a:r>
            <a:r>
              <a:rPr lang="en-US" altLang="en-US" sz="2000" dirty="0">
                <a:solidFill>
                  <a:srgbClr val="0070C0"/>
                </a:solidFill>
              </a:rPr>
              <a:t> a </a:t>
            </a:r>
            <a:r>
              <a:rPr lang="en-US" altLang="en-US" sz="2000" dirty="0">
                <a:solidFill>
                  <a:srgbClr val="00B050"/>
                </a:solidFill>
              </a:rPr>
              <a:t>(char or string) </a:t>
            </a:r>
            <a:r>
              <a:rPr lang="en-US" altLang="en-US" sz="2000" b="1" dirty="0">
                <a:solidFill>
                  <a:srgbClr val="7030A0"/>
                </a:solidFill>
              </a:rPr>
              <a:t>literal</a:t>
            </a:r>
            <a:r>
              <a:rPr lang="en-US" altLang="en-US" sz="2000" dirty="0">
                <a:solidFill>
                  <a:srgbClr val="0070C0"/>
                </a:solidFill>
              </a:rPr>
              <a:t> </a:t>
            </a:r>
            <a:r>
              <a:rPr lang="en-US" altLang="en-US" sz="2000" dirty="0">
                <a:solidFill>
                  <a:schemeClr val="accent6"/>
                </a:solidFill>
              </a:rPr>
              <a:t>using a </a:t>
            </a:r>
            <a:r>
              <a:rPr lang="en-US" altLang="en-US" sz="2000" dirty="0">
                <a:solidFill>
                  <a:schemeClr val="accent3"/>
                </a:solidFill>
              </a:rPr>
              <a:t>two-character sequence </a:t>
            </a:r>
            <a:r>
              <a:rPr lang="en-US" altLang="en-US" sz="2000" dirty="0">
                <a:solidFill>
                  <a:schemeClr val="accent6"/>
                </a:solidFill>
              </a:rPr>
              <a:t>starting with a </a:t>
            </a:r>
            <a:r>
              <a:rPr lang="en-US" altLang="en-US" sz="2000" b="1" dirty="0">
                <a:solidFill>
                  <a:srgbClr val="FF0000"/>
                </a:solidFill>
              </a:rPr>
              <a:t>\ </a:t>
            </a:r>
            <a:r>
              <a:rPr lang="en-US" altLang="en-US" sz="2000" dirty="0">
                <a:solidFill>
                  <a:schemeClr val="accent6"/>
                </a:solidFill>
              </a:rPr>
              <a:t>followed by a single character</a:t>
            </a:r>
          </a:p>
          <a:p>
            <a:pPr marL="468312" indent="-457200"/>
            <a:r>
              <a:rPr lang="en-US" altLang="en-US" sz="2000" dirty="0">
                <a:solidFill>
                  <a:schemeClr val="accent6"/>
                </a:solidFill>
              </a:rPr>
              <a:t>This is typically used for characters that are "non-printable". Here are some examples: </a:t>
            </a:r>
          </a:p>
          <a:p>
            <a:pPr marL="696912" lvl="1" indent="-342900">
              <a:buFont typeface="+mj-lt"/>
              <a:buAutoNum type="arabicPeriod" startAt="3"/>
            </a:pPr>
            <a:endParaRPr lang="en-US" altLang="en-US" sz="2000" dirty="0">
              <a:solidFill>
                <a:schemeClr val="accent6"/>
              </a:solidFill>
            </a:endParaRPr>
          </a:p>
        </p:txBody>
      </p:sp>
      <p:graphicFrame>
        <p:nvGraphicFramePr>
          <p:cNvPr id="4" name="Group 53">
            <a:extLst>
              <a:ext uri="{FF2B5EF4-FFF2-40B4-BE49-F238E27FC236}">
                <a16:creationId xmlns:a16="http://schemas.microsoft.com/office/drawing/2014/main" id="{36B31C38-2FDF-1648-A7BF-5458B8EA74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577016"/>
              </p:ext>
            </p:extLst>
          </p:nvPr>
        </p:nvGraphicFramePr>
        <p:xfrm>
          <a:off x="3328351" y="2316480"/>
          <a:ext cx="4187627" cy="2225040"/>
        </p:xfrm>
        <a:graphic>
          <a:graphicData uri="http://schemas.openxmlformats.org/drawingml/2006/table">
            <a:tbl>
              <a:tblPr/>
              <a:tblGrid>
                <a:gridCol w="2015118">
                  <a:extLst>
                    <a:ext uri="{9D8B030D-6E8A-4147-A177-3AD203B41FA5}">
                      <a16:colId xmlns:a16="http://schemas.microsoft.com/office/drawing/2014/main" val="1082142340"/>
                    </a:ext>
                  </a:extLst>
                </a:gridCol>
                <a:gridCol w="2172509">
                  <a:extLst>
                    <a:ext uri="{9D8B030D-6E8A-4147-A177-3AD203B41FA5}">
                      <a16:colId xmlns:a16="http://schemas.microsoft.com/office/drawing/2014/main" val="862350355"/>
                    </a:ext>
                  </a:extLst>
                </a:gridCol>
              </a:tblGrid>
              <a:tr h="356426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char sequence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822254"/>
                  </a:ext>
                </a:extLst>
              </a:tr>
              <a:tr h="3290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\n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\n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newline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65667"/>
                  </a:ext>
                </a:extLst>
              </a:tr>
              <a:tr h="3290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carriage return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837324"/>
                  </a:ext>
                </a:extLst>
              </a:tr>
              <a:tr h="3290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\t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\t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tab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402277"/>
                  </a:ext>
                </a:extLst>
              </a:tr>
              <a:tr h="3290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\b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\b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backspace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00759"/>
                  </a:ext>
                </a:extLst>
              </a:tr>
              <a:tr h="3290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5401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9587FC-8834-EF4F-87CC-E72909A2ECE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7946461-32F6-B3AB-A366-7EF67032255C}"/>
              </a:ext>
            </a:extLst>
          </p:cNvPr>
          <p:cNvSpPr/>
          <p:nvPr/>
        </p:nvSpPr>
        <p:spPr bwMode="auto">
          <a:xfrm>
            <a:off x="3218525" y="4805680"/>
            <a:ext cx="4407281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World!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0BA2D38-C8BB-31D9-97C7-D89CC7E8BBA1}"/>
              </a:ext>
            </a:extLst>
          </p:cNvPr>
          <p:cNvSpPr/>
          <p:nvPr/>
        </p:nvSpPr>
        <p:spPr bwMode="auto">
          <a:xfrm>
            <a:off x="3218525" y="5550988"/>
            <a:ext cx="4407281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17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  <p:bldP spid="9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scii Codes Explained">
            <a:extLst>
              <a:ext uri="{FF2B5EF4-FFF2-40B4-BE49-F238E27FC236}">
                <a16:creationId xmlns:a16="http://schemas.microsoft.com/office/drawing/2014/main" id="{21B61312-1880-5246-AB19-3AB9A6907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37125" y="37800"/>
            <a:ext cx="6934690" cy="678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818E9F-4926-EE4A-91A9-485C804F1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11" y="37800"/>
            <a:ext cx="4630667" cy="502943"/>
          </a:xfrm>
        </p:spPr>
        <p:txBody>
          <a:bodyPr anchor="t"/>
          <a:lstStyle/>
          <a:p>
            <a:r>
              <a:rPr lang="en-US" dirty="0"/>
              <a:t>Characters In 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F509F5-261F-A148-BBB3-03691D6A4210}"/>
              </a:ext>
            </a:extLst>
          </p:cNvPr>
          <p:cNvSpPr txBox="1"/>
          <p:nvPr/>
        </p:nvSpPr>
        <p:spPr>
          <a:xfrm>
            <a:off x="766812" y="4457471"/>
            <a:ext cx="3494210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ASCII Chars are 0-127 (stored in 8 bits)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Many of the values are not "printable"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1AFEB6-69BD-A340-8E70-CE38F970412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7F279B-7438-E9C7-C9B3-AE4A1DF59995}"/>
              </a:ext>
            </a:extLst>
          </p:cNvPr>
          <p:cNvGrpSpPr/>
          <p:nvPr/>
        </p:nvGrpSpPr>
        <p:grpSpPr>
          <a:xfrm>
            <a:off x="1739492" y="2438715"/>
            <a:ext cx="3398250" cy="574975"/>
            <a:chOff x="1739492" y="2438715"/>
            <a:chExt cx="3398250" cy="57497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163AED-31D8-3C78-4B1B-EFFD84EB9289}"/>
                </a:ext>
              </a:extLst>
            </p:cNvPr>
            <p:cNvSpPr txBox="1"/>
            <p:nvPr/>
          </p:nvSpPr>
          <p:spPr>
            <a:xfrm>
              <a:off x="1739492" y="2644358"/>
              <a:ext cx="2800767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\n in c encodes a linefeed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5C690E1-9489-11DA-0496-4B242E304F98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V="1">
              <a:off x="4540259" y="2438715"/>
              <a:ext cx="597483" cy="39030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4215447-2573-58EA-2D80-AD08C87B8E12}"/>
              </a:ext>
            </a:extLst>
          </p:cNvPr>
          <p:cNvGrpSpPr/>
          <p:nvPr/>
        </p:nvGrpSpPr>
        <p:grpSpPr>
          <a:xfrm>
            <a:off x="1444540" y="1844022"/>
            <a:ext cx="3669495" cy="369332"/>
            <a:chOff x="1444540" y="1844022"/>
            <a:chExt cx="3669495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3B5382-1977-D336-769F-7E047A9A49C0}"/>
                </a:ext>
              </a:extLst>
            </p:cNvPr>
            <p:cNvSpPr txBox="1"/>
            <p:nvPr/>
          </p:nvSpPr>
          <p:spPr>
            <a:xfrm>
              <a:off x="1444540" y="1844022"/>
              <a:ext cx="3095719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\b in c encodes a backspace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677FE1E-0EC2-42BF-137A-253A63EB5ED5}"/>
                </a:ext>
              </a:extLst>
            </p:cNvPr>
            <p:cNvCxnSpPr>
              <a:cxnSpLocks/>
            </p:cNvCxnSpPr>
            <p:nvPr/>
          </p:nvCxnSpPr>
          <p:spPr>
            <a:xfrm>
              <a:off x="4540259" y="2028688"/>
              <a:ext cx="573776" cy="30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15BDB26-0CBF-8286-E79E-683A096AE3D8}"/>
              </a:ext>
            </a:extLst>
          </p:cNvPr>
          <p:cNvSpPr txBox="1"/>
          <p:nvPr/>
        </p:nvSpPr>
        <p:spPr>
          <a:xfrm>
            <a:off x="1440751" y="2237389"/>
            <a:ext cx="331372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\t in c encodes a horizontal tab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264F60-FF1D-E049-2B62-A5701E08C18F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754479" y="2233072"/>
            <a:ext cx="359556" cy="1889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48793E34-16F8-1C2C-D9D1-62CF17353DE8}"/>
              </a:ext>
            </a:extLst>
          </p:cNvPr>
          <p:cNvGrpSpPr/>
          <p:nvPr/>
        </p:nvGrpSpPr>
        <p:grpSpPr>
          <a:xfrm>
            <a:off x="2429154" y="393383"/>
            <a:ext cx="2708588" cy="484245"/>
            <a:chOff x="2429154" y="393383"/>
            <a:chExt cx="2708588" cy="48424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B194AD-E3B1-D1FC-64BA-FC6553F2C86C}"/>
                </a:ext>
              </a:extLst>
            </p:cNvPr>
            <p:cNvSpPr txBox="1"/>
            <p:nvPr/>
          </p:nvSpPr>
          <p:spPr>
            <a:xfrm>
              <a:off x="2429154" y="508296"/>
              <a:ext cx="235192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\0 in c encodes a null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263B1AA-835B-3E41-D23F-74ABBEB1AB48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V="1">
              <a:off x="4781080" y="393383"/>
              <a:ext cx="356662" cy="29957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0BDC78E-CFAF-717A-D34D-0021A17AFC52}"/>
              </a:ext>
            </a:extLst>
          </p:cNvPr>
          <p:cNvSpPr txBox="1"/>
          <p:nvPr/>
        </p:nvSpPr>
        <p:spPr>
          <a:xfrm>
            <a:off x="552479" y="3662901"/>
            <a:ext cx="3922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Ascii column: decimal integers</a:t>
            </a:r>
          </a:p>
        </p:txBody>
      </p:sp>
    </p:spTree>
    <p:extLst>
      <p:ext uri="{BB962C8B-B14F-4D97-AF65-F5344CB8AC3E}">
        <p14:creationId xmlns:p14="http://schemas.microsoft.com/office/powerpoint/2010/main" val="131910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EA5594-0649-EB90-EF6F-8DFD4D71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64767"/>
          </a:xfrm>
        </p:spPr>
        <p:txBody>
          <a:bodyPr/>
          <a:lstStyle/>
          <a:p>
            <a:r>
              <a:rPr lang="en-US" dirty="0"/>
              <a:t>Understanding Comments in C (Prep for PA2 and PA3)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A229C7-CFB2-709C-2C87-941AD1706A1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42830" y="726516"/>
            <a:ext cx="10760285" cy="170216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In PA2 (design) and PA3 (program in C), you are going to </a:t>
            </a:r>
            <a:r>
              <a:rPr lang="en-US" b="1" dirty="0"/>
              <a:t>write equivalent preprocessor code </a:t>
            </a:r>
            <a:r>
              <a:rPr lang="en-US" dirty="0"/>
              <a:t>to </a:t>
            </a:r>
            <a:r>
              <a:rPr lang="en-US" b="1" dirty="0"/>
              <a:t>replace each comment in an input file </a:t>
            </a:r>
            <a:r>
              <a:rPr lang="en-US" dirty="0"/>
              <a:t>with a </a:t>
            </a:r>
            <a:r>
              <a:rPr lang="en-US" b="1" dirty="0"/>
              <a:t>single space character (a blank space) </a:t>
            </a:r>
            <a:r>
              <a:rPr lang="en-US" dirty="0"/>
              <a:t>while writing the rest of the input to output unaltered</a:t>
            </a:r>
          </a:p>
          <a:p>
            <a:r>
              <a:rPr lang="en-US" b="1" dirty="0">
                <a:solidFill>
                  <a:srgbClr val="FF0000"/>
                </a:solidFill>
              </a:rPr>
              <a:t>IMPORTANT</a:t>
            </a:r>
            <a:r>
              <a:rPr lang="en-US" dirty="0"/>
              <a:t>: the preprocessor </a:t>
            </a:r>
            <a:r>
              <a:rPr lang="en-US" b="1" dirty="0"/>
              <a:t>does NOT perform </a:t>
            </a:r>
            <a:r>
              <a:rPr lang="en-US" dirty="0"/>
              <a:t>any </a:t>
            </a:r>
            <a:r>
              <a:rPr lang="en-US" b="1" dirty="0"/>
              <a:t>syntax checking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E95FD0A-6352-2295-18DD-5E5D1C62F81B}"/>
              </a:ext>
            </a:extLst>
          </p:cNvPr>
          <p:cNvSpPr/>
          <p:nvPr/>
        </p:nvSpPr>
        <p:spPr bwMode="auto">
          <a:xfrm>
            <a:off x="1408002" y="2675179"/>
            <a:ext cx="7181128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this is /* one block comment */ 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 outside comment 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5DAA884-E0D2-E886-0858-06E72235FEA6}"/>
              </a:ext>
            </a:extLst>
          </p:cNvPr>
          <p:cNvSpPr/>
          <p:nvPr/>
        </p:nvSpPr>
        <p:spPr bwMode="auto">
          <a:xfrm>
            <a:off x="1408002" y="3189486"/>
            <a:ext cx="4109454" cy="658832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this is // one line comment </a:t>
            </a:r>
          </a:p>
          <a:p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 outside comment 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A71C827-4D44-3405-FF70-D6EE5D839A77}"/>
              </a:ext>
            </a:extLst>
          </p:cNvPr>
          <p:cNvSpPr/>
          <p:nvPr/>
        </p:nvSpPr>
        <p:spPr bwMode="auto">
          <a:xfrm>
            <a:off x="1408002" y="4094817"/>
            <a:ext cx="5665215" cy="122354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block comment</a:t>
            </a:r>
            <a:b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part of block comment not a line comment </a:t>
            </a:r>
          </a:p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yet more block comment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*/ 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 outside comment</a:t>
            </a:r>
            <a:endParaRPr lang="en-US" dirty="0">
              <a:solidFill>
                <a:schemeClr val="accent6"/>
              </a:solidFill>
              <a:effectLst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240FB1-F50E-A4DC-9B32-AF9A7200DFAC}"/>
              </a:ext>
            </a:extLst>
          </p:cNvPr>
          <p:cNvSpPr/>
          <p:nvPr/>
        </p:nvSpPr>
        <p:spPr bwMode="auto">
          <a:xfrm>
            <a:off x="1408002" y="5544373"/>
            <a:ext cx="8071066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line comment /* part of line comment not a block comment */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1B9DC68-26F2-22A8-F157-94C84382E51F}"/>
              </a:ext>
            </a:extLst>
          </p:cNvPr>
          <p:cNvSpPr/>
          <p:nvPr/>
        </p:nvSpPr>
        <p:spPr bwMode="auto">
          <a:xfrm>
            <a:off x="1408002" y="6100438"/>
            <a:ext cx="9766701" cy="658832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 line comment /* part of line comment not the start of a block comment</a:t>
            </a:r>
            <a:b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oops! text outside of comment, this is not a comment anymore */ 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1B1E3B-037C-865E-4EA6-5764CAD37FC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5307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EA5594-0649-EB90-EF6F-8DFD4D71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899" y="168351"/>
            <a:ext cx="11139485" cy="715294"/>
          </a:xfrm>
        </p:spPr>
        <p:txBody>
          <a:bodyPr/>
          <a:lstStyle/>
          <a:p>
            <a:r>
              <a:rPr lang="en-US" sz="2800" dirty="0"/>
              <a:t>Complexity for programming a preprocessor:</a:t>
            </a:r>
            <a:br>
              <a:rPr lang="en-US" sz="2800" dirty="0"/>
            </a:br>
            <a:r>
              <a:rPr lang="en-US" sz="2800" dirty="0"/>
              <a:t> Literals may contain what </a:t>
            </a:r>
            <a:r>
              <a:rPr lang="en-US" sz="2800" dirty="0">
                <a:solidFill>
                  <a:srgbClr val="2C895B"/>
                </a:solidFill>
              </a:rPr>
              <a:t>appears to be comments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7030A0"/>
                </a:solidFill>
              </a:rPr>
              <a:t>but are not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240FB1-F50E-A4DC-9B32-AF9A7200DFAC}"/>
              </a:ext>
            </a:extLst>
          </p:cNvPr>
          <p:cNvSpPr/>
          <p:nvPr/>
        </p:nvSpPr>
        <p:spPr bwMode="auto">
          <a:xfrm>
            <a:off x="321863" y="1103672"/>
            <a:ext cx="8626193" cy="941189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x = 'a';  		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'a' is a character literal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World!");	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World!" is a strin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literal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EB6D02E-F345-D82F-D40C-5B1F0E806B79}"/>
              </a:ext>
            </a:extLst>
          </p:cNvPr>
          <p:cNvSpPr/>
          <p:nvPr/>
        </p:nvSpPr>
        <p:spPr bwMode="auto">
          <a:xfrm>
            <a:off x="321863" y="2554124"/>
            <a:ext cx="11373559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"/* text */"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string literal whose contents looks like a block comment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39862A8-2DCA-1ADB-A78C-DC303639C1E2}"/>
              </a:ext>
            </a:extLst>
          </p:cNvPr>
          <p:cNvSpPr/>
          <p:nvPr/>
        </p:nvSpPr>
        <p:spPr bwMode="auto">
          <a:xfrm>
            <a:off x="321863" y="4463032"/>
            <a:ext cx="11825056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text */'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character literal whose contents looks like a block comment             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88434C2-7EFD-D28A-363B-05A04166BB73}"/>
              </a:ext>
            </a:extLst>
          </p:cNvPr>
          <p:cNvSpPr/>
          <p:nvPr/>
        </p:nvSpPr>
        <p:spPr bwMode="auto">
          <a:xfrm>
            <a:off x="321863" y="3527102"/>
            <a:ext cx="11029759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"// text"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string literal whose contents looks like a line comment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A1F5B24-1B18-7290-D982-4FB3BE845A9E}"/>
              </a:ext>
            </a:extLst>
          </p:cNvPr>
          <p:cNvSpPr/>
          <p:nvPr/>
        </p:nvSpPr>
        <p:spPr bwMode="auto">
          <a:xfrm>
            <a:off x="321863" y="5377852"/>
            <a:ext cx="11330241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text'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character literal whose contents looks like a line comment 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912AD-519B-6C6D-B00E-289BB51A672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5568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5" grpId="0" animBg="1"/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455671783"/>
              </p:ext>
            </p:extLst>
          </p:nvPr>
        </p:nvGraphicFramePr>
        <p:xfrm>
          <a:off x="430213" y="956657"/>
          <a:ext cx="11509237" cy="553128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77856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727268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704113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53458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407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Character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16-bit </a:t>
                      </a:r>
                      <a:r>
                        <a:rPr lang="en-US" sz="2000" b="0" i="0" dirty="0" err="1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unicode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  // 8 bits (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varies by hardware</a:t>
                      </a:r>
                      <a:r>
                        <a:rPr lang="en-US" sz="2000" b="1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13521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integers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byte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8 bits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short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16 bits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32 bits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64 bits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signed) char  </a:t>
                      </a:r>
                      <a:r>
                        <a:rPr lang="en-US" sz="18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see row above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short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int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long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7232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Floating Point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32 bits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64 bits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13746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Logical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boolean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stdbool.h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conditional tests that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evaluate to 0 are false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 for all other values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  <a:tr h="92932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Constants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final int MAX = 1000;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two alternatives to do this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#define MAX 1000  // C preprocessor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 int MAX = 1000;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4589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types: C Versus Java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D69DF6-3605-1F4F-933D-FB07B4824A1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0875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5D8D-4C9C-8E49-93EA-A76C3113A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Memory: Size and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60F98-23A8-DA4D-AEDA-0D7A87F6BB2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5422" y="835293"/>
            <a:ext cx="11181158" cy="273289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defRPr/>
            </a:pPr>
            <a:r>
              <a:rPr lang="en-US" sz="2800" dirty="0"/>
              <a:t>The </a:t>
            </a:r>
            <a:r>
              <a:rPr lang="en-US" sz="2800" dirty="0">
                <a:solidFill>
                  <a:schemeClr val="accent5"/>
                </a:solidFill>
              </a:rPr>
              <a:t>number of </a:t>
            </a:r>
            <a:r>
              <a:rPr lang="en-US" sz="2800" b="1" dirty="0">
                <a:solidFill>
                  <a:schemeClr val="accent5"/>
                </a:solidFill>
              </a:rPr>
              <a:t>contiguous bytes </a:t>
            </a:r>
            <a:r>
              <a:rPr lang="en-US" sz="2800" dirty="0">
                <a:solidFill>
                  <a:schemeClr val="accent5"/>
                </a:solidFill>
              </a:rPr>
              <a:t>a variable uses </a:t>
            </a:r>
            <a:r>
              <a:rPr lang="en-US" sz="2800" dirty="0"/>
              <a:t>is based on the </a:t>
            </a:r>
            <a:r>
              <a:rPr lang="en-US" sz="2800" i="1" dirty="0">
                <a:solidFill>
                  <a:schemeClr val="accent5"/>
                </a:solidFill>
              </a:rPr>
              <a:t>type</a:t>
            </a:r>
            <a:r>
              <a:rPr lang="en-US" sz="2800" dirty="0"/>
              <a:t> of the variable</a:t>
            </a:r>
          </a:p>
          <a:p>
            <a:pPr lvl="1">
              <a:defRPr/>
            </a:pPr>
            <a:r>
              <a:rPr lang="en-US" sz="2600" dirty="0"/>
              <a:t>Different </a:t>
            </a:r>
            <a:r>
              <a:rPr lang="en-US" sz="2600" dirty="0">
                <a:solidFill>
                  <a:srgbClr val="2C895B"/>
                </a:solidFill>
              </a:rPr>
              <a:t>variable types </a:t>
            </a:r>
            <a:r>
              <a:rPr lang="en-US" sz="2600" dirty="0"/>
              <a:t>require </a:t>
            </a:r>
            <a:r>
              <a:rPr lang="en-US" sz="2600" dirty="0">
                <a:solidFill>
                  <a:srgbClr val="0070C0"/>
                </a:solidFill>
              </a:rPr>
              <a:t>different numbers </a:t>
            </a:r>
            <a:r>
              <a:rPr lang="en-US" sz="2600" dirty="0"/>
              <a:t>of </a:t>
            </a:r>
            <a:r>
              <a:rPr lang="en-US" sz="2600" dirty="0">
                <a:solidFill>
                  <a:srgbClr val="2C895B"/>
                </a:solidFill>
              </a:rPr>
              <a:t>contiguous bytes</a:t>
            </a:r>
          </a:p>
          <a:p>
            <a:pPr>
              <a:defRPr/>
            </a:pPr>
            <a:r>
              <a:rPr lang="en-US" sz="2600" b="1" i="1" dirty="0"/>
              <a:t>Variable names </a:t>
            </a:r>
            <a:r>
              <a:rPr lang="en-US" sz="2600" dirty="0"/>
              <a:t>map to a </a:t>
            </a:r>
            <a:r>
              <a:rPr lang="en-US" sz="2600" i="1" u="sng" dirty="0">
                <a:solidFill>
                  <a:schemeClr val="accent5"/>
                </a:solidFill>
              </a:rPr>
              <a:t>starting address in memory</a:t>
            </a:r>
          </a:p>
          <a:p>
            <a:pPr>
              <a:defRPr/>
            </a:pPr>
            <a:r>
              <a:rPr lang="en-US" sz="2600" dirty="0">
                <a:solidFill>
                  <a:schemeClr val="accent1"/>
                </a:solidFill>
              </a:rPr>
              <a:t>Example Below</a:t>
            </a:r>
            <a:r>
              <a:rPr lang="en-US" sz="2600" dirty="0">
                <a:solidFill>
                  <a:schemeClr val="tx2"/>
                </a:solidFill>
              </a:rPr>
              <a:t>: Variables all starting at address 0x80, each box is a byte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493A47-7E44-2641-88B2-47871EF1352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F53571-5726-124C-A5D3-3843CE5BB193}"/>
              </a:ext>
            </a:extLst>
          </p:cNvPr>
          <p:cNvGrpSpPr/>
          <p:nvPr/>
        </p:nvGrpSpPr>
        <p:grpSpPr>
          <a:xfrm>
            <a:off x="625356" y="5113801"/>
            <a:ext cx="2602987" cy="1326865"/>
            <a:chOff x="625356" y="5113801"/>
            <a:chExt cx="2602987" cy="132686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B4588AD-BB07-F34C-8B1D-C9DE94669EBC}"/>
                </a:ext>
              </a:extLst>
            </p:cNvPr>
            <p:cNvGrpSpPr/>
            <p:nvPr/>
          </p:nvGrpSpPr>
          <p:grpSpPr>
            <a:xfrm>
              <a:off x="1203317" y="5113801"/>
              <a:ext cx="2025026" cy="1326865"/>
              <a:chOff x="76930" y="4005466"/>
              <a:chExt cx="2025026" cy="1326865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7E81333-E034-B040-823C-7C3520C0E06F}"/>
                  </a:ext>
                </a:extLst>
              </p:cNvPr>
              <p:cNvSpPr txBox="1"/>
              <p:nvPr/>
            </p:nvSpPr>
            <p:spPr>
              <a:xfrm>
                <a:off x="557944" y="4808531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BB8F658-CDFB-8349-9829-B92EBBA7C951}"/>
                  </a:ext>
                </a:extLst>
              </p:cNvPr>
              <p:cNvSpPr txBox="1"/>
              <p:nvPr/>
            </p:nvSpPr>
            <p:spPr>
              <a:xfrm>
                <a:off x="746538" y="4005466"/>
                <a:ext cx="120417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char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DD02279-AD26-7944-81EC-2685D84F5825}"/>
                  </a:ext>
                </a:extLst>
              </p:cNvPr>
              <p:cNvSpPr txBox="1"/>
              <p:nvPr/>
            </p:nvSpPr>
            <p:spPr>
              <a:xfrm>
                <a:off x="76930" y="4870666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80</a:t>
                </a: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FF5C826-856E-954E-B9B1-E73389CBFABC}"/>
                </a:ext>
              </a:extLst>
            </p:cNvPr>
            <p:cNvSpPr txBox="1"/>
            <p:nvPr/>
          </p:nvSpPr>
          <p:spPr>
            <a:xfrm>
              <a:off x="625356" y="5760132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4" name="Right Arrow 93">
              <a:extLst>
                <a:ext uri="{FF2B5EF4-FFF2-40B4-BE49-F238E27FC236}">
                  <a16:creationId xmlns:a16="http://schemas.microsoft.com/office/drawing/2014/main" id="{849C6E8E-65DF-DC49-9D1C-B6173D55369A}"/>
                </a:ext>
              </a:extLst>
            </p:cNvPr>
            <p:cNvSpPr/>
            <p:nvPr/>
          </p:nvSpPr>
          <p:spPr>
            <a:xfrm>
              <a:off x="673282" y="6034025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AECAED8-16C9-EB47-9538-1DD5F455A4DF}"/>
              </a:ext>
            </a:extLst>
          </p:cNvPr>
          <p:cNvGrpSpPr/>
          <p:nvPr/>
        </p:nvGrpSpPr>
        <p:grpSpPr>
          <a:xfrm>
            <a:off x="8117796" y="3526735"/>
            <a:ext cx="3744189" cy="3220095"/>
            <a:chOff x="8117796" y="3526735"/>
            <a:chExt cx="3744189" cy="322009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F9AD27A-8536-344E-A195-118F7411F0F1}"/>
                </a:ext>
              </a:extLst>
            </p:cNvPr>
            <p:cNvGrpSpPr/>
            <p:nvPr/>
          </p:nvGrpSpPr>
          <p:grpSpPr>
            <a:xfrm>
              <a:off x="8806296" y="3526735"/>
              <a:ext cx="2253196" cy="3054056"/>
              <a:chOff x="4135647" y="2223403"/>
              <a:chExt cx="2253196" cy="3054056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3769CF1-7532-8C47-9F8A-90FC3ACF3888}"/>
                  </a:ext>
                </a:extLst>
              </p:cNvPr>
              <p:cNvSpPr txBox="1"/>
              <p:nvPr/>
            </p:nvSpPr>
            <p:spPr>
              <a:xfrm>
                <a:off x="4690942" y="3378719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00000000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97B2715-3064-1047-8466-E5CFC0CAD3FB}"/>
                  </a:ext>
                </a:extLst>
              </p:cNvPr>
              <p:cNvSpPr txBox="1"/>
              <p:nvPr/>
            </p:nvSpPr>
            <p:spPr>
              <a:xfrm>
                <a:off x="4690942" y="3845715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11111111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4D06FFC-C324-E143-A142-6A4E49D31C6A}"/>
                  </a:ext>
                </a:extLst>
              </p:cNvPr>
              <p:cNvSpPr txBox="1"/>
              <p:nvPr/>
            </p:nvSpPr>
            <p:spPr>
              <a:xfrm>
                <a:off x="4690943" y="4312711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10101010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A0418-1AD5-D144-93D1-E474553E4176}"/>
                  </a:ext>
                </a:extLst>
              </p:cNvPr>
              <p:cNvSpPr txBox="1"/>
              <p:nvPr/>
            </p:nvSpPr>
            <p:spPr>
              <a:xfrm>
                <a:off x="4690943" y="477970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ECFF365-9A45-C745-8332-D864923DAE87}"/>
                  </a:ext>
                </a:extLst>
              </p:cNvPr>
              <p:cNvSpPr txBox="1"/>
              <p:nvPr/>
            </p:nvSpPr>
            <p:spPr>
              <a:xfrm>
                <a:off x="5014749" y="2223403"/>
                <a:ext cx="137409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 bytes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44A62BF-3A71-8242-9728-E89C1278FB87}"/>
                  </a:ext>
                </a:extLst>
              </p:cNvPr>
              <p:cNvSpPr txBox="1"/>
              <p:nvPr/>
            </p:nvSpPr>
            <p:spPr>
              <a:xfrm>
                <a:off x="4141180" y="4815794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80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7CEB08E-29D3-FD48-9823-C6F75BB2671A}"/>
                  </a:ext>
                </a:extLst>
              </p:cNvPr>
              <p:cNvSpPr txBox="1"/>
              <p:nvPr/>
            </p:nvSpPr>
            <p:spPr>
              <a:xfrm>
                <a:off x="4141179" y="3940017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82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4B21C21-4557-F142-A988-0B88F3F81780}"/>
                  </a:ext>
                </a:extLst>
              </p:cNvPr>
              <p:cNvSpPr txBox="1"/>
              <p:nvPr/>
            </p:nvSpPr>
            <p:spPr>
              <a:xfrm>
                <a:off x="4135647" y="4354129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81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DD6983E-C6AB-B440-AB9F-ED614A6795A5}"/>
                  </a:ext>
                </a:extLst>
              </p:cNvPr>
              <p:cNvSpPr txBox="1"/>
              <p:nvPr/>
            </p:nvSpPr>
            <p:spPr>
              <a:xfrm>
                <a:off x="4141180" y="3459208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83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C397E1-F828-874B-8357-FE79DB43F8F2}"/>
                </a:ext>
              </a:extLst>
            </p:cNvPr>
            <p:cNvSpPr txBox="1"/>
            <p:nvPr/>
          </p:nvSpPr>
          <p:spPr>
            <a:xfrm>
              <a:off x="8117796" y="5841805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ACE6F516-2349-7C4A-A5B8-4179F658FD75}"/>
                </a:ext>
              </a:extLst>
            </p:cNvPr>
            <p:cNvSpPr/>
            <p:nvPr/>
          </p:nvSpPr>
          <p:spPr>
            <a:xfrm>
              <a:off x="8230168" y="6152413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9532A37-DBA4-F549-87B3-96E8CCBDB166}"/>
                </a:ext>
              </a:extLst>
            </p:cNvPr>
            <p:cNvSpPr txBox="1"/>
            <p:nvPr/>
          </p:nvSpPr>
          <p:spPr>
            <a:xfrm rot="16200000">
              <a:off x="10318613" y="5203459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Each block is 1 byte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584D336-91AB-9243-83CA-FDEB66F6F2E8}"/>
                </a:ext>
              </a:extLst>
            </p:cNvPr>
            <p:cNvSpPr/>
            <p:nvPr/>
          </p:nvSpPr>
          <p:spPr>
            <a:xfrm>
              <a:off x="11043073" y="4749661"/>
              <a:ext cx="475645" cy="1782164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A0E9A54-488F-6547-8ED1-F8349F449105}"/>
              </a:ext>
            </a:extLst>
          </p:cNvPr>
          <p:cNvGrpSpPr/>
          <p:nvPr/>
        </p:nvGrpSpPr>
        <p:grpSpPr>
          <a:xfrm>
            <a:off x="3852667" y="4126898"/>
            <a:ext cx="3638042" cy="2717411"/>
            <a:chOff x="3852667" y="4126898"/>
            <a:chExt cx="3638042" cy="2717411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42BAFEF-CE4E-0446-8D3C-0A7C9C6647E1}"/>
                </a:ext>
              </a:extLst>
            </p:cNvPr>
            <p:cNvGrpSpPr/>
            <p:nvPr/>
          </p:nvGrpSpPr>
          <p:grpSpPr>
            <a:xfrm>
              <a:off x="4468389" y="4376833"/>
              <a:ext cx="2587194" cy="2170339"/>
              <a:chOff x="1865582" y="3101809"/>
              <a:chExt cx="2587194" cy="2170339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E1BCAC-3C8C-4744-BAF7-41BD10ADD6BB}"/>
                  </a:ext>
                </a:extLst>
              </p:cNvPr>
              <p:cNvSpPr txBox="1"/>
              <p:nvPr/>
            </p:nvSpPr>
            <p:spPr>
              <a:xfrm>
                <a:off x="2169165" y="3101809"/>
                <a:ext cx="228361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short int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 bytes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7EE629-DF25-C44D-9AAF-940C6EEBB7EF}"/>
                  </a:ext>
                </a:extLst>
              </p:cNvPr>
              <p:cNvSpPr txBox="1"/>
              <p:nvPr/>
            </p:nvSpPr>
            <p:spPr>
              <a:xfrm>
                <a:off x="1865582" y="4810483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80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2A847F6-1F2E-4644-B78F-519BB2947AE0}"/>
                  </a:ext>
                </a:extLst>
              </p:cNvPr>
              <p:cNvSpPr txBox="1"/>
              <p:nvPr/>
            </p:nvSpPr>
            <p:spPr>
              <a:xfrm>
                <a:off x="2443690" y="430819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10101010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19DABB1-7BD5-E945-B63F-2D378321347A}"/>
                  </a:ext>
                </a:extLst>
              </p:cNvPr>
              <p:cNvSpPr txBox="1"/>
              <p:nvPr/>
            </p:nvSpPr>
            <p:spPr>
              <a:xfrm>
                <a:off x="1880128" y="4336701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81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4065C5-DA33-A04A-AD8C-29035DE7F356}"/>
                  </a:ext>
                </a:extLst>
              </p:cNvPr>
              <p:cNvSpPr txBox="1"/>
              <p:nvPr/>
            </p:nvSpPr>
            <p:spPr>
              <a:xfrm>
                <a:off x="2440150" y="477970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0793E0E-6402-554D-9EC9-E4AC2AD79E59}"/>
                </a:ext>
              </a:extLst>
            </p:cNvPr>
            <p:cNvSpPr txBox="1"/>
            <p:nvPr/>
          </p:nvSpPr>
          <p:spPr>
            <a:xfrm>
              <a:off x="3852667" y="5900841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2" name="Right Arrow 91">
              <a:extLst>
                <a:ext uri="{FF2B5EF4-FFF2-40B4-BE49-F238E27FC236}">
                  <a16:creationId xmlns:a16="http://schemas.microsoft.com/office/drawing/2014/main" id="{D918DC02-74B7-984B-8132-505721F63A16}"/>
                </a:ext>
              </a:extLst>
            </p:cNvPr>
            <p:cNvSpPr/>
            <p:nvPr/>
          </p:nvSpPr>
          <p:spPr>
            <a:xfrm>
              <a:off x="3953928" y="6146730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6" name="Right Brace 95">
              <a:extLst>
                <a:ext uri="{FF2B5EF4-FFF2-40B4-BE49-F238E27FC236}">
                  <a16:creationId xmlns:a16="http://schemas.microsoft.com/office/drawing/2014/main" id="{656ACC57-7DD6-704D-BF83-0282EBC2D9CD}"/>
                </a:ext>
              </a:extLst>
            </p:cNvPr>
            <p:cNvSpPr/>
            <p:nvPr/>
          </p:nvSpPr>
          <p:spPr>
            <a:xfrm>
              <a:off x="6700068" y="5593066"/>
              <a:ext cx="477963" cy="954106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EBEFC47-93DF-CB4D-BA52-A32EA2E5A9DD}"/>
                </a:ext>
              </a:extLst>
            </p:cNvPr>
            <p:cNvSpPr txBox="1"/>
            <p:nvPr/>
          </p:nvSpPr>
          <p:spPr>
            <a:xfrm rot="16200000">
              <a:off x="5947337" y="5300938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each block is 1 byte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341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5F26-BCA0-AA4D-B7E7-68AF2156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and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B20F9-0EBF-EC4B-B45C-09797F5F0BE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5544" y="907053"/>
            <a:ext cx="7947037" cy="523772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/>
              <a:t>An </a:t>
            </a:r>
            <a:r>
              <a:rPr lang="en-US" sz="2400" dirty="0">
                <a:solidFill>
                  <a:srgbClr val="2C895B"/>
                </a:solidFill>
              </a:rPr>
              <a:t>address</a:t>
            </a:r>
            <a:r>
              <a:rPr lang="en-US" sz="2400" dirty="0"/>
              <a:t> refers to a location in memory, the </a:t>
            </a:r>
            <a:r>
              <a:rPr lang="en-US" sz="2400" dirty="0">
                <a:solidFill>
                  <a:srgbClr val="F37440"/>
                </a:solidFill>
              </a:rPr>
              <a:t>lowest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F37440"/>
                </a:solidFill>
              </a:rPr>
              <a:t>first byte </a:t>
            </a:r>
            <a:r>
              <a:rPr lang="en-US" sz="2400" dirty="0"/>
              <a:t>in a </a:t>
            </a:r>
            <a:r>
              <a:rPr lang="en-US" sz="2400" dirty="0">
                <a:solidFill>
                  <a:srgbClr val="0070C0"/>
                </a:solidFill>
              </a:rPr>
              <a:t>contiguous sequence of bytes</a:t>
            </a:r>
          </a:p>
          <a:p>
            <a:r>
              <a:rPr lang="en-US" sz="2400" dirty="0">
                <a:solidFill>
                  <a:schemeClr val="tx2"/>
                </a:solidFill>
              </a:rPr>
              <a:t>Consider the following situation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The </a:t>
            </a:r>
            <a:r>
              <a:rPr lang="en-US" sz="2200" dirty="0">
                <a:solidFill>
                  <a:srgbClr val="0070C0"/>
                </a:solidFill>
              </a:rPr>
              <a:t>variable x </a:t>
            </a:r>
            <a:r>
              <a:rPr lang="en-US" sz="2200" dirty="0">
                <a:solidFill>
                  <a:schemeClr val="tx2"/>
                </a:solidFill>
              </a:rPr>
              <a:t>is at </a:t>
            </a:r>
            <a:r>
              <a:rPr lang="en-US" sz="2200" dirty="0">
                <a:solidFill>
                  <a:srgbClr val="00B050"/>
                </a:solidFill>
              </a:rPr>
              <a:t>memory address 0x90001008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The </a:t>
            </a:r>
            <a:r>
              <a:rPr lang="en-US" sz="2200" dirty="0">
                <a:solidFill>
                  <a:srgbClr val="0070C0"/>
                </a:solidFill>
              </a:rPr>
              <a:t>variable y </a:t>
            </a:r>
            <a:r>
              <a:rPr lang="en-US" sz="2200" dirty="0">
                <a:solidFill>
                  <a:schemeClr val="tx2"/>
                </a:solidFill>
              </a:rPr>
              <a:t>is at </a:t>
            </a:r>
            <a:r>
              <a:rPr lang="en-US" sz="2200" dirty="0">
                <a:solidFill>
                  <a:srgbClr val="00B050"/>
                </a:solidFill>
              </a:rPr>
              <a:t>memory location 0x90001000</a:t>
            </a:r>
          </a:p>
          <a:p>
            <a:pPr lvl="1"/>
            <a:r>
              <a:rPr lang="en-US" sz="2200" dirty="0"/>
              <a:t>and the statement </a:t>
            </a:r>
          </a:p>
          <a:p>
            <a:pPr marL="354012" lvl="1" indent="0">
              <a:buNone/>
            </a:pPr>
            <a:r>
              <a:rPr lang="en-US" sz="2200" dirty="0">
                <a:solidFill>
                  <a:srgbClr val="7030A0"/>
                </a:solidFill>
              </a:rPr>
              <a:t>	x = x + y</a:t>
            </a:r>
          </a:p>
          <a:p>
            <a:r>
              <a:rPr lang="en-US" sz="2400" dirty="0">
                <a:solidFill>
                  <a:schemeClr val="tx2"/>
                </a:solidFill>
              </a:rPr>
              <a:t>The </a:t>
            </a:r>
            <a:r>
              <a:rPr lang="en-US" sz="2400" b="1" dirty="0">
                <a:solidFill>
                  <a:schemeClr val="tx2"/>
                </a:solidFill>
              </a:rPr>
              <a:t>name</a:t>
            </a:r>
            <a:r>
              <a:rPr lang="en-US" sz="2400" dirty="0">
                <a:solidFill>
                  <a:schemeClr val="tx2"/>
                </a:solidFill>
              </a:rPr>
              <a:t> of a variable is on the </a:t>
            </a:r>
            <a:r>
              <a:rPr lang="en-US" sz="2400" b="1" dirty="0">
                <a:solidFill>
                  <a:schemeClr val="tx2"/>
                </a:solidFill>
              </a:rPr>
              <a:t>right side </a:t>
            </a:r>
            <a:r>
              <a:rPr lang="en-US" sz="2400" dirty="0">
                <a:solidFill>
                  <a:schemeClr val="tx2"/>
                </a:solidFill>
              </a:rPr>
              <a:t>of the = evaluates to a </a:t>
            </a:r>
            <a:r>
              <a:rPr lang="en-US" sz="2400" b="1" dirty="0">
                <a:solidFill>
                  <a:schemeClr val="tx2"/>
                </a:solidFill>
              </a:rPr>
              <a:t>memory address</a:t>
            </a:r>
          </a:p>
          <a:p>
            <a:r>
              <a:rPr lang="en-US" sz="2400" dirty="0">
                <a:solidFill>
                  <a:schemeClr val="tx2"/>
                </a:solidFill>
              </a:rPr>
              <a:t>The </a:t>
            </a:r>
            <a:r>
              <a:rPr lang="en-US" sz="2400" b="1" dirty="0">
                <a:solidFill>
                  <a:schemeClr val="tx2"/>
                </a:solidFill>
              </a:rPr>
              <a:t>name</a:t>
            </a:r>
            <a:r>
              <a:rPr lang="en-US" sz="2400" dirty="0">
                <a:solidFill>
                  <a:schemeClr val="tx2"/>
                </a:solidFill>
              </a:rPr>
              <a:t> of a variable is on the </a:t>
            </a:r>
            <a:r>
              <a:rPr lang="en-US" sz="2400" b="1" dirty="0">
                <a:solidFill>
                  <a:schemeClr val="tx2"/>
                </a:solidFill>
              </a:rPr>
              <a:t>left side </a:t>
            </a:r>
            <a:r>
              <a:rPr lang="en-US" sz="2400" dirty="0">
                <a:solidFill>
                  <a:schemeClr val="tx2"/>
                </a:solidFill>
              </a:rPr>
              <a:t>of the = evaluates to the </a:t>
            </a:r>
            <a:r>
              <a:rPr lang="en-US" sz="2400" b="1" dirty="0">
                <a:solidFill>
                  <a:schemeClr val="tx2"/>
                </a:solidFill>
              </a:rPr>
              <a:t>contents of memory at that address</a:t>
            </a:r>
            <a:endParaRPr lang="en-US" sz="2400" b="1" dirty="0">
              <a:solidFill>
                <a:srgbClr val="2C895B"/>
              </a:solidFill>
            </a:endParaRPr>
          </a:p>
          <a:p>
            <a:endParaRPr lang="en-US" sz="2400" dirty="0">
              <a:solidFill>
                <a:srgbClr val="2C895B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6E8B7D4-107F-A74A-A409-EE348E96CAB2}"/>
              </a:ext>
            </a:extLst>
          </p:cNvPr>
          <p:cNvGrpSpPr/>
          <p:nvPr/>
        </p:nvGrpSpPr>
        <p:grpSpPr>
          <a:xfrm>
            <a:off x="9558921" y="964406"/>
            <a:ext cx="2582734" cy="5530105"/>
            <a:chOff x="10375708" y="710592"/>
            <a:chExt cx="2582734" cy="5530105"/>
          </a:xfrm>
        </p:grpSpPr>
        <p:sp>
          <p:nvSpPr>
            <p:cNvPr id="40" name="Rectangle 2">
              <a:extLst>
                <a:ext uri="{FF2B5EF4-FFF2-40B4-BE49-F238E27FC236}">
                  <a16:creationId xmlns:a16="http://schemas.microsoft.com/office/drawing/2014/main" id="{C536C89B-E897-B745-A8CD-DD64D9B635DD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0568416" y="13063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1" name="Rectangle 3">
              <a:extLst>
                <a:ext uri="{FF2B5EF4-FFF2-40B4-BE49-F238E27FC236}">
                  <a16:creationId xmlns:a16="http://schemas.microsoft.com/office/drawing/2014/main" id="{720D2B7D-2739-5740-BCCA-D84B45087F2F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0568416" y="16111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id="{5BE3C6E0-D573-E94A-BB1E-9B4D2ECC27E9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568416" y="19159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3" name="Rectangle 5">
              <a:extLst>
                <a:ext uri="{FF2B5EF4-FFF2-40B4-BE49-F238E27FC236}">
                  <a16:creationId xmlns:a16="http://schemas.microsoft.com/office/drawing/2014/main" id="{603C7C34-A775-9F47-8220-51F2A4EFDA2A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568416" y="22207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4" name="Rectangle 6">
              <a:extLst>
                <a:ext uri="{FF2B5EF4-FFF2-40B4-BE49-F238E27FC236}">
                  <a16:creationId xmlns:a16="http://schemas.microsoft.com/office/drawing/2014/main" id="{80206564-EFD7-E344-9952-8EA4E16007BA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0568416" y="25255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45" name="Rectangle 7">
              <a:extLst>
                <a:ext uri="{FF2B5EF4-FFF2-40B4-BE49-F238E27FC236}">
                  <a16:creationId xmlns:a16="http://schemas.microsoft.com/office/drawing/2014/main" id="{B8378EF2-4842-1544-BC3E-CE931B9DD0C4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0568416" y="28303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46" name="Rectangle 8">
              <a:extLst>
                <a:ext uri="{FF2B5EF4-FFF2-40B4-BE49-F238E27FC236}">
                  <a16:creationId xmlns:a16="http://schemas.microsoft.com/office/drawing/2014/main" id="{5D961640-7519-C945-B30D-A2CF246ED107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0568416" y="31351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47" name="Rectangle 9">
              <a:extLst>
                <a:ext uri="{FF2B5EF4-FFF2-40B4-BE49-F238E27FC236}">
                  <a16:creationId xmlns:a16="http://schemas.microsoft.com/office/drawing/2014/main" id="{54EE768F-A700-B846-9E40-D957FD37A7B5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0568416" y="34399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77</a:t>
              </a:r>
            </a:p>
          </p:txBody>
        </p:sp>
        <p:sp>
          <p:nvSpPr>
            <p:cNvPr id="48" name="Rectangle 10">
              <a:extLst>
                <a:ext uri="{FF2B5EF4-FFF2-40B4-BE49-F238E27FC236}">
                  <a16:creationId xmlns:a16="http://schemas.microsoft.com/office/drawing/2014/main" id="{282348BA-5373-594D-B81D-ED7D6328AF73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0568416" y="37447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9" name="Rectangle 11">
              <a:extLst>
                <a:ext uri="{FF2B5EF4-FFF2-40B4-BE49-F238E27FC236}">
                  <a16:creationId xmlns:a16="http://schemas.microsoft.com/office/drawing/2014/main" id="{218B30D4-670C-174E-8E82-04D994EC2F33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0568416" y="40495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0" name="Rectangle 12">
              <a:extLst>
                <a:ext uri="{FF2B5EF4-FFF2-40B4-BE49-F238E27FC236}">
                  <a16:creationId xmlns:a16="http://schemas.microsoft.com/office/drawing/2014/main" id="{4943FB56-9E25-4A4E-86EA-89118D9EF170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0568416" y="43543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1" name="Rectangle 13">
              <a:extLst>
                <a:ext uri="{FF2B5EF4-FFF2-40B4-BE49-F238E27FC236}">
                  <a16:creationId xmlns:a16="http://schemas.microsoft.com/office/drawing/2014/main" id="{194A50F6-7F98-CC45-B272-56129C3720E7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0568416" y="46591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2" name="Text Box 37">
              <a:extLst>
                <a:ext uri="{FF2B5EF4-FFF2-40B4-BE49-F238E27FC236}">
                  <a16:creationId xmlns:a16="http://schemas.microsoft.com/office/drawing/2014/main" id="{CD856DFB-8F3A-424B-B58B-0AF7D0E02C0C}"/>
                </a:ext>
              </a:extLst>
            </p:cNvPr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0375708" y="948381"/>
              <a:ext cx="995016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(1 Byte)</a:t>
              </a:r>
            </a:p>
          </p:txBody>
        </p:sp>
        <p:sp>
          <p:nvSpPr>
            <p:cNvPr id="53" name="Rectangle 39">
              <a:extLst>
                <a:ext uri="{FF2B5EF4-FFF2-40B4-BE49-F238E27FC236}">
                  <a16:creationId xmlns:a16="http://schemas.microsoft.com/office/drawing/2014/main" id="{859249ED-B2CD-2C4D-95B4-B259BB9CB3AC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0568416" y="49639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90</a:t>
              </a:r>
            </a:p>
          </p:txBody>
        </p:sp>
        <p:sp>
          <p:nvSpPr>
            <p:cNvPr id="54" name="Rectangle 41">
              <a:extLst>
                <a:ext uri="{FF2B5EF4-FFF2-40B4-BE49-F238E27FC236}">
                  <a16:creationId xmlns:a16="http://schemas.microsoft.com/office/drawing/2014/main" id="{A79BFF68-506C-8D49-82CE-7C95EE699B5E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0568416" y="52687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55" name="Rectangle 43">
              <a:extLst>
                <a:ext uri="{FF2B5EF4-FFF2-40B4-BE49-F238E27FC236}">
                  <a16:creationId xmlns:a16="http://schemas.microsoft.com/office/drawing/2014/main" id="{BD00D6C6-C90C-2A47-9F27-233CA4939E9C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0568416" y="55735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01</a:t>
              </a:r>
            </a:p>
          </p:txBody>
        </p:sp>
        <p:sp>
          <p:nvSpPr>
            <p:cNvPr id="56" name="Rectangle 45">
              <a:extLst>
                <a:ext uri="{FF2B5EF4-FFF2-40B4-BE49-F238E27FC236}">
                  <a16:creationId xmlns:a16="http://schemas.microsoft.com/office/drawing/2014/main" id="{0EFA27C5-93FC-1C42-974C-BE23A4BDF28B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0568416" y="58783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08</a:t>
              </a:r>
            </a:p>
          </p:txBody>
        </p:sp>
        <p:sp>
          <p:nvSpPr>
            <p:cNvPr id="57" name="Rectangle 14">
              <a:extLst>
                <a:ext uri="{FF2B5EF4-FFF2-40B4-BE49-F238E27FC236}">
                  <a16:creationId xmlns:a16="http://schemas.microsoft.com/office/drawing/2014/main" id="{0834145F-128A-FF4F-9ABA-963983B9916A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1223864" y="5871365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0x90001000</a:t>
              </a:r>
            </a:p>
          </p:txBody>
        </p:sp>
        <p:sp>
          <p:nvSpPr>
            <p:cNvPr id="58" name="Rectangle 15">
              <a:extLst>
                <a:ext uri="{FF2B5EF4-FFF2-40B4-BE49-F238E27FC236}">
                  <a16:creationId xmlns:a16="http://schemas.microsoft.com/office/drawing/2014/main" id="{F806CA0B-4C4B-844A-A5AD-00AD82D75FC4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1223864" y="5521631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0x90001001</a:t>
              </a:r>
            </a:p>
          </p:txBody>
        </p:sp>
        <p:sp>
          <p:nvSpPr>
            <p:cNvPr id="59" name="Rectangle 16">
              <a:extLst>
                <a:ext uri="{FF2B5EF4-FFF2-40B4-BE49-F238E27FC236}">
                  <a16:creationId xmlns:a16="http://schemas.microsoft.com/office/drawing/2014/main" id="{A71DB83D-4E52-2C44-A02D-62FCCA0A3190}"/>
                </a:ext>
              </a:extLst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1223864" y="5233442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0x90001002</a:t>
              </a:r>
            </a:p>
          </p:txBody>
        </p:sp>
        <p:sp>
          <p:nvSpPr>
            <p:cNvPr id="60" name="Rectangle 17">
              <a:extLst>
                <a:ext uri="{FF2B5EF4-FFF2-40B4-BE49-F238E27FC236}">
                  <a16:creationId xmlns:a16="http://schemas.microsoft.com/office/drawing/2014/main" id="{82B82AE0-19D7-104B-B12F-905D26AF307B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1223864" y="4925444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0x90001003</a:t>
              </a:r>
            </a:p>
          </p:txBody>
        </p:sp>
        <p:sp>
          <p:nvSpPr>
            <p:cNvPr id="61" name="Rectangle 18">
              <a:extLst>
                <a:ext uri="{FF2B5EF4-FFF2-40B4-BE49-F238E27FC236}">
                  <a16:creationId xmlns:a16="http://schemas.microsoft.com/office/drawing/2014/main" id="{DDFCF367-3CE8-7442-AFF0-94B939B4D70D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1223864" y="4627682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0x90001004</a:t>
              </a:r>
            </a:p>
          </p:txBody>
        </p:sp>
        <p:sp>
          <p:nvSpPr>
            <p:cNvPr id="62" name="Rectangle 19">
              <a:extLst>
                <a:ext uri="{FF2B5EF4-FFF2-40B4-BE49-F238E27FC236}">
                  <a16:creationId xmlns:a16="http://schemas.microsoft.com/office/drawing/2014/main" id="{8222449F-36CF-6340-BDC2-B6C0D2DDD13E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1223864" y="4317847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0x90001005</a:t>
              </a:r>
            </a:p>
          </p:txBody>
        </p:sp>
        <p:sp>
          <p:nvSpPr>
            <p:cNvPr id="63" name="Rectangle 20">
              <a:extLst>
                <a:ext uri="{FF2B5EF4-FFF2-40B4-BE49-F238E27FC236}">
                  <a16:creationId xmlns:a16="http://schemas.microsoft.com/office/drawing/2014/main" id="{FE825607-3843-184C-8BBA-10E269A4E06E}"/>
                </a:ext>
              </a:extLst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1223864" y="4024677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0x90001006</a:t>
              </a:r>
            </a:p>
          </p:txBody>
        </p:sp>
        <p:sp>
          <p:nvSpPr>
            <p:cNvPr id="64" name="Rectangle 21">
              <a:extLst>
                <a:ext uri="{FF2B5EF4-FFF2-40B4-BE49-F238E27FC236}">
                  <a16:creationId xmlns:a16="http://schemas.microsoft.com/office/drawing/2014/main" id="{5CA86F16-1706-6543-9B18-A5BF3E764D0D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1223864" y="3713677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0x90001007</a:t>
              </a:r>
            </a:p>
          </p:txBody>
        </p:sp>
        <p:sp>
          <p:nvSpPr>
            <p:cNvPr id="65" name="Rectangle 22">
              <a:extLst>
                <a:ext uri="{FF2B5EF4-FFF2-40B4-BE49-F238E27FC236}">
                  <a16:creationId xmlns:a16="http://schemas.microsoft.com/office/drawing/2014/main" id="{E890D3E2-B169-114D-AB8F-DE00702E20D4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1223864" y="3418794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</a:t>
              </a:r>
              <a:r>
                <a:rPr lang="en-US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90001008</a:t>
              </a:r>
            </a:p>
          </p:txBody>
        </p:sp>
        <p:sp>
          <p:nvSpPr>
            <p:cNvPr id="66" name="Rectangle 23">
              <a:extLst>
                <a:ext uri="{FF2B5EF4-FFF2-40B4-BE49-F238E27FC236}">
                  <a16:creationId xmlns:a16="http://schemas.microsoft.com/office/drawing/2014/main" id="{5C5C63E2-DE39-3544-A607-89271555E390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1223864" y="3141084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0x90001009</a:t>
              </a:r>
            </a:p>
          </p:txBody>
        </p:sp>
        <p:sp>
          <p:nvSpPr>
            <p:cNvPr id="67" name="Rectangle 24">
              <a:extLst>
                <a:ext uri="{FF2B5EF4-FFF2-40B4-BE49-F238E27FC236}">
                  <a16:creationId xmlns:a16="http://schemas.microsoft.com/office/drawing/2014/main" id="{012CBB8D-C2C4-5942-8946-74081B0358AB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1223864" y="2831209"/>
              <a:ext cx="136608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0x9000100A</a:t>
              </a:r>
            </a:p>
          </p:txBody>
        </p:sp>
        <p:sp>
          <p:nvSpPr>
            <p:cNvPr id="68" name="Rectangle 25">
              <a:extLst>
                <a:ext uri="{FF2B5EF4-FFF2-40B4-BE49-F238E27FC236}">
                  <a16:creationId xmlns:a16="http://schemas.microsoft.com/office/drawing/2014/main" id="{94845B1D-D78A-5147-BB5B-DA55D720FA4B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1223864" y="2521334"/>
              <a:ext cx="135646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0x9000100B</a:t>
              </a:r>
            </a:p>
          </p:txBody>
        </p:sp>
        <p:sp>
          <p:nvSpPr>
            <p:cNvPr id="69" name="Rectangle 40">
              <a:extLst>
                <a:ext uri="{FF2B5EF4-FFF2-40B4-BE49-F238E27FC236}">
                  <a16:creationId xmlns:a16="http://schemas.microsoft.com/office/drawing/2014/main" id="{A60D8C2E-B4D2-6B43-A976-BAE07E26B0AF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1223864" y="2211459"/>
              <a:ext cx="134844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0x9000100C</a:t>
              </a:r>
            </a:p>
          </p:txBody>
        </p:sp>
        <p:sp>
          <p:nvSpPr>
            <p:cNvPr id="70" name="Rectangle 42">
              <a:extLst>
                <a:ext uri="{FF2B5EF4-FFF2-40B4-BE49-F238E27FC236}">
                  <a16:creationId xmlns:a16="http://schemas.microsoft.com/office/drawing/2014/main" id="{5D8B14BC-238D-664A-8F34-A1B1956FE230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1223864" y="1931614"/>
              <a:ext cx="137249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0x9000100D</a:t>
              </a:r>
            </a:p>
          </p:txBody>
        </p:sp>
        <p:sp>
          <p:nvSpPr>
            <p:cNvPr id="71" name="Rectangle 44">
              <a:extLst>
                <a:ext uri="{FF2B5EF4-FFF2-40B4-BE49-F238E27FC236}">
                  <a16:creationId xmlns:a16="http://schemas.microsoft.com/office/drawing/2014/main" id="{824DF390-FAB8-AC44-8ECC-165BAF81D6AA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11223864" y="1605636"/>
              <a:ext cx="133882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0x9000100E</a:t>
              </a:r>
            </a:p>
          </p:txBody>
        </p:sp>
        <p:sp>
          <p:nvSpPr>
            <p:cNvPr id="72" name="Rectangle 46">
              <a:extLst>
                <a:ext uri="{FF2B5EF4-FFF2-40B4-BE49-F238E27FC236}">
                  <a16:creationId xmlns:a16="http://schemas.microsoft.com/office/drawing/2014/main" id="{DF83A5D1-7E38-7448-ADE9-9201EA698DB3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11223864" y="1297500"/>
              <a:ext cx="133241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0x9000100F</a:t>
              </a:r>
            </a:p>
          </p:txBody>
        </p:sp>
        <p:sp>
          <p:nvSpPr>
            <p:cNvPr id="73" name="Text Box 36">
              <a:extLst>
                <a:ext uri="{FF2B5EF4-FFF2-40B4-BE49-F238E27FC236}">
                  <a16:creationId xmlns:a16="http://schemas.microsoft.com/office/drawing/2014/main" id="{CA9B6C6C-86A4-2348-86AA-85DF048A0318}"/>
                </a:ext>
              </a:extLst>
            </p:cNvPr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1223864" y="710592"/>
              <a:ext cx="1734578" cy="7078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32-bit address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(hex)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140BDAB4-013F-4343-916B-CDA3474DA128}"/>
              </a:ext>
            </a:extLst>
          </p:cNvPr>
          <p:cNvSpPr txBox="1"/>
          <p:nvPr/>
        </p:nvSpPr>
        <p:spPr>
          <a:xfrm>
            <a:off x="8666075" y="3783430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X ------&gt;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24E48D1-9CAE-A344-9B29-F45D1D700D93}"/>
              </a:ext>
            </a:extLst>
          </p:cNvPr>
          <p:cNvSpPr txBox="1"/>
          <p:nvPr/>
        </p:nvSpPr>
        <p:spPr>
          <a:xfrm>
            <a:off x="8927378" y="6179699"/>
            <a:ext cx="9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Y-----&gt;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A5C4203-3EF1-674E-83DF-922A78B483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F57E8-C69F-BC4B-956A-E5E1891481C8}"/>
              </a:ext>
            </a:extLst>
          </p:cNvPr>
          <p:cNvSpPr txBox="1"/>
          <p:nvPr/>
        </p:nvSpPr>
        <p:spPr>
          <a:xfrm>
            <a:off x="-2196548" y="-28028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4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2F32-2937-C247-8765-51AD7DD2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3" y="36889"/>
            <a:ext cx="4024330" cy="480405"/>
          </a:xfrm>
        </p:spPr>
        <p:txBody>
          <a:bodyPr/>
          <a:lstStyle/>
          <a:p>
            <a:r>
              <a:rPr lang="en-US" sz="2400" dirty="0"/>
              <a:t>Variables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7494-31E8-6F4F-A95D-99A7642EF7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245" y="517293"/>
            <a:ext cx="12043510" cy="604487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Integer types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[default: unspecified!]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[default: signed]</a:t>
            </a:r>
          </a:p>
          <a:p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Floating Point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[always signed]</a:t>
            </a:r>
          </a:p>
          <a:p>
            <a:r>
              <a:rPr lang="en-US" sz="2000" b="1" dirty="0"/>
              <a:t>Optional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Modifiers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for each base type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[int]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[int, double]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signed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[char, int]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[char, int]</a:t>
            </a:r>
          </a:p>
          <a:p>
            <a:pPr lvl="1"/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 only</a:t>
            </a:r>
          </a:p>
          <a:p>
            <a:r>
              <a:rPr lang="en-US" sz="2000" b="1" dirty="0"/>
              <a:t>char type</a:t>
            </a:r>
          </a:p>
          <a:p>
            <a:pPr lvl="1"/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One byte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in a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byte addressable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memory</a:t>
            </a:r>
          </a:p>
          <a:p>
            <a:pPr lvl="1"/>
            <a:r>
              <a:rPr lang="en-US" sz="2000" b="1" dirty="0">
                <a:solidFill>
                  <a:schemeClr val="accent5"/>
                </a:solidFill>
              </a:rPr>
              <a:t>Signed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vs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5"/>
                </a:solidFill>
              </a:rPr>
              <a:t>Unsigned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implementation dependent</a:t>
            </a:r>
          </a:p>
          <a:p>
            <a:pPr lvl="1"/>
            <a:r>
              <a:rPr lang="en-US" sz="2000" b="1" dirty="0">
                <a:solidFill>
                  <a:schemeClr val="accent5"/>
                </a:solidFill>
              </a:rPr>
              <a:t>Be careful </a:t>
            </a:r>
            <a:r>
              <a:rPr lang="en-US" sz="2000" dirty="0">
                <a:solidFill>
                  <a:srgbClr val="00B050"/>
                </a:solidFill>
              </a:rPr>
              <a:t>char is unsigned on arm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00B0F0"/>
                </a:solidFill>
              </a:rPr>
              <a:t>signed on other HW like intel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39994C-27D8-9D41-AB98-ADE9F4394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060416"/>
              </p:ext>
            </p:extLst>
          </p:nvPr>
        </p:nvGraphicFramePr>
        <p:xfrm>
          <a:off x="5580152" y="605026"/>
          <a:ext cx="5992403" cy="451104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70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1091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</a:tblGrid>
              <a:tr h="327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 Data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AArch-32 </a:t>
                      </a:r>
                    </a:p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AArch-64</a:t>
                      </a:r>
                    </a:p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(arm unsigned)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unsigned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 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unsigned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float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long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745716"/>
                  </a:ext>
                </a:extLst>
              </a:tr>
              <a:tr h="139512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pointer *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358853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3462770A-883E-4943-A8E2-5BC8817AFB2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99509-EB46-5F48-AE97-0CD13C6EED44}"/>
              </a:ext>
            </a:extLst>
          </p:cNvPr>
          <p:cNvSpPr txBox="1"/>
          <p:nvPr/>
        </p:nvSpPr>
        <p:spPr>
          <a:xfrm>
            <a:off x="6682540" y="5448961"/>
            <a:ext cx="4775666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word size </a:t>
            </a:r>
            <a:r>
              <a:rPr lang="en-US" dirty="0">
                <a:solidFill>
                  <a:srgbClr val="FF0000"/>
                </a:solidFill>
              </a:rPr>
              <a:t>is the size of the address (pointer)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FE7050DB-DB49-BF4C-88DF-62AAD292F7F8}"/>
              </a:ext>
            </a:extLst>
          </p:cNvPr>
          <p:cNvSpPr/>
          <p:nvPr/>
        </p:nvSpPr>
        <p:spPr>
          <a:xfrm>
            <a:off x="8993429" y="5079629"/>
            <a:ext cx="251388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D34F6A04-B1E3-CE44-8503-8F2AF322BEB7}"/>
              </a:ext>
            </a:extLst>
          </p:cNvPr>
          <p:cNvSpPr/>
          <p:nvPr/>
        </p:nvSpPr>
        <p:spPr>
          <a:xfrm>
            <a:off x="10558069" y="5079629"/>
            <a:ext cx="251388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9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F4EE3-1FE6-AC42-9742-7E2543D47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693" y="102529"/>
            <a:ext cx="11273085" cy="715294"/>
          </a:xfrm>
        </p:spPr>
        <p:txBody>
          <a:bodyPr/>
          <a:lstStyle/>
          <a:p>
            <a:r>
              <a:rPr lang="en-US" dirty="0"/>
              <a:t>Caution: Char type can be either signed or unsigned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B1E74-4115-E84D-9034-0841FBCF911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0" y="2611860"/>
            <a:ext cx="5397062" cy="4041701"/>
          </a:xfr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3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variable c is being cast promoted to an int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So, what is printed?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Depends on the hardware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On arm (pi-cluster)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char default is unsigned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	255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On Intel 64-bit (ieng6)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char default is signed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	-1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BF374-AFB3-1F9E-4AC9-7B0618A39CD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94847" y="950988"/>
            <a:ext cx="10190480" cy="127518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70C0"/>
                </a:solidFill>
              </a:rPr>
              <a:t>unsigned</a:t>
            </a:r>
            <a:r>
              <a:rPr lang="en-US" dirty="0">
                <a:solidFill>
                  <a:srgbClr val="0070C0"/>
                </a:solidFill>
              </a:rPr>
              <a:t> char: </a:t>
            </a:r>
            <a:r>
              <a:rPr lang="en-US" dirty="0"/>
              <a:t>8 bits positive values only 0 to 255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37440"/>
                </a:solidFill>
              </a:rPr>
              <a:t>signed</a:t>
            </a:r>
            <a:r>
              <a:rPr lang="en-US" dirty="0">
                <a:solidFill>
                  <a:srgbClr val="F37440"/>
                </a:solidFill>
              </a:rPr>
              <a:t> char: </a:t>
            </a:r>
            <a:r>
              <a:rPr lang="en-US" dirty="0"/>
              <a:t>8 bits negative &amp; positive values (-128 to +127)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B050"/>
                </a:solidFill>
              </a:rPr>
              <a:t>char</a:t>
            </a:r>
            <a:r>
              <a:rPr lang="en-US" dirty="0"/>
              <a:t> (with no modifier): 8-bit (</a:t>
            </a:r>
            <a:r>
              <a:rPr lang="en-US" dirty="0">
                <a:solidFill>
                  <a:srgbClr val="FF0000"/>
                </a:solidFill>
              </a:rPr>
              <a:t>signed or unsigned: implementation dependent</a:t>
            </a:r>
            <a:r>
              <a:rPr lang="en-US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FD55748-67B5-174E-AA99-B2CE17105FFA}"/>
              </a:ext>
            </a:extLst>
          </p:cNvPr>
          <p:cNvSpPr/>
          <p:nvPr/>
        </p:nvSpPr>
        <p:spPr bwMode="auto">
          <a:xfrm>
            <a:off x="1728673" y="2682199"/>
            <a:ext cx="3932611" cy="3482400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  <a:alpha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char c = 255;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(int)c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7A4B11-7828-3342-8362-F2BE21A54EA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7857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852265-4080-6510-8FCD-7A21138AEB4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41400" y="1498032"/>
            <a:ext cx="4996084" cy="386193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Harvard architecture premise: </a:t>
            </a:r>
            <a:r>
              <a:rPr lang="en-US" sz="2000" dirty="0">
                <a:solidFill>
                  <a:schemeClr val="accent6"/>
                </a:solidFill>
              </a:rPr>
              <a:t>Instructions and data should not interact (claim is higher higher performance), and they can have different word sizes</a:t>
            </a:r>
          </a:p>
          <a:p>
            <a:pPr lvl="1"/>
            <a:r>
              <a:rPr lang="en-US" sz="1800" b="1" dirty="0">
                <a:solidFill>
                  <a:schemeClr val="accent6"/>
                </a:solidFill>
              </a:rPr>
              <a:t>Observation: </a:t>
            </a:r>
            <a:r>
              <a:rPr lang="en-US" sz="1800" dirty="0">
                <a:solidFill>
                  <a:schemeClr val="accent6"/>
                </a:solidFill>
              </a:rPr>
              <a:t>Two memory subsystems (using similar state of the art technologies) can be accessed concurrently for higher throughput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Distinguishing feature</a:t>
            </a:r>
            <a:r>
              <a:rPr lang="en-US" sz="2000" dirty="0">
                <a:solidFill>
                  <a:schemeClr val="accent1"/>
                </a:solidFill>
              </a:rPr>
              <a:t>: </a:t>
            </a:r>
            <a:r>
              <a:rPr lang="en-US" sz="2000" b="1" dirty="0">
                <a:solidFill>
                  <a:schemeClr val="accent6"/>
                </a:solidFill>
              </a:rPr>
              <a:t>Independent</a:t>
            </a:r>
            <a:r>
              <a:rPr lang="en-US" sz="2000" dirty="0">
                <a:solidFill>
                  <a:schemeClr val="accent1"/>
                </a:solidFill>
              </a:rPr>
              <a:t> instruction </a:t>
            </a:r>
            <a:r>
              <a:rPr lang="en-US" sz="2000" dirty="0">
                <a:solidFill>
                  <a:schemeClr val="accent6"/>
                </a:solidFill>
              </a:rPr>
              <a:t>and</a:t>
            </a:r>
            <a:r>
              <a:rPr lang="en-US" sz="2000" dirty="0">
                <a:solidFill>
                  <a:schemeClr val="accent1"/>
                </a:solidFill>
              </a:rPr>
              <a:t> data memories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Do you agree and why?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F1848B-BA28-67F0-D8A9-4C96EA76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An Alternative that was not successful: Harvard Architecture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EC7B857-0018-0BE0-BA63-218E4C711F2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44758" y="1409914"/>
            <a:ext cx="6068380" cy="35298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3A0CD1-9187-CB83-7953-4993D4CD12F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6351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70B3-E937-BD48-B2BD-F2FDF5736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0720"/>
          </a:xfrm>
        </p:spPr>
        <p:txBody>
          <a:bodyPr/>
          <a:lstStyle/>
          <a:p>
            <a:r>
              <a:rPr lang="en-US" dirty="0"/>
              <a:t>Fixed size types in C (later addition to 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2ACFB-459C-FE47-A20C-1132FD4E828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2406" y="770524"/>
            <a:ext cx="11435372" cy="549711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Sometimes programs need to be </a:t>
            </a:r>
            <a:r>
              <a:rPr lang="en-US" sz="2400" dirty="0">
                <a:solidFill>
                  <a:srgbClr val="0070C0"/>
                </a:solidFill>
              </a:rPr>
              <a:t>written for a particular range of integers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or for </a:t>
            </a:r>
            <a:r>
              <a:rPr lang="en-US" sz="2400" dirty="0">
                <a:solidFill>
                  <a:srgbClr val="0070C0"/>
                </a:solidFill>
              </a:rPr>
              <a:t>a particular size of storage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</a:rPr>
              <a:t>regardless of what machine the program runs on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In the file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stdint.h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the following </a:t>
            </a:r>
            <a:r>
              <a:rPr lang="en-US" sz="2400" dirty="0">
                <a:solidFill>
                  <a:srgbClr val="0070C0"/>
                </a:solidFill>
              </a:rPr>
              <a:t>fixed size types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are defined for use in these situations: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A2DA2E-5103-094A-B966-1927F006F99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3B978FB-DD15-C14E-97A6-FB7A0C5ED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708016"/>
              </p:ext>
            </p:extLst>
          </p:nvPr>
        </p:nvGraphicFramePr>
        <p:xfrm>
          <a:off x="2699725" y="2603721"/>
          <a:ext cx="7020733" cy="3503763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906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1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2652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</a:tblGrid>
              <a:tr h="1261355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Unsigned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Exact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int8_t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uint8_t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 bits (1 byte)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int16_t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uint16_t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16 bits (2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32 bits (4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int64_t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uint64_t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64 bits (8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19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5744D-139C-134F-A4AC-7E971B13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202025" cy="474733"/>
          </a:xfrm>
        </p:spPr>
        <p:txBody>
          <a:bodyPr/>
          <a:lstStyle/>
          <a:p>
            <a:r>
              <a:rPr lang="en-US" dirty="0"/>
              <a:t>C vs Java: Expression Type Promotions, Demotions, Casts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7347C-1637-7841-84DC-5170780E45B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64960" y="629360"/>
            <a:ext cx="11812859" cy="271432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/>
          <a:p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Java: </a:t>
            </a:r>
            <a:r>
              <a:rPr lang="en-US" altLang="en-US" sz="2400" dirty="0">
                <a:solidFill>
                  <a:schemeClr val="accent1"/>
                </a:solidFill>
              </a:rPr>
              <a:t>demotions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are</a:t>
            </a:r>
            <a:r>
              <a:rPr lang="en-US" altLang="en-US" sz="2400" dirty="0"/>
              <a:t> </a:t>
            </a:r>
            <a:r>
              <a:rPr lang="en-US" altLang="en-US" sz="2400" u="sng" dirty="0">
                <a:solidFill>
                  <a:schemeClr val="accent1"/>
                </a:solidFill>
              </a:rPr>
              <a:t>not</a:t>
            </a:r>
            <a:r>
              <a:rPr lang="en-US" altLang="en-US" sz="2400" dirty="0">
                <a:solidFill>
                  <a:schemeClr val="accent1"/>
                </a:solidFill>
              </a:rPr>
              <a:t> automatic</a:t>
            </a:r>
            <a:br>
              <a:rPr lang="en-US" altLang="en-US" sz="2400" dirty="0"/>
            </a:br>
            <a:r>
              <a:rPr lang="en-US" altLang="en-US" sz="2400" dirty="0"/>
              <a:t>C: </a:t>
            </a:r>
            <a:r>
              <a:rPr lang="en-US" altLang="en-US" sz="2400" dirty="0">
                <a:solidFill>
                  <a:schemeClr val="accent1"/>
                </a:solidFill>
              </a:rPr>
              <a:t>demotions</a:t>
            </a:r>
            <a:r>
              <a:rPr lang="en-US" altLang="en-US" sz="2400" dirty="0"/>
              <a:t> are </a:t>
            </a:r>
            <a:r>
              <a:rPr lang="en-US" altLang="en-US" sz="2400" dirty="0">
                <a:solidFill>
                  <a:schemeClr val="accent1"/>
                </a:solidFill>
              </a:rPr>
              <a:t>automatic</a:t>
            </a:r>
          </a:p>
          <a:p>
            <a:r>
              <a:rPr lang="en-US" b="1" dirty="0">
                <a:solidFill>
                  <a:srgbClr val="0070C0"/>
                </a:solidFill>
              </a:rPr>
              <a:t>Cast</a:t>
            </a:r>
            <a:r>
              <a:rPr lang="en-US" dirty="0"/>
              <a:t>: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 unary operator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variable_type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0070C0"/>
                </a:solidFill>
              </a:rPr>
              <a:t>explicitly converts the type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the value of an expression to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variable_type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To explicitly get the floating-point equivalent of the </a:t>
            </a:r>
            <a:r>
              <a:rPr lang="en-US" b="1" i="1" dirty="0">
                <a:solidFill>
                  <a:srgbClr val="F37440"/>
                </a:solidFill>
              </a:rPr>
              <a:t>integer variable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you would use a cast and write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(float)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C67B5521-D5A6-8F43-8C20-A39A514E0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0388" y="3514319"/>
            <a:ext cx="8186854" cy="3170099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c;</a:t>
            </a:r>
          </a:p>
          <a:p>
            <a:pPr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c;        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 promotion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/* OK in Java and C */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 demotion */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Java: Compile time error */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C: OK; truncation */  </a:t>
            </a: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(char)</a:t>
            </a: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Explicit demotion using a 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cast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Java: OK; truncation */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/* C: OK; truncation */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BE3171-7A70-FF4D-AC91-A15E7631281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8430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/>
      <p:bldP spid="4" grpId="0" uiExpand="1" build="allAtOnce" animBg="1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71D38-0341-3B49-9DB1-2C833D906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24277"/>
            <a:ext cx="10515600" cy="541207"/>
          </a:xfrm>
        </p:spPr>
        <p:txBody>
          <a:bodyPr/>
          <a:lstStyle/>
          <a:p>
            <a:r>
              <a:rPr lang="en-US" dirty="0"/>
              <a:t>Java versus C: Mostly Similar Syntax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AC95FC8-87A7-7044-A487-423237D3C554}"/>
              </a:ext>
            </a:extLst>
          </p:cNvPr>
          <p:cNvSpPr/>
          <p:nvPr/>
        </p:nvSpPr>
        <p:spPr bwMode="auto">
          <a:xfrm>
            <a:off x="758739" y="809752"/>
            <a:ext cx="3799846" cy="1058053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 = 42 + (7 * -5);</a:t>
            </a:r>
            <a:endParaRPr lang="en-US" sz="2200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pi = 3.14159;</a:t>
            </a:r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 = 'Q';</a:t>
            </a:r>
            <a:endParaRPr lang="en-US" sz="22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8CF0FB6-468F-9243-96DC-EDDC3D1E97EF}"/>
              </a:ext>
            </a:extLst>
          </p:cNvPr>
          <p:cNvSpPr/>
          <p:nvPr/>
        </p:nvSpPr>
        <p:spPr bwMode="auto">
          <a:xfrm>
            <a:off x="853023" y="2224694"/>
            <a:ext cx="9722476" cy="1740938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0;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end;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 </a:t>
            </a:r>
            <a:r>
              <a:rPr lang="en-US" sz="2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 </a:t>
            </a:r>
            <a:r>
              <a:rPr lang="en-US" sz="2200" i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loop guard</a:t>
            </a:r>
            <a:endParaRPr lang="en-US" sz="22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 2 == 0) { </a:t>
            </a:r>
            <a:endParaRPr lang="en-US" sz="2200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x +=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69CDD01-CF38-2401-C005-53E3354C5494}"/>
              </a:ext>
            </a:extLst>
          </p:cNvPr>
          <p:cNvSpPr/>
          <p:nvPr/>
        </p:nvSpPr>
        <p:spPr bwMode="auto">
          <a:xfrm>
            <a:off x="758739" y="4084800"/>
            <a:ext cx="7003716" cy="2352973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initial value is undefined</a:t>
            </a:r>
            <a:b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  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is the same as (</a:t>
            </a:r>
            <a:r>
              <a:rPr lang="en-US" sz="24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0) */ 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statement1;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statement2;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82916-0E08-EDBE-CB74-BCBDFE2B12AA}"/>
              </a:ext>
            </a:extLst>
          </p:cNvPr>
          <p:cNvSpPr txBox="1"/>
          <p:nvPr/>
        </p:nvSpPr>
        <p:spPr>
          <a:xfrm>
            <a:off x="11927778" y="65445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74DBAC5-CB67-5665-B138-9571DE85265C}"/>
              </a:ext>
            </a:extLst>
          </p:cNvPr>
          <p:cNvGrpSpPr/>
          <p:nvPr/>
        </p:nvGrpSpPr>
        <p:grpSpPr>
          <a:xfrm>
            <a:off x="7522142" y="4909311"/>
            <a:ext cx="3929613" cy="1323439"/>
            <a:chOff x="4243055" y="5410029"/>
            <a:chExt cx="3929613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3691A6-AD4B-D830-49E4-496228E6CB0C}"/>
                </a:ext>
              </a:extLst>
            </p:cNvPr>
            <p:cNvSpPr txBox="1"/>
            <p:nvPr/>
          </p:nvSpPr>
          <p:spPr>
            <a:xfrm>
              <a:off x="4642534" y="5410029"/>
              <a:ext cx="3530134" cy="13234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Depends on what value of </a:t>
              </a:r>
              <a:r>
                <a:rPr lang="en-US" sz="2000" dirty="0" err="1">
                  <a:solidFill>
                    <a:schemeClr val="tx1">
                      <a:lumMod val="50000"/>
                    </a:schemeClr>
                  </a:solidFill>
                </a:rPr>
                <a:t>i</a:t>
              </a:r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,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is </a:t>
              </a:r>
              <a:r>
                <a:rPr lang="en-US" sz="2000" dirty="0" err="1">
                  <a:solidFill>
                    <a:schemeClr val="tx1">
                      <a:lumMod val="50000"/>
                    </a:schemeClr>
                  </a:solidFill>
                </a:rPr>
                <a:t>i</a:t>
              </a:r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 zero or non-zero </a:t>
              </a: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6FC82334-ED15-2FF6-8C65-509AD78FE544}"/>
                </a:ext>
              </a:extLst>
            </p:cNvPr>
            <p:cNvSpPr/>
            <p:nvPr/>
          </p:nvSpPr>
          <p:spPr>
            <a:xfrm>
              <a:off x="4243055" y="5867422"/>
              <a:ext cx="363879" cy="24279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736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E035-2029-A743-81BB-27131B99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02" y="64941"/>
            <a:ext cx="10515600" cy="578652"/>
          </a:xfrm>
        </p:spPr>
        <p:txBody>
          <a:bodyPr/>
          <a:lstStyle/>
          <a:p>
            <a:r>
              <a:rPr lang="en-US" dirty="0"/>
              <a:t>Conditional Statements </a:t>
            </a:r>
            <a:r>
              <a:rPr lang="en-US" altLang="en-US" sz="2400" dirty="0"/>
              <a:t>(</a:t>
            </a:r>
            <a:r>
              <a:rPr lang="en-US" alt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if, while, do...while, for</a:t>
            </a:r>
            <a:r>
              <a:rPr lang="en-US" altLang="en-US" sz="24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44B1-F232-7B49-B331-463CBDCFB5D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19184" y="809565"/>
            <a:ext cx="11108594" cy="566185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en-US" sz="2200" b="1" dirty="0">
                <a:solidFill>
                  <a:srgbClr val="0070C0"/>
                </a:solidFill>
              </a:rPr>
              <a:t>C conditional test expressions</a:t>
            </a:r>
            <a:r>
              <a:rPr lang="en-US" altLang="en-US" sz="2200" dirty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en-US" altLang="en-US" sz="2200" b="1" dirty="0">
                <a:solidFill>
                  <a:srgbClr val="FF0000"/>
                </a:solidFill>
              </a:rPr>
              <a:t>0 (NULL) is FALSE</a:t>
            </a:r>
            <a:r>
              <a:rPr lang="en-US" altLang="en-US" sz="2200" b="1" dirty="0"/>
              <a:t>,  </a:t>
            </a:r>
            <a:r>
              <a:rPr lang="en-US" altLang="en-US" sz="2200" b="1" u="sng" dirty="0">
                <a:solidFill>
                  <a:srgbClr val="00B050"/>
                </a:solidFill>
              </a:rPr>
              <a:t>any</a:t>
            </a:r>
            <a:r>
              <a:rPr lang="en-US" altLang="en-US" sz="2200" b="1" dirty="0">
                <a:solidFill>
                  <a:srgbClr val="00B050"/>
                </a:solidFill>
              </a:rPr>
              <a:t> non-0 value is TRUE </a:t>
            </a:r>
          </a:p>
          <a:p>
            <a:r>
              <a:rPr lang="en-US" altLang="en-US" sz="2200" b="1" dirty="0">
                <a:solidFill>
                  <a:srgbClr val="FF0000"/>
                </a:solidFill>
              </a:rPr>
              <a:t>C comparison operators ( ==, !=, &gt;, etc.) </a:t>
            </a:r>
            <a:r>
              <a:rPr lang="en-US" altLang="en-US" sz="2200" b="1" dirty="0">
                <a:solidFill>
                  <a:srgbClr val="0070C0"/>
                </a:solidFill>
              </a:rPr>
              <a:t>evaluate to either 0 (false) or 1 (true)</a:t>
            </a:r>
          </a:p>
          <a:p>
            <a:r>
              <a:rPr lang="en-US" altLang="en-US" sz="2400" dirty="0">
                <a:solidFill>
                  <a:srgbClr val="00B050"/>
                </a:solidFill>
              </a:rPr>
              <a:t>Legal in Java and in C: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800" dirty="0"/>
          </a:p>
          <a:p>
            <a:pPr lvl="2"/>
            <a:endParaRPr lang="en-US" altLang="en-US" sz="3000" dirty="0"/>
          </a:p>
          <a:p>
            <a:pPr lvl="2"/>
            <a:endParaRPr lang="en-US" altLang="en-US" sz="2000" dirty="0">
              <a:solidFill>
                <a:srgbClr val="FF0000"/>
              </a:solidFill>
            </a:endParaRPr>
          </a:p>
          <a:p>
            <a:r>
              <a:rPr lang="en-US" altLang="en-US" sz="2400" dirty="0">
                <a:solidFill>
                  <a:srgbClr val="FF0000"/>
                </a:solidFill>
              </a:rPr>
              <a:t>Illegal in Java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rgbClr val="00B050"/>
                </a:solidFill>
              </a:rPr>
              <a:t>but </a:t>
            </a:r>
            <a:r>
              <a:rPr lang="en-US" altLang="en-US" sz="2400" b="1" dirty="0">
                <a:solidFill>
                  <a:srgbClr val="00B050"/>
                </a:solidFill>
              </a:rPr>
              <a:t>legal</a:t>
            </a:r>
            <a:r>
              <a:rPr lang="en-US" altLang="en-US" sz="2400" dirty="0">
                <a:solidFill>
                  <a:srgbClr val="00B050"/>
                </a:solidFill>
              </a:rPr>
              <a:t> in C (often a typo!):</a:t>
            </a:r>
          </a:p>
          <a:p>
            <a:pPr marL="0" indent="0">
              <a:buNone/>
            </a:pPr>
            <a:endParaRPr lang="en-US" altLang="en-US" sz="3200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4E5977E7-482D-4144-A70D-1D7F91839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4852" y="2494875"/>
            <a:ext cx="2733768" cy="16312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5)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E058225E-C681-9B44-B233-E782AF46F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1756" y="4681928"/>
            <a:ext cx="2733768" cy="16312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5)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489300-9A37-794F-BC34-5108AD749AEB}"/>
              </a:ext>
            </a:extLst>
          </p:cNvPr>
          <p:cNvGrpSpPr/>
          <p:nvPr/>
        </p:nvGrpSpPr>
        <p:grpSpPr>
          <a:xfrm>
            <a:off x="5355524" y="4724996"/>
            <a:ext cx="4369543" cy="1323439"/>
            <a:chOff x="4343030" y="4978705"/>
            <a:chExt cx="4316888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2D12BAA-0164-484B-A922-F1C9C32EA351}"/>
                </a:ext>
              </a:extLst>
            </p:cNvPr>
            <p:cNvSpPr txBox="1"/>
            <p:nvPr/>
          </p:nvSpPr>
          <p:spPr>
            <a:xfrm>
              <a:off x="4706721" y="4978705"/>
              <a:ext cx="3953197" cy="13234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Assignment operators evaluate to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the value that is assigned, so….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F3AAAB56-52C3-364E-AF27-6BC8FB892183}"/>
                </a:ext>
              </a:extLst>
            </p:cNvPr>
            <p:cNvSpPr/>
            <p:nvPr/>
          </p:nvSpPr>
          <p:spPr>
            <a:xfrm>
              <a:off x="4343030" y="5266077"/>
              <a:ext cx="337931" cy="26835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22CF63-4DE5-A646-A560-A1DAB8696DFC}"/>
              </a:ext>
            </a:extLst>
          </p:cNvPr>
          <p:cNvGrpSpPr/>
          <p:nvPr/>
        </p:nvGrpSpPr>
        <p:grpSpPr>
          <a:xfrm>
            <a:off x="5293629" y="2795167"/>
            <a:ext cx="3862788" cy="707886"/>
            <a:chOff x="4353339" y="4901332"/>
            <a:chExt cx="3862788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DFE29E-F950-BB4F-BC03-874E4D31F428}"/>
                </a:ext>
              </a:extLst>
            </p:cNvPr>
            <p:cNvSpPr txBox="1"/>
            <p:nvPr/>
          </p:nvSpPr>
          <p:spPr>
            <a:xfrm>
              <a:off x="4685993" y="4901332"/>
              <a:ext cx="3530134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DE6C1C53-4133-F64F-A776-E7E504363717}"/>
                </a:ext>
              </a:extLst>
            </p:cNvPr>
            <p:cNvSpPr/>
            <p:nvPr/>
          </p:nvSpPr>
          <p:spPr>
            <a:xfrm>
              <a:off x="4353339" y="5009322"/>
              <a:ext cx="337931" cy="26835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EB81527-606F-6E4D-9253-62932299B266}"/>
              </a:ext>
            </a:extLst>
          </p:cNvPr>
          <p:cNvSpPr txBox="1"/>
          <p:nvPr/>
        </p:nvSpPr>
        <p:spPr>
          <a:xfrm>
            <a:off x="11927778" y="65445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827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1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87A5C572-4DDC-A791-216B-24B0508E8D8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6636" y="1360258"/>
            <a:ext cx="11578728" cy="445455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In evaluation of </a:t>
            </a:r>
            <a:r>
              <a:rPr lang="en-US" sz="2400" dirty="0">
                <a:solidFill>
                  <a:srgbClr val="2C895B"/>
                </a:solidFill>
              </a:rPr>
              <a:t>conditional guard expressions, </a:t>
            </a:r>
            <a:r>
              <a:rPr lang="en-US" sz="2400" dirty="0">
                <a:solidFill>
                  <a:schemeClr val="tx2"/>
                </a:solidFill>
              </a:rPr>
              <a:t>C uses what is called </a:t>
            </a:r>
            <a:r>
              <a:rPr lang="en-US" sz="2400" b="1" dirty="0">
                <a:solidFill>
                  <a:srgbClr val="C00000"/>
                </a:solidFill>
              </a:rPr>
              <a:t>short circu</a:t>
            </a:r>
            <a:r>
              <a:rPr lang="en-US" sz="2400" dirty="0">
                <a:solidFill>
                  <a:srgbClr val="C00000"/>
                </a:solidFill>
              </a:rPr>
              <a:t>it </a:t>
            </a:r>
            <a:r>
              <a:rPr lang="en-US" sz="2400" dirty="0">
                <a:solidFill>
                  <a:schemeClr val="tx2"/>
                </a:solidFill>
              </a:rPr>
              <a:t>or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minimal</a:t>
            </a:r>
            <a:r>
              <a:rPr lang="en-US" sz="2400" dirty="0">
                <a:solidFill>
                  <a:srgbClr val="C00000"/>
                </a:solidFill>
              </a:rPr>
              <a:t> evaluation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2400" b="1" dirty="0">
                <a:solidFill>
                  <a:schemeClr val="tx2"/>
                </a:solidFill>
              </a:rPr>
              <a:t>Each</a:t>
            </a:r>
            <a:r>
              <a:rPr lang="en-US" sz="2400" dirty="0">
                <a:solidFill>
                  <a:srgbClr val="F37440"/>
                </a:solidFill>
              </a:rPr>
              <a:t> expression argument </a:t>
            </a:r>
            <a:r>
              <a:rPr lang="en-US" sz="2400" dirty="0">
                <a:solidFill>
                  <a:schemeClr val="tx2"/>
                </a:solidFill>
              </a:rPr>
              <a:t>is </a:t>
            </a:r>
            <a:r>
              <a:rPr lang="en-US" sz="2400" dirty="0">
                <a:solidFill>
                  <a:srgbClr val="2C895B"/>
                </a:solidFill>
              </a:rPr>
              <a:t>evaluated </a:t>
            </a:r>
            <a:r>
              <a:rPr lang="en-US" sz="2400" b="1" dirty="0">
                <a:solidFill>
                  <a:srgbClr val="2C895B"/>
                </a:solidFill>
              </a:rPr>
              <a:t>in sequence </a:t>
            </a:r>
            <a:r>
              <a:rPr lang="en-US" sz="2400" dirty="0">
                <a:solidFill>
                  <a:srgbClr val="2C895B"/>
                </a:solidFill>
              </a:rPr>
              <a:t>from </a:t>
            </a:r>
            <a:r>
              <a:rPr lang="en-US" sz="2400" dirty="0">
                <a:solidFill>
                  <a:schemeClr val="accent1"/>
                </a:solidFill>
              </a:rPr>
              <a:t>left to right </a:t>
            </a:r>
            <a:r>
              <a:rPr lang="en-US" sz="2400" dirty="0">
                <a:solidFill>
                  <a:schemeClr val="tx2"/>
                </a:solidFill>
              </a:rPr>
              <a:t>including any </a:t>
            </a:r>
            <a:r>
              <a:rPr lang="en-US" sz="2400" dirty="0">
                <a:solidFill>
                  <a:srgbClr val="FF0000"/>
                </a:solidFill>
              </a:rPr>
              <a:t>side effects  </a:t>
            </a:r>
            <a:r>
              <a:rPr lang="en-US" sz="2400" dirty="0">
                <a:solidFill>
                  <a:schemeClr val="tx2"/>
                </a:solidFill>
              </a:rPr>
              <a:t>(modified using parenthesis), </a:t>
            </a:r>
            <a:r>
              <a:rPr lang="en-US" sz="2400" b="1" dirty="0">
                <a:solidFill>
                  <a:srgbClr val="0070C0"/>
                </a:solidFill>
              </a:rPr>
              <a:t>before</a:t>
            </a:r>
            <a:r>
              <a:rPr lang="en-US" sz="2400" dirty="0">
                <a:solidFill>
                  <a:schemeClr val="tx2"/>
                </a:solidFill>
              </a:rPr>
              <a:t> (optionally) </a:t>
            </a:r>
            <a:r>
              <a:rPr lang="en-US" sz="2400" dirty="0">
                <a:solidFill>
                  <a:srgbClr val="2C895B"/>
                </a:solidFill>
              </a:rPr>
              <a:t>evaluating the next expression argument</a:t>
            </a:r>
          </a:p>
          <a:p>
            <a:r>
              <a:rPr lang="en-US" sz="2400" dirty="0">
                <a:solidFill>
                  <a:schemeClr val="tx2"/>
                </a:solidFill>
              </a:rPr>
              <a:t>If after </a:t>
            </a:r>
            <a:r>
              <a:rPr lang="en-US" sz="2400" dirty="0">
                <a:solidFill>
                  <a:srgbClr val="2C895B"/>
                </a:solidFill>
              </a:rPr>
              <a:t>evaluating an argument</a:t>
            </a:r>
            <a:r>
              <a:rPr lang="en-US" sz="2400" dirty="0">
                <a:solidFill>
                  <a:schemeClr val="tx2"/>
                </a:solidFill>
              </a:rPr>
              <a:t>, the </a:t>
            </a:r>
            <a:r>
              <a:rPr lang="en-US" sz="2400" dirty="0">
                <a:solidFill>
                  <a:srgbClr val="F37440"/>
                </a:solidFill>
              </a:rPr>
              <a:t>value of the entire expression can be determined</a:t>
            </a:r>
            <a:r>
              <a:rPr lang="en-US" sz="2400" dirty="0">
                <a:solidFill>
                  <a:schemeClr val="tx2"/>
                </a:solidFill>
              </a:rPr>
              <a:t>, then the </a:t>
            </a:r>
            <a:r>
              <a:rPr lang="en-US" sz="2400" dirty="0">
                <a:solidFill>
                  <a:srgbClr val="C00000"/>
                </a:solidFill>
              </a:rPr>
              <a:t>remaining arguments are NOT evaluated </a:t>
            </a:r>
            <a:r>
              <a:rPr lang="en-US" sz="2400" i="1" dirty="0">
                <a:solidFill>
                  <a:srgbClr val="7030A0"/>
                </a:solidFill>
              </a:rPr>
              <a:t>(for performance)  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B9562-FFFD-0649-B4D1-5311765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92880"/>
          </a:xfrm>
        </p:spPr>
        <p:txBody>
          <a:bodyPr/>
          <a:lstStyle/>
          <a:p>
            <a:r>
              <a:rPr lang="en-US" dirty="0"/>
              <a:t>Program Flow – Short Circuit or Minimal Evaluation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DD4079-75CF-4440-8916-EEF44A2D81F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E587D27-3E83-5DDE-73F4-C57E45F7DC07}"/>
              </a:ext>
            </a:extLst>
          </p:cNvPr>
          <p:cNvSpPr/>
          <p:nvPr/>
        </p:nvSpPr>
        <p:spPr bwMode="auto">
          <a:xfrm>
            <a:off x="687538" y="2365823"/>
            <a:ext cx="10443989" cy="44338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5) </a:t>
            </a:r>
            <a:r>
              <a:rPr lang="en-US" sz="22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3))  </a:t>
            </a:r>
            <a:r>
              <a:rPr lang="en-US" sz="22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b="1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x == 5</a:t>
            </a:r>
            <a:r>
              <a:rPr lang="en-US" sz="22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then </a:t>
            </a:r>
            <a:r>
              <a:rPr lang="en-US" sz="2200" b="1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&gt; 3 is not evaluated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25FEDB70-D422-3128-A2E5-DC1954F31E68}"/>
              </a:ext>
            </a:extLst>
          </p:cNvPr>
          <p:cNvSpPr/>
          <p:nvPr/>
        </p:nvSpPr>
        <p:spPr>
          <a:xfrm>
            <a:off x="1874521" y="2862723"/>
            <a:ext cx="322530" cy="3177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9DC275CC-3EC2-326B-CEAB-1FC68DF3DC03}"/>
              </a:ext>
            </a:extLst>
          </p:cNvPr>
          <p:cNvSpPr/>
          <p:nvPr/>
        </p:nvSpPr>
        <p:spPr>
          <a:xfrm>
            <a:off x="3603671" y="2831848"/>
            <a:ext cx="322530" cy="3177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0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 animBg="1"/>
      <p:bldP spid="18" grpId="0"/>
      <p:bldP spid="7" grpId="0" animBg="1"/>
      <p:bldP spid="3" grpId="0" animBg="1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9562-FFFD-0649-B4D1-5311765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92880"/>
          </a:xfrm>
        </p:spPr>
        <p:txBody>
          <a:bodyPr/>
          <a:lstStyle/>
          <a:p>
            <a:r>
              <a:rPr lang="en-US" dirty="0"/>
              <a:t>Program Flow – Short Circuit or Minimal Evaluation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DD4079-75CF-4440-8916-EEF44A2D81F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7FE557A-8E58-06D1-6FB0-21E6E4609B72}"/>
              </a:ext>
            </a:extLst>
          </p:cNvPr>
          <p:cNvSpPr/>
          <p:nvPr/>
        </p:nvSpPr>
        <p:spPr bwMode="auto">
          <a:xfrm>
            <a:off x="698748" y="1339169"/>
            <a:ext cx="10188530" cy="791766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!= 0)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a is 0, </a:t>
            </a:r>
            <a:r>
              <a:rPr lang="en-US" sz="2200" i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200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not called </a:t>
            </a:r>
          </a:p>
          <a:p>
            <a:pPr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do_something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188CBA4-8767-6EB4-A5B9-B4A0189E7B24}"/>
              </a:ext>
            </a:extLst>
          </p:cNvPr>
          <p:cNvSpPr/>
          <p:nvPr/>
        </p:nvSpPr>
        <p:spPr bwMode="auto">
          <a:xfrm>
            <a:off x="625366" y="2818738"/>
            <a:ext cx="10592873" cy="3183049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&gt; 0)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== 'Q')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evaluates to non zero (true) 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then (b == 3) is not tested</a:t>
            </a:r>
          </a:p>
          <a:p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&gt; 0)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== 'Q')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 (b == 3)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 // c short circuit </a:t>
            </a:r>
            <a:endParaRPr lang="en-US" sz="2200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x = x / 2;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(x == 0) {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return 0; 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330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32F2B-24D1-E549-9C01-7502CDFF9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38" y="325710"/>
            <a:ext cx="10515600" cy="396836"/>
          </a:xfrm>
        </p:spPr>
        <p:txBody>
          <a:bodyPr/>
          <a:lstStyle/>
          <a:p>
            <a:r>
              <a:rPr lang="en-US" dirty="0"/>
              <a:t>Be Careful with the comma 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/>
              <a:t> sequence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D026A-C439-B94E-BD66-5FF26B8149C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46560" y="1624298"/>
            <a:ext cx="9498879" cy="394876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Sequence Operator 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</a:p>
          <a:p>
            <a:pPr marL="354012" lvl="1" indent="0">
              <a:buNone/>
            </a:pPr>
            <a:r>
              <a:rPr lang="en-US" altLang="en-US" sz="24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400" b="1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expr1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400" b="1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expr2</a:t>
            </a:r>
          </a:p>
          <a:p>
            <a:pPr marL="225425" indent="-225425"/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Evaluates </a:t>
            </a:r>
            <a:r>
              <a:rPr lang="en-US" altLang="en-US" sz="2400" i="1" dirty="0">
                <a:solidFill>
                  <a:srgbClr val="0070C0"/>
                </a:solidFill>
              </a:rPr>
              <a:t>expr1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 first and then </a:t>
            </a:r>
            <a:r>
              <a:rPr lang="en-US" altLang="en-US" sz="2400" i="1" dirty="0">
                <a:solidFill>
                  <a:srgbClr val="0070C0"/>
                </a:solidFill>
              </a:rPr>
              <a:t>expr2</a:t>
            </a:r>
            <a:r>
              <a:rPr lang="en-US" altLang="en-US" sz="2400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evaluates to or returns </a:t>
            </a:r>
            <a:r>
              <a:rPr lang="en-US" altLang="en-US" sz="2400" i="1" dirty="0">
                <a:solidFill>
                  <a:srgbClr val="0070C0"/>
                </a:solidFill>
              </a:rPr>
              <a:t>expr2</a:t>
            </a:r>
          </a:p>
          <a:p>
            <a:pPr lvl="2"/>
            <a:endParaRPr lang="en-US" sz="2400" dirty="0"/>
          </a:p>
          <a:p>
            <a:pPr marL="354012" lvl="1" indent="0">
              <a:buNone/>
            </a:pPr>
            <a:endParaRPr lang="en-US" sz="2400" dirty="0"/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Unexpected results with 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operator (some compilers will warn)</a:t>
            </a: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B93EA467-9304-054F-A284-1223D2114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665" y="3183387"/>
            <a:ext cx="571371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 = 0;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10;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0B853C-9B25-3D4F-B939-66A73CBA14E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Text Box 22">
            <a:extLst>
              <a:ext uri="{FF2B5EF4-FFF2-40B4-BE49-F238E27FC236}">
                <a16:creationId xmlns:a16="http://schemas.microsoft.com/office/drawing/2014/main" id="{924820F6-DA7C-6C40-89EC-EE2EA38BD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665" y="4573696"/>
            <a:ext cx="7983208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64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323;        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64 (assigns first)</a:t>
            </a:r>
          </a:p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(64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323);     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323 (value of expression)</a:t>
            </a:r>
          </a:p>
        </p:txBody>
      </p:sp>
    </p:spTree>
    <p:extLst>
      <p:ext uri="{BB962C8B-B14F-4D97-AF65-F5344CB8AC3E}">
        <p14:creationId xmlns:p14="http://schemas.microsoft.com/office/powerpoint/2010/main" val="24908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1" grpId="0"/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5094"/>
            <a:ext cx="7465848" cy="455603"/>
          </a:xfrm>
        </p:spPr>
        <p:txBody>
          <a:bodyPr/>
          <a:lstStyle/>
          <a:p>
            <a:r>
              <a:rPr lang="en-US" dirty="0"/>
              <a:t>C Function Definitions - 1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F45E09-1148-B548-B188-173E79858E3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21082" y="584298"/>
            <a:ext cx="4898834" cy="545074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b="1" dirty="0">
                <a:solidFill>
                  <a:schemeClr val="accent5"/>
                </a:solidFill>
              </a:rPr>
              <a:t>C Functions </a:t>
            </a:r>
            <a:r>
              <a:rPr lang="en-US" sz="1800" b="1" dirty="0">
                <a:solidFill>
                  <a:srgbClr val="FF0000"/>
                </a:solidFill>
              </a:rPr>
              <a:t>are not </a:t>
            </a:r>
            <a:r>
              <a:rPr lang="en-US" sz="1800" b="1" dirty="0">
                <a:solidFill>
                  <a:schemeClr val="accent5"/>
                </a:solidFill>
              </a:rPr>
              <a:t>methods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no classes, no objects</a:t>
            </a:r>
            <a:endParaRPr lang="en-US" sz="1800" b="1" dirty="0">
              <a:solidFill>
                <a:schemeClr val="accent5"/>
              </a:solidFill>
            </a:endParaRPr>
          </a:p>
          <a:p>
            <a:r>
              <a:rPr lang="en-US" sz="1800" b="1" dirty="0">
                <a:solidFill>
                  <a:schemeClr val="accent5"/>
                </a:solidFill>
              </a:rPr>
              <a:t>C function definition</a:t>
            </a:r>
            <a:endParaRPr lang="en-US" sz="1800" dirty="0">
              <a:solidFill>
                <a:schemeClr val="accent5"/>
              </a:solidFill>
            </a:endParaRPr>
          </a:p>
          <a:p>
            <a:pPr lvl="1"/>
            <a:r>
              <a:rPr lang="en-US" sz="1800" dirty="0">
                <a:solidFill>
                  <a:schemeClr val="accent5"/>
                </a:solidFill>
              </a:rPr>
              <a:t>returns a value </a:t>
            </a:r>
            <a:r>
              <a:rPr lang="en-US" sz="1800" dirty="0"/>
              <a:t>of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endParaRPr lang="en-US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zero</a:t>
            </a:r>
            <a:r>
              <a:rPr lang="en-US" sz="1800" dirty="0">
                <a:solidFill>
                  <a:srgbClr val="0070C0"/>
                </a:solidFill>
              </a:rPr>
              <a:t> or more </a:t>
            </a:r>
            <a:r>
              <a:rPr lang="en-US" sz="1800" b="1" i="1" dirty="0">
                <a:solidFill>
                  <a:srgbClr val="2C895B"/>
                </a:solidFill>
              </a:rPr>
              <a:t>typed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5"/>
                </a:solidFill>
              </a:rPr>
              <a:t>parameters</a:t>
            </a:r>
          </a:p>
          <a:p>
            <a:r>
              <a:rPr lang="en-US" sz="1800" dirty="0">
                <a:solidFill>
                  <a:schemeClr val="tx2"/>
                </a:solidFill>
              </a:rPr>
              <a:t>Every program must have initial (start) function: int </a:t>
            </a:r>
            <a:r>
              <a:rPr lang="en-US" sz="1800" dirty="0">
                <a:solidFill>
                  <a:schemeClr val="accent5"/>
                </a:solidFill>
              </a:rPr>
              <a:t>main() 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accent5"/>
                </a:solidFill>
              </a:rPr>
              <a:t>main() </a:t>
            </a:r>
            <a:r>
              <a:rPr lang="en-US" sz="1800" dirty="0">
                <a:solidFill>
                  <a:schemeClr val="tx2"/>
                </a:solidFill>
              </a:rPr>
              <a:t>is the </a:t>
            </a:r>
            <a:r>
              <a:rPr lang="en-US" sz="1800" b="1" dirty="0">
                <a:solidFill>
                  <a:srgbClr val="F3753F"/>
                </a:solidFill>
              </a:rPr>
              <a:t>first function in your code </a:t>
            </a:r>
            <a:r>
              <a:rPr lang="en-US" sz="1800" dirty="0">
                <a:solidFill>
                  <a:schemeClr val="accent6"/>
                </a:solidFill>
              </a:rPr>
              <a:t>to run/execute</a:t>
            </a:r>
          </a:p>
          <a:p>
            <a:pPr lvl="1"/>
            <a:r>
              <a:rPr lang="en-US" sz="1800" dirty="0">
                <a:solidFill>
                  <a:schemeClr val="accent5"/>
                </a:solidFill>
              </a:rPr>
              <a:t>main() </a:t>
            </a:r>
            <a:r>
              <a:rPr lang="en-US" sz="1800" dirty="0">
                <a:solidFill>
                  <a:srgbClr val="2C895B"/>
                </a:solidFill>
              </a:rPr>
              <a:t>is </a:t>
            </a:r>
            <a:r>
              <a:rPr lang="en-US" sz="1800" b="1" dirty="0">
                <a:solidFill>
                  <a:srgbClr val="2C895B"/>
                </a:solidFill>
              </a:rPr>
              <a:t>not the first function </a:t>
            </a:r>
            <a:r>
              <a:rPr lang="en-US" sz="1800" dirty="0">
                <a:solidFill>
                  <a:srgbClr val="2C895B"/>
                </a:solidFill>
              </a:rPr>
              <a:t>to run in a Linux process, </a:t>
            </a:r>
            <a:r>
              <a:rPr lang="en-US" sz="1800" dirty="0">
                <a:solidFill>
                  <a:schemeClr val="accent6"/>
                </a:solidFill>
              </a:rPr>
              <a:t>it is </a:t>
            </a:r>
            <a:r>
              <a:rPr lang="en-US" sz="1800" dirty="0">
                <a:solidFill>
                  <a:schemeClr val="tx2"/>
                </a:solidFill>
              </a:rPr>
              <a:t>the </a:t>
            </a:r>
            <a:r>
              <a:rPr lang="en-US" sz="1800" b="1" i="1" dirty="0">
                <a:solidFill>
                  <a:srgbClr val="C00000"/>
                </a:solidFill>
              </a:rPr>
              <a:t>C runtime startup code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later in course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You should never make a call to main() from your code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1E121E3-3891-8F42-8AC1-96A9438E42C2}"/>
              </a:ext>
            </a:extLst>
          </p:cNvPr>
          <p:cNvSpPr/>
          <p:nvPr/>
        </p:nvSpPr>
        <p:spPr bwMode="auto">
          <a:xfrm>
            <a:off x="5354110" y="2419836"/>
            <a:ext cx="6653090" cy="3895487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returns: sum of integers from 1 to max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max)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definition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sum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 definition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&lt;= max;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sum +=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sum;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F1D1985-C48A-6A44-99C9-1AB89B8C9E68}"/>
              </a:ext>
            </a:extLst>
          </p:cNvPr>
          <p:cNvSpPr/>
          <p:nvPr/>
        </p:nvSpPr>
        <p:spPr bwMode="auto">
          <a:xfrm>
            <a:off x="5354110" y="257447"/>
            <a:ext cx="6720290" cy="20417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  <a:buNone/>
            </a:pP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param1, …,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paramN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ts val="12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statements</a:t>
            </a:r>
          </a:p>
          <a:p>
            <a:pPr>
              <a:buNone/>
            </a:pPr>
            <a:r>
              <a:rPr lang="en-US" sz="2000" i="1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return </a:t>
            </a:r>
            <a:r>
              <a:rPr lang="en-US" sz="20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2000" i="1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076A29-7DF7-664D-8B2B-00B513A3F4AE}"/>
              </a:ext>
            </a:extLst>
          </p:cNvPr>
          <p:cNvSpPr txBox="1"/>
          <p:nvPr/>
        </p:nvSpPr>
        <p:spPr>
          <a:xfrm>
            <a:off x="6558742" y="780371"/>
            <a:ext cx="19800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function definition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61A8B88A-15CD-D047-B64D-56C7792F55AD}"/>
              </a:ext>
            </a:extLst>
          </p:cNvPr>
          <p:cNvSpPr/>
          <p:nvPr/>
        </p:nvSpPr>
        <p:spPr>
          <a:xfrm rot="18899435">
            <a:off x="6256637" y="713050"/>
            <a:ext cx="286603" cy="327546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09A908-C26A-BB42-B45C-58202600E30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2858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5094"/>
            <a:ext cx="5108983" cy="455603"/>
          </a:xfrm>
        </p:spPr>
        <p:txBody>
          <a:bodyPr/>
          <a:lstStyle/>
          <a:p>
            <a:r>
              <a:rPr lang="en-US" dirty="0"/>
              <a:t>C Function Definitions - 2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F45E09-1148-B548-B188-173E79858E3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86489" y="1606197"/>
            <a:ext cx="6768493" cy="495596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accent1"/>
                </a:solidFill>
              </a:rPr>
              <a:t>A function of type </a:t>
            </a:r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does not return a value</a:t>
            </a:r>
          </a:p>
          <a:p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chemeClr val="accent1"/>
                </a:solidFill>
              </a:rPr>
              <a:t> parameter or an </a:t>
            </a:r>
            <a:r>
              <a:rPr lang="en-US" sz="2200" b="1" dirty="0">
                <a:solidFill>
                  <a:schemeClr val="accent1"/>
                </a:solidFill>
              </a:rPr>
              <a:t>empty parameter list </a:t>
            </a:r>
            <a:r>
              <a:rPr lang="en-US" sz="2200" dirty="0"/>
              <a:t>specifies this is </a:t>
            </a:r>
            <a:r>
              <a:rPr lang="en-US" sz="2200" dirty="0">
                <a:solidFill>
                  <a:schemeClr val="accent6"/>
                </a:solidFill>
              </a:rPr>
              <a:t>a</a:t>
            </a:r>
            <a:r>
              <a:rPr lang="en-US" sz="2200" dirty="0">
                <a:solidFill>
                  <a:srgbClr val="2C895B"/>
                </a:solidFill>
              </a:rPr>
              <a:t> function </a:t>
            </a:r>
            <a:r>
              <a:rPr lang="en-US" sz="2200" dirty="0">
                <a:solidFill>
                  <a:schemeClr val="accent6"/>
                </a:solidFill>
              </a:rPr>
              <a:t>with</a:t>
            </a:r>
            <a:r>
              <a:rPr lang="en-US" sz="2200" dirty="0">
                <a:solidFill>
                  <a:srgbClr val="2C895B"/>
                </a:solidFill>
              </a:rPr>
              <a:t> </a:t>
            </a:r>
            <a:r>
              <a:rPr lang="en-US" sz="2200" b="1" dirty="0">
                <a:solidFill>
                  <a:srgbClr val="2C895B"/>
                </a:solidFill>
              </a:rPr>
              <a:t>no parameters </a:t>
            </a:r>
          </a:p>
          <a:p>
            <a:pPr lvl="1"/>
            <a:r>
              <a:rPr lang="en-US" sz="2200" dirty="0"/>
              <a:t>A </a:t>
            </a:r>
            <a:r>
              <a:rPr lang="en-US" sz="2200" dirty="0">
                <a:solidFill>
                  <a:schemeClr val="accent5"/>
                </a:solidFill>
              </a:rPr>
              <a:t>common practice </a:t>
            </a:r>
            <a:r>
              <a:rPr lang="en-US" sz="2200" dirty="0"/>
              <a:t>is to use the keyword 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200" dirty="0"/>
              <a:t> to specify </a:t>
            </a:r>
            <a:r>
              <a:rPr lang="en-US" sz="2200" dirty="0">
                <a:solidFill>
                  <a:srgbClr val="0070C0"/>
                </a:solidFill>
              </a:rPr>
              <a:t>an empty or an </a:t>
            </a:r>
            <a:r>
              <a:rPr lang="en-US" sz="2200" dirty="0">
                <a:solidFill>
                  <a:srgbClr val="FF0000"/>
                </a:solidFill>
              </a:rPr>
              <a:t>ignored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parameter list</a:t>
            </a:r>
          </a:p>
          <a:p>
            <a:r>
              <a:rPr lang="en-US" sz="2200" dirty="0"/>
              <a:t>At runtime, </a:t>
            </a:r>
            <a:r>
              <a:rPr lang="en-US" sz="2200" dirty="0">
                <a:solidFill>
                  <a:schemeClr val="accent1"/>
                </a:solidFill>
              </a:rPr>
              <a:t>function arguments </a:t>
            </a:r>
            <a:r>
              <a:rPr lang="en-US" sz="2200" dirty="0"/>
              <a:t>are </a:t>
            </a:r>
            <a:r>
              <a:rPr lang="en-US" sz="2200" dirty="0">
                <a:solidFill>
                  <a:srgbClr val="00B050"/>
                </a:solidFill>
              </a:rPr>
              <a:t>evaluated</a:t>
            </a:r>
            <a:r>
              <a:rPr lang="en-US" sz="2200" dirty="0"/>
              <a:t>, then the resulting </a:t>
            </a:r>
            <a:r>
              <a:rPr lang="en-US" sz="2200" dirty="0">
                <a:solidFill>
                  <a:srgbClr val="2C895B"/>
                </a:solidFill>
              </a:rPr>
              <a:t>value </a:t>
            </a:r>
            <a:r>
              <a:rPr lang="en-US" sz="2200" dirty="0">
                <a:solidFill>
                  <a:srgbClr val="FF0000"/>
                </a:solidFill>
              </a:rPr>
              <a:t>is COPIED </a:t>
            </a:r>
            <a:r>
              <a:rPr lang="en-US" sz="2200" dirty="0">
                <a:solidFill>
                  <a:srgbClr val="2C895B"/>
                </a:solidFill>
              </a:rPr>
              <a:t>to a memory location allocated for the argument (</a:t>
            </a:r>
            <a:r>
              <a:rPr lang="en-US" sz="2200" dirty="0">
                <a:solidFill>
                  <a:srgbClr val="7030A0"/>
                </a:solidFill>
              </a:rPr>
              <a:t>like a local variable</a:t>
            </a:r>
            <a:r>
              <a:rPr lang="en-US" sz="2200" dirty="0">
                <a:solidFill>
                  <a:srgbClr val="2C895B"/>
                </a:solidFill>
              </a:rPr>
              <a:t>)</a:t>
            </a:r>
            <a:endParaRPr lang="en-US" sz="22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So, functions are </a:t>
            </a:r>
            <a:r>
              <a:rPr lang="en-US" sz="2000" b="1" dirty="0">
                <a:solidFill>
                  <a:schemeClr val="accent1"/>
                </a:solidFill>
              </a:rPr>
              <a:t>free to change </a:t>
            </a:r>
            <a:r>
              <a:rPr lang="en-US" sz="2000" dirty="0">
                <a:solidFill>
                  <a:schemeClr val="accent1"/>
                </a:solidFill>
              </a:rPr>
              <a:t>parameter values in their body without side effect  to the calling function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C Parameter passing is called: </a:t>
            </a:r>
            <a:r>
              <a:rPr lang="en-US" sz="2000" dirty="0">
                <a:solidFill>
                  <a:schemeClr val="accent1"/>
                </a:solidFill>
              </a:rPr>
              <a:t>call by value</a:t>
            </a:r>
            <a:endParaRPr lang="en-US" sz="2000" dirty="0">
              <a:solidFill>
                <a:srgbClr val="2C895B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1E121E3-3891-8F42-8AC1-96A9438E42C2}"/>
              </a:ext>
            </a:extLst>
          </p:cNvPr>
          <p:cNvSpPr/>
          <p:nvPr/>
        </p:nvSpPr>
        <p:spPr bwMode="auto">
          <a:xfrm>
            <a:off x="7007071" y="666316"/>
            <a:ext cx="5112419" cy="4528899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prints sum of integers 1 to MAX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8</a:t>
            </a:r>
          </a:p>
          <a:p>
            <a:endParaRPr lang="en-US" sz="20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</a:t>
            </a:r>
            <a:r>
              <a:rPr lang="en-US" sz="2000" i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sum()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total +=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total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08C670-D21B-C744-94B2-A0CE0DAEA8A7}"/>
              </a:ext>
            </a:extLst>
          </p:cNvPr>
          <p:cNvSpPr txBox="1"/>
          <p:nvPr/>
        </p:nvSpPr>
        <p:spPr>
          <a:xfrm>
            <a:off x="487390" y="686098"/>
            <a:ext cx="5918608" cy="769441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remember this is a pre-processor (</a:t>
            </a:r>
            <a:r>
              <a:rPr lang="en-US" sz="2200" dirty="0" err="1">
                <a:solidFill>
                  <a:srgbClr val="0070C0"/>
                </a:solidFill>
              </a:rPr>
              <a:t>cpp</a:t>
            </a:r>
            <a:r>
              <a:rPr lang="en-US" sz="2200" dirty="0">
                <a:solidFill>
                  <a:srgbClr val="0070C0"/>
                </a:solidFill>
              </a:rPr>
              <a:t>) macro</a:t>
            </a:r>
          </a:p>
          <a:p>
            <a:r>
              <a:rPr lang="en-US" sz="2200" dirty="0">
                <a:solidFill>
                  <a:srgbClr val="0070C0"/>
                </a:solidFill>
              </a:rPr>
              <a:t>it is not a variable, it is a "substitution"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B4E694-F9AF-9349-812C-CD3D568B84C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405998" y="1070819"/>
            <a:ext cx="617659" cy="15065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5599F6-1479-9C44-97BC-7304777E5C6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3327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796" y="342275"/>
            <a:ext cx="5047199" cy="455603"/>
          </a:xfrm>
        </p:spPr>
        <p:txBody>
          <a:bodyPr/>
          <a:lstStyle/>
          <a:p>
            <a:r>
              <a:rPr lang="en-US" dirty="0"/>
              <a:t>C Function Definitions - 3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25862D-8239-134F-87CE-3E63024C345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71468" y="892979"/>
            <a:ext cx="8811185" cy="104663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/>
              <a:t>In standard C, </a:t>
            </a:r>
            <a:r>
              <a:rPr lang="en-US" sz="2400" dirty="0">
                <a:solidFill>
                  <a:schemeClr val="accent5"/>
                </a:solidFill>
              </a:rPr>
              <a:t>functions </a:t>
            </a:r>
            <a:r>
              <a:rPr lang="en-US" sz="2400" b="1" dirty="0">
                <a:solidFill>
                  <a:srgbClr val="FF0000"/>
                </a:solidFill>
              </a:rPr>
              <a:t>cannot be nested </a:t>
            </a:r>
            <a:r>
              <a:rPr lang="en-US" sz="2400" b="1" dirty="0">
                <a:solidFill>
                  <a:schemeClr val="accent5"/>
                </a:solidFill>
              </a:rPr>
              <a:t>(defined)</a:t>
            </a:r>
            <a:r>
              <a:rPr lang="en-US" sz="2400" dirty="0">
                <a:solidFill>
                  <a:schemeClr val="accent5"/>
                </a:solidFill>
              </a:rPr>
              <a:t> inside of another function </a:t>
            </a:r>
            <a:r>
              <a:rPr lang="en-US" sz="2400" dirty="0"/>
              <a:t>(called </a:t>
            </a:r>
            <a:r>
              <a:rPr lang="en-US" sz="2400" i="1" dirty="0"/>
              <a:t>l</a:t>
            </a:r>
            <a:r>
              <a:rPr lang="en-US" sz="2400" i="1" dirty="0">
                <a:solidFill>
                  <a:srgbClr val="0070C0"/>
                </a:solidFill>
              </a:rPr>
              <a:t>ocal functions in other languages)</a:t>
            </a:r>
            <a:endParaRPr lang="en-US" sz="2400" dirty="0"/>
          </a:p>
          <a:p>
            <a:endParaRPr lang="en-US" sz="22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3237D59-DACB-A14B-9D4A-879E5A33F8A6}"/>
              </a:ext>
            </a:extLst>
          </p:cNvPr>
          <p:cNvSpPr/>
          <p:nvPr/>
        </p:nvSpPr>
        <p:spPr bwMode="auto">
          <a:xfrm>
            <a:off x="1728846" y="2120086"/>
            <a:ext cx="8471519" cy="1995249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  <a:alpha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outer(int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inner(int j)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not do this, not in standard c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05FACF-EBA7-BC43-B353-290B00D2FDD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F4D4B2F-90AF-925C-3707-CB2A8534C00E}"/>
              </a:ext>
            </a:extLst>
          </p:cNvPr>
          <p:cNvSpPr txBox="1">
            <a:spLocks/>
          </p:cNvSpPr>
          <p:nvPr/>
        </p:nvSpPr>
        <p:spPr>
          <a:xfrm>
            <a:off x="467796" y="4378465"/>
            <a:ext cx="11331909" cy="2137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6"/>
                </a:solidFill>
              </a:rPr>
              <a:t>Assignment inside conditional test </a:t>
            </a:r>
            <a:r>
              <a:rPr lang="en-US" sz="2000" dirty="0">
                <a:solidFill>
                  <a:schemeClr val="accent6"/>
                </a:solidFill>
              </a:rPr>
              <a:t>with </a:t>
            </a:r>
            <a:r>
              <a:rPr lang="en-US" sz="2000" b="1" dirty="0">
                <a:solidFill>
                  <a:schemeClr val="accent6"/>
                </a:solidFill>
              </a:rPr>
              <a:t>a function call </a:t>
            </a:r>
            <a:r>
              <a:rPr lang="en-US" sz="2000" dirty="0">
                <a:solidFill>
                  <a:schemeClr val="accent6"/>
                </a:solidFill>
              </a:rPr>
              <a:t>(</a:t>
            </a:r>
            <a:r>
              <a:rPr lang="en-US" sz="2000" dirty="0">
                <a:solidFill>
                  <a:srgbClr val="0070C0"/>
                </a:solidFill>
              </a:rPr>
              <a:t>this is very common!</a:t>
            </a:r>
            <a:r>
              <a:rPr lang="en-US" sz="20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63DCA892-FD9A-53F1-2408-EA5177560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521" y="4982861"/>
            <a:ext cx="4435450" cy="1323439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SomeFunction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 0)</a:t>
            </a:r>
            <a:b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b="1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b="1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7D3036-35BD-2C42-B70B-F13B6801C38B}"/>
              </a:ext>
            </a:extLst>
          </p:cNvPr>
          <p:cNvGrpSpPr/>
          <p:nvPr/>
        </p:nvGrpSpPr>
        <p:grpSpPr>
          <a:xfrm>
            <a:off x="5514995" y="4962483"/>
            <a:ext cx="5994477" cy="1200329"/>
            <a:chOff x="1459308" y="1768961"/>
            <a:chExt cx="6374815" cy="12003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D61AA0-8C95-79CF-3444-3C45A58EA01C}"/>
                </a:ext>
              </a:extLst>
            </p:cNvPr>
            <p:cNvSpPr txBox="1"/>
            <p:nvPr/>
          </p:nvSpPr>
          <p:spPr>
            <a:xfrm>
              <a:off x="2415585" y="1768961"/>
              <a:ext cx="5418538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assignment </a:t>
              </a:r>
              <a:r>
                <a:rPr lang="en-US" sz="2400" dirty="0">
                  <a:solidFill>
                    <a:schemeClr val="accent1"/>
                  </a:solidFill>
                </a:rPr>
                <a:t>returns the value that is placed into the variable to the </a:t>
              </a:r>
              <a:r>
                <a:rPr lang="en-US" sz="2400" b="1" dirty="0">
                  <a:solidFill>
                    <a:schemeClr val="accent1"/>
                  </a:solidFill>
                </a:rPr>
                <a:t>left of the = sign</a:t>
              </a:r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, </a:t>
              </a:r>
              <a:r>
                <a:rPr lang="en-US" sz="2400" dirty="0">
                  <a:solidFill>
                    <a:srgbClr val="FF0000"/>
                  </a:solidFill>
                </a:rPr>
                <a:t>then</a:t>
              </a:r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 the test is made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FE33D8A-E3BB-C21F-A3F3-4CC5A79EB8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59308" y="2049536"/>
              <a:ext cx="956277" cy="1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96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uiExpand="1" build="p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5DA70-2184-584B-6ACB-A328D0E1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75" y="-8693"/>
            <a:ext cx="11300982" cy="715294"/>
          </a:xfrm>
        </p:spPr>
        <p:txBody>
          <a:bodyPr/>
          <a:lstStyle/>
          <a:p>
            <a:r>
              <a:rPr lang="en-US" dirty="0"/>
              <a:t>Machine Organization Example – Which Architecture is it?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910D967-01FA-641B-9F3D-DFAEB06D189A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229351" y="669518"/>
            <a:ext cx="1749208" cy="1143000"/>
          </a:xfrm>
          <a:prstGeom prst="rect">
            <a:avLst/>
          </a:prstGeom>
          <a:solidFill>
            <a:srgbClr val="92D05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 2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451708D2-D793-8748-DA74-EEED878834C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245856" y="1903568"/>
            <a:ext cx="1732703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48ABF8-8249-A847-6182-32B9C9F0310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371F29F-8A6D-1D7C-0B1B-BD7D2627AAB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135546" y="1209271"/>
            <a:ext cx="1371600" cy="1143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486F968-BB3B-F087-585B-993714C67E2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257992" y="1202449"/>
            <a:ext cx="1371600" cy="1143000"/>
          </a:xfrm>
          <a:prstGeom prst="rect">
            <a:avLst/>
          </a:prstGeom>
          <a:solidFill>
            <a:srgbClr val="F3753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I/O</a:t>
            </a:r>
          </a:p>
        </p:txBody>
      </p:sp>
      <p:cxnSp>
        <p:nvCxnSpPr>
          <p:cNvPr id="13" name="AutoShape 4">
            <a:extLst>
              <a:ext uri="{FF2B5EF4-FFF2-40B4-BE49-F238E27FC236}">
                <a16:creationId xmlns:a16="http://schemas.microsoft.com/office/drawing/2014/main" id="{18FFBC20-C91E-7892-AC2A-DFDEAD5C9D6F}"/>
              </a:ext>
            </a:extLst>
          </p:cNvPr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>
            <a:off x="9513477" y="1459635"/>
            <a:ext cx="715875" cy="0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9" name="AutoShape 4">
            <a:extLst>
              <a:ext uri="{FF2B5EF4-FFF2-40B4-BE49-F238E27FC236}">
                <a16:creationId xmlns:a16="http://schemas.microsoft.com/office/drawing/2014/main" id="{C3317271-5919-E9FF-261B-F525C55AEE5B}"/>
              </a:ext>
            </a:extLst>
          </p:cNvPr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>
            <a:off x="9507146" y="2129982"/>
            <a:ext cx="715875" cy="0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1" name="AutoShape 4">
            <a:extLst>
              <a:ext uri="{FF2B5EF4-FFF2-40B4-BE49-F238E27FC236}">
                <a16:creationId xmlns:a16="http://schemas.microsoft.com/office/drawing/2014/main" id="{A72A7B5F-B723-454E-FCC1-0E16E63CAFB4}"/>
              </a:ext>
            </a:extLst>
          </p:cNvPr>
          <p:cNvCxnSpPr>
            <a:cxnSpLocks noChangeShapeType="1"/>
            <a:stCxn id="10" idx="3"/>
            <a:endCxn id="7" idx="1"/>
          </p:cNvCxnSpPr>
          <p:nvPr>
            <p:custDataLst>
              <p:tags r:id="rId7"/>
            </p:custDataLst>
          </p:nvPr>
        </p:nvCxnSpPr>
        <p:spPr bwMode="auto">
          <a:xfrm>
            <a:off x="7629592" y="1773949"/>
            <a:ext cx="505954" cy="6822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B0BAC502-B3E6-0711-114E-8ED62653AD3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658" y="1179568"/>
            <a:ext cx="5684902" cy="484721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A good exam question</a:t>
            </a:r>
          </a:p>
          <a:p>
            <a:r>
              <a:rPr lang="en-US" sz="2000" dirty="0"/>
              <a:t>Answer: Either you must be told where the Instructions and data are placed</a:t>
            </a:r>
          </a:p>
          <a:p>
            <a:r>
              <a:rPr lang="en-US" sz="2000" dirty="0"/>
              <a:t>How can this be a Harvard architecture?</a:t>
            </a:r>
          </a:p>
          <a:p>
            <a:endParaRPr lang="en-US" sz="2000" dirty="0"/>
          </a:p>
          <a:p>
            <a:r>
              <a:rPr lang="en-US" sz="2000" dirty="0"/>
              <a:t>Harvard Architecture: Use physical </a:t>
            </a:r>
            <a:r>
              <a:rPr lang="en-US" sz="2000" b="1" dirty="0"/>
              <a:t>memory interleaving </a:t>
            </a:r>
            <a:r>
              <a:rPr lang="en-US" sz="2000" dirty="0"/>
              <a:t>to get the performance increase with having to scale and size two different memory subsystems</a:t>
            </a:r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chemeClr val="accent6"/>
                </a:solidFill>
              </a:rPr>
              <a:t>size of the interleave </a:t>
            </a:r>
            <a:r>
              <a:rPr lang="en-US" sz="2000" dirty="0"/>
              <a:t>is some multiple of bytes (like 1024) 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19268FC-86D7-3E53-898A-17644109C51E}"/>
              </a:ext>
            </a:extLst>
          </p:cNvPr>
          <p:cNvGrpSpPr/>
          <p:nvPr/>
        </p:nvGrpSpPr>
        <p:grpSpPr>
          <a:xfrm>
            <a:off x="10414207" y="710485"/>
            <a:ext cx="1382135" cy="2336083"/>
            <a:chOff x="10414207" y="710485"/>
            <a:chExt cx="1382135" cy="233608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7AE33DD-5153-9841-9AC6-8A1F72BBB01C}"/>
                </a:ext>
              </a:extLst>
            </p:cNvPr>
            <p:cNvSpPr/>
            <p:nvPr/>
          </p:nvSpPr>
          <p:spPr>
            <a:xfrm>
              <a:off x="10424140" y="1956592"/>
              <a:ext cx="1331596" cy="259238"/>
            </a:xfrm>
            <a:prstGeom prst="rect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4683845-DABD-A71A-38AC-9AE87D2C65A9}"/>
                </a:ext>
              </a:extLst>
            </p:cNvPr>
            <p:cNvSpPr/>
            <p:nvPr/>
          </p:nvSpPr>
          <p:spPr>
            <a:xfrm>
              <a:off x="10464746" y="2787330"/>
              <a:ext cx="1331596" cy="25923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instruction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A4EE156-00B6-3818-AB83-7FD44715F26B}"/>
                </a:ext>
              </a:extLst>
            </p:cNvPr>
            <p:cNvSpPr/>
            <p:nvPr/>
          </p:nvSpPr>
          <p:spPr>
            <a:xfrm>
              <a:off x="10414207" y="710485"/>
              <a:ext cx="1331596" cy="259238"/>
            </a:xfrm>
            <a:prstGeom prst="rect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B9AF7F7-828A-DFC8-A09D-84C255F12DF3}"/>
                </a:ext>
              </a:extLst>
            </p:cNvPr>
            <p:cNvSpPr/>
            <p:nvPr/>
          </p:nvSpPr>
          <p:spPr>
            <a:xfrm>
              <a:off x="10454813" y="1541223"/>
              <a:ext cx="1331596" cy="25923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instruction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CEF940B-D6FF-5779-4C5F-72B0ADEABFC8}"/>
              </a:ext>
            </a:extLst>
          </p:cNvPr>
          <p:cNvGrpSpPr/>
          <p:nvPr/>
        </p:nvGrpSpPr>
        <p:grpSpPr>
          <a:xfrm>
            <a:off x="7151922" y="2905337"/>
            <a:ext cx="3612379" cy="3765387"/>
            <a:chOff x="7151922" y="2905337"/>
            <a:chExt cx="3612379" cy="376538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A140FDE-B52B-3D04-4112-D0561EDC0A16}"/>
                </a:ext>
              </a:extLst>
            </p:cNvPr>
            <p:cNvSpPr txBox="1"/>
            <p:nvPr/>
          </p:nvSpPr>
          <p:spPr>
            <a:xfrm>
              <a:off x="9186625" y="6301392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Low address</a:t>
              </a:r>
            </a:p>
          </p:txBody>
        </p:sp>
        <p:sp>
          <p:nvSpPr>
            <p:cNvPr id="43" name="Right Arrow 42">
              <a:extLst>
                <a:ext uri="{FF2B5EF4-FFF2-40B4-BE49-F238E27FC236}">
                  <a16:creationId xmlns:a16="http://schemas.microsoft.com/office/drawing/2014/main" id="{88ABA373-050A-B2EC-6945-ED5C25C288BD}"/>
                </a:ext>
              </a:extLst>
            </p:cNvPr>
            <p:cNvSpPr/>
            <p:nvPr/>
          </p:nvSpPr>
          <p:spPr>
            <a:xfrm rot="10800000">
              <a:off x="8570403" y="6301392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Rectangle 3">
              <a:extLst>
                <a:ext uri="{FF2B5EF4-FFF2-40B4-BE49-F238E27FC236}">
                  <a16:creationId xmlns:a16="http://schemas.microsoft.com/office/drawing/2014/main" id="{B3D20042-809A-F866-B2E2-3ECEDEE57E01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7166522" y="5504454"/>
              <a:ext cx="1371600" cy="52232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</a:tabLst>
              </a:pPr>
              <a:endPara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Rectangle 3">
              <a:extLst>
                <a:ext uri="{FF2B5EF4-FFF2-40B4-BE49-F238E27FC236}">
                  <a16:creationId xmlns:a16="http://schemas.microsoft.com/office/drawing/2014/main" id="{B5429CA0-1F6A-3761-3602-C20DA158D8F1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7158709" y="6026782"/>
              <a:ext cx="1371600" cy="522328"/>
            </a:xfrm>
            <a:prstGeom prst="rect">
              <a:avLst/>
            </a:prstGeom>
            <a:solidFill>
              <a:srgbClr val="50CC97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</a:tabLst>
              </a:pPr>
              <a:endPara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Rectangle 3">
              <a:extLst>
                <a:ext uri="{FF2B5EF4-FFF2-40B4-BE49-F238E27FC236}">
                  <a16:creationId xmlns:a16="http://schemas.microsoft.com/office/drawing/2014/main" id="{9E62AA7F-A22E-DFF5-631F-69F4FE7C046E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7166522" y="4452976"/>
              <a:ext cx="1371600" cy="52232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</a:tabLst>
              </a:pPr>
              <a:endPara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Rectangle 3">
              <a:extLst>
                <a:ext uri="{FF2B5EF4-FFF2-40B4-BE49-F238E27FC236}">
                  <a16:creationId xmlns:a16="http://schemas.microsoft.com/office/drawing/2014/main" id="{E19C7F1B-FFAD-44B4-41D5-CFE78F281565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7158709" y="4975304"/>
              <a:ext cx="1371600" cy="522328"/>
            </a:xfrm>
            <a:prstGeom prst="rect">
              <a:avLst/>
            </a:prstGeom>
            <a:solidFill>
              <a:srgbClr val="50CC97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</a:tabLst>
              </a:pPr>
              <a:endPara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Rectangle 3">
              <a:extLst>
                <a:ext uri="{FF2B5EF4-FFF2-40B4-BE49-F238E27FC236}">
                  <a16:creationId xmlns:a16="http://schemas.microsoft.com/office/drawing/2014/main" id="{D2F3A1AA-9AA0-0C87-1A93-453A2A2A2E3C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7158709" y="3016324"/>
              <a:ext cx="1371600" cy="52232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</a:tabLst>
              </a:pPr>
              <a:endPara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Rectangle 3">
              <a:extLst>
                <a:ext uri="{FF2B5EF4-FFF2-40B4-BE49-F238E27FC236}">
                  <a16:creationId xmlns:a16="http://schemas.microsoft.com/office/drawing/2014/main" id="{C7E995C7-2E54-1124-3D2E-53761B4216F6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7151922" y="3531830"/>
              <a:ext cx="1371600" cy="522328"/>
            </a:xfrm>
            <a:prstGeom prst="rect">
              <a:avLst/>
            </a:prstGeom>
            <a:solidFill>
              <a:srgbClr val="50CC97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</a:tabLst>
              </a:pPr>
              <a:endPara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814A797-5BA7-372E-6ED5-9CD78A76C6AD}"/>
                </a:ext>
              </a:extLst>
            </p:cNvPr>
            <p:cNvSpPr txBox="1"/>
            <p:nvPr/>
          </p:nvSpPr>
          <p:spPr>
            <a:xfrm>
              <a:off x="7629592" y="403046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C4B5230-52C8-36C9-0881-0899D188039D}"/>
                </a:ext>
              </a:extLst>
            </p:cNvPr>
            <p:cNvSpPr txBox="1"/>
            <p:nvPr/>
          </p:nvSpPr>
          <p:spPr>
            <a:xfrm>
              <a:off x="9137490" y="2973046"/>
              <a:ext cx="10711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high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address</a:t>
              </a:r>
            </a:p>
          </p:txBody>
        </p:sp>
        <p:sp>
          <p:nvSpPr>
            <p:cNvPr id="68" name="Right Arrow 67">
              <a:extLst>
                <a:ext uri="{FF2B5EF4-FFF2-40B4-BE49-F238E27FC236}">
                  <a16:creationId xmlns:a16="http://schemas.microsoft.com/office/drawing/2014/main" id="{2E8302E4-CA75-6767-3B2F-DCFC5803FDCF}"/>
                </a:ext>
              </a:extLst>
            </p:cNvPr>
            <p:cNvSpPr/>
            <p:nvPr/>
          </p:nvSpPr>
          <p:spPr>
            <a:xfrm rot="10800000">
              <a:off x="8537096" y="2905337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447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7" grpId="0" uiExpand="1" build="p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A17F-7491-BE4C-BE50-97821E36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483" y="210646"/>
            <a:ext cx="11485416" cy="476631"/>
          </a:xfrm>
        </p:spPr>
        <p:txBody>
          <a:bodyPr/>
          <a:lstStyle/>
          <a:p>
            <a:r>
              <a:rPr lang="en-US" dirty="0"/>
              <a:t>Textbook Over-ride: Linux Return Value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5FD54-FEB2-294A-B7F3-E182A5126C0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6787" y="1454070"/>
            <a:ext cx="10918426" cy="40907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In your code, </a:t>
            </a:r>
            <a:r>
              <a:rPr lang="en-US" sz="2000" b="1" dirty="0">
                <a:solidFill>
                  <a:schemeClr val="accent1"/>
                </a:solidFill>
              </a:rPr>
              <a:t>main() </a:t>
            </a:r>
            <a:r>
              <a:rPr lang="en-US" sz="2000" b="1" dirty="0">
                <a:solidFill>
                  <a:srgbClr val="2C895B"/>
                </a:solidFill>
              </a:rPr>
              <a:t>is the first function to start to execute and </a:t>
            </a:r>
            <a:r>
              <a:rPr lang="en-US" sz="2000" b="1" i="1" dirty="0">
                <a:solidFill>
                  <a:srgbClr val="FF0000"/>
                </a:solidFill>
              </a:rPr>
              <a:t>usually</a:t>
            </a:r>
            <a:r>
              <a:rPr lang="en-US" sz="2000" b="1" dirty="0">
                <a:solidFill>
                  <a:srgbClr val="2C895B"/>
                </a:solidFill>
              </a:rPr>
              <a:t> the last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Linux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uses a </a:t>
            </a:r>
            <a:r>
              <a:rPr lang="en-US" sz="2000" b="1" dirty="0">
                <a:solidFill>
                  <a:schemeClr val="accent5"/>
                </a:solidFill>
              </a:rPr>
              <a:t>convention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on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signaling errors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at process termination to the "shell"</a:t>
            </a:r>
          </a:p>
          <a:p>
            <a:pPr lvl="1"/>
            <a:r>
              <a:rPr lang="en-US" sz="2000" dirty="0">
                <a:cs typeface="Courier New" panose="02070309020205020404" pitchFamily="49" charset="0"/>
              </a:rPr>
              <a:t>Remember checking return values in CSE15L scripts?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It is the value often associated with the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statement from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In this class</a:t>
            </a:r>
            <a:r>
              <a:rPr lang="en-US" sz="2000" b="1" dirty="0">
                <a:solidFill>
                  <a:schemeClr val="tx2"/>
                </a:solidFill>
              </a:rPr>
              <a:t>, </a:t>
            </a:r>
            <a:r>
              <a:rPr lang="en-US" sz="2000" b="1" u="sng" dirty="0">
                <a:solidFill>
                  <a:schemeClr val="accent1"/>
                </a:solidFill>
              </a:rPr>
              <a:t>always</a:t>
            </a:r>
            <a:r>
              <a:rPr lang="en-US" sz="2000" b="1" dirty="0">
                <a:solidFill>
                  <a:schemeClr val="accent1"/>
                </a:solidFill>
              </a:rPr>
              <a:t> use the Linux standard return codes </a:t>
            </a:r>
            <a:r>
              <a:rPr lang="en-US" sz="2000" dirty="0">
                <a:solidFill>
                  <a:schemeClr val="tx2"/>
                </a:solidFill>
              </a:rPr>
              <a:t>as defined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in 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stdlib.h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&gt; when returning from main() or exiting your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	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 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program completed ok; usually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EXIT_FAILURE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program completed with error; non-zero value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850A3C-8045-014B-96BB-3B23E79FCE4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6659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A17F-7491-BE4C-BE50-97821E36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13" y="185699"/>
            <a:ext cx="11311373" cy="476631"/>
          </a:xfrm>
        </p:spPr>
        <p:txBody>
          <a:bodyPr/>
          <a:lstStyle/>
          <a:p>
            <a:r>
              <a:rPr lang="en-US" dirty="0"/>
              <a:t>Setting program termination return (status) values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5B42157F-B749-4641-96DD-82FA32D3083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23258" y="2142489"/>
            <a:ext cx="4409307" cy="2758366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Your code here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code was successful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43D5D087-9B6D-AF41-BA5A-61F6949F01F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966858" y="2142489"/>
            <a:ext cx="4409307" cy="2758366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Your code here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a failure occurred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EXIT_FAILURE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EB8915-52A2-C215-FE6B-D6E5A518F1E8}"/>
              </a:ext>
            </a:extLst>
          </p:cNvPr>
          <p:cNvSpPr txBox="1"/>
          <p:nvPr/>
        </p:nvSpPr>
        <p:spPr>
          <a:xfrm>
            <a:off x="7251390" y="1370571"/>
            <a:ext cx="352178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Indicating your program operated incorrectly/errors                     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DF85A7-FB8D-17EA-4C69-7439558D8344}"/>
              </a:ext>
            </a:extLst>
          </p:cNvPr>
          <p:cNvSpPr txBox="1"/>
          <p:nvPr/>
        </p:nvSpPr>
        <p:spPr>
          <a:xfrm>
            <a:off x="1541415" y="1290130"/>
            <a:ext cx="298550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Indicating your program operated correctly</a:t>
            </a:r>
          </a:p>
        </p:txBody>
      </p:sp>
    </p:spTree>
    <p:extLst>
      <p:ext uri="{BB962C8B-B14F-4D97-AF65-F5344CB8AC3E}">
        <p14:creationId xmlns:p14="http://schemas.microsoft.com/office/powerpoint/2010/main" val="140971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2FDA81-8D4E-7841-A3C6-81939E4B3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187" y="88133"/>
            <a:ext cx="10515600" cy="528511"/>
          </a:xfrm>
        </p:spPr>
        <p:txBody>
          <a:bodyPr/>
          <a:lstStyle/>
          <a:p>
            <a:r>
              <a:rPr lang="en-US" dirty="0"/>
              <a:t>C Library Function: Simple Formatted Printing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310523-720E-C14B-A98D-341766451C8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342445" y="2226717"/>
            <a:ext cx="9347521" cy="454315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// import the public interface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(FILE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*file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const char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...);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Write chars to the file identified by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file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000" dirty="0" err="1">
                <a:solidFill>
                  <a:srgbClr val="7030A0"/>
                </a:solidFill>
              </a:rPr>
              <a:t>stdout</a:t>
            </a:r>
            <a:r>
              <a:rPr lang="en-US" sz="2000" dirty="0">
                <a:solidFill>
                  <a:srgbClr val="7030A0"/>
                </a:solidFill>
              </a:rPr>
              <a:t>, stderr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are already open)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Convert values to chars, as directed by </a:t>
            </a:r>
            <a:r>
              <a:rPr lang="en-US" sz="2000" b="1" dirty="0">
                <a:solidFill>
                  <a:srgbClr val="F3753F"/>
                </a:solidFill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Return count of chars successfully written</a:t>
            </a:r>
          </a:p>
          <a:p>
            <a:pPr lvl="1"/>
            <a:r>
              <a:rPr lang="en-US" sz="2000" b="1" dirty="0">
                <a:solidFill>
                  <a:srgbClr val="F3753F"/>
                </a:solidFill>
              </a:rPr>
              <a:t>Format</a:t>
            </a:r>
            <a:r>
              <a:rPr lang="en-US" sz="2000" b="1" dirty="0">
                <a:solidFill>
                  <a:schemeClr val="accent3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is the </a:t>
            </a:r>
            <a:r>
              <a:rPr lang="en-US" sz="2000" dirty="0">
                <a:solidFill>
                  <a:srgbClr val="0070C0"/>
                </a:solidFill>
              </a:rPr>
              <a:t>output specifications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enclosed in a </a:t>
            </a:r>
            <a:r>
              <a:rPr lang="en-US" sz="2000" dirty="0">
                <a:solidFill>
                  <a:schemeClr val="accent5"/>
                </a:solidFill>
              </a:rPr>
              <a:t>"string"</a:t>
            </a:r>
          </a:p>
          <a:p>
            <a:pPr lvl="1"/>
            <a:r>
              <a:rPr lang="en-US" sz="2000" dirty="0"/>
              <a:t>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eturns a negative value if an error occurs</a:t>
            </a:r>
          </a:p>
          <a:p>
            <a:pPr lvl="2"/>
            <a:endParaRPr lang="en-US" sz="1600" b="1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(const char *</a:t>
            </a:r>
            <a:r>
              <a:rPr 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...);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*</a:t>
            </a:r>
            <a:r>
              <a:rPr lang="en-US" sz="2000" b="1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later in course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Equivalent to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format, ...);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Type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 %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3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for more information on </a:t>
            </a:r>
            <a:r>
              <a:rPr lang="en-US" sz="2400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FA099624-6FFE-894C-866D-3D4BFD2DCD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9080632"/>
              </p:ext>
            </p:extLst>
          </p:nvPr>
        </p:nvGraphicFramePr>
        <p:xfrm>
          <a:off x="474177" y="682424"/>
          <a:ext cx="11415624" cy="1463040"/>
        </p:xfrm>
        <a:graphic>
          <a:graphicData uri="http://schemas.openxmlformats.org/drawingml/2006/table">
            <a:tbl>
              <a:tblPr/>
              <a:tblGrid>
                <a:gridCol w="2993046">
                  <a:extLst>
                    <a:ext uri="{9D8B030D-6E8A-4147-A177-3AD203B41FA5}">
                      <a16:colId xmlns:a16="http://schemas.microsoft.com/office/drawing/2014/main" val="1695198898"/>
                    </a:ext>
                  </a:extLst>
                </a:gridCol>
                <a:gridCol w="8422578">
                  <a:extLst>
                    <a:ext uri="{9D8B030D-6E8A-4147-A177-3AD203B41FA5}">
                      <a16:colId xmlns:a16="http://schemas.microsoft.com/office/drawing/2014/main" val="3806342213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Helvetica" pitchFamily="2" charset="0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Helvetica" pitchFamily="2" charset="0"/>
                        </a:rPr>
                        <a:t>  Example Function Calls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343136"/>
                  </a:ext>
                </a:extLst>
              </a:tr>
              <a:tr h="72616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Write formatted data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status;</a:t>
                      </a:r>
                      <a:b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status =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fprintf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stderr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"%d\n",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b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status =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("%d\n",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      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Writes to </a:t>
                      </a:r>
                      <a:r>
                        <a:rPr kumimoji="0" lang="en-US" altLang="en-US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stdout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6032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88AA52-C606-ED4E-9D02-6B75A938F76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3372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C591-ED06-144C-A5F7-F4FCFEB2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35" y="253441"/>
            <a:ext cx="11405656" cy="447054"/>
          </a:xfrm>
        </p:spPr>
        <p:txBody>
          <a:bodyPr/>
          <a:lstStyle/>
          <a:p>
            <a:r>
              <a:rPr lang="en-US" dirty="0"/>
              <a:t>Some Formatted Output Conversion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B19B8-B91D-714B-859B-8190EB74A93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99205" y="888856"/>
            <a:ext cx="10793590" cy="50289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Conversion specifications example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%d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conversion specifier for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int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variables</a:t>
            </a:r>
          </a:p>
          <a:p>
            <a:pPr lvl="1"/>
            <a:r>
              <a:rPr lang="en-US" sz="2000" b="1" dirty="0">
                <a:solidFill>
                  <a:srgbClr val="F3753F"/>
                </a:solidFill>
              </a:rPr>
              <a:t>%c </a:t>
            </a:r>
            <a:r>
              <a:rPr lang="en-US" sz="2000" dirty="0"/>
              <a:t>conversion specifier for </a:t>
            </a:r>
            <a:r>
              <a:rPr lang="en-US" sz="2000" b="1" dirty="0"/>
              <a:t>char </a:t>
            </a:r>
            <a:r>
              <a:rPr lang="en-US" sz="2000" dirty="0"/>
              <a:t>variables</a:t>
            </a:r>
          </a:p>
          <a:p>
            <a:pPr lvl="1"/>
            <a:r>
              <a:rPr lang="en-US" sz="2000" dirty="0"/>
              <a:t>many more conversion specifiers (online manual: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man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/>
              <a:t>and the textbooks)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354012" lvl="1" indent="0">
              <a:buNone/>
            </a:pP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Output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3B944A-894D-E249-8B2A-972E9C6FF73A}"/>
              </a:ext>
            </a:extLst>
          </p:cNvPr>
          <p:cNvSpPr/>
          <p:nvPr/>
        </p:nvSpPr>
        <p:spPr bwMode="auto">
          <a:xfrm>
            <a:off x="1499692" y="2644618"/>
            <a:ext cx="8528863" cy="1755856"/>
          </a:xfrm>
          <a:prstGeom prst="roundRect">
            <a:avLst/>
          </a:prstGeom>
          <a:solidFill>
            <a:schemeClr val="bg1"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10;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'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a[] = " Hello\n";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b="1" dirty="0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write to </a:t>
            </a:r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b="1" dirty="0">
              <a:solidFill>
                <a:srgbClr val="2C895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"This is an error message to stderr\n");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3FBB47C-03CC-FB41-A31A-CEAE545B540B}"/>
              </a:ext>
            </a:extLst>
          </p:cNvPr>
          <p:cNvSpPr/>
          <p:nvPr/>
        </p:nvSpPr>
        <p:spPr bwMode="auto">
          <a:xfrm>
            <a:off x="2117293" y="4904154"/>
            <a:ext cx="5109130" cy="78187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10, Hello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is an error message to stderr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22CDDC-7C60-F446-BC53-1A082B50984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2949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5" grpId="0" animBg="1"/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A7FAFF-5970-0545-AA8D-56DA1BF8A22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66527" y="2404449"/>
            <a:ext cx="10085967" cy="425994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// import the public interface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writes c (demoted to a char)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to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sz="2000" b="1" dirty="0">
              <a:solidFill>
                <a:srgbClr val="2C895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returns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either: </a:t>
            </a:r>
            <a:r>
              <a:rPr lang="en-US" sz="2000" dirty="0">
                <a:solidFill>
                  <a:srgbClr val="2C895B"/>
                </a:solidFill>
              </a:rPr>
              <a:t>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on success </a:t>
            </a:r>
            <a:r>
              <a:rPr lang="en-US" sz="2000" i="1" dirty="0">
                <a:solidFill>
                  <a:srgbClr val="FF0000"/>
                </a:solidFill>
              </a:rPr>
              <a:t>OR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(a macro often defined as -1) on failure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see % man 3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putchar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(void); </a:t>
            </a:r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returns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the next input character (if present) </a:t>
            </a:r>
            <a:r>
              <a:rPr lang="en-US" sz="2000" b="1" dirty="0">
                <a:solidFill>
                  <a:srgbClr val="0070C0"/>
                </a:solidFill>
              </a:rPr>
              <a:t>promoted to an int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read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from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 </a:t>
            </a:r>
            <a:r>
              <a:rPr lang="en-US" sz="2000" b="1" dirty="0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see % man 3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getchar</a:t>
            </a:r>
            <a:endParaRPr lang="en-US" altLang="en-US" sz="2000" dirty="0">
              <a:solidFill>
                <a:srgbClr val="0070C0"/>
              </a:solidFill>
              <a:latin typeface="Helvetica" pitchFamily="2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Make sure you use 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int variables </a:t>
            </a: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with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Helvetica" pitchFamily="2" charset="0"/>
              </a:rPr>
              <a:t>putchar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() </a:t>
            </a: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and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Helvetica" pitchFamily="2" charset="0"/>
              </a:rPr>
              <a:t>putchar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rgbClr val="0070C0"/>
                </a:solidFill>
                <a:latin typeface="Helvetica" pitchFamily="2" charset="0"/>
              </a:rPr>
              <a:t>Both functions return an int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because they must be able </a:t>
            </a:r>
            <a:r>
              <a:rPr lang="en-US" altLang="en-US" sz="2000" dirty="0">
                <a:solidFill>
                  <a:srgbClr val="2C895B"/>
                </a:solidFill>
              </a:rPr>
              <a:t>to return both valid chars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and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indicate the 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EOF condition </a:t>
            </a:r>
            <a:r>
              <a:rPr lang="en-US" altLang="en-US" sz="2000" b="1" dirty="0"/>
              <a:t>(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-1) which is outside the range of valid characters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28" y="84874"/>
            <a:ext cx="11414700" cy="526342"/>
          </a:xfrm>
        </p:spPr>
        <p:txBody>
          <a:bodyPr/>
          <a:lstStyle/>
          <a:p>
            <a:r>
              <a:rPr lang="en-US" dirty="0"/>
              <a:t>C Library Function API : Simple Character I/O – Used in PA3</a:t>
            </a:r>
            <a:endParaRPr lang="en-US" dirty="0">
              <a:solidFill>
                <a:srgbClr val="2C895B"/>
              </a:solidFill>
            </a:endParaRPr>
          </a:p>
        </p:txBody>
      </p:sp>
      <p:graphicFrame>
        <p:nvGraphicFramePr>
          <p:cNvPr id="4" name="Group 27">
            <a:extLst>
              <a:ext uri="{FF2B5EF4-FFF2-40B4-BE49-F238E27FC236}">
                <a16:creationId xmlns:a16="http://schemas.microsoft.com/office/drawing/2014/main" id="{D85E6FD7-4228-CC4B-B6A4-A872CB3163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8205634"/>
              </p:ext>
            </p:extLst>
          </p:nvPr>
        </p:nvGraphicFramePr>
        <p:xfrm>
          <a:off x="1290320" y="586219"/>
          <a:ext cx="10412852" cy="1737360"/>
        </p:xfrm>
        <a:graphic>
          <a:graphicData uri="http://schemas.openxmlformats.org/drawingml/2006/table">
            <a:tbl>
              <a:tblPr/>
              <a:tblGrid>
                <a:gridCol w="1854085">
                  <a:extLst>
                    <a:ext uri="{9D8B030D-6E8A-4147-A177-3AD203B41FA5}">
                      <a16:colId xmlns:a16="http://schemas.microsoft.com/office/drawing/2014/main" val="1520686472"/>
                    </a:ext>
                  </a:extLst>
                </a:gridCol>
                <a:gridCol w="8558767">
                  <a:extLst>
                    <a:ext uri="{9D8B030D-6E8A-4147-A177-3AD203B41FA5}">
                      <a16:colId xmlns:a16="http://schemas.microsoft.com/office/drawing/2014/main" val="3723702983"/>
                    </a:ext>
                  </a:extLst>
                </a:gridCol>
              </a:tblGrid>
              <a:tr h="454013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Operation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 Usage Examples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050779"/>
                  </a:ext>
                </a:extLst>
              </a:tr>
              <a:tr h="5937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Write a char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status; int c;</a:t>
                      </a:r>
                      <a:b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status =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putchar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(c);        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Writes to screen </a:t>
                      </a:r>
                      <a:r>
                        <a:rPr kumimoji="0" lang="en-US" altLang="en-US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stdout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027475"/>
                  </a:ext>
                </a:extLst>
              </a:tr>
              <a:tr h="5937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Read a char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int c;</a:t>
                      </a:r>
                      <a:b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c =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getchar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              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Reads from keyboard stdin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87337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E4B5AC-6D9F-3C04-B026-71CE941A472B}"/>
              </a:ext>
            </a:extLst>
          </p:cNvPr>
          <p:cNvGrpSpPr/>
          <p:nvPr/>
        </p:nvGrpSpPr>
        <p:grpSpPr>
          <a:xfrm>
            <a:off x="50999" y="3039762"/>
            <a:ext cx="2016698" cy="3050348"/>
            <a:chOff x="1171105" y="3157037"/>
            <a:chExt cx="2016698" cy="305034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933AE5E-D10C-580A-03CA-30933B0C15C5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2066511" y="3157037"/>
              <a:ext cx="1121292" cy="465025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5D32F47-EF93-C897-4E79-E9A3B1941FBF}"/>
                </a:ext>
              </a:extLst>
            </p:cNvPr>
            <p:cNvSpPr txBox="1"/>
            <p:nvPr/>
          </p:nvSpPr>
          <p:spPr>
            <a:xfrm>
              <a:off x="1171105" y="3622062"/>
              <a:ext cx="1790812" cy="258532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Why is character I/O using an int?</a:t>
              </a:r>
            </a:p>
            <a:p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Answer: Needs to indicate an EOF (-1) condition that is not a valid char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799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1BF5-E617-4640-B83A-D73C358A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695423" cy="596891"/>
          </a:xfrm>
        </p:spPr>
        <p:txBody>
          <a:bodyPr/>
          <a:lstStyle/>
          <a:p>
            <a:r>
              <a:rPr lang="en-US" dirty="0"/>
              <a:t>Linux/Unix Process and Standard I/O (CSE 15L)</a:t>
            </a:r>
            <a:endParaRPr lang="en-US" dirty="0">
              <a:solidFill>
                <a:srgbClr val="2C895B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3FD2BB-F055-5D47-A657-5515A4093E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63" t="3814" r="2606" b="4714"/>
          <a:stretch/>
        </p:blipFill>
        <p:spPr bwMode="auto">
          <a:xfrm>
            <a:off x="1049811" y="922343"/>
            <a:ext cx="10092377" cy="594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D898F51-EB2F-9846-8D46-DEBFB744BFA3}"/>
              </a:ext>
            </a:extLst>
          </p:cNvPr>
          <p:cNvGrpSpPr/>
          <p:nvPr/>
        </p:nvGrpSpPr>
        <p:grpSpPr>
          <a:xfrm>
            <a:off x="3562390" y="3490592"/>
            <a:ext cx="3579826" cy="836061"/>
            <a:chOff x="3562390" y="3490592"/>
            <a:chExt cx="3579826" cy="83606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6DB0993-C5FE-0944-BF5D-460340AF4CBA}"/>
                </a:ext>
              </a:extLst>
            </p:cNvPr>
            <p:cNvSpPr txBox="1"/>
            <p:nvPr/>
          </p:nvSpPr>
          <p:spPr>
            <a:xfrm>
              <a:off x="3562390" y="3490592"/>
              <a:ext cx="357982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Linux OS "file descriptor number"</a:t>
              </a:r>
            </a:p>
          </p:txBody>
        </p:sp>
        <p:sp>
          <p:nvSpPr>
            <p:cNvPr id="5" name="Up Arrow 4">
              <a:extLst>
                <a:ext uri="{FF2B5EF4-FFF2-40B4-BE49-F238E27FC236}">
                  <a16:creationId xmlns:a16="http://schemas.microsoft.com/office/drawing/2014/main" id="{510241D7-C974-1447-8213-FA60BF0C20E1}"/>
                </a:ext>
              </a:extLst>
            </p:cNvPr>
            <p:cNvSpPr/>
            <p:nvPr/>
          </p:nvSpPr>
          <p:spPr>
            <a:xfrm rot="10800000">
              <a:off x="5082797" y="3886599"/>
              <a:ext cx="231006" cy="440054"/>
            </a:xfrm>
            <a:prstGeom prst="upArrow">
              <a:avLst/>
            </a:prstGeom>
            <a:solidFill>
              <a:srgbClr val="2C895B"/>
            </a:solidFill>
            <a:ln>
              <a:solidFill>
                <a:srgbClr val="2C8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CE545F4-851E-CE49-855A-673654D64360}"/>
              </a:ext>
            </a:extLst>
          </p:cNvPr>
          <p:cNvGrpSpPr/>
          <p:nvPr/>
        </p:nvGrpSpPr>
        <p:grpSpPr>
          <a:xfrm>
            <a:off x="3336251" y="784870"/>
            <a:ext cx="3403496" cy="809387"/>
            <a:chOff x="3336251" y="784870"/>
            <a:chExt cx="3403496" cy="8093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98ABB1-371F-7948-A9BF-4A982A074293}"/>
                </a:ext>
              </a:extLst>
            </p:cNvPr>
            <p:cNvSpPr txBox="1"/>
            <p:nvPr/>
          </p:nvSpPr>
          <p:spPr>
            <a:xfrm>
              <a:off x="3336251" y="784870"/>
              <a:ext cx="340349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 </a:t>
              </a:r>
              <a:r>
                <a:rPr lang="en-US" dirty="0" err="1">
                  <a:solidFill>
                    <a:srgbClr val="0070C0"/>
                  </a:solidFill>
                </a:rPr>
                <a:t>stdio</a:t>
              </a:r>
              <a:r>
                <a:rPr lang="en-US" dirty="0">
                  <a:solidFill>
                    <a:srgbClr val="0070C0"/>
                  </a:solidFill>
                </a:rPr>
                <a:t> file handle/pointer (file *)</a:t>
              </a:r>
            </a:p>
          </p:txBody>
        </p:sp>
        <p:sp>
          <p:nvSpPr>
            <p:cNvPr id="8" name="Up Arrow 7">
              <a:extLst>
                <a:ext uri="{FF2B5EF4-FFF2-40B4-BE49-F238E27FC236}">
                  <a16:creationId xmlns:a16="http://schemas.microsoft.com/office/drawing/2014/main" id="{9D447373-5ED8-9B4D-AC3E-2E1120365252}"/>
                </a:ext>
              </a:extLst>
            </p:cNvPr>
            <p:cNvSpPr/>
            <p:nvPr/>
          </p:nvSpPr>
          <p:spPr>
            <a:xfrm rot="10800000">
              <a:off x="5932271" y="1154203"/>
              <a:ext cx="231006" cy="440054"/>
            </a:xfrm>
            <a:prstGeom prst="up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FFD0471-5FD6-BC4E-ADC5-2D3813E04503}"/>
              </a:ext>
            </a:extLst>
          </p:cNvPr>
          <p:cNvSpPr txBox="1"/>
          <p:nvPr/>
        </p:nvSpPr>
        <p:spPr>
          <a:xfrm>
            <a:off x="4998467" y="2140699"/>
            <a:ext cx="34825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A TEST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E0E197-F97D-2045-9146-536DEAAF098A}"/>
              </a:ext>
            </a:extLst>
          </p:cNvPr>
          <p:cNvSpPr txBox="1"/>
          <p:nvPr/>
        </p:nvSpPr>
        <p:spPr>
          <a:xfrm rot="5400000">
            <a:off x="1692523" y="3866944"/>
            <a:ext cx="24957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A TEST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A0D771-6051-9B4F-911E-743EF71C4AFA}"/>
              </a:ext>
            </a:extLst>
          </p:cNvPr>
          <p:cNvSpPr txBox="1"/>
          <p:nvPr/>
        </p:nvSpPr>
        <p:spPr>
          <a:xfrm>
            <a:off x="1212887" y="2242235"/>
            <a:ext cx="22108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echo input to 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7A256B-B93F-D847-A0CC-C62EE9B6BD1E}"/>
              </a:ext>
            </a:extLst>
          </p:cNvPr>
          <p:cNvSpPr txBox="1"/>
          <p:nvPr/>
        </p:nvSpPr>
        <p:spPr>
          <a:xfrm>
            <a:off x="7687010" y="4106626"/>
            <a:ext cx="2591523" cy="1015663"/>
          </a:xfrm>
          <a:prstGeom prst="rect">
            <a:avLst/>
          </a:prstGeom>
          <a:solidFill>
            <a:srgbClr val="74C3FF"/>
          </a:solidFill>
        </p:spPr>
        <p:txBody>
          <a:bodyPr wrap="square">
            <a:spAutoFit/>
          </a:bodyPr>
          <a:lstStyle/>
          <a:p>
            <a:endParaRPr lang="en-US" sz="18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THIS IS A TEST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AE7B5D30-01A9-474E-B219-001AC2BC6395}"/>
              </a:ext>
            </a:extLst>
          </p:cNvPr>
          <p:cNvSpPr txBox="1">
            <a:spLocks/>
          </p:cNvSpPr>
          <p:nvPr/>
        </p:nvSpPr>
        <p:spPr>
          <a:xfrm>
            <a:off x="2242581" y="5843541"/>
            <a:ext cx="4760191" cy="8857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I/O Is not part of C it is supplied in the runtime environment: standard C library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B3013A-BA10-0D4C-B716-CD8680CCD3F8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0598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 animBg="1"/>
      <p:bldP spid="13" grpId="0" animBg="1"/>
      <p:bldP spid="1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B5CA00-8DC0-3142-A4E5-B758A8A07B9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92214" y="941583"/>
            <a:ext cx="8358472" cy="556138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1800" dirty="0">
                <a:solidFill>
                  <a:srgbClr val="2C895B"/>
                </a:solidFill>
              </a:rPr>
              <a:t>Read/write </a:t>
            </a:r>
            <a:r>
              <a:rPr lang="en-US" altLang="en-US" sz="1800" dirty="0">
                <a:solidFill>
                  <a:schemeClr val="tx2"/>
                </a:solidFill>
              </a:rPr>
              <a:t>functions in the standard I/O library </a:t>
            </a:r>
            <a:r>
              <a:rPr lang="en-US" altLang="en-US" sz="1800" i="1" dirty="0">
                <a:solidFill>
                  <a:srgbClr val="0070C0"/>
                </a:solidFill>
              </a:rPr>
              <a:t>advances</a:t>
            </a:r>
            <a:r>
              <a:rPr lang="en-US" altLang="en-US" sz="1800" dirty="0">
                <a:solidFill>
                  <a:srgbClr val="0070C0"/>
                </a:solidFill>
              </a:rPr>
              <a:t> </a:t>
            </a:r>
            <a:r>
              <a:rPr lang="en-US" altLang="en-US" sz="1800" dirty="0"/>
              <a:t>the </a:t>
            </a:r>
            <a:r>
              <a:rPr lang="en-US" altLang="en-US" sz="1800" b="1" i="1" dirty="0">
                <a:solidFill>
                  <a:schemeClr val="accent5"/>
                </a:solidFill>
              </a:rPr>
              <a:t>file position pointer </a:t>
            </a:r>
            <a:r>
              <a:rPr lang="en-US" altLang="en-US" sz="1800" dirty="0">
                <a:solidFill>
                  <a:srgbClr val="2C895B"/>
                </a:solidFill>
              </a:rPr>
              <a:t>from</a:t>
            </a:r>
            <a:r>
              <a:rPr lang="en-US" altLang="en-US" sz="1800" dirty="0"/>
              <a:t> the </a:t>
            </a:r>
            <a:r>
              <a:rPr lang="en-US" altLang="en-US" sz="1800" b="1" i="1" dirty="0">
                <a:solidFill>
                  <a:schemeClr val="accent1"/>
                </a:solidFill>
              </a:rPr>
              <a:t>top of a file </a:t>
            </a:r>
            <a:r>
              <a:rPr lang="en-US" altLang="en-US" sz="1800" dirty="0"/>
              <a:t>(before the 1</a:t>
            </a:r>
            <a:r>
              <a:rPr lang="en-US" altLang="en-US" sz="1800" baseline="30000" dirty="0"/>
              <a:t>st</a:t>
            </a:r>
            <a:r>
              <a:rPr lang="en-US" altLang="en-US" sz="1800" dirty="0"/>
              <a:t> byte if any) </a:t>
            </a:r>
            <a:r>
              <a:rPr lang="en-US" altLang="en-US" sz="1800" dirty="0">
                <a:solidFill>
                  <a:srgbClr val="2C895B"/>
                </a:solidFill>
              </a:rPr>
              <a:t>towards</a:t>
            </a:r>
            <a:r>
              <a:rPr lang="en-US" altLang="en-US" sz="1800" dirty="0"/>
              <a:t> the </a:t>
            </a:r>
            <a:r>
              <a:rPr lang="en-US" altLang="en-US" sz="1800" b="1" i="1" dirty="0">
                <a:solidFill>
                  <a:schemeClr val="accent1"/>
                </a:solidFill>
              </a:rPr>
              <a:t>end of the file </a:t>
            </a:r>
            <a:r>
              <a:rPr lang="en-US" altLang="en-US" sz="1800" b="1" dirty="0">
                <a:solidFill>
                  <a:schemeClr val="accent6"/>
                </a:solidFill>
              </a:rPr>
              <a:t>after each call </a:t>
            </a:r>
            <a:r>
              <a:rPr lang="en-US" altLang="en-US" sz="1800" dirty="0">
                <a:solidFill>
                  <a:schemeClr val="accent6"/>
                </a:solidFill>
              </a:rPr>
              <a:t>to a read/write function</a:t>
            </a:r>
          </a:p>
          <a:p>
            <a:pPr lvl="1"/>
            <a:r>
              <a:rPr lang="en-US" altLang="en-US" sz="1800" b="1" dirty="0">
                <a:solidFill>
                  <a:schemeClr val="accent6"/>
                </a:solidFill>
              </a:rPr>
              <a:t>Side effect of call: </a:t>
            </a:r>
            <a:r>
              <a:rPr lang="en-US" altLang="en-US" sz="1800" dirty="0">
                <a:solidFill>
                  <a:schemeClr val="accent6"/>
                </a:solidFill>
              </a:rPr>
              <a:t>file position pointer moves towards the </a:t>
            </a:r>
            <a:r>
              <a:rPr lang="en-US" altLang="en-US" sz="1800" b="1" dirty="0">
                <a:solidFill>
                  <a:schemeClr val="accent6"/>
                </a:solidFill>
              </a:rPr>
              <a:t>end of file</a:t>
            </a:r>
            <a:r>
              <a:rPr lang="en-US" altLang="en-US" sz="1800" dirty="0">
                <a:solidFill>
                  <a:schemeClr val="accent6"/>
                </a:solidFill>
              </a:rPr>
              <a:t> by number of bytes read/written</a:t>
            </a:r>
          </a:p>
          <a:p>
            <a:pPr>
              <a:lnSpc>
                <a:spcPct val="100000"/>
              </a:lnSpc>
            </a:pPr>
            <a:r>
              <a:rPr lang="en-US" altLang="en-US" sz="1800" b="1" dirty="0">
                <a:solidFill>
                  <a:schemeClr val="accent6"/>
                </a:solidFill>
              </a:rPr>
              <a:t>standard I/O File position pointer </a:t>
            </a:r>
            <a:r>
              <a:rPr lang="en-US" altLang="en-US" sz="1800" dirty="0">
                <a:solidFill>
                  <a:schemeClr val="accent6"/>
                </a:solidFill>
              </a:rPr>
              <a:t>indicates where in the file (byte distance from the top of the file) the next read/write I/O will occur</a:t>
            </a:r>
          </a:p>
          <a:p>
            <a:r>
              <a:rPr lang="en-US" altLang="en-US" sz="1800" dirty="0">
                <a:solidFill>
                  <a:schemeClr val="accent6"/>
                </a:solidFill>
              </a:rPr>
              <a:t>Performing a sequence of read/write operations (without using any other </a:t>
            </a:r>
            <a:r>
              <a:rPr lang="en-US" altLang="en-US" sz="1800" dirty="0" err="1">
                <a:solidFill>
                  <a:schemeClr val="accent6"/>
                </a:solidFill>
              </a:rPr>
              <a:t>stdio</a:t>
            </a:r>
            <a:r>
              <a:rPr lang="en-US" altLang="en-US" sz="1800" dirty="0">
                <a:solidFill>
                  <a:schemeClr val="accent6"/>
                </a:solidFill>
              </a:rPr>
              <a:t> functions to move the file pointer between the read/write calls) performs what is called  </a:t>
            </a:r>
            <a:r>
              <a:rPr lang="en-US" altLang="en-US" sz="1800" b="1" dirty="0">
                <a:solidFill>
                  <a:schemeClr val="accent1"/>
                </a:solidFill>
              </a:rPr>
              <a:t>S</a:t>
            </a:r>
            <a:r>
              <a:rPr lang="en-US" altLang="en-US" sz="1800" b="1" dirty="0">
                <a:solidFill>
                  <a:srgbClr val="0070C0"/>
                </a:solidFill>
              </a:rPr>
              <a:t>equential I/O </a:t>
            </a:r>
            <a:r>
              <a:rPr lang="en-US" altLang="en-US" sz="1800" dirty="0">
                <a:solidFill>
                  <a:schemeClr val="tx2"/>
                </a:solidFill>
              </a:rPr>
              <a:t>(sequential read &amp; sequential write)</a:t>
            </a:r>
          </a:p>
          <a:p>
            <a:pPr>
              <a:lnSpc>
                <a:spcPct val="100000"/>
              </a:lnSpc>
            </a:pPr>
            <a:r>
              <a:rPr lang="en-US" altLang="en-US" sz="1800" dirty="0">
                <a:solidFill>
                  <a:schemeClr val="tx1">
                    <a:lumMod val="50000"/>
                  </a:schemeClr>
                </a:solidFill>
              </a:rPr>
              <a:t>EOF condition state may be set after a </a:t>
            </a:r>
            <a:r>
              <a:rPr lang="en-US" altLang="en-US" sz="1800" b="1" dirty="0">
                <a:solidFill>
                  <a:schemeClr val="tx1">
                    <a:lumMod val="50000"/>
                  </a:schemeClr>
                </a:solidFill>
              </a:rPr>
              <a:t>read operation</a:t>
            </a:r>
            <a:endParaRPr lang="en-US" altLang="en-US" sz="1800" b="1" dirty="0"/>
          </a:p>
          <a:p>
            <a:pPr lvl="1"/>
            <a:r>
              <a:rPr lang="en-US" altLang="en-US" sz="1800" dirty="0">
                <a:solidFill>
                  <a:srgbClr val="0070C0"/>
                </a:solidFill>
              </a:rPr>
              <a:t>After the last byte is read </a:t>
            </a:r>
            <a:r>
              <a:rPr lang="en-US" altLang="en-US" sz="1800" dirty="0">
                <a:solidFill>
                  <a:schemeClr val="tx1">
                    <a:lumMod val="50000"/>
                  </a:schemeClr>
                </a:solidFill>
              </a:rPr>
              <a:t>in a file, additional reads results in a </a:t>
            </a:r>
            <a:r>
              <a:rPr lang="en-US" altLang="en-US" sz="1800" b="1" dirty="0">
                <a:solidFill>
                  <a:srgbClr val="0070C0"/>
                </a:solidFill>
              </a:rPr>
              <a:t>function return value </a:t>
            </a:r>
            <a:r>
              <a:rPr lang="en-US" altLang="en-US" sz="1800" dirty="0">
                <a:solidFill>
                  <a:srgbClr val="0070C0"/>
                </a:solidFill>
              </a:rPr>
              <a:t>of EOF </a:t>
            </a:r>
          </a:p>
          <a:p>
            <a:pPr lvl="1"/>
            <a:r>
              <a:rPr lang="en-US" altLang="en-US" sz="1800" b="1" dirty="0">
                <a:solidFill>
                  <a:schemeClr val="accent1"/>
                </a:solidFill>
              </a:rPr>
              <a:t>EOF signals </a:t>
            </a:r>
            <a:r>
              <a:rPr lang="en-US" altLang="en-US" sz="1800" dirty="0"/>
              <a:t>no more data is available to be read</a:t>
            </a:r>
          </a:p>
          <a:p>
            <a:pPr lvl="1"/>
            <a:r>
              <a:rPr lang="en-US" altLang="en-US" sz="1800" dirty="0">
                <a:solidFill>
                  <a:srgbClr val="FF0000"/>
                </a:solidFill>
              </a:rPr>
              <a:t>EOF is </a:t>
            </a:r>
            <a:r>
              <a:rPr lang="en-US" altLang="en-US" sz="1800" b="1" dirty="0">
                <a:solidFill>
                  <a:srgbClr val="FF0000"/>
                </a:solidFill>
              </a:rPr>
              <a:t>NOT</a:t>
            </a:r>
            <a:r>
              <a:rPr lang="en-US" altLang="en-US" sz="1800" dirty="0">
                <a:solidFill>
                  <a:srgbClr val="FF0000"/>
                </a:solidFill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</a:rPr>
              <a:t>a character in the file</a:t>
            </a:r>
            <a:r>
              <a:rPr lang="en-US" altLang="en-US" sz="1800" dirty="0">
                <a:solidFill>
                  <a:srgbClr val="0070C0"/>
                </a:solidFill>
              </a:rPr>
              <a:t>, but a condition state on the stream</a:t>
            </a:r>
          </a:p>
          <a:p>
            <a:pPr lvl="1"/>
            <a:r>
              <a:rPr lang="en-US" altLang="en-US" sz="1800" dirty="0">
                <a:solidFill>
                  <a:srgbClr val="0070C0"/>
                </a:solidFill>
              </a:rPr>
              <a:t>EOF </a:t>
            </a:r>
            <a:r>
              <a:rPr lang="en-US" altLang="en-US" sz="1800" dirty="0">
                <a:solidFill>
                  <a:schemeClr val="accent6"/>
                </a:solidFill>
              </a:rPr>
              <a:t>is usually a </a:t>
            </a:r>
            <a:r>
              <a:rPr lang="en-US" altLang="en-US" sz="1800" dirty="0">
                <a:solidFill>
                  <a:srgbClr val="0070C0"/>
                </a:solidFill>
              </a:rPr>
              <a:t>#define EOF -1 macro </a:t>
            </a:r>
            <a:r>
              <a:rPr lang="en-US" altLang="en-US" sz="1800" dirty="0">
                <a:solidFill>
                  <a:schemeClr val="accent6"/>
                </a:solidFill>
              </a:rPr>
              <a:t>located in the file </a:t>
            </a:r>
            <a:r>
              <a:rPr lang="en-US" altLang="en-US" sz="1800" dirty="0" err="1">
                <a:solidFill>
                  <a:schemeClr val="accent6"/>
                </a:solidFill>
              </a:rPr>
              <a:t>stdio.h</a:t>
            </a:r>
            <a:r>
              <a:rPr lang="en-US" altLang="en-US" sz="1800" dirty="0">
                <a:solidFill>
                  <a:schemeClr val="accent6"/>
                </a:solidFill>
              </a:rPr>
              <a:t> (later in course)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72F3E0-5CD6-DF4A-961D-953F1B4F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354" y="51084"/>
            <a:ext cx="11135062" cy="856232"/>
          </a:xfrm>
        </p:spPr>
        <p:txBody>
          <a:bodyPr/>
          <a:lstStyle/>
          <a:p>
            <a:r>
              <a:rPr lang="en-US" sz="2800" dirty="0"/>
              <a:t>C standard I/O Library (</a:t>
            </a:r>
            <a:r>
              <a:rPr lang="en-US" sz="2800" dirty="0" err="1"/>
              <a:t>stdio</a:t>
            </a:r>
            <a:r>
              <a:rPr lang="en-US" sz="2800" dirty="0"/>
              <a:t>) File I/O</a:t>
            </a:r>
            <a:br>
              <a:rPr lang="en-US" sz="2800" dirty="0"/>
            </a:br>
            <a:r>
              <a:rPr lang="en-US" sz="2800" dirty="0"/>
              <a:t>File Position Pointer and EOF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1F67076B-8725-6647-918D-5EBE1D4E8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0176" y="1223321"/>
            <a:ext cx="990600" cy="5115688"/>
          </a:xfrm>
          <a:prstGeom prst="foldedCorner">
            <a:avLst>
              <a:gd name="adj" fmla="val 21153"/>
            </a:avLst>
          </a:prstGeom>
          <a:solidFill>
            <a:srgbClr val="FFFF99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en-US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rPr>
              <a:t>file</a:t>
            </a:r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28FFDEFC-D747-2947-98E9-6C06585320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6560" y="2817674"/>
            <a:ext cx="685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52493-AEF4-754F-93B4-4516615A1BD3}"/>
              </a:ext>
            </a:extLst>
          </p:cNvPr>
          <p:cNvSpPr txBox="1"/>
          <p:nvPr/>
        </p:nvSpPr>
        <p:spPr>
          <a:xfrm>
            <a:off x="8669059" y="2328091"/>
            <a:ext cx="1811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Old file position pointer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193D09-243F-5D45-9E0E-9A7AD3AB4D3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Line 7">
            <a:extLst>
              <a:ext uri="{FF2B5EF4-FFF2-40B4-BE49-F238E27FC236}">
                <a16:creationId xmlns:a16="http://schemas.microsoft.com/office/drawing/2014/main" id="{1D03FE8F-8CC8-264C-A3CA-775E9DA05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80535" y="4465379"/>
            <a:ext cx="68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118286-7024-B847-A4CA-A9D0D2191A84}"/>
              </a:ext>
            </a:extLst>
          </p:cNvPr>
          <p:cNvSpPr txBox="1"/>
          <p:nvPr/>
        </p:nvSpPr>
        <p:spPr>
          <a:xfrm>
            <a:off x="8332193" y="4302287"/>
            <a:ext cx="2162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New file position pointer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05A0A5-1D24-904B-9547-D1174B8DD6DE}"/>
              </a:ext>
            </a:extLst>
          </p:cNvPr>
          <p:cNvCxnSpPr>
            <a:cxnSpLocks/>
          </p:cNvCxnSpPr>
          <p:nvPr/>
        </p:nvCxnSpPr>
        <p:spPr>
          <a:xfrm>
            <a:off x="10759460" y="2817674"/>
            <a:ext cx="0" cy="1586661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2DDF6B7-2E98-9C4C-AA5A-D424375F2563}"/>
              </a:ext>
            </a:extLst>
          </p:cNvPr>
          <p:cNvSpPr txBox="1"/>
          <p:nvPr/>
        </p:nvSpPr>
        <p:spPr>
          <a:xfrm>
            <a:off x="9413358" y="3397803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</a:rPr>
              <a:t>read N </a:t>
            </a:r>
          </a:p>
          <a:p>
            <a:pPr algn="r"/>
            <a:r>
              <a:rPr lang="en-US" dirty="0">
                <a:solidFill>
                  <a:srgbClr val="0070C0"/>
                </a:solidFill>
              </a:rPr>
              <a:t>bytes/chars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070924-D4E8-F746-8C7B-F5B5652FB88A}"/>
              </a:ext>
            </a:extLst>
          </p:cNvPr>
          <p:cNvSpPr txBox="1"/>
          <p:nvPr/>
        </p:nvSpPr>
        <p:spPr>
          <a:xfrm>
            <a:off x="10459450" y="1169970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TOF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68B3A8-E958-4947-AD38-190B1362A09B}"/>
              </a:ext>
            </a:extLst>
          </p:cNvPr>
          <p:cNvSpPr txBox="1"/>
          <p:nvPr/>
        </p:nvSpPr>
        <p:spPr>
          <a:xfrm>
            <a:off x="10434934" y="6276675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2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B5CA00-8DC0-3142-A4E5-B758A8A07B9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0592" y="2686675"/>
            <a:ext cx="11551321" cy="398329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How can you have an </a:t>
            </a:r>
            <a:r>
              <a:rPr lang="en-US" sz="2000" dirty="0">
                <a:solidFill>
                  <a:srgbClr val="FF0000"/>
                </a:solidFill>
              </a:rPr>
              <a:t>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when reading from a keyboard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?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stdio</a:t>
            </a:r>
            <a:r>
              <a:rPr lang="en-US" sz="2000" dirty="0"/>
              <a:t> I/O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library functions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designed</a:t>
            </a:r>
            <a:r>
              <a:rPr lang="en-US" sz="2000" dirty="0">
                <a:solidFill>
                  <a:srgbClr val="0070C0"/>
                </a:solidFill>
              </a:rPr>
              <a:t> to work primarily on </a:t>
            </a:r>
            <a:r>
              <a:rPr lang="en-US" sz="2000" b="1" dirty="0">
                <a:solidFill>
                  <a:srgbClr val="0070C0"/>
                </a:solidFill>
              </a:rPr>
              <a:t>files</a:t>
            </a:r>
            <a:endParaRPr lang="en-US" sz="2000" b="1" dirty="0"/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With </a:t>
            </a:r>
            <a:r>
              <a:rPr lang="en-US" sz="2000" dirty="0">
                <a:solidFill>
                  <a:srgbClr val="0070C0"/>
                </a:solidFill>
              </a:rPr>
              <a:t>keyboard devices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sz="2000" dirty="0">
                <a:solidFill>
                  <a:srgbClr val="0070C0"/>
                </a:solidFill>
              </a:rPr>
              <a:t>semantics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of</a:t>
            </a:r>
            <a:r>
              <a:rPr lang="en-US" sz="2000" dirty="0"/>
              <a:t> </a:t>
            </a:r>
            <a:r>
              <a:rPr lang="en-US" sz="2000" i="1" dirty="0">
                <a:solidFill>
                  <a:srgbClr val="0070C0"/>
                </a:solidFill>
              </a:rPr>
              <a:t>file operations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needs to be </a:t>
            </a:r>
            <a:r>
              <a:rPr lang="en-US" sz="2000" i="1" dirty="0">
                <a:solidFill>
                  <a:srgbClr val="0070C0"/>
                </a:solidFill>
              </a:rPr>
              <a:t>"simulated"</a:t>
            </a:r>
          </a:p>
          <a:p>
            <a:r>
              <a:rPr lang="en-US" altLang="en-US" sz="2000" dirty="0">
                <a:solidFill>
                  <a:srgbClr val="00B050"/>
                </a:solidFill>
              </a:rPr>
              <a:t>Example: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when a program (or a shell) is </a:t>
            </a:r>
            <a:r>
              <a:rPr lang="en-US" altLang="en-US" sz="2000" dirty="0">
                <a:solidFill>
                  <a:srgbClr val="0070C0"/>
                </a:solidFill>
              </a:rPr>
              <a:t>reading the keyboard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and is blocked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70C0"/>
                </a:solidFill>
              </a:rPr>
              <a:t>waiting for input it is waiting for you to type a line</a:t>
            </a:r>
          </a:p>
          <a:p>
            <a:pPr lvl="1"/>
            <a:r>
              <a:rPr lang="en-US" altLang="en-US" sz="2000" b="1" dirty="0">
                <a:solidFill>
                  <a:srgbClr val="0070C0"/>
                </a:solidFill>
              </a:rPr>
              <a:t>This is NOT an EOF condition</a:t>
            </a:r>
          </a:p>
          <a:p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To </a:t>
            </a:r>
            <a:r>
              <a:rPr lang="en-US" altLang="en-US" sz="2000" dirty="0">
                <a:solidFill>
                  <a:srgbClr val="FF0000"/>
                </a:solidFill>
              </a:rPr>
              <a:t>set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an </a:t>
            </a:r>
            <a:r>
              <a:rPr lang="en-US" altLang="en-US" sz="2000" i="1" dirty="0">
                <a:solidFill>
                  <a:srgbClr val="FF0000"/>
                </a:solidFill>
              </a:rPr>
              <a:t>EOF condition from the keyboard, </a:t>
            </a:r>
            <a:r>
              <a:rPr lang="en-US" altLang="en-US" sz="2000" dirty="0">
                <a:solidFill>
                  <a:srgbClr val="2C895B"/>
                </a:solidFill>
              </a:rPr>
              <a:t>type</a:t>
            </a:r>
            <a:r>
              <a:rPr lang="en-US" altLang="en-US" sz="2000" i="1" dirty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on an input line all by itself: </a:t>
            </a:r>
          </a:p>
          <a:p>
            <a:pPr marL="0" indent="0">
              <a:buNone/>
            </a:pPr>
            <a:r>
              <a:rPr lang="en-US" altLang="en-US" sz="2000" i="1" dirty="0"/>
              <a:t>        </a:t>
            </a:r>
            <a:r>
              <a:rPr lang="en-US" altLang="en-US" sz="2000" i="1" dirty="0">
                <a:solidFill>
                  <a:srgbClr val="0070C0"/>
                </a:solidFill>
              </a:rPr>
              <a:t>two key combination (</a:t>
            </a:r>
            <a:r>
              <a:rPr lang="en-US" altLang="en-US" sz="2000" b="1" i="1" dirty="0">
                <a:solidFill>
                  <a:schemeClr val="accent6"/>
                </a:solidFill>
              </a:rPr>
              <a:t>ctrl key </a:t>
            </a:r>
            <a:r>
              <a:rPr lang="en-US" altLang="en-US" sz="2000" i="1" dirty="0">
                <a:solidFill>
                  <a:srgbClr val="0070C0"/>
                </a:solidFill>
              </a:rPr>
              <a:t>and the </a:t>
            </a:r>
            <a:r>
              <a:rPr lang="en-US" altLang="en-US" sz="2000" b="1" i="1" dirty="0">
                <a:solidFill>
                  <a:schemeClr val="accent6"/>
                </a:solidFill>
              </a:rPr>
              <a:t>d key </a:t>
            </a:r>
            <a:r>
              <a:rPr lang="en-US" altLang="en-US" sz="2000" i="1" dirty="0">
                <a:solidFill>
                  <a:srgbClr val="0070C0"/>
                </a:solidFill>
              </a:rPr>
              <a:t>at same time), </a:t>
            </a:r>
            <a:r>
              <a:rPr lang="en-US" altLang="en-US" sz="2000" b="1" dirty="0">
                <a:solidFill>
                  <a:srgbClr val="0070C0"/>
                </a:solidFill>
              </a:rPr>
              <a:t>followed by a return/enter</a:t>
            </a:r>
          </a:p>
          <a:p>
            <a:pPr marL="354012" lvl="1" indent="0">
              <a:buNone/>
            </a:pPr>
            <a:r>
              <a:rPr lang="en-US" altLang="en-US" sz="2000" b="1" dirty="0">
                <a:solidFill>
                  <a:srgbClr val="0070C0"/>
                </a:solidFill>
              </a:rPr>
              <a:t>	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ctrl-d  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often shown in slides etc. as </a:t>
            </a:r>
            <a:r>
              <a:rPr lang="en-US" altLang="en-US" sz="200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72F3E0-5CD6-DF4A-961D-953F1B4F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92" y="188029"/>
            <a:ext cx="11589406" cy="390520"/>
          </a:xfrm>
        </p:spPr>
        <p:txBody>
          <a:bodyPr/>
          <a:lstStyle/>
          <a:p>
            <a:r>
              <a:rPr lang="en-US" dirty="0" err="1"/>
              <a:t>stdio</a:t>
            </a:r>
            <a:r>
              <a:rPr lang="en-US" dirty="0"/>
              <a:t> File I/O – Working with a Keyboard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AEF385-82DC-DA4E-9269-5CD4A8D52C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F3C608C-2234-B74F-A2B7-6BB9101D64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5319" y="732048"/>
            <a:ext cx="9316278" cy="189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881D21-096B-2146-BAB3-0B6A3B88FF4C}"/>
              </a:ext>
            </a:extLst>
          </p:cNvPr>
          <p:cNvSpPr txBox="1"/>
          <p:nvPr/>
        </p:nvSpPr>
        <p:spPr>
          <a:xfrm>
            <a:off x="9561597" y="1354912"/>
            <a:ext cx="187904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I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signal EOF?</a:t>
            </a:r>
          </a:p>
        </p:txBody>
      </p:sp>
    </p:spTree>
    <p:extLst>
      <p:ext uri="{BB962C8B-B14F-4D97-AF65-F5344CB8AC3E}">
        <p14:creationId xmlns:p14="http://schemas.microsoft.com/office/powerpoint/2010/main" val="28072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94" y="204230"/>
            <a:ext cx="10515600" cy="555661"/>
          </a:xfrm>
        </p:spPr>
        <p:txBody>
          <a:bodyPr/>
          <a:lstStyle/>
          <a:p>
            <a:r>
              <a:rPr lang="en-US" dirty="0"/>
              <a:t>Character I/O (Also the Primary loop in PA3)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DCCE9780-A01A-BD4B-AC1A-9A6D324D1515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9085" y="812767"/>
            <a:ext cx="6975063" cy="4516887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b="1" i="1" dirty="0">
                <a:solidFill>
                  <a:srgbClr val="2C895B"/>
                </a:solidFill>
                <a:latin typeface="Courier New" panose="02070309020205020404" pitchFamily="49" charset="0"/>
              </a:rPr>
              <a:t>// copy stdin to </a:t>
            </a:r>
            <a:r>
              <a:rPr lang="en-US" altLang="en-US" sz="1800" b="1" i="1" dirty="0" err="1">
                <a:solidFill>
                  <a:srgbClr val="2C895B"/>
                </a:solidFill>
                <a:latin typeface="Courier New" panose="02070309020205020404" pitchFamily="49" charset="0"/>
              </a:rPr>
              <a:t>stdout</a:t>
            </a:r>
            <a:r>
              <a:rPr lang="en-US" altLang="en-US" sz="1800" b="1" i="1" dirty="0">
                <a:solidFill>
                  <a:srgbClr val="2C895B"/>
                </a:solidFill>
                <a:latin typeface="Courier New" panose="02070309020205020404" pitchFamily="49" charset="0"/>
              </a:rPr>
              <a:t> one char at a time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((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!= EOF)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(void)</a:t>
            </a:r>
            <a:r>
              <a:rPr lang="en-US" alt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ignore return value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EXIT_SUCCESS;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A10A4F74-6F65-B54E-A7FA-082D19D34CFC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382010" y="820100"/>
            <a:ext cx="2373034" cy="2605682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r>
              <a:rPr 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18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18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^d</a:t>
            </a: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%./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a &gt; b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2723BA-73DE-2D41-8FA1-6B0250A74F2A}"/>
              </a:ext>
            </a:extLst>
          </p:cNvPr>
          <p:cNvGrpSpPr/>
          <p:nvPr/>
        </p:nvGrpSpPr>
        <p:grpSpPr>
          <a:xfrm>
            <a:off x="3588429" y="1663963"/>
            <a:ext cx="3527496" cy="1861753"/>
            <a:chOff x="9140875" y="2856669"/>
            <a:chExt cx="3527496" cy="186175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8F37A33-E418-1046-BDA5-EBC0B32DA82B}"/>
                </a:ext>
              </a:extLst>
            </p:cNvPr>
            <p:cNvSpPr txBox="1"/>
            <p:nvPr/>
          </p:nvSpPr>
          <p:spPr>
            <a:xfrm>
              <a:off x="9140875" y="2856669"/>
              <a:ext cx="3527496" cy="92333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Always check return code to handle EOF </a:t>
              </a:r>
            </a:p>
            <a:p>
              <a:r>
                <a:rPr lang="en-US" dirty="0">
                  <a:solidFill>
                    <a:srgbClr val="2C895B"/>
                  </a:solidFill>
                </a:rPr>
                <a:t>EOF is a macro integer in </a:t>
              </a:r>
              <a:r>
                <a:rPr lang="en-US" dirty="0" err="1">
                  <a:solidFill>
                    <a:srgbClr val="2C895B"/>
                  </a:solidFill>
                </a:rPr>
                <a:t>stdio.h</a:t>
              </a:r>
              <a:endParaRPr lang="en-US" dirty="0">
                <a:solidFill>
                  <a:srgbClr val="2C895B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0294F47-B639-7E4C-8D53-FE81C26A1D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6845" y="3832875"/>
              <a:ext cx="510102" cy="885547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F593AF-E25F-AC44-BCE5-1893A44AF808}"/>
              </a:ext>
            </a:extLst>
          </p:cNvPr>
          <p:cNvGrpSpPr/>
          <p:nvPr/>
        </p:nvGrpSpPr>
        <p:grpSpPr>
          <a:xfrm>
            <a:off x="1910674" y="4103252"/>
            <a:ext cx="8514523" cy="1687937"/>
            <a:chOff x="7680190" y="4371238"/>
            <a:chExt cx="8514523" cy="168793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82BD0A5-8E67-434B-AB22-C6C7C6CCD8FA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7680190" y="4371238"/>
              <a:ext cx="2332424" cy="949273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D6D4D55-E265-0140-9AF4-41B69FB076B4}"/>
                </a:ext>
              </a:extLst>
            </p:cNvPr>
            <p:cNvSpPr txBox="1"/>
            <p:nvPr/>
          </p:nvSpPr>
          <p:spPr>
            <a:xfrm>
              <a:off x="10012614" y="4581847"/>
              <a:ext cx="6182099" cy="147732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Always check return codes </a:t>
              </a:r>
              <a:r>
                <a:rPr lang="en-US" dirty="0">
                  <a:solidFill>
                    <a:srgbClr val="F37440"/>
                  </a:solidFill>
                </a:rPr>
                <a:t>unless you do not need it</a:t>
              </a:r>
              <a:endParaRPr lang="en-US" dirty="0">
                <a:solidFill>
                  <a:schemeClr val="accent1"/>
                </a:solidFill>
              </a:endParaRPr>
            </a:p>
            <a:p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Sometimes you may see a (void) cast which indicates </a:t>
              </a:r>
              <a:r>
                <a:rPr lang="en-US" b="1" i="1" dirty="0">
                  <a:solidFill>
                    <a:srgbClr val="7030A0"/>
                  </a:solidFill>
                </a:rPr>
                <a:t>ignoring the return value is deliberate</a:t>
              </a:r>
              <a:r>
                <a:rPr lang="en-US" dirty="0">
                  <a:solidFill>
                    <a:schemeClr val="accent1"/>
                  </a:solidFill>
                </a:rPr>
                <a:t> this is often required by many coding standards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102D1B-4C55-484B-8EE2-EFFAB76DDB84}"/>
              </a:ext>
            </a:extLst>
          </p:cNvPr>
          <p:cNvGrpSpPr/>
          <p:nvPr/>
        </p:nvGrpSpPr>
        <p:grpSpPr>
          <a:xfrm>
            <a:off x="8018433" y="1096247"/>
            <a:ext cx="3963954" cy="1309231"/>
            <a:chOff x="8150400" y="1308844"/>
            <a:chExt cx="3963954" cy="1309231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3E824D4-BBC2-CF48-ACC3-9193F0E0624E}"/>
                </a:ext>
              </a:extLst>
            </p:cNvPr>
            <p:cNvSpPr txBox="1"/>
            <p:nvPr/>
          </p:nvSpPr>
          <p:spPr>
            <a:xfrm>
              <a:off x="9927688" y="1308844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Typed on keyboard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FDDE03B7-6A0C-8345-AA62-E1D93E7F83DB}"/>
                </a:ext>
              </a:extLst>
            </p:cNvPr>
            <p:cNvSpPr txBox="1"/>
            <p:nvPr/>
          </p:nvSpPr>
          <p:spPr>
            <a:xfrm>
              <a:off x="9927688" y="1805949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Printed by program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E8B7A02-4406-4B45-981B-149DC15889CD}"/>
                </a:ext>
              </a:extLst>
            </p:cNvPr>
            <p:cNvSpPr txBox="1"/>
            <p:nvPr/>
          </p:nvSpPr>
          <p:spPr>
            <a:xfrm>
              <a:off x="9927688" y="2248743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Typed on keyboard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3E6D3AD0-884B-EE44-96BE-AB06FFC69409}"/>
                </a:ext>
              </a:extLst>
            </p:cNvPr>
            <p:cNvSpPr/>
            <p:nvPr/>
          </p:nvSpPr>
          <p:spPr>
            <a:xfrm>
              <a:off x="9532800" y="1493510"/>
              <a:ext cx="394888" cy="1112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Left Arrow 161">
              <a:extLst>
                <a:ext uri="{FF2B5EF4-FFF2-40B4-BE49-F238E27FC236}">
                  <a16:creationId xmlns:a16="http://schemas.microsoft.com/office/drawing/2014/main" id="{B2417F17-721A-9940-A6C4-F3E2CF36CBA8}"/>
                </a:ext>
              </a:extLst>
            </p:cNvPr>
            <p:cNvSpPr/>
            <p:nvPr/>
          </p:nvSpPr>
          <p:spPr>
            <a:xfrm>
              <a:off x="9532800" y="1955175"/>
              <a:ext cx="394888" cy="1112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Left Arrow 162">
              <a:extLst>
                <a:ext uri="{FF2B5EF4-FFF2-40B4-BE49-F238E27FC236}">
                  <a16:creationId xmlns:a16="http://schemas.microsoft.com/office/drawing/2014/main" id="{3B18EA30-269C-4045-B761-C107B2CFE6F2}"/>
                </a:ext>
              </a:extLst>
            </p:cNvPr>
            <p:cNvSpPr/>
            <p:nvPr/>
          </p:nvSpPr>
          <p:spPr>
            <a:xfrm>
              <a:off x="8150400" y="2377776"/>
              <a:ext cx="1761776" cy="9506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2EA9FB-AE34-41A4-749A-3A58460B3270}"/>
              </a:ext>
            </a:extLst>
          </p:cNvPr>
          <p:cNvGrpSpPr/>
          <p:nvPr/>
        </p:nvGrpSpPr>
        <p:grpSpPr>
          <a:xfrm>
            <a:off x="9544721" y="2878288"/>
            <a:ext cx="2489884" cy="369332"/>
            <a:chOff x="10018437" y="1120221"/>
            <a:chExt cx="2489884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05280E-519E-B516-1C29-81539A3B2491}"/>
                </a:ext>
              </a:extLst>
            </p:cNvPr>
            <p:cNvSpPr txBox="1"/>
            <p:nvPr/>
          </p:nvSpPr>
          <p:spPr>
            <a:xfrm>
              <a:off x="10241047" y="1120221"/>
              <a:ext cx="2267274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Copies file a to file b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ED2295B9-CFA6-3092-80DA-A208927EA193}"/>
                </a:ext>
              </a:extLst>
            </p:cNvPr>
            <p:cNvSpPr/>
            <p:nvPr/>
          </p:nvSpPr>
          <p:spPr>
            <a:xfrm>
              <a:off x="10018437" y="1282280"/>
              <a:ext cx="245306" cy="9506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D662D4D-4944-DB5D-C20D-69892B818949}"/>
              </a:ext>
            </a:extLst>
          </p:cNvPr>
          <p:cNvSpPr txBox="1"/>
          <p:nvPr/>
        </p:nvSpPr>
        <p:spPr>
          <a:xfrm>
            <a:off x="1739585" y="6102654"/>
            <a:ext cx="627607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Make sure you use int variable with </a:t>
            </a:r>
            <a:r>
              <a:rPr lang="en-US" dirty="0" err="1">
                <a:solidFill>
                  <a:srgbClr val="FF0000"/>
                </a:solidFill>
              </a:rPr>
              <a:t>getchar</a:t>
            </a:r>
            <a:r>
              <a:rPr lang="en-US" dirty="0">
                <a:solidFill>
                  <a:srgbClr val="FF0000"/>
                </a:solidFill>
              </a:rPr>
              <a:t>() and </a:t>
            </a:r>
            <a:r>
              <a:rPr lang="en-US" dirty="0" err="1">
                <a:solidFill>
                  <a:srgbClr val="FF0000"/>
                </a:solidFill>
              </a:rPr>
              <a:t>putchar</a:t>
            </a:r>
            <a:r>
              <a:rPr lang="en-US" dirty="0">
                <a:solidFill>
                  <a:srgbClr val="FF0000"/>
                </a:solidFill>
              </a:rPr>
              <a:t>()!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2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DAF0-B92F-7241-9BF4-E8CA2E5C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82" y="76398"/>
            <a:ext cx="11128268" cy="715294"/>
          </a:xfrm>
        </p:spPr>
        <p:txBody>
          <a:bodyPr/>
          <a:lstStyle/>
          <a:p>
            <a:r>
              <a:rPr lang="en-US" dirty="0"/>
              <a:t>Background: What is a Definition?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DC04-7F26-F848-A3C4-0AC772E3D23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071314" y="1113054"/>
            <a:ext cx="9703403" cy="494318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3"/>
                </a:solidFill>
              </a:rPr>
              <a:t>Definition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  <a:r>
              <a:rPr lang="en-US" sz="2000" dirty="0">
                <a:solidFill>
                  <a:schemeClr val="accent3"/>
                </a:solidFill>
              </a:rPr>
              <a:t>creates an </a:t>
            </a:r>
            <a:r>
              <a:rPr lang="en-US" sz="2000" u="sng" dirty="0">
                <a:solidFill>
                  <a:schemeClr val="accent3"/>
                </a:solidFill>
              </a:rPr>
              <a:t>instance</a:t>
            </a:r>
            <a:r>
              <a:rPr lang="en-US" sz="2000" dirty="0">
                <a:solidFill>
                  <a:schemeClr val="accent3"/>
                </a:solidFill>
              </a:rPr>
              <a:t> of a </a:t>
            </a:r>
            <a:r>
              <a:rPr lang="en-US" sz="2000" i="1" dirty="0">
                <a:solidFill>
                  <a:schemeClr val="accent3"/>
                </a:solidFill>
              </a:rPr>
              <a:t>thing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There </a:t>
            </a:r>
            <a:r>
              <a:rPr lang="en-US" sz="2000" b="1" dirty="0"/>
              <a:t>must be exactly </a:t>
            </a:r>
            <a:r>
              <a:rPr lang="en-US" sz="2000" b="1" u="sng" dirty="0"/>
              <a:t>one</a:t>
            </a:r>
            <a:r>
              <a:rPr lang="en-US" sz="2000" dirty="0"/>
              <a:t> definition of each </a:t>
            </a:r>
            <a:r>
              <a:rPr lang="en-US" sz="2000" i="1" dirty="0">
                <a:solidFill>
                  <a:schemeClr val="accent1"/>
                </a:solidFill>
              </a:rPr>
              <a:t>function or </a:t>
            </a:r>
            <a:r>
              <a:rPr lang="en-US" sz="2000" i="1" dirty="0">
                <a:solidFill>
                  <a:srgbClr val="7030A0"/>
                </a:solidFill>
              </a:rPr>
              <a:t>variable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(no duplicates)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In C you must </a:t>
            </a:r>
            <a:r>
              <a:rPr lang="en-US" sz="2000" dirty="0">
                <a:solidFill>
                  <a:schemeClr val="accent1"/>
                </a:solidFill>
              </a:rPr>
              <a:t>define </a:t>
            </a:r>
            <a:r>
              <a:rPr lang="en-US" sz="2000" dirty="0"/>
              <a:t>a </a:t>
            </a:r>
            <a:r>
              <a:rPr lang="en-US" sz="2000" dirty="0">
                <a:solidFill>
                  <a:srgbClr val="7030A0"/>
                </a:solidFill>
              </a:rPr>
              <a:t>variable</a:t>
            </a:r>
            <a:r>
              <a:rPr lang="en-US" sz="2000" dirty="0">
                <a:solidFill>
                  <a:schemeClr val="accent1"/>
                </a:solidFill>
              </a:rPr>
              <a:t> or a function </a:t>
            </a:r>
            <a:r>
              <a:rPr lang="en-US" sz="2000" b="1" dirty="0">
                <a:solidFill>
                  <a:srgbClr val="F37440"/>
                </a:solidFill>
              </a:rPr>
              <a:t>before first use </a:t>
            </a:r>
            <a:r>
              <a:rPr lang="en-US" sz="2000" dirty="0"/>
              <a:t>in your code</a:t>
            </a:r>
          </a:p>
          <a:p>
            <a:pPr lvl="1"/>
            <a:endParaRPr lang="en-US" sz="18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Function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1"/>
                </a:solidFill>
              </a:rPr>
              <a:t>definition </a:t>
            </a:r>
            <a:r>
              <a:rPr lang="en-US" sz="2000" b="1" dirty="0">
                <a:solidFill>
                  <a:schemeClr val="accent6"/>
                </a:solidFill>
              </a:rPr>
              <a:t>(compiler actions)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creates code </a:t>
            </a:r>
            <a:r>
              <a:rPr lang="en-US" sz="2000" dirty="0"/>
              <a:t>you wrote in the functions body </a:t>
            </a:r>
            <a:endParaRPr lang="en-US" sz="2000" u="sng" dirty="0"/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allocates</a:t>
            </a:r>
            <a:r>
              <a:rPr lang="en-US" sz="2000" dirty="0"/>
              <a:t> memory to store the code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binds</a:t>
            </a:r>
            <a:r>
              <a:rPr lang="en-US" sz="2000" dirty="0"/>
              <a:t> the function name to the allocated memory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Variable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1"/>
                </a:solidFill>
              </a:rPr>
              <a:t>definitions</a:t>
            </a:r>
            <a:r>
              <a:rPr lang="en-US" sz="2000" b="1" dirty="0"/>
              <a:t> (compiler actions)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allocates memory: </a:t>
            </a:r>
            <a:r>
              <a:rPr lang="en-US" sz="2000" dirty="0">
                <a:solidFill>
                  <a:srgbClr val="0070C0"/>
                </a:solidFill>
              </a:rPr>
              <a:t>generate code </a:t>
            </a:r>
            <a:r>
              <a:rPr lang="en-US" sz="2000" dirty="0">
                <a:solidFill>
                  <a:srgbClr val="F37440"/>
                </a:solidFill>
              </a:rPr>
              <a:t>to allocate space </a:t>
            </a:r>
            <a:r>
              <a:rPr lang="en-US" sz="2000" dirty="0"/>
              <a:t>for local variables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initialize memory: </a:t>
            </a:r>
            <a:r>
              <a:rPr lang="en-US" sz="2000" dirty="0">
                <a:solidFill>
                  <a:srgbClr val="0070C0"/>
                </a:solidFill>
              </a:rPr>
              <a:t>generate code </a:t>
            </a:r>
            <a:r>
              <a:rPr lang="en-US" sz="2000" dirty="0"/>
              <a:t>to </a:t>
            </a:r>
            <a:r>
              <a:rPr lang="en-US" sz="2000" dirty="0">
                <a:solidFill>
                  <a:srgbClr val="F37440"/>
                </a:solidFill>
              </a:rPr>
              <a:t>initialize the memory </a:t>
            </a:r>
            <a:r>
              <a:rPr lang="en-US" sz="2000" dirty="0"/>
              <a:t>for local variables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binds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2C895B"/>
                </a:solidFill>
              </a:rPr>
              <a:t>(or associates) </a:t>
            </a:r>
            <a:r>
              <a:rPr lang="en-US" sz="2000" dirty="0"/>
              <a:t>the variable name to the allocated memory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63159D-1992-EF4C-B2E3-19674EC59B1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1712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349740-54D9-7B2E-C23D-6FA2914DE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567373"/>
          </a:xfrm>
        </p:spPr>
        <p:txBody>
          <a:bodyPr/>
          <a:lstStyle/>
          <a:p>
            <a:r>
              <a:rPr lang="en-US" dirty="0"/>
              <a:t>Assembly &amp; Machine Code Example: ARM-32 (32-bits)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FDAADF7-7D65-528E-6C0E-EE7415C460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0485" y="1477982"/>
            <a:ext cx="11475528" cy="45474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140576-E30C-F799-25DB-881438FD6E23}"/>
              </a:ext>
            </a:extLst>
          </p:cNvPr>
          <p:cNvSpPr/>
          <p:nvPr/>
        </p:nvSpPr>
        <p:spPr>
          <a:xfrm>
            <a:off x="971650" y="5156500"/>
            <a:ext cx="4036423" cy="113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9CF32C-D33C-5AE1-CC7E-00FE9DDA5060}"/>
              </a:ext>
            </a:extLst>
          </p:cNvPr>
          <p:cNvSpPr txBox="1"/>
          <p:nvPr/>
        </p:nvSpPr>
        <p:spPr>
          <a:xfrm>
            <a:off x="4122472" y="739792"/>
            <a:ext cx="444865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Consider an addition statement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R0 = R1 + R3;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17CFAD-D3AB-A783-57E5-8BA606BA5AE4}"/>
              </a:ext>
            </a:extLst>
          </p:cNvPr>
          <p:cNvSpPr txBox="1"/>
          <p:nvPr/>
        </p:nvSpPr>
        <p:spPr>
          <a:xfrm>
            <a:off x="7251027" y="3077435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Assembly Language (human readable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5BDE7D-D2E8-12F3-6CB5-0D2FA74D129A}"/>
              </a:ext>
            </a:extLst>
          </p:cNvPr>
          <p:cNvSpPr txBox="1"/>
          <p:nvPr/>
        </p:nvSpPr>
        <p:spPr>
          <a:xfrm>
            <a:off x="7304261" y="4787168"/>
            <a:ext cx="35445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machine code pattern </a:t>
            </a:r>
            <a:r>
              <a:rPr lang="en-US" dirty="0">
                <a:solidFill>
                  <a:schemeClr val="accent6"/>
                </a:solidFill>
              </a:rPr>
              <a:t>in 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0F3A28-CACE-B3AC-252A-4617BDD281D1}"/>
              </a:ext>
            </a:extLst>
          </p:cNvPr>
          <p:cNvSpPr txBox="1"/>
          <p:nvPr/>
        </p:nvSpPr>
        <p:spPr>
          <a:xfrm>
            <a:off x="4122472" y="6291977"/>
            <a:ext cx="60580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List of Different operations for this type of instruction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9D3D1752-EC3A-09C1-1741-158A30DAE4AF}"/>
              </a:ext>
            </a:extLst>
          </p:cNvPr>
          <p:cNvSpPr/>
          <p:nvPr/>
        </p:nvSpPr>
        <p:spPr>
          <a:xfrm>
            <a:off x="6650134" y="5925458"/>
            <a:ext cx="339634" cy="32657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755D50-DC98-0DB6-40E4-4A3BFDDA020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45AB-71FD-656A-215F-5D396A3D83B9}"/>
              </a:ext>
            </a:extLst>
          </p:cNvPr>
          <p:cNvSpPr txBox="1"/>
          <p:nvPr/>
        </p:nvSpPr>
        <p:spPr>
          <a:xfrm>
            <a:off x="971650" y="5368647"/>
            <a:ext cx="272223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Observe there are only enough bits to specify 16 registers</a:t>
            </a:r>
          </a:p>
        </p:txBody>
      </p:sp>
    </p:spTree>
    <p:extLst>
      <p:ext uri="{BB962C8B-B14F-4D97-AF65-F5344CB8AC3E}">
        <p14:creationId xmlns:p14="http://schemas.microsoft.com/office/powerpoint/2010/main" val="107405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DAF0-B92F-7241-9BF4-E8CA2E5C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-30759"/>
            <a:ext cx="11340296" cy="715294"/>
          </a:xfrm>
        </p:spPr>
        <p:txBody>
          <a:bodyPr/>
          <a:lstStyle/>
          <a:p>
            <a:r>
              <a:rPr lang="en-US" dirty="0"/>
              <a:t>Background: </a:t>
            </a:r>
            <a:r>
              <a:rPr lang="en-US" sz="2800" dirty="0"/>
              <a:t>What is a Declaration?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BF7A8-F996-6743-82BD-EF977EA5D46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90918" y="953007"/>
            <a:ext cx="10652399" cy="560915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Declaration</a:t>
            </a:r>
            <a:r>
              <a:rPr lang="en-US" sz="2000" dirty="0">
                <a:solidFill>
                  <a:srgbClr val="0070C0"/>
                </a:solidFill>
              </a:rPr>
              <a:t>: describes a </a:t>
            </a:r>
            <a:r>
              <a:rPr lang="en-US" sz="2000" b="1" i="1" dirty="0">
                <a:solidFill>
                  <a:srgbClr val="0070C0"/>
                </a:solidFill>
              </a:rPr>
              <a:t>thing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– specifies types, </a:t>
            </a:r>
            <a:r>
              <a:rPr lang="en-US" sz="2000" b="1" dirty="0">
                <a:solidFill>
                  <a:srgbClr val="0070C0"/>
                </a:solidFill>
              </a:rPr>
              <a:t>does not create </a:t>
            </a:r>
            <a:r>
              <a:rPr lang="en-US" sz="2000" dirty="0">
                <a:solidFill>
                  <a:srgbClr val="0070C0"/>
                </a:solidFill>
              </a:rPr>
              <a:t>an instance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Each declaration </a:t>
            </a:r>
            <a:r>
              <a:rPr lang="en-US" sz="2000" dirty="0">
                <a:solidFill>
                  <a:srgbClr val="0070C0"/>
                </a:solidFill>
              </a:rPr>
              <a:t>has an associated </a:t>
            </a:r>
            <a:r>
              <a:rPr lang="en-US" sz="2000" b="1" i="1" dirty="0">
                <a:solidFill>
                  <a:srgbClr val="0070C0"/>
                </a:solidFill>
              </a:rPr>
              <a:t>identifier</a:t>
            </a:r>
            <a:r>
              <a:rPr lang="en-US" sz="2000" dirty="0">
                <a:solidFill>
                  <a:srgbClr val="0070C0"/>
                </a:solidFill>
              </a:rPr>
              <a:t> (the name)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5"/>
                </a:solidFill>
              </a:rPr>
              <a:t>Function prototype </a:t>
            </a:r>
            <a:r>
              <a:rPr lang="en-US" sz="2000" dirty="0"/>
              <a:t>describes how to write the code </a:t>
            </a:r>
            <a:r>
              <a:rPr lang="en-US" sz="2000" dirty="0">
                <a:solidFill>
                  <a:schemeClr val="accent6"/>
                </a:solidFill>
              </a:rPr>
              <a:t>to call a function </a:t>
            </a:r>
            <a:r>
              <a:rPr lang="en-US" sz="2000" dirty="0">
                <a:solidFill>
                  <a:srgbClr val="00B050"/>
                </a:solidFill>
              </a:rPr>
              <a:t>defined elsewhere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Identifier</a:t>
            </a:r>
            <a:r>
              <a:rPr lang="en-US" sz="2000" dirty="0">
                <a:solidFill>
                  <a:schemeClr val="tx2"/>
                </a:solidFill>
              </a:rPr>
              <a:t> is the </a:t>
            </a:r>
            <a:r>
              <a:rPr lang="en-US" sz="2000" b="1" dirty="0">
                <a:solidFill>
                  <a:schemeClr val="tx2"/>
                </a:solidFill>
              </a:rPr>
              <a:t>function name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Describes the </a:t>
            </a:r>
            <a:r>
              <a:rPr lang="en-US" sz="2000" b="1" dirty="0">
                <a:solidFill>
                  <a:schemeClr val="tx2"/>
                </a:solidFill>
              </a:rPr>
              <a:t>type of the function return value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Describes the </a:t>
            </a:r>
            <a:r>
              <a:rPr lang="en-US" sz="2000" b="1" dirty="0">
                <a:solidFill>
                  <a:schemeClr val="tx2"/>
                </a:solidFill>
              </a:rPr>
              <a:t>types of each of the parameters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5"/>
                </a:solidFill>
              </a:rPr>
              <a:t>Variable declaration </a:t>
            </a:r>
            <a:r>
              <a:rPr lang="en-US" sz="2000" dirty="0"/>
              <a:t>describes how to write the code to use a variable in a statement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Identifier</a:t>
            </a:r>
            <a:r>
              <a:rPr lang="en-US" sz="2000" dirty="0">
                <a:solidFill>
                  <a:schemeClr val="tx2"/>
                </a:solidFill>
              </a:rPr>
              <a:t> is the </a:t>
            </a:r>
            <a:r>
              <a:rPr lang="en-US" sz="2000" b="1" dirty="0">
                <a:solidFill>
                  <a:schemeClr val="tx2"/>
                </a:solidFill>
              </a:rPr>
              <a:t>variable name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Describes the </a:t>
            </a:r>
            <a:r>
              <a:rPr lang="en-US" sz="2000" b="1" dirty="0">
                <a:solidFill>
                  <a:schemeClr val="tx2"/>
                </a:solidFill>
              </a:rPr>
              <a:t>type of a variable </a:t>
            </a:r>
            <a:r>
              <a:rPr lang="en-US" sz="2000" dirty="0">
                <a:solidFill>
                  <a:schemeClr val="tx2"/>
                </a:solidFill>
              </a:rPr>
              <a:t>that is </a:t>
            </a:r>
            <a:r>
              <a:rPr lang="en-US" sz="2000" b="1" dirty="0">
                <a:solidFill>
                  <a:schemeClr val="tx2"/>
                </a:solidFill>
              </a:rPr>
              <a:t>defined elsewhere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5"/>
                </a:solidFill>
              </a:rPr>
              <a:t>Derived and defined type description</a:t>
            </a:r>
          </a:p>
          <a:p>
            <a:pPr lvl="1"/>
            <a:r>
              <a:rPr lang="en-US" sz="2000" b="1" dirty="0"/>
              <a:t>Identifier</a:t>
            </a:r>
            <a:r>
              <a:rPr lang="en-US" sz="2000" dirty="0"/>
              <a:t> describes the derived/defined type</a:t>
            </a:r>
          </a:p>
          <a:p>
            <a:pPr lvl="1"/>
            <a:r>
              <a:rPr lang="en-US" sz="2000" dirty="0"/>
              <a:t>struct, arrays, plus others (covered later)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An </a:t>
            </a:r>
            <a:r>
              <a:rPr lang="en-US" sz="2000" b="1" dirty="0">
                <a:solidFill>
                  <a:schemeClr val="accent5"/>
                </a:solidFill>
              </a:rPr>
              <a:t>identifier</a:t>
            </a:r>
            <a:r>
              <a:rPr lang="en-US" sz="2000" dirty="0"/>
              <a:t> may be </a:t>
            </a:r>
            <a:r>
              <a:rPr lang="en-US" sz="2000" b="1" dirty="0">
                <a:solidFill>
                  <a:schemeClr val="accent5"/>
                </a:solidFill>
              </a:rPr>
              <a:t>declared multiple times</a:t>
            </a:r>
            <a:r>
              <a:rPr lang="en-US" sz="2000" dirty="0"/>
              <a:t>, but </a:t>
            </a:r>
            <a:r>
              <a:rPr lang="en-US" sz="2000" b="1" dirty="0">
                <a:solidFill>
                  <a:schemeClr val="accent5"/>
                </a:solidFill>
              </a:rPr>
              <a:t>only defined once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A </a:t>
            </a:r>
            <a:r>
              <a:rPr lang="en-US" sz="2000" b="1" dirty="0">
                <a:solidFill>
                  <a:srgbClr val="FF0000"/>
                </a:solidFill>
              </a:rPr>
              <a:t>definition</a:t>
            </a:r>
            <a:r>
              <a:rPr lang="en-US" sz="2000" b="1" dirty="0">
                <a:solidFill>
                  <a:srgbClr val="2C895B"/>
                </a:solidFill>
              </a:rPr>
              <a:t> is also a </a:t>
            </a:r>
            <a:r>
              <a:rPr lang="en-US" sz="2000" b="1" dirty="0">
                <a:solidFill>
                  <a:srgbClr val="0070C0"/>
                </a:solidFill>
              </a:rPr>
              <a:t>declaration</a:t>
            </a:r>
            <a:r>
              <a:rPr lang="en-US" sz="2000" b="1" dirty="0">
                <a:solidFill>
                  <a:srgbClr val="2C895B"/>
                </a:solidFill>
              </a:rPr>
              <a:t> in 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E8D40-E4C9-BD40-8BB4-339FC3A0714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8404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0297-A39C-C444-A6A2-D96084828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9" y="99650"/>
            <a:ext cx="10515600" cy="715294"/>
          </a:xfrm>
        </p:spPr>
        <p:txBody>
          <a:bodyPr anchor="t"/>
          <a:lstStyle/>
          <a:p>
            <a:r>
              <a:rPr lang="en-US" sz="2800" dirty="0">
                <a:solidFill>
                  <a:srgbClr val="0070C0"/>
                </a:solidFill>
              </a:rPr>
              <a:t>Definitions and Declarations Use in C</a:t>
            </a:r>
            <a:endParaRPr lang="en-US" sz="28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531ED87-0E63-5948-B4AE-94D75818A799}"/>
              </a:ext>
            </a:extLst>
          </p:cNvPr>
          <p:cNvSpPr/>
          <p:nvPr/>
        </p:nvSpPr>
        <p:spPr bwMode="auto">
          <a:xfrm>
            <a:off x="6812923" y="625005"/>
            <a:ext cx="5311537" cy="5371931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8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max)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sum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&lt;= max;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sum +=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sum;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"sum: %d\n"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AA246B-CE93-BE42-A14D-776D2B2E28F9}"/>
              </a:ext>
            </a:extLst>
          </p:cNvPr>
          <p:cNvGrpSpPr/>
          <p:nvPr/>
        </p:nvGrpSpPr>
        <p:grpSpPr>
          <a:xfrm>
            <a:off x="1390098" y="1782810"/>
            <a:ext cx="5199339" cy="400110"/>
            <a:chOff x="542793" y="1974936"/>
            <a:chExt cx="5199339" cy="4001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8A3C6E-9829-9049-BB6D-83D46D1B935D}"/>
                </a:ext>
              </a:extLst>
            </p:cNvPr>
            <p:cNvSpPr txBox="1"/>
            <p:nvPr/>
          </p:nvSpPr>
          <p:spPr>
            <a:xfrm>
              <a:off x="542793" y="1974936"/>
              <a:ext cx="4549967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rgbClr val="0070C0"/>
                  </a:solidFill>
                </a:rPr>
                <a:t>sumit</a:t>
              </a:r>
              <a:r>
                <a:rPr lang="en-US" sz="2000" dirty="0">
                  <a:solidFill>
                    <a:srgbClr val="0070C0"/>
                  </a:solidFill>
                </a:rPr>
                <a:t>() is </a:t>
              </a:r>
              <a:r>
                <a:rPr lang="en-US" sz="2000" dirty="0">
                  <a:solidFill>
                    <a:srgbClr val="2C895B"/>
                  </a:solidFill>
                </a:rPr>
                <a:t>defined</a:t>
              </a:r>
              <a:r>
                <a:rPr lang="en-US" sz="2000" dirty="0">
                  <a:solidFill>
                    <a:srgbClr val="0070C0"/>
                  </a:solidFill>
                </a:rPr>
                <a:t> and </a:t>
              </a:r>
              <a:r>
                <a:rPr lang="en-US" sz="2000" dirty="0">
                  <a:solidFill>
                    <a:srgbClr val="FF0000"/>
                  </a:solidFill>
                </a:rPr>
                <a:t>declared</a:t>
              </a:r>
              <a:r>
                <a:rPr lang="en-US" sz="2000" dirty="0">
                  <a:solidFill>
                    <a:srgbClr val="0070C0"/>
                  </a:solidFill>
                </a:rPr>
                <a:t> here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0ECE81B-E41A-A942-9B5D-FE4E49A48935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60" y="2164103"/>
              <a:ext cx="649372" cy="0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FDA1B74-4BDD-BE4E-ABE0-26A1C6630F5F}"/>
              </a:ext>
            </a:extLst>
          </p:cNvPr>
          <p:cNvGrpSpPr/>
          <p:nvPr/>
        </p:nvGrpSpPr>
        <p:grpSpPr>
          <a:xfrm>
            <a:off x="8594341" y="5325414"/>
            <a:ext cx="2527164" cy="1152970"/>
            <a:chOff x="7252162" y="5619999"/>
            <a:chExt cx="2527164" cy="115297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7B9C526-62B7-2C44-BDDB-5E5E695274D1}"/>
                </a:ext>
              </a:extLst>
            </p:cNvPr>
            <p:cNvSpPr txBox="1"/>
            <p:nvPr/>
          </p:nvSpPr>
          <p:spPr>
            <a:xfrm>
              <a:off x="7252162" y="6372859"/>
              <a:ext cx="2527164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rgbClr val="0070C0"/>
                  </a:solidFill>
                </a:rPr>
                <a:t>sumit</a:t>
              </a:r>
              <a:r>
                <a:rPr lang="en-US" sz="2000" dirty="0">
                  <a:solidFill>
                    <a:srgbClr val="0070C0"/>
                  </a:solidFill>
                </a:rPr>
                <a:t>() is </a:t>
              </a:r>
              <a:r>
                <a:rPr lang="en-US" sz="2000" dirty="0">
                  <a:solidFill>
                    <a:srgbClr val="7030A0"/>
                  </a:solidFill>
                </a:rPr>
                <a:t>used</a:t>
              </a:r>
              <a:r>
                <a:rPr lang="en-US" sz="2000" dirty="0">
                  <a:solidFill>
                    <a:srgbClr val="0070C0"/>
                  </a:solidFill>
                </a:rPr>
                <a:t> here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5366AFD-92B4-2047-84A8-846AD283D7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0960" y="5619999"/>
              <a:ext cx="0" cy="737880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8DAF055-DACA-FB41-AD82-69C7607730FD}"/>
              </a:ext>
            </a:extLst>
          </p:cNvPr>
          <p:cNvSpPr txBox="1">
            <a:spLocks/>
          </p:cNvSpPr>
          <p:nvPr/>
        </p:nvSpPr>
        <p:spPr>
          <a:xfrm>
            <a:off x="271940" y="2564753"/>
            <a:ext cx="6437584" cy="25095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Independent Translation Unit: </a:t>
            </a:r>
            <a:r>
              <a:rPr lang="en-US" sz="1800" dirty="0">
                <a:solidFill>
                  <a:schemeClr val="accent1"/>
                </a:solidFill>
              </a:rPr>
              <a:t>the granularity (unit) of source which is compiled or assembled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 Default</a:t>
            </a:r>
            <a:r>
              <a:rPr lang="en-US" sz="1800" dirty="0">
                <a:solidFill>
                  <a:srgbClr val="F3753F"/>
                </a:solidFill>
              </a:rPr>
              <a:t> Definition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declaration</a:t>
            </a:r>
            <a:r>
              <a:rPr lang="en-US" sz="1800" dirty="0"/>
              <a:t> validity: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1800" dirty="0">
                <a:solidFill>
                  <a:srgbClr val="7030A0"/>
                </a:solidFill>
              </a:rPr>
              <a:t>Restricted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6"/>
                </a:solidFill>
              </a:rPr>
              <a:t>to the file (</a:t>
            </a:r>
            <a:r>
              <a:rPr lang="en-US" sz="1800" dirty="0">
                <a:solidFill>
                  <a:srgbClr val="2C895B"/>
                </a:solidFill>
              </a:rPr>
              <a:t>translation unit</a:t>
            </a:r>
            <a:r>
              <a:rPr lang="en-US" sz="1800" dirty="0"/>
              <a:t>) </a:t>
            </a:r>
            <a:r>
              <a:rPr lang="en-US" sz="1800" dirty="0">
                <a:solidFill>
                  <a:schemeClr val="accent6"/>
                </a:solidFill>
              </a:rPr>
              <a:t>where they are located </a:t>
            </a:r>
            <a:r>
              <a:rPr lang="en-US" sz="1800" b="1" u="sng" dirty="0">
                <a:solidFill>
                  <a:srgbClr val="0070C0"/>
                </a:solidFill>
              </a:rPr>
              <a:t>and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1800" b="1" dirty="0">
                <a:solidFill>
                  <a:srgbClr val="FF0000"/>
                </a:solidFill>
              </a:rPr>
              <a:t>Start at the point </a:t>
            </a:r>
            <a:r>
              <a:rPr lang="en-US" sz="1800" dirty="0">
                <a:solidFill>
                  <a:srgbClr val="0070C0"/>
                </a:solidFill>
              </a:rPr>
              <a:t>of definition or declaration </a:t>
            </a:r>
            <a:r>
              <a:rPr lang="en-US" sz="1800" dirty="0">
                <a:solidFill>
                  <a:srgbClr val="7030A0"/>
                </a:solidFill>
              </a:rPr>
              <a:t>in the file </a:t>
            </a:r>
            <a:r>
              <a:rPr lang="en-US" sz="1800" dirty="0">
                <a:solidFill>
                  <a:schemeClr val="accent6"/>
                </a:solidFill>
              </a:rPr>
              <a:t>to the </a:t>
            </a:r>
            <a:r>
              <a:rPr lang="en-US" sz="1800" dirty="0">
                <a:solidFill>
                  <a:srgbClr val="7030A0"/>
                </a:solidFill>
              </a:rPr>
              <a:t>end of the source file</a:t>
            </a:r>
            <a:r>
              <a:rPr lang="en-US" sz="1800" dirty="0"/>
              <a:t> (</a:t>
            </a:r>
            <a:r>
              <a:rPr lang="en-US" sz="1800" b="1" dirty="0">
                <a:solidFill>
                  <a:srgbClr val="2C895B"/>
                </a:solidFill>
              </a:rPr>
              <a:t>translation unit</a:t>
            </a:r>
            <a:r>
              <a:rPr lang="en-US" sz="18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939421-E6C7-1848-BA08-F22198390C4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DFC7BF0-54AD-4E57-15F6-A4BFFA44254E}"/>
              </a:ext>
            </a:extLst>
          </p:cNvPr>
          <p:cNvSpPr txBox="1">
            <a:spLocks/>
          </p:cNvSpPr>
          <p:nvPr/>
        </p:nvSpPr>
        <p:spPr>
          <a:xfrm>
            <a:off x="263596" y="612270"/>
            <a:ext cx="6437584" cy="9778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You must </a:t>
            </a:r>
            <a:r>
              <a:rPr lang="en-US" sz="1800" b="1" dirty="0">
                <a:solidFill>
                  <a:srgbClr val="FF0000"/>
                </a:solidFill>
              </a:rPr>
              <a:t>declare a function or variable </a:t>
            </a:r>
            <a:r>
              <a:rPr lang="en-US" sz="1800" b="1" u="sng" dirty="0">
                <a:solidFill>
                  <a:srgbClr val="FF0000"/>
                </a:solidFill>
              </a:rPr>
              <a:t>before</a:t>
            </a:r>
            <a:r>
              <a:rPr lang="en-US" sz="1800" b="1" dirty="0">
                <a:solidFill>
                  <a:srgbClr val="FF0000"/>
                </a:solidFill>
              </a:rPr>
              <a:t> you use it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Warning: </a:t>
            </a:r>
            <a:r>
              <a:rPr lang="en-US" sz="1800" dirty="0"/>
              <a:t>Use before declaration will implicitly default to </a:t>
            </a:r>
            <a:r>
              <a:rPr lang="en-US" sz="1800" b="1" dirty="0"/>
              <a:t>int</a:t>
            </a:r>
          </a:p>
          <a:p>
            <a:pPr lvl="1"/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B738BD-37DD-28C1-9BB3-9CD77B7A53CC}"/>
              </a:ext>
            </a:extLst>
          </p:cNvPr>
          <p:cNvSpPr txBox="1"/>
          <p:nvPr/>
        </p:nvSpPr>
        <p:spPr>
          <a:xfrm>
            <a:off x="953218" y="5456110"/>
            <a:ext cx="5311533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Restrictions that we need to relax</a:t>
            </a:r>
            <a:endParaRPr lang="en-US" dirty="0">
              <a:solidFill>
                <a:schemeClr val="accent6"/>
              </a:solidFill>
            </a:endParaRPr>
          </a:p>
          <a:p>
            <a:pPr marL="342900" indent="-342900">
              <a:buAutoNum type="arabicParenBoth"/>
            </a:pPr>
            <a:r>
              <a:rPr lang="en-US" dirty="0">
                <a:solidFill>
                  <a:schemeClr val="accent6"/>
                </a:solidFill>
              </a:rPr>
              <a:t>sum() must be defined in the same source files </a:t>
            </a:r>
          </a:p>
          <a:p>
            <a:pPr marL="342900" indent="-342900">
              <a:buAutoNum type="arabicParenBoth"/>
            </a:pPr>
            <a:r>
              <a:rPr lang="en-US" dirty="0">
                <a:solidFill>
                  <a:schemeClr val="accent6"/>
                </a:solidFill>
              </a:rPr>
              <a:t>sum() appear before it is used by main()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31A23E-BC13-9E93-4702-DF1FBCC6BF89}"/>
              </a:ext>
            </a:extLst>
          </p:cNvPr>
          <p:cNvGrpSpPr/>
          <p:nvPr/>
        </p:nvGrpSpPr>
        <p:grpSpPr>
          <a:xfrm>
            <a:off x="8839200" y="1428867"/>
            <a:ext cx="3285260" cy="857133"/>
            <a:chOff x="3048554" y="174858"/>
            <a:chExt cx="3285260" cy="85713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E0FD4C-01D9-5D33-5C16-DF69B483C52E}"/>
                </a:ext>
              </a:extLst>
            </p:cNvPr>
            <p:cNvSpPr txBox="1"/>
            <p:nvPr/>
          </p:nvSpPr>
          <p:spPr>
            <a:xfrm>
              <a:off x="3702492" y="174858"/>
              <a:ext cx="2631322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, sum</a:t>
              </a:r>
              <a:r>
                <a:rPr lang="en-US" sz="2000" dirty="0">
                  <a:solidFill>
                    <a:srgbClr val="0070C0"/>
                  </a:solidFill>
                </a:rPr>
                <a:t>,  are </a:t>
              </a:r>
              <a:r>
                <a:rPr lang="en-US" sz="2000" dirty="0">
                  <a:solidFill>
                    <a:srgbClr val="2C895B"/>
                  </a:solidFill>
                </a:rPr>
                <a:t>defined</a:t>
              </a:r>
              <a:r>
                <a:rPr lang="en-US" sz="2000" dirty="0">
                  <a:solidFill>
                    <a:srgbClr val="0070C0"/>
                  </a:solidFill>
                </a:rPr>
                <a:t> and </a:t>
              </a:r>
              <a:r>
                <a:rPr lang="en-US" sz="2000" dirty="0">
                  <a:solidFill>
                    <a:srgbClr val="FF0000"/>
                  </a:solidFill>
                </a:rPr>
                <a:t>declared</a:t>
              </a:r>
              <a:r>
                <a:rPr lang="en-US" sz="2000" dirty="0">
                  <a:solidFill>
                    <a:srgbClr val="0070C0"/>
                  </a:solidFill>
                </a:rPr>
                <a:t> here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A52365E-C3FD-148B-B7BD-2A814FAE4A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8554" y="882744"/>
              <a:ext cx="629491" cy="149247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735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1" grpId="0"/>
      <p:bldP spid="1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A49C5-5AD5-4F42-9BE3-9139AFD99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30" y="167606"/>
            <a:ext cx="10680618" cy="363515"/>
          </a:xfrm>
        </p:spPr>
        <p:txBody>
          <a:bodyPr/>
          <a:lstStyle/>
          <a:p>
            <a:r>
              <a:rPr lang="en-US" sz="2800" dirty="0"/>
              <a:t>Function Prototypes:  Creating a Function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13924-7E9A-264E-BF75-A371EF032D3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77298" y="600055"/>
            <a:ext cx="11704955" cy="172792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7030A0"/>
                </a:solidFill>
              </a:rPr>
              <a:t>Function prototype </a:t>
            </a:r>
            <a:r>
              <a:rPr lang="en-US" sz="2000" dirty="0"/>
              <a:t>is a </a:t>
            </a:r>
            <a:r>
              <a:rPr lang="en-US" sz="2000" b="1" dirty="0">
                <a:solidFill>
                  <a:srgbClr val="00B050"/>
                </a:solidFill>
              </a:rPr>
              <a:t>function declaration </a:t>
            </a:r>
            <a:r>
              <a:rPr lang="en-US" sz="2000" dirty="0">
                <a:solidFill>
                  <a:schemeClr val="accent6"/>
                </a:solidFill>
              </a:rPr>
              <a:t>in C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Function prototype </a:t>
            </a:r>
            <a:r>
              <a:rPr lang="en-US" sz="2000" dirty="0">
                <a:solidFill>
                  <a:schemeClr val="accent6"/>
                </a:solidFill>
              </a:rPr>
              <a:t>is function definition header </a:t>
            </a:r>
            <a:r>
              <a:rPr lang="en-US" sz="2000" dirty="0">
                <a:solidFill>
                  <a:schemeClr val="accent1"/>
                </a:solidFill>
              </a:rPr>
              <a:t>followed by a single semicolon (;)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3753F"/>
                </a:solidFill>
              </a:rPr>
              <a:t>NO code block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Describes the function </a:t>
            </a:r>
            <a:r>
              <a:rPr lang="en-US" sz="2000" dirty="0">
                <a:solidFill>
                  <a:srgbClr val="0070C0"/>
                </a:solidFill>
              </a:rPr>
              <a:t>from that </a:t>
            </a:r>
            <a:r>
              <a:rPr lang="en-US" sz="2000" b="1" dirty="0">
                <a:solidFill>
                  <a:srgbClr val="0070C0"/>
                </a:solidFill>
              </a:rPr>
              <a:t>point</a:t>
            </a:r>
            <a:r>
              <a:rPr lang="en-US" sz="2000" dirty="0">
                <a:solidFill>
                  <a:srgbClr val="0070C0"/>
                </a:solidFill>
              </a:rPr>
              <a:t> in the source file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73B305-7DFB-274D-A0EB-4D9D276B7A74}"/>
              </a:ext>
            </a:extLst>
          </p:cNvPr>
          <p:cNvSpPr txBox="1"/>
          <p:nvPr/>
        </p:nvSpPr>
        <p:spPr>
          <a:xfrm>
            <a:off x="11782172" y="64545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3FF12B4-0B76-A04D-ADDC-80469328D3C9}"/>
              </a:ext>
            </a:extLst>
          </p:cNvPr>
          <p:cNvSpPr/>
          <p:nvPr/>
        </p:nvSpPr>
        <p:spPr bwMode="auto">
          <a:xfrm>
            <a:off x="6038549" y="2396912"/>
            <a:ext cx="6043705" cy="4236212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NUM 100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   </a:t>
            </a:r>
            <a:r>
              <a:rPr lang="en-US" sz="16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declaration starts here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sum(NUM);   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rest of code not shown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EXIT_SUCCESS;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definition is here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sum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max;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sum +=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4D82C65-72B3-9B4F-BF25-DF7DCBFEDC2D}"/>
              </a:ext>
            </a:extLst>
          </p:cNvPr>
          <p:cNvSpPr/>
          <p:nvPr/>
        </p:nvSpPr>
        <p:spPr bwMode="auto">
          <a:xfrm>
            <a:off x="1850916" y="1069401"/>
            <a:ext cx="8472032" cy="418675"/>
          </a:xfrm>
          <a:prstGeom prst="roundRect">
            <a:avLst>
              <a:gd name="adj" fmla="val 573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type_1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…, </a:t>
            </a: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type_n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prototype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B2369F1-845F-3867-3CF5-A1993A05161B}"/>
              </a:ext>
            </a:extLst>
          </p:cNvPr>
          <p:cNvGrpSpPr/>
          <p:nvPr/>
        </p:nvGrpSpPr>
        <p:grpSpPr>
          <a:xfrm>
            <a:off x="4101189" y="4737956"/>
            <a:ext cx="2079936" cy="1727923"/>
            <a:chOff x="515990" y="4819315"/>
            <a:chExt cx="2079936" cy="17279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FCA124-DBFB-4103-5168-29D8522628A5}"/>
                </a:ext>
              </a:extLst>
            </p:cNvPr>
            <p:cNvSpPr txBox="1"/>
            <p:nvPr/>
          </p:nvSpPr>
          <p:spPr>
            <a:xfrm>
              <a:off x="515990" y="5360110"/>
              <a:ext cx="135449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this is the code block</a:t>
              </a:r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F223F1FF-660B-48F5-3CA6-E26FBC648A37}"/>
                </a:ext>
              </a:extLst>
            </p:cNvPr>
            <p:cNvSpPr/>
            <p:nvPr/>
          </p:nvSpPr>
          <p:spPr>
            <a:xfrm>
              <a:off x="1947753" y="4819315"/>
              <a:ext cx="648173" cy="1727923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D499EB4-8899-E29D-5983-2257A8B2DF7A}"/>
              </a:ext>
            </a:extLst>
          </p:cNvPr>
          <p:cNvSpPr txBox="1"/>
          <p:nvPr/>
        </p:nvSpPr>
        <p:spPr>
          <a:xfrm>
            <a:off x="236575" y="2705735"/>
            <a:ext cx="5549176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C requires the </a:t>
            </a:r>
            <a:r>
              <a:rPr lang="en-US" sz="2000" b="1" dirty="0">
                <a:solidFill>
                  <a:schemeClr val="accent6"/>
                </a:solidFill>
              </a:rPr>
              <a:t>function declaration </a:t>
            </a:r>
            <a:r>
              <a:rPr lang="en-US" sz="2000" b="1" u="sng" dirty="0">
                <a:solidFill>
                  <a:schemeClr val="accent6"/>
                </a:solidFill>
              </a:rPr>
              <a:t>to be seen </a:t>
            </a:r>
            <a:r>
              <a:rPr lang="en-US" sz="2000" b="1" dirty="0">
                <a:solidFill>
                  <a:schemeClr val="accent6"/>
                </a:solidFill>
              </a:rPr>
              <a:t>in the source file </a:t>
            </a:r>
            <a:r>
              <a:rPr lang="en-US" sz="2000" b="1" u="sng" dirty="0">
                <a:solidFill>
                  <a:srgbClr val="FF0000"/>
                </a:solidFill>
              </a:rPr>
              <a:t>before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A </a:t>
            </a:r>
            <a:r>
              <a:rPr lang="en-US" sz="2000" b="1" dirty="0">
                <a:solidFill>
                  <a:schemeClr val="accent6"/>
                </a:solidFill>
              </a:rPr>
              <a:t>function prototype </a:t>
            </a:r>
            <a:r>
              <a:rPr lang="en-US" sz="2000" dirty="0">
                <a:solidFill>
                  <a:schemeClr val="accent6"/>
                </a:solidFill>
              </a:rPr>
              <a:t>for sum() enables: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</a:rPr>
              <a:t>body of sum() to be either after main() in the same source file </a:t>
            </a:r>
            <a:r>
              <a:rPr lang="en-US" sz="2000" b="1" dirty="0">
                <a:solidFill>
                  <a:srgbClr val="FF0000"/>
                </a:solidFill>
              </a:rPr>
              <a:t>or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</a:rPr>
              <a:t>body of sum() to be in a different source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274CC3-2CE6-5831-3E73-C686F1F15B3C}"/>
              </a:ext>
            </a:extLst>
          </p:cNvPr>
          <p:cNvSpPr txBox="1"/>
          <p:nvPr/>
        </p:nvSpPr>
        <p:spPr>
          <a:xfrm>
            <a:off x="236575" y="5330261"/>
            <a:ext cx="366268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Common practice: </a:t>
            </a:r>
            <a:r>
              <a:rPr lang="en-US" dirty="0">
                <a:solidFill>
                  <a:srgbClr val="0070C0"/>
                </a:solidFill>
              </a:rPr>
              <a:t>Function prototypes </a:t>
            </a:r>
            <a:r>
              <a:rPr lang="en-US" dirty="0">
                <a:solidFill>
                  <a:schemeClr val="accent6"/>
                </a:solidFill>
              </a:rPr>
              <a:t>in a .C file are usually </a:t>
            </a:r>
            <a:r>
              <a:rPr lang="en-US" b="1" dirty="0">
                <a:solidFill>
                  <a:schemeClr val="accent6"/>
                </a:solidFill>
              </a:rPr>
              <a:t>placed at the top the file</a:t>
            </a:r>
          </a:p>
        </p:txBody>
      </p:sp>
    </p:spTree>
    <p:extLst>
      <p:ext uri="{BB962C8B-B14F-4D97-AF65-F5344CB8AC3E}">
        <p14:creationId xmlns:p14="http://schemas.microsoft.com/office/powerpoint/2010/main" val="85783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4" grpId="0"/>
      <p:bldP spid="12" grpId="0" animBg="1"/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BC39F-F1A4-7F46-B0E8-F6C93E22504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6577" y="965045"/>
            <a:ext cx="11331909" cy="483278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Static Storage Lifetime: </a:t>
            </a:r>
            <a:r>
              <a:rPr lang="en-US" sz="2000" dirty="0"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while program is executing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cs typeface="Cambria"/>
              </a:rPr>
              <a:t>Storage allocated 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and initialized </a:t>
            </a:r>
            <a:r>
              <a:rPr lang="en-US" sz="2000" b="1" dirty="0">
                <a:solidFill>
                  <a:srgbClr val="2C895B"/>
                </a:solidFill>
                <a:cs typeface="Cambria"/>
              </a:rPr>
              <a:t>prior to runtime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(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implicit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 default = 0)</a:t>
            </a:r>
          </a:p>
          <a:p>
            <a:pPr lvl="3">
              <a:lnSpc>
                <a:spcPct val="100000"/>
              </a:lnSpc>
            </a:pPr>
            <a:endParaRPr lang="en-US" sz="2000" dirty="0">
              <a:solidFill>
                <a:srgbClr val="2C895B"/>
              </a:solidFill>
              <a:cs typeface="Cambria"/>
            </a:endParaRPr>
          </a:p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Automatic Storage Lifetime: </a:t>
            </a:r>
            <a:r>
              <a:rPr lang="en-US" sz="2000" dirty="0"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while enclosing block is activated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cs typeface="Cambria"/>
              </a:rPr>
              <a:t>Storage allocated 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and is not implicitly initialized (value = garbage) by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executing code when entering scope</a:t>
            </a:r>
          </a:p>
          <a:p>
            <a:pPr lvl="3">
              <a:lnSpc>
                <a:spcPct val="100000"/>
              </a:lnSpc>
            </a:pPr>
            <a:endParaRPr lang="en-US" sz="2000" dirty="0">
              <a:solidFill>
                <a:srgbClr val="2C895B"/>
              </a:solidFill>
              <a:cs typeface="Cambria"/>
            </a:endParaRPr>
          </a:p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  <a:cs typeface="Cambria"/>
              </a:rPr>
              <a:t>Allocated Storage Lifetime: </a:t>
            </a:r>
            <a:r>
              <a:rPr lang="en-US" sz="2000" dirty="0">
                <a:solidFill>
                  <a:schemeClr val="tx2"/>
                </a:solidFill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from point of allocation until freed or program termination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cs typeface="Cambria"/>
              </a:rPr>
              <a:t>Storage allocated by call to </a:t>
            </a:r>
            <a:r>
              <a:rPr lang="en-US" sz="2000" dirty="0">
                <a:solidFill>
                  <a:srgbClr val="0070C0"/>
                </a:solidFill>
                <a:cs typeface="Cambria"/>
              </a:rPr>
              <a:t>an allocator function (malloc() etc.) at runtime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and 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is not implicitly initialized (value = garbage) - one allocator does initialize to zero at runtime </a:t>
            </a:r>
            <a:r>
              <a:rPr lang="en-US" sz="2000" dirty="0" err="1">
                <a:solidFill>
                  <a:srgbClr val="FF0000"/>
                </a:solidFill>
                <a:cs typeface="Cambria"/>
              </a:rPr>
              <a:t>calloc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() – later in course</a:t>
            </a:r>
          </a:p>
          <a:p>
            <a:pPr lvl="3">
              <a:lnSpc>
                <a:spcPct val="100000"/>
              </a:lnSpc>
            </a:pPr>
            <a:endParaRPr lang="en-US" sz="2000" dirty="0">
              <a:solidFill>
                <a:srgbClr val="2C895B"/>
              </a:solidFill>
              <a:cs typeface="Cambria"/>
            </a:endParaRPr>
          </a:p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  <a:cs typeface="Cambria"/>
              </a:rPr>
              <a:t>Thread Storage Lifetime: </a:t>
            </a:r>
            <a:r>
              <a:rPr lang="en-US" sz="2000" dirty="0"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while thread is executing </a:t>
            </a:r>
            <a:r>
              <a:rPr lang="en-US" sz="2000" dirty="0">
                <a:cs typeface="Cambria"/>
              </a:rPr>
              <a:t>(not CSE 30)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552838-D5F1-C845-A51A-50906445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Variable Storage Lifetime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59DB7-C543-A941-96BA-39523EDFF91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3390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BC39F-F1A4-7F46-B0E8-F6C93E22504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18252" y="862827"/>
            <a:ext cx="11377171" cy="17258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accent3"/>
                </a:solidFill>
                <a:cs typeface="Cambria"/>
              </a:rPr>
              <a:t>Scope</a:t>
            </a:r>
            <a:r>
              <a:rPr lang="en-US" sz="2000" dirty="0">
                <a:solidFill>
                  <a:schemeClr val="accent3"/>
                </a:solidFill>
                <a:cs typeface="Cambria"/>
              </a:rPr>
              <a:t>: </a:t>
            </a:r>
            <a:r>
              <a:rPr lang="en-US" sz="2000" b="1" dirty="0">
                <a:solidFill>
                  <a:schemeClr val="accent1"/>
                </a:solidFill>
                <a:cs typeface="Cambria"/>
              </a:rPr>
              <a:t>Range</a:t>
            </a:r>
            <a:r>
              <a:rPr lang="en-US" sz="2000" dirty="0">
                <a:solidFill>
                  <a:schemeClr val="accent1"/>
                </a:solidFill>
                <a:cs typeface="Cambria"/>
              </a:rPr>
              <a:t> (or the extent) of instructions </a:t>
            </a:r>
            <a:r>
              <a:rPr lang="en-US" sz="2000" dirty="0">
                <a:cs typeface="Cambria"/>
              </a:rPr>
              <a:t>over which a </a:t>
            </a:r>
            <a:r>
              <a:rPr lang="en-US" sz="2000" dirty="0">
                <a:solidFill>
                  <a:schemeClr val="accent1"/>
                </a:solidFill>
                <a:cs typeface="Cambria"/>
              </a:rPr>
              <a:t>name/identifier </a:t>
            </a:r>
            <a:r>
              <a:rPr lang="en-US" sz="2000" b="1" dirty="0">
                <a:solidFill>
                  <a:schemeClr val="accent1"/>
                </a:solidFill>
                <a:cs typeface="Cambria"/>
              </a:rPr>
              <a:t>is allowed be referenced</a:t>
            </a:r>
            <a:r>
              <a:rPr lang="en-US" sz="2000" dirty="0">
                <a:solidFill>
                  <a:schemeClr val="accent1"/>
                </a:solidFill>
                <a:cs typeface="Cambria"/>
              </a:rPr>
              <a:t> </a:t>
            </a:r>
            <a:r>
              <a:rPr lang="en-US" sz="2000" dirty="0">
                <a:cs typeface="Cambria"/>
              </a:rPr>
              <a:t>by C instructions/statements</a:t>
            </a:r>
          </a:p>
          <a:p>
            <a:pPr marL="687387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File Scope: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Range is within 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a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single source file 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(also called a </a:t>
            </a:r>
            <a:r>
              <a:rPr lang="en-US" sz="2000" b="1" dirty="0">
                <a:solidFill>
                  <a:srgbClr val="7030A0"/>
                </a:solidFill>
                <a:cs typeface="Cambria"/>
              </a:rPr>
              <a:t>translation unit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)</a:t>
            </a:r>
          </a:p>
          <a:p>
            <a:pPr marL="687387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Block Scope: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Range is within 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an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enclosing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block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 (for variables only)</a:t>
            </a:r>
            <a:endParaRPr lang="en-US" sz="2000" dirty="0">
              <a:cs typeface="Cambria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552838-D5F1-C845-A51A-50906445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80176"/>
          </a:xfrm>
        </p:spPr>
        <p:txBody>
          <a:bodyPr/>
          <a:lstStyle/>
          <a:p>
            <a:r>
              <a:rPr lang="en-US" dirty="0"/>
              <a:t>C and Scope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2B8A963-9D10-C140-9F5E-4F3550675F95}"/>
              </a:ext>
            </a:extLst>
          </p:cNvPr>
          <p:cNvSpPr/>
          <p:nvPr/>
        </p:nvSpPr>
        <p:spPr bwMode="auto">
          <a:xfrm>
            <a:off x="238259" y="2798863"/>
            <a:ext cx="11526591" cy="35294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global;           		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global variable with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scope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 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			// function foo with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scope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foo(int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parm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	          		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parameter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parm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 scope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begins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		   			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body (block) begins </a:t>
            </a:r>
            <a:b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j = 5;     		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variables with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 scope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k = 0; k &lt; 10;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inner block scope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some code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		                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body ends </a:t>
            </a:r>
            <a:endParaRPr lang="en-US" sz="2000" i="1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318B4D-D19D-024D-872C-122ADED2D86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8610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0A7468-EE2C-5E56-E344-90E54A405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Scope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58CF89-499D-DD81-F0DB-3B2AD43AD50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6"/>
            <a:ext cx="10003920" cy="135840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Nested Scope: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two different variables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have the 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same name </a:t>
            </a:r>
            <a:r>
              <a:rPr lang="en-US" b="0" i="0" u="none" strike="noStrike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are in scope at the same time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the declaration (remember definitions are also declarations) that appears in the </a:t>
            </a:r>
            <a:r>
              <a:rPr lang="en-US" b="0" i="0" u="none" strike="noStrike" dirty="0">
                <a:solidFill>
                  <a:srgbClr val="F3744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inner scope hides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0" i="0" u="none" strike="noStrike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declaration that appears in the outer scope</a:t>
            </a:r>
            <a:endParaRPr lang="en-US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F3A7DA-30D6-D14F-DBDB-79E28F40BD7D}"/>
              </a:ext>
            </a:extLst>
          </p:cNvPr>
          <p:cNvSpPr txBox="1"/>
          <p:nvPr/>
        </p:nvSpPr>
        <p:spPr>
          <a:xfrm>
            <a:off x="302654" y="2679923"/>
            <a:ext cx="11726214" cy="3693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the function parameter 'n' begins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	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the body of the function begins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'n' is in scope and refers to the function parameter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909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int n = 2; 	               // error: cannot redeclare identifier in the same scope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 10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loop-local 'n' begins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u="none" strike="noStrike" dirty="0" err="1">
                <a:solidFill>
                  <a:srgbClr val="003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"%d</a:t>
            </a:r>
            <a:r>
              <a:rPr lang="en-US" b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0 1 2 3 4 5 6 7 8 9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		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the loop-local 'n' ends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909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909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the function parameter 'n' is back in scope</a:t>
            </a:r>
          </a:p>
          <a:p>
            <a:r>
              <a:rPr lang="en-US" dirty="0">
                <a:solidFill>
                  <a:srgbClr val="909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u="none" strike="noStrike" dirty="0" err="1">
                <a:solidFill>
                  <a:srgbClr val="003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%d</a:t>
            </a:r>
            <a:r>
              <a:rPr lang="en-US" b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the value of the parameter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dirty="0">
              <a:solidFill>
                <a:srgbClr val="008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function parameter 'n' ends</a:t>
            </a:r>
            <a:endParaRPr lang="en-US" i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483A6-76F8-18E6-172D-F953596CF16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1324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50733"/>
            <a:ext cx="7465848" cy="455603"/>
          </a:xfrm>
        </p:spPr>
        <p:txBody>
          <a:bodyPr/>
          <a:lstStyle/>
          <a:p>
            <a:r>
              <a:rPr lang="en-US" dirty="0"/>
              <a:t>Variables in 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12875C-70B5-F248-A9B8-5A136261B9D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78618" y="490695"/>
            <a:ext cx="11143762" cy="447754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2"/>
                </a:solidFill>
              </a:rPr>
              <a:t>Global variables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Defined at file scope </a:t>
            </a:r>
            <a:r>
              <a:rPr lang="en-US" sz="1800" dirty="0">
                <a:solidFill>
                  <a:schemeClr val="tx2"/>
                </a:solidFill>
              </a:rPr>
              <a:t>(outside of a block)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have</a:t>
            </a:r>
            <a:r>
              <a:rPr lang="en-US" sz="1800" dirty="0">
                <a:solidFill>
                  <a:srgbClr val="F3753F"/>
                </a:solidFill>
              </a:rPr>
              <a:t> static storage duration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global variables </a:t>
            </a:r>
            <a:r>
              <a:rPr lang="en-US" sz="1800" dirty="0">
                <a:solidFill>
                  <a:schemeClr val="accent1"/>
                </a:solidFill>
              </a:rPr>
              <a:t>defined without an initial value </a:t>
            </a:r>
            <a:r>
              <a:rPr lang="en-US" sz="1800" dirty="0">
                <a:solidFill>
                  <a:srgbClr val="FF0000"/>
                </a:solidFill>
              </a:rPr>
              <a:t>default to 0</a:t>
            </a:r>
            <a:r>
              <a:rPr lang="en-US" sz="1800" dirty="0">
                <a:solidFill>
                  <a:schemeClr val="accent6"/>
                </a:solidFill>
              </a:rPr>
              <a:t> (set prior to program execution start)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global variables </a:t>
            </a:r>
            <a:r>
              <a:rPr lang="en-US" sz="1800" dirty="0">
                <a:solidFill>
                  <a:schemeClr val="accent1"/>
                </a:solidFill>
              </a:rPr>
              <a:t>defined with an initial value </a:t>
            </a:r>
            <a:r>
              <a:rPr lang="en-US" sz="1800" dirty="0">
                <a:solidFill>
                  <a:srgbClr val="FF0000"/>
                </a:solidFill>
              </a:rPr>
              <a:t>are set at program start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2"/>
                </a:solidFill>
              </a:rPr>
              <a:t>Local (block scope) variables </a:t>
            </a:r>
            <a:r>
              <a:rPr lang="en-US" sz="1800" dirty="0">
                <a:solidFill>
                  <a:schemeClr val="tx2"/>
                </a:solidFill>
              </a:rPr>
              <a:t>(including function parameter variables)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Defined at block scope </a:t>
            </a:r>
            <a:r>
              <a:rPr lang="en-US" sz="1800" dirty="0">
                <a:solidFill>
                  <a:schemeClr val="tx2"/>
                </a:solidFill>
              </a:rPr>
              <a:t>(inside of a block)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have</a:t>
            </a:r>
            <a:r>
              <a:rPr lang="en-US" sz="1800" dirty="0">
                <a:solidFill>
                  <a:srgbClr val="F3753F"/>
                </a:solidFill>
              </a:rPr>
              <a:t> automatic storage duration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block scope variables </a:t>
            </a:r>
            <a:r>
              <a:rPr lang="en-US" sz="1800" dirty="0">
                <a:solidFill>
                  <a:schemeClr val="accent1"/>
                </a:solidFill>
              </a:rPr>
              <a:t>defined without an initial value </a:t>
            </a:r>
            <a:r>
              <a:rPr lang="en-US" sz="1800" dirty="0">
                <a:solidFill>
                  <a:srgbClr val="FF0000"/>
                </a:solidFill>
              </a:rPr>
              <a:t>have </a:t>
            </a:r>
            <a:r>
              <a:rPr lang="en-US" sz="1800" dirty="0">
                <a:solidFill>
                  <a:srgbClr val="2C895B"/>
                </a:solidFill>
              </a:rPr>
              <a:t>an </a:t>
            </a:r>
            <a:r>
              <a:rPr lang="en-US" sz="1800" b="1" dirty="0">
                <a:solidFill>
                  <a:srgbClr val="2C895B"/>
                </a:solidFill>
              </a:rPr>
              <a:t>undefined</a:t>
            </a:r>
            <a:r>
              <a:rPr lang="en-US" sz="1800" dirty="0">
                <a:solidFill>
                  <a:srgbClr val="2C895B"/>
                </a:solidFill>
              </a:rPr>
              <a:t> initial value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block scope variables </a:t>
            </a:r>
            <a:r>
              <a:rPr lang="en-US" sz="1800" dirty="0">
                <a:solidFill>
                  <a:schemeClr val="accent1"/>
                </a:solidFill>
              </a:rPr>
              <a:t>defined with an initial </a:t>
            </a:r>
            <a:r>
              <a:rPr lang="en-US" sz="1800" dirty="0">
                <a:solidFill>
                  <a:srgbClr val="FF0000"/>
                </a:solidFill>
              </a:rPr>
              <a:t>are set each time the block is entered </a:t>
            </a:r>
            <a:endParaRPr lang="en-US" sz="1800" dirty="0">
              <a:solidFill>
                <a:schemeClr val="accent6"/>
              </a:solidFill>
            </a:endParaRP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All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block scope variables </a:t>
            </a:r>
            <a:r>
              <a:rPr lang="en-US" sz="1800" dirty="0">
                <a:solidFill>
                  <a:srgbClr val="FF0000"/>
                </a:solidFill>
              </a:rPr>
              <a:t>become </a:t>
            </a:r>
            <a:r>
              <a:rPr lang="en-US" sz="1800" b="1" dirty="0">
                <a:solidFill>
                  <a:srgbClr val="FF0000"/>
                </a:solidFill>
              </a:rPr>
              <a:t>undefined</a:t>
            </a:r>
            <a:r>
              <a:rPr lang="en-US" sz="1800" dirty="0">
                <a:solidFill>
                  <a:srgbClr val="FF0000"/>
                </a:solidFill>
              </a:rPr>
              <a:t> at block exit</a:t>
            </a:r>
            <a:endParaRPr lang="en-US" sz="1800" dirty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Variable definitions preceded by the keyword  </a:t>
            </a:r>
            <a:r>
              <a:rPr lang="en-US" sz="18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/>
              <a:t>have </a:t>
            </a:r>
            <a:r>
              <a:rPr lang="en-US" sz="1800" dirty="0">
                <a:solidFill>
                  <a:srgbClr val="F3753F"/>
                </a:solidFill>
              </a:rPr>
              <a:t>static storage duration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>
                <a:solidFill>
                  <a:schemeClr val="accent3"/>
                </a:solidFill>
              </a:rPr>
              <a:t>including variables defined with block 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E08F9-F9A1-BA4F-9199-A376D37B67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D15A48-16C5-4946-3AFE-03E483A5D017}"/>
              </a:ext>
            </a:extLst>
          </p:cNvPr>
          <p:cNvSpPr txBox="1"/>
          <p:nvPr/>
        </p:nvSpPr>
        <p:spPr>
          <a:xfrm>
            <a:off x="1784982" y="5052941"/>
            <a:ext cx="8509638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global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global with static storage duration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foo(void)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 = 0;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"local" with static storage duration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x;		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"local" with automatic storage duration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233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3" y="553010"/>
            <a:ext cx="10230772" cy="455603"/>
          </a:xfrm>
        </p:spPr>
        <p:txBody>
          <a:bodyPr/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Block scope (local) static storage duration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E08F9-F9A1-BA4F-9199-A376D37B67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D15A48-16C5-4946-3AFE-03E483A5D017}"/>
              </a:ext>
            </a:extLst>
          </p:cNvPr>
          <p:cNvSpPr txBox="1"/>
          <p:nvPr/>
        </p:nvSpPr>
        <p:spPr>
          <a:xfrm>
            <a:off x="794381" y="1194660"/>
            <a:ext cx="9643945" cy="4801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5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foo(void)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 = 0;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//static storage duration, </a:t>
            </a:r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to 0 at program start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s += 1;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  <a:endParaRPr lang="en-US" sz="18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MAX;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 ", foo());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FA78341-E638-DA45-AE8E-035C91C60A83}"/>
              </a:ext>
            </a:extLst>
          </p:cNvPr>
          <p:cNvSpPr txBox="1">
            <a:spLocks/>
          </p:cNvSpPr>
          <p:nvPr/>
        </p:nvSpPr>
        <p:spPr>
          <a:xfrm>
            <a:off x="8090154" y="5035058"/>
            <a:ext cx="1846079" cy="145472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1 2 3 4 5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88603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4E22-F358-2E43-BE9A-14D577B1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99818"/>
          </a:xfrm>
        </p:spPr>
        <p:txBody>
          <a:bodyPr/>
          <a:lstStyle/>
          <a:p>
            <a:r>
              <a:rPr lang="en-US" dirty="0"/>
              <a:t>Where things are 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E3D2-3E76-C441-B74F-EBC55F1355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10659" y="741083"/>
            <a:ext cx="7670361" cy="556264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dirty="0"/>
              <a:t>When your </a:t>
            </a:r>
            <a:r>
              <a:rPr lang="en-US" sz="2000" dirty="0">
                <a:solidFill>
                  <a:srgbClr val="2C895B"/>
                </a:solidFill>
              </a:rPr>
              <a:t>program is running </a:t>
            </a:r>
            <a:r>
              <a:rPr lang="en-US" sz="2000" dirty="0"/>
              <a:t>it has been </a:t>
            </a:r>
            <a:r>
              <a:rPr lang="en-US" sz="2000" dirty="0">
                <a:solidFill>
                  <a:srgbClr val="0070C0"/>
                </a:solidFill>
              </a:rPr>
              <a:t>loaded into memory </a:t>
            </a:r>
            <a:r>
              <a:rPr lang="en-US" sz="2000" dirty="0"/>
              <a:t>and is </a:t>
            </a:r>
            <a:r>
              <a:rPr lang="en-US" sz="2000" dirty="0">
                <a:solidFill>
                  <a:srgbClr val="F3753F"/>
                </a:solidFill>
              </a:rPr>
              <a:t>called a process (under the control of the OS)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Stack segment: </a:t>
            </a:r>
            <a:r>
              <a:rPr lang="en-US" sz="2000" i="1" dirty="0">
                <a:solidFill>
                  <a:schemeClr val="accent5"/>
                </a:solidFill>
              </a:rPr>
              <a:t>Local variables: defined in functions</a:t>
            </a:r>
            <a:endParaRPr lang="en-US" sz="2000" dirty="0">
              <a:solidFill>
                <a:schemeClr val="accent5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sz="2000" dirty="0"/>
              <a:t>Allocated/freed at function call entry &amp; exit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Data segment + BSS: </a:t>
            </a:r>
            <a:r>
              <a:rPr lang="en-US" sz="2000" i="1" dirty="0">
                <a:solidFill>
                  <a:schemeClr val="accent5"/>
                </a:solidFill>
              </a:rPr>
              <a:t>Global</a:t>
            </a:r>
            <a:r>
              <a:rPr lang="en-US" sz="2000" dirty="0">
                <a:solidFill>
                  <a:schemeClr val="accent5"/>
                </a:solidFill>
              </a:rPr>
              <a:t> and </a:t>
            </a:r>
            <a:r>
              <a:rPr lang="en-US" sz="2000" i="1" dirty="0">
                <a:solidFill>
                  <a:schemeClr val="accent5"/>
                </a:solidFill>
              </a:rPr>
              <a:t>static </a:t>
            </a:r>
            <a:r>
              <a:rPr lang="en-US" sz="2000" dirty="0">
                <a:solidFill>
                  <a:schemeClr val="accent5"/>
                </a:solidFill>
              </a:rPr>
              <a:t>variables</a:t>
            </a:r>
            <a:endParaRPr lang="en-US" sz="2000" u="sng" dirty="0"/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Allocated/freed </a:t>
            </a:r>
            <a:r>
              <a:rPr lang="en-US" sz="2000" dirty="0"/>
              <a:t>when the entire process </a:t>
            </a:r>
            <a:r>
              <a:rPr lang="en-US" sz="2000" dirty="0">
                <a:solidFill>
                  <a:srgbClr val="7030A0"/>
                </a:solidFill>
              </a:rPr>
              <a:t>starts/exits</a:t>
            </a:r>
            <a:endParaRPr lang="en-US" sz="2000" dirty="0">
              <a:solidFill>
                <a:srgbClr val="2C895B"/>
              </a:solidFill>
            </a:endParaRPr>
          </a:p>
          <a:p>
            <a:pPr lvl="2"/>
            <a:r>
              <a:rPr lang="en-US" sz="1800" dirty="0">
                <a:solidFill>
                  <a:srgbClr val="2C895B"/>
                </a:solidFill>
              </a:rPr>
              <a:t>BSS</a:t>
            </a:r>
            <a:r>
              <a:rPr lang="en-US" sz="1800" dirty="0"/>
              <a:t> - Static variables with an implicit initial value</a:t>
            </a:r>
          </a:p>
          <a:p>
            <a:pPr lvl="2"/>
            <a:r>
              <a:rPr lang="en-US" sz="1800" dirty="0">
                <a:solidFill>
                  <a:srgbClr val="2C895B"/>
                </a:solidFill>
              </a:rPr>
              <a:t>Static Data </a:t>
            </a:r>
            <a:r>
              <a:rPr lang="en-US" sz="1800" dirty="0"/>
              <a:t>-  Initialized with an explicit initial value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dirty="0">
                <a:solidFill>
                  <a:schemeClr val="accent1"/>
                </a:solidFill>
              </a:rPr>
              <a:t>Heap segment: </a:t>
            </a:r>
            <a:r>
              <a:rPr lang="en-US" sz="2000" i="1" dirty="0">
                <a:solidFill>
                  <a:srgbClr val="2C895B"/>
                </a:solidFill>
              </a:rPr>
              <a:t>dynamically-allocated</a:t>
            </a:r>
            <a:r>
              <a:rPr lang="en-US" sz="2000" i="1" dirty="0"/>
              <a:t> (during runtime) </a:t>
            </a:r>
            <a:r>
              <a:rPr lang="en-US" sz="2000" dirty="0"/>
              <a:t>variables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Allocated with a function call to a library routine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Managed by the library routines linked to your code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Read Only Data: immutable </a:t>
            </a:r>
            <a:r>
              <a:rPr lang="en-US" sz="2000" dirty="0"/>
              <a:t>Literals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Text</a:t>
            </a:r>
            <a:r>
              <a:rPr lang="en-US" sz="2000" dirty="0"/>
              <a:t>: Your code in machine language + non-shared libraries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FDB44D-531C-4E44-B077-661CDC81F063}"/>
              </a:ext>
            </a:extLst>
          </p:cNvPr>
          <p:cNvGrpSpPr/>
          <p:nvPr/>
        </p:nvGrpSpPr>
        <p:grpSpPr>
          <a:xfrm>
            <a:off x="7946368" y="602584"/>
            <a:ext cx="1276422" cy="5978146"/>
            <a:chOff x="5391446" y="535470"/>
            <a:chExt cx="1557995" cy="592689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D211CA-F89F-CC48-9B0C-0AFCF498EF9D}"/>
                </a:ext>
              </a:extLst>
            </p:cNvPr>
            <p:cNvSpPr txBox="1"/>
            <p:nvPr/>
          </p:nvSpPr>
          <p:spPr>
            <a:xfrm>
              <a:off x="5391446" y="535470"/>
              <a:ext cx="1557994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0xFF…FF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AC5B56-9A09-974F-A087-44DC2FE59460}"/>
                </a:ext>
              </a:extLst>
            </p:cNvPr>
            <p:cNvSpPr txBox="1"/>
            <p:nvPr/>
          </p:nvSpPr>
          <p:spPr>
            <a:xfrm>
              <a:off x="5503770" y="6187738"/>
              <a:ext cx="1445671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0x00…00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F7EAB13-4908-1E46-9853-9F037C13072B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 bwMode="auto">
            <a:xfrm>
              <a:off x="6170443" y="810094"/>
              <a:ext cx="56162" cy="537764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35524E-970D-EB44-870B-1D863558B66E}"/>
                </a:ext>
              </a:extLst>
            </p:cNvPr>
            <p:cNvSpPr txBox="1"/>
            <p:nvPr/>
          </p:nvSpPr>
          <p:spPr>
            <a:xfrm rot="16200000">
              <a:off x="4584291" y="3112669"/>
              <a:ext cx="3849608" cy="4883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per process </a:t>
              </a:r>
              <a:r>
                <a:rPr lang="en-US" sz="2000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address space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8FA9B4-194D-0E46-B697-FBFC6B635F39}"/>
              </a:ext>
            </a:extLst>
          </p:cNvPr>
          <p:cNvGrpSpPr/>
          <p:nvPr/>
        </p:nvGrpSpPr>
        <p:grpSpPr>
          <a:xfrm>
            <a:off x="9160390" y="520299"/>
            <a:ext cx="2526189" cy="6021446"/>
            <a:chOff x="6583680" y="1280160"/>
            <a:chExt cx="2377440" cy="5257800"/>
          </a:xfrm>
        </p:grpSpPr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91690B94-BEDB-7A41-81B5-A98AD6CEA36F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583680" y="1325880"/>
              <a:ext cx="237744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6D0612-1A91-6243-9CD0-7964E2BA1F41}"/>
                </a:ext>
              </a:extLst>
            </p:cNvPr>
            <p:cNvSpPr/>
            <p:nvPr/>
          </p:nvSpPr>
          <p:spPr bwMode="auto">
            <a:xfrm>
              <a:off x="6583680" y="1280160"/>
              <a:ext cx="2377440" cy="45720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OS kernel [protected]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762B49B-2CFF-2C48-AAD6-E2F751825133}"/>
                </a:ext>
              </a:extLst>
            </p:cNvPr>
            <p:cNvSpPr/>
            <p:nvPr/>
          </p:nvSpPr>
          <p:spPr bwMode="auto">
            <a:xfrm>
              <a:off x="6583680" y="1737360"/>
              <a:ext cx="2377440" cy="457200"/>
            </a:xfrm>
            <a:prstGeom prst="rect">
              <a:avLst/>
            </a:prstGeom>
            <a:solidFill>
              <a:srgbClr val="FFCA8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D0FAC8F-5295-4F41-A0FC-C9FACB168240}"/>
                </a:ext>
              </a:extLst>
            </p:cNvPr>
            <p:cNvSpPr/>
            <p:nvPr/>
          </p:nvSpPr>
          <p:spPr bwMode="auto">
            <a:xfrm>
              <a:off x="6583680" y="4114800"/>
              <a:ext cx="2377440" cy="457200"/>
            </a:xfrm>
            <a:prstGeom prst="rect">
              <a:avLst/>
            </a:prstGeom>
            <a:solidFill>
              <a:srgbClr val="ED917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7C0CCD-0F50-3B44-B25E-C97C1A2BCFE3}"/>
                </a:ext>
              </a:extLst>
            </p:cNvPr>
            <p:cNvSpPr/>
            <p:nvPr/>
          </p:nvSpPr>
          <p:spPr bwMode="auto">
            <a:xfrm>
              <a:off x="6583680" y="4572001"/>
              <a:ext cx="2377440" cy="295091"/>
            </a:xfrm>
            <a:prstGeom prst="rect">
              <a:avLst/>
            </a:prstGeom>
            <a:solidFill>
              <a:srgbClr val="C9DEAE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BSS</a:t>
              </a:r>
              <a:endPara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163B2C3-3C7C-7D49-BC97-C7225B0CEAF9}"/>
                </a:ext>
              </a:extLst>
            </p:cNvPr>
            <p:cNvSpPr/>
            <p:nvPr/>
          </p:nvSpPr>
          <p:spPr bwMode="auto">
            <a:xfrm>
              <a:off x="6583680" y="3108960"/>
              <a:ext cx="237744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Shared Libraries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37E590-E3AA-EA4A-B918-0E368A7CE401}"/>
                </a:ext>
              </a:extLst>
            </p:cNvPr>
            <p:cNvSpPr/>
            <p:nvPr/>
          </p:nvSpPr>
          <p:spPr bwMode="auto">
            <a:xfrm>
              <a:off x="6583680" y="5120640"/>
              <a:ext cx="2377440" cy="411480"/>
            </a:xfrm>
            <a:prstGeom prst="rect">
              <a:avLst/>
            </a:prstGeom>
            <a:solidFill>
              <a:srgbClr val="FFFFB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Read Only Data</a:t>
              </a:r>
              <a:endPara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6E5728C-7959-B947-8526-59A099D6A939}"/>
                </a:ext>
              </a:extLst>
            </p:cNvPr>
            <p:cNvCxnSpPr/>
            <p:nvPr/>
          </p:nvCxnSpPr>
          <p:spPr bwMode="auto">
            <a:xfrm>
              <a:off x="7772400" y="219456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076D279-9B7F-F640-88C8-0825992BF16B}"/>
                </a:ext>
              </a:extLst>
            </p:cNvPr>
            <p:cNvCxnSpPr/>
            <p:nvPr/>
          </p:nvCxnSpPr>
          <p:spPr bwMode="auto">
            <a:xfrm>
              <a:off x="7772400" y="274320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09D0A10-8B41-D94C-8009-BF34C831AD31}"/>
                </a:ext>
              </a:extLst>
            </p:cNvPr>
            <p:cNvCxnSpPr/>
            <p:nvPr/>
          </p:nvCxnSpPr>
          <p:spPr bwMode="auto">
            <a:xfrm>
              <a:off x="7772400" y="374904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BEB4027-6194-0D42-9A26-FBF390F54881}"/>
              </a:ext>
            </a:extLst>
          </p:cNvPr>
          <p:cNvSpPr/>
          <p:nvPr/>
        </p:nvSpPr>
        <p:spPr bwMode="auto">
          <a:xfrm>
            <a:off x="9160390" y="5355105"/>
            <a:ext cx="2526189" cy="1026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Text Segment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76274F-9CC8-BD4A-B4C0-338F07CC8CEA}"/>
              </a:ext>
            </a:extLst>
          </p:cNvPr>
          <p:cNvSpPr/>
          <p:nvPr/>
        </p:nvSpPr>
        <p:spPr bwMode="auto">
          <a:xfrm>
            <a:off x="9160389" y="4593814"/>
            <a:ext cx="2526189" cy="337950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bg1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Data </a:t>
            </a:r>
            <a:endParaRPr lang="en-US" dirty="0">
              <a:solidFill>
                <a:schemeClr val="bg1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E187FD-FDA7-C940-A82D-51D66E5D99E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88ED9-EE29-2414-1E5C-6F2717DA8BF1}"/>
              </a:ext>
            </a:extLst>
          </p:cNvPr>
          <p:cNvSpPr txBox="1"/>
          <p:nvPr/>
        </p:nvSpPr>
        <p:spPr>
          <a:xfrm>
            <a:off x="8306875" y="50379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memory during execution</a:t>
            </a:r>
          </a:p>
        </p:txBody>
      </p:sp>
    </p:spTree>
    <p:extLst>
      <p:ext uri="{BB962C8B-B14F-4D97-AF65-F5344CB8AC3E}">
        <p14:creationId xmlns:p14="http://schemas.microsoft.com/office/powerpoint/2010/main" val="257893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8ECBAC-93D5-564E-93D0-BB8B30D54DE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43978" y="4066267"/>
            <a:ext cx="9971255" cy="268056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2"/>
                </a:solidFill>
              </a:rPr>
              <a:t>Large programs </a:t>
            </a:r>
            <a:r>
              <a:rPr lang="en-US" sz="2000" dirty="0">
                <a:solidFill>
                  <a:schemeClr val="accent3"/>
                </a:solidFill>
              </a:rPr>
              <a:t>in one source file </a:t>
            </a:r>
            <a:r>
              <a:rPr lang="en-US" sz="2000" dirty="0">
                <a:solidFill>
                  <a:srgbClr val="0070C0"/>
                </a:solidFill>
              </a:rPr>
              <a:t>can be very </a:t>
            </a:r>
            <a:r>
              <a:rPr lang="en-US" sz="2000" dirty="0">
                <a:solidFill>
                  <a:srgbClr val="F37440"/>
                </a:solidFill>
              </a:rPr>
              <a:t>difficult to manage</a:t>
            </a:r>
            <a:endParaRPr lang="en-US" sz="2000" dirty="0">
              <a:solidFill>
                <a:srgbClr val="0070C0"/>
              </a:solidFill>
            </a:endParaRP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Consider a program with</a:t>
            </a:r>
            <a:r>
              <a:rPr lang="en-US" sz="2000" dirty="0">
                <a:solidFill>
                  <a:srgbClr val="0070C0"/>
                </a:solidFill>
              </a:rPr>
              <a:t> many millions of lines of code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And there are </a:t>
            </a:r>
            <a:r>
              <a:rPr lang="en-US" sz="2000" dirty="0">
                <a:solidFill>
                  <a:srgbClr val="0070C0"/>
                </a:solidFill>
              </a:rPr>
              <a:t>100's developers </a:t>
            </a:r>
            <a:r>
              <a:rPr lang="en-US" sz="2000" dirty="0">
                <a:solidFill>
                  <a:schemeClr val="tx2"/>
                </a:solidFill>
              </a:rPr>
              <a:t>working on it, changing source parts of the code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The program is being rebuilt (compiled/linked) and tested several times a day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tx2"/>
                </a:solidFill>
              </a:rPr>
              <a:t>Approach: </a:t>
            </a:r>
            <a:r>
              <a:rPr lang="en-US" sz="2200" dirty="0">
                <a:solidFill>
                  <a:schemeClr val="tx2"/>
                </a:solidFill>
              </a:rPr>
              <a:t>Break a program into </a:t>
            </a:r>
            <a:r>
              <a:rPr lang="en-US" sz="2200" b="1" dirty="0">
                <a:solidFill>
                  <a:schemeClr val="tx2"/>
                </a:solidFill>
              </a:rPr>
              <a:t>individual translation units </a:t>
            </a:r>
            <a:r>
              <a:rPr lang="en-US" sz="2200" dirty="0">
                <a:solidFill>
                  <a:schemeClr val="tx2"/>
                </a:solidFill>
              </a:rPr>
              <a:t>(source files)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Compile them individually </a:t>
            </a:r>
            <a:r>
              <a:rPr lang="en-US" sz="2000" dirty="0">
                <a:solidFill>
                  <a:schemeClr val="tx2"/>
                </a:solidFill>
              </a:rPr>
              <a:t>and </a:t>
            </a:r>
            <a:r>
              <a:rPr lang="en-US" sz="2000" b="1" dirty="0">
                <a:solidFill>
                  <a:schemeClr val="tx2"/>
                </a:solidFill>
              </a:rPr>
              <a:t>then link them together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Only need to recompile those source files that have changed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514" y="230907"/>
            <a:ext cx="11067751" cy="352811"/>
          </a:xfrm>
        </p:spPr>
        <p:txBody>
          <a:bodyPr/>
          <a:lstStyle/>
          <a:p>
            <a:r>
              <a:rPr lang="en-US" dirty="0"/>
              <a:t>Real programs are distributed across multiple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43918C-7908-A440-882C-E1836EF26E6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9848A3-7754-F09B-B12E-591F920252CA}"/>
              </a:ext>
            </a:extLst>
          </p:cNvPr>
          <p:cNvSpPr/>
          <p:nvPr/>
        </p:nvSpPr>
        <p:spPr>
          <a:xfrm>
            <a:off x="726691" y="649173"/>
            <a:ext cx="998113" cy="405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file1.c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60D8927-77BF-8105-C897-B3AD14233BF2}"/>
              </a:ext>
            </a:extLst>
          </p:cNvPr>
          <p:cNvSpPr/>
          <p:nvPr/>
        </p:nvSpPr>
        <p:spPr>
          <a:xfrm>
            <a:off x="2025311" y="649173"/>
            <a:ext cx="998113" cy="405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file2.c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816AA9C-E444-78FD-70A3-EF643D3B757E}"/>
              </a:ext>
            </a:extLst>
          </p:cNvPr>
          <p:cNvSpPr/>
          <p:nvPr/>
        </p:nvSpPr>
        <p:spPr>
          <a:xfrm>
            <a:off x="5150584" y="667023"/>
            <a:ext cx="998113" cy="405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fileN.c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658E671-0010-8671-432F-AAAE3701110C}"/>
              </a:ext>
            </a:extLst>
          </p:cNvPr>
          <p:cNvSpPr/>
          <p:nvPr/>
        </p:nvSpPr>
        <p:spPr>
          <a:xfrm>
            <a:off x="3624437" y="794060"/>
            <a:ext cx="115910" cy="11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810053-2D20-E2FF-E055-D8F50D67B81D}"/>
              </a:ext>
            </a:extLst>
          </p:cNvPr>
          <p:cNvSpPr/>
          <p:nvPr/>
        </p:nvSpPr>
        <p:spPr>
          <a:xfrm>
            <a:off x="3907772" y="795133"/>
            <a:ext cx="115910" cy="11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EC783E-3FBE-96D1-C1EF-08419D1F9B09}"/>
              </a:ext>
            </a:extLst>
          </p:cNvPr>
          <p:cNvSpPr/>
          <p:nvPr/>
        </p:nvSpPr>
        <p:spPr>
          <a:xfrm>
            <a:off x="4197547" y="794060"/>
            <a:ext cx="115910" cy="11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E8EF4F0-2078-DE93-7B5C-7D46392B6479}"/>
              </a:ext>
            </a:extLst>
          </p:cNvPr>
          <p:cNvSpPr/>
          <p:nvPr/>
        </p:nvSpPr>
        <p:spPr>
          <a:xfrm>
            <a:off x="726690" y="1463938"/>
            <a:ext cx="998113" cy="405684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file1.o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1D7C190-71A7-628D-4432-14FB82711D2F}"/>
              </a:ext>
            </a:extLst>
          </p:cNvPr>
          <p:cNvSpPr/>
          <p:nvPr/>
        </p:nvSpPr>
        <p:spPr>
          <a:xfrm>
            <a:off x="2031751" y="1474547"/>
            <a:ext cx="998113" cy="405684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file2.o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7EB0A08-B6D2-4BF5-5681-2DC2D91D9872}"/>
              </a:ext>
            </a:extLst>
          </p:cNvPr>
          <p:cNvSpPr/>
          <p:nvPr/>
        </p:nvSpPr>
        <p:spPr>
          <a:xfrm>
            <a:off x="5150584" y="1483641"/>
            <a:ext cx="998113" cy="405684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fileN.o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BB629B-689F-56A2-4399-C35ABFAC12D5}"/>
              </a:ext>
            </a:extLst>
          </p:cNvPr>
          <p:cNvSpPr/>
          <p:nvPr/>
        </p:nvSpPr>
        <p:spPr>
          <a:xfrm>
            <a:off x="3699564" y="1625310"/>
            <a:ext cx="115910" cy="115910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E0BEB0-56A4-A75A-422C-875FACF4D986}"/>
              </a:ext>
            </a:extLst>
          </p:cNvPr>
          <p:cNvSpPr/>
          <p:nvPr/>
        </p:nvSpPr>
        <p:spPr>
          <a:xfrm>
            <a:off x="3982899" y="1626383"/>
            <a:ext cx="115910" cy="115910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B82005-B2C8-D596-BFCA-8BA89F8F4A8F}"/>
              </a:ext>
            </a:extLst>
          </p:cNvPr>
          <p:cNvSpPr/>
          <p:nvPr/>
        </p:nvSpPr>
        <p:spPr>
          <a:xfrm>
            <a:off x="4272674" y="1625310"/>
            <a:ext cx="115910" cy="115910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lus 22">
            <a:extLst>
              <a:ext uri="{FF2B5EF4-FFF2-40B4-BE49-F238E27FC236}">
                <a16:creationId xmlns:a16="http://schemas.microsoft.com/office/drawing/2014/main" id="{A609E35A-5941-CE65-948A-D4877CDD6449}"/>
              </a:ext>
            </a:extLst>
          </p:cNvPr>
          <p:cNvSpPr/>
          <p:nvPr/>
        </p:nvSpPr>
        <p:spPr>
          <a:xfrm>
            <a:off x="3230434" y="2643809"/>
            <a:ext cx="394003" cy="41617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nut 23">
            <a:extLst>
              <a:ext uri="{FF2B5EF4-FFF2-40B4-BE49-F238E27FC236}">
                <a16:creationId xmlns:a16="http://schemas.microsoft.com/office/drawing/2014/main" id="{00C6A07B-99D1-2160-5992-167F5640CA14}"/>
              </a:ext>
            </a:extLst>
          </p:cNvPr>
          <p:cNvSpPr/>
          <p:nvPr/>
        </p:nvSpPr>
        <p:spPr>
          <a:xfrm>
            <a:off x="3167822" y="2602210"/>
            <a:ext cx="519226" cy="519226"/>
          </a:xfrm>
          <a:prstGeom prst="donut">
            <a:avLst>
              <a:gd name="adj" fmla="val 1233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D0DBDA2-E579-EA3B-1253-274CB89A2CA7}"/>
              </a:ext>
            </a:extLst>
          </p:cNvPr>
          <p:cNvSpPr/>
          <p:nvPr/>
        </p:nvSpPr>
        <p:spPr>
          <a:xfrm>
            <a:off x="5081188" y="2546548"/>
            <a:ext cx="1352284" cy="630550"/>
          </a:xfrm>
          <a:prstGeom prst="round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691833-1EAA-B515-99C6-6F515D925841}"/>
              </a:ext>
            </a:extLst>
          </p:cNvPr>
          <p:cNvCxnSpPr>
            <a:stCxn id="10" idx="2"/>
          </p:cNvCxnSpPr>
          <p:nvPr/>
        </p:nvCxnSpPr>
        <p:spPr>
          <a:xfrm flipH="1">
            <a:off x="1225747" y="1054857"/>
            <a:ext cx="1" cy="425566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9B5DCAD-9EC5-C8F9-E1A3-46C74A7A54C0}"/>
              </a:ext>
            </a:extLst>
          </p:cNvPr>
          <p:cNvCxnSpPr/>
          <p:nvPr/>
        </p:nvCxnSpPr>
        <p:spPr>
          <a:xfrm flipH="1">
            <a:off x="2560858" y="1074457"/>
            <a:ext cx="1" cy="425566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88E0444-05E7-29A2-0729-9CFD85156D02}"/>
              </a:ext>
            </a:extLst>
          </p:cNvPr>
          <p:cNvCxnSpPr/>
          <p:nvPr/>
        </p:nvCxnSpPr>
        <p:spPr>
          <a:xfrm flipH="1">
            <a:off x="5619589" y="1074457"/>
            <a:ext cx="1" cy="425566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01DCDD-9581-A02C-D099-488E2CD88010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561612" y="1853276"/>
            <a:ext cx="682249" cy="824973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5876B6-5B71-BA1B-76D3-BAFCD2038EF7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1254456" y="1875828"/>
            <a:ext cx="1913366" cy="985995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2FD1E6C-9C82-D226-9810-8853EB4177DB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3611009" y="1866234"/>
            <a:ext cx="2008581" cy="812015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5405A83-FA2C-F1E9-DC4B-339B0D044BE3}"/>
              </a:ext>
            </a:extLst>
          </p:cNvPr>
          <p:cNvCxnSpPr>
            <a:cxnSpLocks/>
            <a:stCxn id="25" idx="1"/>
            <a:endCxn id="24" idx="6"/>
          </p:cNvCxnSpPr>
          <p:nvPr/>
        </p:nvCxnSpPr>
        <p:spPr>
          <a:xfrm flipH="1">
            <a:off x="3687048" y="2861823"/>
            <a:ext cx="1394140" cy="0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B80DD5D-EC14-DF11-9657-10D48F1F6951}"/>
              </a:ext>
            </a:extLst>
          </p:cNvPr>
          <p:cNvSpPr/>
          <p:nvPr/>
        </p:nvSpPr>
        <p:spPr>
          <a:xfrm>
            <a:off x="2614140" y="3392337"/>
            <a:ext cx="1671615" cy="60383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executable program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523E29E-AE0F-A8FF-F042-95C13858F71D}"/>
              </a:ext>
            </a:extLst>
          </p:cNvPr>
          <p:cNvCxnSpPr>
            <a:cxnSpLocks/>
            <a:stCxn id="24" idx="4"/>
          </p:cNvCxnSpPr>
          <p:nvPr/>
        </p:nvCxnSpPr>
        <p:spPr>
          <a:xfrm flipH="1">
            <a:off x="3427222" y="3121436"/>
            <a:ext cx="213" cy="291653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B4CBC6EF-3DAA-5421-5B45-869E898E2173}"/>
              </a:ext>
            </a:extLst>
          </p:cNvPr>
          <p:cNvGrpSpPr/>
          <p:nvPr/>
        </p:nvGrpSpPr>
        <p:grpSpPr>
          <a:xfrm>
            <a:off x="6276800" y="568349"/>
            <a:ext cx="5516135" cy="1754326"/>
            <a:chOff x="6276800" y="568349"/>
            <a:chExt cx="5516135" cy="175432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1E2C32-C427-06A2-F427-2EF6B48FEFC3}"/>
                </a:ext>
              </a:extLst>
            </p:cNvPr>
            <p:cNvSpPr txBox="1"/>
            <p:nvPr/>
          </p:nvSpPr>
          <p:spPr>
            <a:xfrm>
              <a:off x="7124460" y="568349"/>
              <a:ext cx="4668475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Example:</a:t>
              </a:r>
              <a:r>
                <a:rPr lang="en-US" dirty="0">
                  <a:solidFill>
                    <a:schemeClr val="accent6"/>
                  </a:solidFill>
                </a:rPr>
                <a:t> fixing a bug in a existing program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You fix bug in just </a:t>
              </a:r>
              <a:r>
                <a:rPr lang="en-US" dirty="0" err="1">
                  <a:solidFill>
                    <a:schemeClr val="accent6"/>
                  </a:solidFill>
                </a:rPr>
                <a:t>fileN.c</a:t>
              </a:r>
              <a:endParaRPr lang="en-US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Only need to recompile </a:t>
              </a:r>
              <a:r>
                <a:rPr lang="en-US" dirty="0" err="1">
                  <a:solidFill>
                    <a:schemeClr val="accent6"/>
                  </a:solidFill>
                </a:rPr>
                <a:t>fileN.c</a:t>
              </a:r>
              <a:r>
                <a:rPr lang="en-US" dirty="0">
                  <a:solidFill>
                    <a:schemeClr val="accent6"/>
                  </a:solidFill>
                </a:rPr>
                <a:t> to </a:t>
              </a:r>
              <a:r>
                <a:rPr lang="en-US" dirty="0" err="1">
                  <a:solidFill>
                    <a:schemeClr val="accent6"/>
                  </a:solidFill>
                </a:rPr>
                <a:t>FileN.o</a:t>
              </a:r>
              <a:r>
                <a:rPr lang="en-US" dirty="0">
                  <a:solidFill>
                    <a:schemeClr val="accent6"/>
                  </a:solidFill>
                </a:rPr>
                <a:t> (all the other .o files are fine)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Relink all .o files and libraries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Test the executable</a:t>
              </a:r>
            </a:p>
          </p:txBody>
        </p:sp>
        <p:sp>
          <p:nvSpPr>
            <p:cNvPr id="6" name="Left Arrow 5">
              <a:extLst>
                <a:ext uri="{FF2B5EF4-FFF2-40B4-BE49-F238E27FC236}">
                  <a16:creationId xmlns:a16="http://schemas.microsoft.com/office/drawing/2014/main" id="{998D6C9A-E4AD-5D6B-4980-BA8E99BCCCFE}"/>
                </a:ext>
              </a:extLst>
            </p:cNvPr>
            <p:cNvSpPr/>
            <p:nvPr/>
          </p:nvSpPr>
          <p:spPr>
            <a:xfrm>
              <a:off x="6289290" y="794060"/>
              <a:ext cx="457202" cy="18473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4E8AD046-5AEB-DF57-27F3-D72372C1A0E9}"/>
                </a:ext>
              </a:extLst>
            </p:cNvPr>
            <p:cNvSpPr/>
            <p:nvPr/>
          </p:nvSpPr>
          <p:spPr>
            <a:xfrm>
              <a:off x="6276800" y="1598792"/>
              <a:ext cx="457202" cy="18473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203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Table 3">
            <a:extLst>
              <a:ext uri="{FF2B5EF4-FFF2-40B4-BE49-F238E27FC236}">
                <a16:creationId xmlns:a16="http://schemas.microsoft.com/office/drawing/2014/main" id="{B9198EF9-9729-0572-39D4-8A7F821DA5EE}"/>
              </a:ext>
            </a:extLst>
          </p:cNvPr>
          <p:cNvGraphicFramePr>
            <a:graphicFrameLocks noGrp="1"/>
          </p:cNvGraphicFramePr>
          <p:nvPr/>
        </p:nvGraphicFramePr>
        <p:xfrm>
          <a:off x="738840" y="5315769"/>
          <a:ext cx="69258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2911">
                  <a:extLst>
                    <a:ext uri="{9D8B030D-6E8A-4147-A177-3AD203B41FA5}">
                      <a16:colId xmlns:a16="http://schemas.microsoft.com/office/drawing/2014/main" val="2539276723"/>
                    </a:ext>
                  </a:extLst>
                </a:gridCol>
                <a:gridCol w="3462911">
                  <a:extLst>
                    <a:ext uri="{9D8B030D-6E8A-4147-A177-3AD203B41FA5}">
                      <a16:colId xmlns:a16="http://schemas.microsoft.com/office/drawing/2014/main" val="1499823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7516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Address of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 location in memory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586358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B66E8002-E454-1D48-AE11-B7E2B2FBA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76" y="38009"/>
            <a:ext cx="10515600" cy="493153"/>
          </a:xfrm>
        </p:spPr>
        <p:txBody>
          <a:bodyPr>
            <a:normAutofit fontScale="90000"/>
          </a:bodyPr>
          <a:lstStyle/>
          <a:p>
            <a:r>
              <a:rPr lang="en-US" dirty="0"/>
              <a:t>Why only 16 Registers &amp; how to access all of memory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CB64A9-F58D-9D46-94F2-B06AC7FF11F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4485" y="527322"/>
            <a:ext cx="8639686" cy="336250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/>
              <a:t>Consider a = b + c are operands are in memory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Operation code: </a:t>
            </a:r>
            <a:r>
              <a:rPr lang="en-US" sz="1800" dirty="0"/>
              <a:t>add 			</a:t>
            </a:r>
            <a:r>
              <a:rPr lang="en-US" sz="1800" dirty="0">
                <a:solidFill>
                  <a:srgbClr val="0070C0"/>
                </a:solidFill>
              </a:rPr>
              <a:t>Destination</a:t>
            </a:r>
            <a:r>
              <a:rPr lang="en-US" sz="1800" dirty="0"/>
              <a:t>: a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Operand 1: </a:t>
            </a:r>
            <a:r>
              <a:rPr lang="en-US" sz="1800" dirty="0"/>
              <a:t>b			</a:t>
            </a:r>
            <a:r>
              <a:rPr lang="en-US" sz="1800" dirty="0">
                <a:solidFill>
                  <a:srgbClr val="0070C0"/>
                </a:solidFill>
              </a:rPr>
              <a:t>Operand 2: </a:t>
            </a:r>
            <a:r>
              <a:rPr lang="en-US" sz="1800" dirty="0"/>
              <a:t>c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70C0"/>
                </a:solidFill>
              </a:rPr>
              <a:t>Aarch32 Instructions </a:t>
            </a:r>
            <a:r>
              <a:rPr lang="en-US" sz="1800" dirty="0"/>
              <a:t>were designed to always be: </a:t>
            </a:r>
            <a:r>
              <a:rPr lang="en-US" sz="1800" dirty="0">
                <a:solidFill>
                  <a:srgbClr val="0070C0"/>
                </a:solidFill>
              </a:rPr>
              <a:t>32 bits wide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Some bits </a:t>
            </a:r>
            <a:r>
              <a:rPr lang="en-US" sz="1800" dirty="0"/>
              <a:t>must be used to </a:t>
            </a:r>
            <a:r>
              <a:rPr lang="en-US" sz="1800" dirty="0">
                <a:solidFill>
                  <a:srgbClr val="0070C0"/>
                </a:solidFill>
              </a:rPr>
              <a:t>specify the operation code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Some bits </a:t>
            </a:r>
            <a:r>
              <a:rPr lang="en-US" sz="1800" dirty="0"/>
              <a:t>must be used to </a:t>
            </a:r>
            <a:r>
              <a:rPr lang="en-US" sz="1800" dirty="0">
                <a:solidFill>
                  <a:srgbClr val="0070C0"/>
                </a:solidFill>
              </a:rPr>
              <a:t>specify the destination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Some bits </a:t>
            </a:r>
            <a:r>
              <a:rPr lang="en-US" sz="1800" dirty="0"/>
              <a:t>must be used to </a:t>
            </a:r>
            <a:r>
              <a:rPr lang="en-US" sz="1800" dirty="0">
                <a:solidFill>
                  <a:srgbClr val="0070C0"/>
                </a:solidFill>
              </a:rPr>
              <a:t>specify the operands</a:t>
            </a:r>
          </a:p>
          <a:p>
            <a:r>
              <a:rPr lang="en-US" sz="1800" dirty="0"/>
              <a:t>To address all of memory you must store an </a:t>
            </a:r>
            <a:r>
              <a:rPr lang="en-US" sz="1800" dirty="0">
                <a:solidFill>
                  <a:srgbClr val="FF0000"/>
                </a:solidFill>
              </a:rPr>
              <a:t>address in a register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ARM-32 registers (the contents) are 32-bits (can contain data or an address)</a:t>
            </a:r>
          </a:p>
        </p:txBody>
      </p:sp>
      <p:graphicFrame>
        <p:nvGraphicFramePr>
          <p:cNvPr id="52" name="Table 3">
            <a:extLst>
              <a:ext uri="{FF2B5EF4-FFF2-40B4-BE49-F238E27FC236}">
                <a16:creationId xmlns:a16="http://schemas.microsoft.com/office/drawing/2014/main" id="{B16FC8B4-05C9-A540-A326-E71681222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248049"/>
              </p:ext>
            </p:extLst>
          </p:nvPr>
        </p:nvGraphicFramePr>
        <p:xfrm>
          <a:off x="1058154" y="4121441"/>
          <a:ext cx="68998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267">
                  <a:extLst>
                    <a:ext uri="{9D8B030D-6E8A-4147-A177-3AD203B41FA5}">
                      <a16:colId xmlns:a16="http://schemas.microsoft.com/office/drawing/2014/main" val="2539276723"/>
                    </a:ext>
                  </a:extLst>
                </a:gridCol>
                <a:gridCol w="1966935">
                  <a:extLst>
                    <a:ext uri="{9D8B030D-6E8A-4147-A177-3AD203B41FA5}">
                      <a16:colId xmlns:a16="http://schemas.microsoft.com/office/drawing/2014/main" val="2064677477"/>
                    </a:ext>
                  </a:extLst>
                </a:gridCol>
                <a:gridCol w="353697">
                  <a:extLst>
                    <a:ext uri="{9D8B030D-6E8A-4147-A177-3AD203B41FA5}">
                      <a16:colId xmlns:a16="http://schemas.microsoft.com/office/drawing/2014/main" val="1813908765"/>
                    </a:ext>
                  </a:extLst>
                </a:gridCol>
                <a:gridCol w="1546355">
                  <a:extLst>
                    <a:ext uri="{9D8B030D-6E8A-4147-A177-3AD203B41FA5}">
                      <a16:colId xmlns:a16="http://schemas.microsoft.com/office/drawing/2014/main" val="826898363"/>
                    </a:ext>
                  </a:extLst>
                </a:gridCol>
                <a:gridCol w="1619626">
                  <a:extLst>
                    <a:ext uri="{9D8B030D-6E8A-4147-A177-3AD203B41FA5}">
                      <a16:colId xmlns:a16="http://schemas.microsoft.com/office/drawing/2014/main" val="192951076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5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586358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AFB6DD94-D252-7942-A595-423E332B2AD6}"/>
              </a:ext>
            </a:extLst>
          </p:cNvPr>
          <p:cNvSpPr txBox="1"/>
          <p:nvPr/>
        </p:nvSpPr>
        <p:spPr>
          <a:xfrm>
            <a:off x="1201365" y="4513959"/>
            <a:ext cx="1286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Opcode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D906745-2BFE-2441-916F-100A9D20A865}"/>
              </a:ext>
            </a:extLst>
          </p:cNvPr>
          <p:cNvSpPr txBox="1"/>
          <p:nvPr/>
        </p:nvSpPr>
        <p:spPr>
          <a:xfrm>
            <a:off x="2907600" y="4492281"/>
            <a:ext cx="1332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Destination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1359D82-5EF9-0A44-AFC8-B117006F5FAD}"/>
              </a:ext>
            </a:extLst>
          </p:cNvPr>
          <p:cNvSpPr txBox="1"/>
          <p:nvPr/>
        </p:nvSpPr>
        <p:spPr>
          <a:xfrm>
            <a:off x="423197" y="6397790"/>
            <a:ext cx="885840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NOT ENOUGH BITS for FULL Addresses to be stored in the instruction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5C94912-C2E4-EE43-8133-95DFD80C49C5}"/>
              </a:ext>
            </a:extLst>
          </p:cNvPr>
          <p:cNvCxnSpPr>
            <a:cxnSpLocks/>
          </p:cNvCxnSpPr>
          <p:nvPr/>
        </p:nvCxnSpPr>
        <p:spPr>
          <a:xfrm>
            <a:off x="1058154" y="4192407"/>
            <a:ext cx="6925822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1AD46F4-D65C-2947-91DE-3D57C936FAD8}"/>
              </a:ext>
            </a:extLst>
          </p:cNvPr>
          <p:cNvSpPr txBox="1"/>
          <p:nvPr/>
        </p:nvSpPr>
        <p:spPr>
          <a:xfrm>
            <a:off x="3641515" y="4049328"/>
            <a:ext cx="133211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32 bits wide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2E6169-1525-6643-BE6B-FCD424D24F2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7FF70C-C7CA-E4BB-862A-16497F76A8ED}"/>
              </a:ext>
            </a:extLst>
          </p:cNvPr>
          <p:cNvSpPr txBox="1"/>
          <p:nvPr/>
        </p:nvSpPr>
        <p:spPr>
          <a:xfrm>
            <a:off x="4766758" y="4479393"/>
            <a:ext cx="1332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Operand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3BA5AA-70D8-86E4-9837-F7C7DBFCBB4E}"/>
              </a:ext>
            </a:extLst>
          </p:cNvPr>
          <p:cNvSpPr txBox="1"/>
          <p:nvPr/>
        </p:nvSpPr>
        <p:spPr>
          <a:xfrm>
            <a:off x="6616204" y="4488958"/>
            <a:ext cx="1332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Operand 2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73E7C91-8878-104D-0DEE-40984EFD32A9}"/>
              </a:ext>
            </a:extLst>
          </p:cNvPr>
          <p:cNvGrpSpPr/>
          <p:nvPr/>
        </p:nvGrpSpPr>
        <p:grpSpPr>
          <a:xfrm>
            <a:off x="9330954" y="475403"/>
            <a:ext cx="1276422" cy="5978146"/>
            <a:chOff x="5391446" y="535470"/>
            <a:chExt cx="1557995" cy="592689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B6AD61E-A114-4812-84A1-7B2C3F4893C9}"/>
                </a:ext>
              </a:extLst>
            </p:cNvPr>
            <p:cNvSpPr txBox="1"/>
            <p:nvPr/>
          </p:nvSpPr>
          <p:spPr>
            <a:xfrm>
              <a:off x="5391446" y="535470"/>
              <a:ext cx="1557994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0xFF…FF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E3D9162-2B5C-893F-ED3A-69BE61A28E5A}"/>
                </a:ext>
              </a:extLst>
            </p:cNvPr>
            <p:cNvSpPr txBox="1"/>
            <p:nvPr/>
          </p:nvSpPr>
          <p:spPr>
            <a:xfrm>
              <a:off x="5503770" y="6187738"/>
              <a:ext cx="1445671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0x00…00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C8BDE6DA-06E3-FC3A-8BFB-CED0162EFFC7}"/>
                </a:ext>
              </a:extLst>
            </p:cNvPr>
            <p:cNvCxnSpPr>
              <a:cxnSpLocks/>
              <a:stCxn id="62" idx="2"/>
              <a:endCxn id="63" idx="0"/>
            </p:cNvCxnSpPr>
            <p:nvPr/>
          </p:nvCxnSpPr>
          <p:spPr bwMode="auto">
            <a:xfrm>
              <a:off x="6170443" y="810094"/>
              <a:ext cx="56162" cy="537764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CAC6668-03AD-BA2E-3CFC-8FB4FB10124B}"/>
                </a:ext>
              </a:extLst>
            </p:cNvPr>
            <p:cNvSpPr txBox="1"/>
            <p:nvPr/>
          </p:nvSpPr>
          <p:spPr>
            <a:xfrm>
              <a:off x="5574571" y="2796278"/>
              <a:ext cx="1304070" cy="10069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32-bit Address space</a:t>
              </a:r>
            </a:p>
          </p:txBody>
        </p:sp>
      </p:grpSp>
      <p:sp>
        <p:nvSpPr>
          <p:cNvPr id="67" name="Rectangle 7">
            <a:extLst>
              <a:ext uri="{FF2B5EF4-FFF2-40B4-BE49-F238E27FC236}">
                <a16:creationId xmlns:a16="http://schemas.microsoft.com/office/drawing/2014/main" id="{DE453780-A296-CD88-5AD4-3BF1D40E198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621233" y="460508"/>
            <a:ext cx="1436907" cy="59372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endParaRPr lang="en-US" b="0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80" name="Arrow: Up 19">
            <a:extLst>
              <a:ext uri="{FF2B5EF4-FFF2-40B4-BE49-F238E27FC236}">
                <a16:creationId xmlns:a16="http://schemas.microsoft.com/office/drawing/2014/main" id="{0C289ECD-EE40-B0AA-B9E6-5B51DE67868C}"/>
              </a:ext>
            </a:extLst>
          </p:cNvPr>
          <p:cNvSpPr/>
          <p:nvPr/>
        </p:nvSpPr>
        <p:spPr>
          <a:xfrm>
            <a:off x="3280180" y="4756645"/>
            <a:ext cx="265439" cy="4271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1" name="Arrow: Up 19">
            <a:extLst>
              <a:ext uri="{FF2B5EF4-FFF2-40B4-BE49-F238E27FC236}">
                <a16:creationId xmlns:a16="http://schemas.microsoft.com/office/drawing/2014/main" id="{56229D3E-9759-E9CA-4230-B5130635F197}"/>
              </a:ext>
            </a:extLst>
          </p:cNvPr>
          <p:cNvSpPr/>
          <p:nvPr/>
        </p:nvSpPr>
        <p:spPr>
          <a:xfrm>
            <a:off x="5167377" y="4711650"/>
            <a:ext cx="265439" cy="4271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2" name="Arrow: Up 19">
            <a:extLst>
              <a:ext uri="{FF2B5EF4-FFF2-40B4-BE49-F238E27FC236}">
                <a16:creationId xmlns:a16="http://schemas.microsoft.com/office/drawing/2014/main" id="{C098D83E-E751-0F43-CB2E-4B7F979245CB}"/>
              </a:ext>
            </a:extLst>
          </p:cNvPr>
          <p:cNvSpPr/>
          <p:nvPr/>
        </p:nvSpPr>
        <p:spPr>
          <a:xfrm>
            <a:off x="7016823" y="4728433"/>
            <a:ext cx="265439" cy="4271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55369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6" grpId="0"/>
      <p:bldP spid="57" grpId="0"/>
      <p:bldP spid="58" grpId="0" animBg="1"/>
      <p:bldP spid="60" grpId="0" animBg="1"/>
      <p:bldP spid="30" grpId="0"/>
      <p:bldP spid="32" grpId="0"/>
      <p:bldP spid="33" grpId="0"/>
      <p:bldP spid="80" grpId="0" animBg="1"/>
      <p:bldP spid="81" grpId="0" animBg="1"/>
      <p:bldP spid="8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9CD9F-32A4-AF47-B9E8-8D45B4B856A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70468" y="904762"/>
            <a:ext cx="11422707" cy="542520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Linkage</a:t>
            </a:r>
            <a:r>
              <a:rPr lang="en-US" sz="2000" dirty="0"/>
              <a:t> determines whether an object (like a variable or a function) can be referenced </a:t>
            </a:r>
            <a:r>
              <a:rPr lang="en-US" sz="2000" dirty="0">
                <a:solidFill>
                  <a:srgbClr val="0070C0"/>
                </a:solidFill>
              </a:rPr>
              <a:t>outside the </a:t>
            </a:r>
            <a:r>
              <a:rPr lang="en-US" sz="2000" b="1" dirty="0">
                <a:solidFill>
                  <a:srgbClr val="0070C0"/>
                </a:solidFill>
              </a:rPr>
              <a:t>source file it is defined in</a:t>
            </a:r>
          </a:p>
          <a:p>
            <a:r>
              <a:rPr lang="en-US" sz="2000" dirty="0">
                <a:solidFill>
                  <a:srgbClr val="0070C0"/>
                </a:solidFill>
              </a:rPr>
              <a:t>External Linkage: </a:t>
            </a:r>
            <a:r>
              <a:rPr lang="en-US" sz="2000" dirty="0"/>
              <a:t>function and variables with external linkage </a:t>
            </a:r>
            <a:r>
              <a:rPr lang="en-US" sz="2000" b="1" dirty="0"/>
              <a:t>can be referenced anywhere in the entire program</a:t>
            </a:r>
          </a:p>
          <a:p>
            <a:pPr lvl="1"/>
            <a:r>
              <a:rPr lang="en-US" sz="2000" b="1" dirty="0">
                <a:solidFill>
                  <a:srgbClr val="2C895B"/>
                </a:solidFill>
              </a:rPr>
              <a:t>Global variables </a:t>
            </a:r>
            <a:r>
              <a:rPr lang="en-US" sz="2000" dirty="0">
                <a:solidFill>
                  <a:srgbClr val="2C895B"/>
                </a:solidFill>
              </a:rPr>
              <a:t>and </a:t>
            </a:r>
            <a:r>
              <a:rPr lang="en-US" sz="2000" b="1" dirty="0">
                <a:solidFill>
                  <a:srgbClr val="2C895B"/>
                </a:solidFill>
              </a:rPr>
              <a:t>all functions </a:t>
            </a:r>
            <a:r>
              <a:rPr lang="en-US" sz="2000" dirty="0">
                <a:solidFill>
                  <a:srgbClr val="2C895B"/>
                </a:solidFill>
              </a:rPr>
              <a:t>have external linkage by </a:t>
            </a:r>
            <a:r>
              <a:rPr lang="en-US" sz="2000" b="1" dirty="0">
                <a:solidFill>
                  <a:srgbClr val="2C895B"/>
                </a:solidFill>
              </a:rPr>
              <a:t>default </a:t>
            </a:r>
          </a:p>
          <a:p>
            <a:pPr lvl="1"/>
            <a:r>
              <a:rPr lang="en-US" sz="2000" b="1" dirty="0">
                <a:solidFill>
                  <a:srgbClr val="2C895B"/>
                </a:solidFill>
              </a:rPr>
              <a:t>Unless explicitly declared, </a:t>
            </a:r>
            <a:r>
              <a:rPr lang="en-US" sz="2000" dirty="0">
                <a:solidFill>
                  <a:srgbClr val="2C895B"/>
                </a:solidFill>
              </a:rPr>
              <a:t>the</a:t>
            </a:r>
            <a:r>
              <a:rPr lang="en-US" sz="2000" b="1" dirty="0">
                <a:solidFill>
                  <a:srgbClr val="2C895B"/>
                </a:solidFill>
              </a:rPr>
              <a:t> default type </a:t>
            </a:r>
            <a:r>
              <a:rPr lang="en-US" sz="2000" dirty="0">
                <a:solidFill>
                  <a:srgbClr val="2C895B"/>
                </a:solidFill>
              </a:rPr>
              <a:t>is</a:t>
            </a:r>
            <a:r>
              <a:rPr lang="en-US" sz="2000" b="1" dirty="0">
                <a:solidFill>
                  <a:srgbClr val="2C895B"/>
                </a:solidFill>
              </a:rPr>
              <a:t> int </a:t>
            </a:r>
            <a:r>
              <a:rPr lang="en-US" sz="2000" dirty="0">
                <a:solidFill>
                  <a:srgbClr val="2C895B"/>
                </a:solidFill>
              </a:rPr>
              <a:t>for</a:t>
            </a:r>
            <a:r>
              <a:rPr lang="en-US" sz="2000" b="1" dirty="0">
                <a:solidFill>
                  <a:srgbClr val="2C895B"/>
                </a:solidFill>
              </a:rPr>
              <a:t> both functions </a:t>
            </a:r>
            <a:r>
              <a:rPr lang="en-US" sz="2000" dirty="0">
                <a:solidFill>
                  <a:srgbClr val="2C895B"/>
                </a:solidFill>
              </a:rPr>
              <a:t>and</a:t>
            </a:r>
            <a:r>
              <a:rPr lang="en-US" sz="2000" b="1" dirty="0">
                <a:solidFill>
                  <a:srgbClr val="2C895B"/>
                </a:solidFill>
              </a:rPr>
              <a:t> global variables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However</a:t>
            </a:r>
            <a:r>
              <a:rPr lang="en-US" sz="2000" dirty="0">
                <a:solidFill>
                  <a:schemeClr val="tx2"/>
                </a:solidFill>
              </a:rPr>
              <a:t>, the compiler must know the correct types before the use of a function or a variable, so it is able to generate the correct code</a:t>
            </a:r>
          </a:p>
          <a:p>
            <a:pPr lvl="2"/>
            <a:r>
              <a:rPr lang="en-US" sz="1800" b="1" dirty="0">
                <a:solidFill>
                  <a:schemeClr val="tx2"/>
                </a:solidFill>
              </a:rPr>
              <a:t>NEVER DEPEND implicit default typing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Use </a:t>
            </a:r>
            <a:r>
              <a:rPr lang="en-US" sz="2000" b="1" dirty="0">
                <a:solidFill>
                  <a:schemeClr val="tx2"/>
                </a:solidFill>
              </a:rPr>
              <a:t>function prototypes </a:t>
            </a:r>
            <a:r>
              <a:rPr lang="en-US" sz="2000" dirty="0">
                <a:solidFill>
                  <a:schemeClr val="tx2"/>
                </a:solidFill>
              </a:rPr>
              <a:t>to </a:t>
            </a:r>
            <a:r>
              <a:rPr lang="en-US" sz="2000" b="1" dirty="0">
                <a:solidFill>
                  <a:schemeClr val="tx2"/>
                </a:solidFill>
              </a:rPr>
              <a:t>declare functions </a:t>
            </a:r>
            <a:r>
              <a:rPr lang="en-US" sz="2000" dirty="0">
                <a:solidFill>
                  <a:schemeClr val="tx2"/>
                </a:solidFill>
              </a:rPr>
              <a:t>before use</a:t>
            </a:r>
            <a:endParaRPr lang="en-US" sz="2000" b="1" dirty="0">
              <a:solidFill>
                <a:srgbClr val="2C895B"/>
              </a:solidFill>
            </a:endParaRP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Use the keyword </a:t>
            </a:r>
            <a:r>
              <a:rPr lang="en-US" sz="2000" b="1" dirty="0">
                <a:solidFill>
                  <a:srgbClr val="2C895B"/>
                </a:solidFill>
                <a:cs typeface="Consolas" panose="020B0609020204030204" pitchFamily="49" charset="0"/>
              </a:rPr>
              <a:t>extern</a:t>
            </a:r>
            <a:r>
              <a:rPr lang="en-US" sz="2000" dirty="0">
                <a:cs typeface="Consolas" panose="020B0609020204030204" pitchFamily="49" charset="0"/>
              </a:rPr>
              <a:t> to "extend the visibility", </a:t>
            </a:r>
            <a:r>
              <a:rPr lang="en-US" sz="2000" dirty="0">
                <a:solidFill>
                  <a:srgbClr val="FF0000"/>
                </a:solidFill>
                <a:cs typeface="Consolas" panose="020B0609020204030204" pitchFamily="49" charset="0"/>
              </a:rPr>
              <a:t>e.g., declare</a:t>
            </a:r>
            <a:r>
              <a:rPr lang="en-US" sz="2000" dirty="0">
                <a:cs typeface="Consolas" panose="020B0609020204030204" pitchFamily="49" charset="0"/>
              </a:rPr>
              <a:t> a global variable before use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939BDE-8AC6-E34C-9124-A2462591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170490" cy="715294"/>
          </a:xfrm>
        </p:spPr>
        <p:txBody>
          <a:bodyPr/>
          <a:lstStyle/>
          <a:p>
            <a:r>
              <a:rPr lang="en-US" dirty="0"/>
              <a:t>Controlling Linkage Across Files in Multi-File C Programs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310C9-BF53-EB41-9D6C-4D0AA66055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34E8E6-A1BF-1F74-1CE7-2093F14541C2}"/>
              </a:ext>
            </a:extLst>
          </p:cNvPr>
          <p:cNvSpPr txBox="1"/>
          <p:nvPr/>
        </p:nvSpPr>
        <p:spPr>
          <a:xfrm>
            <a:off x="3330531" y="5199996"/>
            <a:ext cx="446762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example here is at file scope</a:t>
            </a:r>
          </a:p>
          <a:p>
            <a:r>
              <a:rPr lang="en-US" dirty="0"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x;    </a:t>
            </a:r>
            <a:r>
              <a:rPr lang="en-US" dirty="0"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declaration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 = </a:t>
            </a:r>
            <a:r>
              <a:rPr lang="en-US" dirty="0"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</a:t>
            </a:r>
            <a:r>
              <a:rPr lang="en-US" dirty="0"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definition</a:t>
            </a:r>
          </a:p>
        </p:txBody>
      </p:sp>
    </p:spTree>
    <p:extLst>
      <p:ext uri="{BB962C8B-B14F-4D97-AF65-F5344CB8AC3E}">
        <p14:creationId xmlns:p14="http://schemas.microsoft.com/office/powerpoint/2010/main" val="34816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 animBg="1"/>
      <p:bldP spid="7" grpId="0"/>
      <p:bldP spid="2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9CD9F-32A4-AF47-B9E8-8D45B4B856A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8888" y="1323324"/>
            <a:ext cx="11013157" cy="431762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Internal Linkage (private)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2C895B"/>
                </a:solidFill>
              </a:rPr>
              <a:t>function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2C895B"/>
                </a:solidFill>
              </a:rPr>
              <a:t>global variables </a:t>
            </a:r>
            <a:r>
              <a:rPr lang="en-US" sz="2000" dirty="0"/>
              <a:t>with </a:t>
            </a:r>
            <a:r>
              <a:rPr lang="en-US" sz="2000" dirty="0">
                <a:solidFill>
                  <a:srgbClr val="2C895B"/>
                </a:solidFill>
              </a:rPr>
              <a:t>internal linkage </a:t>
            </a:r>
            <a:r>
              <a:rPr lang="en-US" sz="2000" dirty="0"/>
              <a:t>can </a:t>
            </a:r>
            <a:r>
              <a:rPr lang="en-US" sz="2000" b="1" dirty="0"/>
              <a:t>only be referenced </a:t>
            </a:r>
            <a:r>
              <a:rPr lang="en-US" sz="2000" dirty="0"/>
              <a:t>in the </a:t>
            </a:r>
            <a:r>
              <a:rPr lang="en-US" sz="2000" b="1" dirty="0"/>
              <a:t>same source file</a:t>
            </a:r>
          </a:p>
          <a:p>
            <a:pPr lvl="1"/>
            <a:r>
              <a:rPr lang="en-US" sz="2000" dirty="0"/>
              <a:t>Global variables and functions can be </a:t>
            </a:r>
            <a:r>
              <a:rPr lang="en-US" sz="2000" dirty="0">
                <a:solidFill>
                  <a:schemeClr val="accent1"/>
                </a:solidFill>
              </a:rPr>
              <a:t>changed to internal linkage</a:t>
            </a:r>
            <a:r>
              <a:rPr lang="en-US" sz="2000" dirty="0"/>
              <a:t> by using the keyword </a:t>
            </a:r>
            <a:r>
              <a:rPr lang="en-US" sz="2000" b="1" dirty="0">
                <a:solidFill>
                  <a:srgbClr val="FF0000"/>
                </a:solidFill>
              </a:rPr>
              <a:t>static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in front of the definition </a:t>
            </a:r>
            <a:r>
              <a:rPr lang="en-US" sz="2000" dirty="0">
                <a:solidFill>
                  <a:srgbClr val="FF0000"/>
                </a:solidFill>
              </a:rPr>
              <a:t>(confusingly another use of the word static)</a:t>
            </a: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Use of the keyword </a:t>
            </a:r>
            <a:r>
              <a:rPr lang="en-US" sz="2000" dirty="0">
                <a:solidFill>
                  <a:srgbClr val="0070C0"/>
                </a:solidFill>
                <a:cs typeface="Consolas" panose="020B0609020204030204" pitchFamily="49" charset="0"/>
              </a:rPr>
              <a:t>static</a:t>
            </a:r>
            <a:r>
              <a:rPr lang="en-US" sz="2000" dirty="0">
                <a:cs typeface="Consolas" panose="020B0609020204030204" pitchFamily="49" charset="0"/>
              </a:rPr>
              <a:t> in front of a </a:t>
            </a:r>
            <a:r>
              <a:rPr lang="en-US" sz="2000" b="1" dirty="0">
                <a:solidFill>
                  <a:srgbClr val="7030A0"/>
                </a:solidFill>
                <a:cs typeface="Consolas" panose="020B0609020204030204" pitchFamily="49" charset="0"/>
              </a:rPr>
              <a:t>global variable definition </a:t>
            </a:r>
            <a:r>
              <a:rPr lang="en-US" sz="2000" dirty="0">
                <a:cs typeface="Consolas" panose="020B0609020204030204" pitchFamily="49" charset="0"/>
              </a:rPr>
              <a:t>or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onsolas" panose="020B0609020204030204" pitchFamily="49" charset="0"/>
              </a:rPr>
              <a:t>function definition </a:t>
            </a:r>
            <a:r>
              <a:rPr lang="en-US" sz="2000" dirty="0">
                <a:cs typeface="Consolas" panose="020B0609020204030204" pitchFamily="49" charset="0"/>
              </a:rPr>
              <a:t>changes it to </a:t>
            </a:r>
            <a:r>
              <a:rPr lang="en-US" sz="2000" dirty="0">
                <a:solidFill>
                  <a:srgbClr val="2C895B"/>
                </a:solidFill>
                <a:cs typeface="Consolas" panose="020B0609020204030204" pitchFamily="49" charset="0"/>
              </a:rPr>
              <a:t>internal linkage </a:t>
            </a:r>
            <a:r>
              <a:rPr lang="en-US" sz="2000" dirty="0">
                <a:cs typeface="Consolas" panose="020B0609020204030204" pitchFamily="49" charset="0"/>
              </a:rPr>
              <a:t>and effectively makes it </a:t>
            </a:r>
            <a:r>
              <a:rPr lang="en-US" sz="2000" dirty="0">
                <a:solidFill>
                  <a:srgbClr val="F37440"/>
                </a:solidFill>
                <a:cs typeface="Consolas" panose="020B0609020204030204" pitchFamily="49" charset="0"/>
              </a:rPr>
              <a:t>private to the file they are defined in (It cannot be referenced by another file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  <a:cs typeface="Consolas" panose="020B0609020204030204" pitchFamily="49" charset="0"/>
              </a:rPr>
              <a:t>Function definitions in different files (translation units) </a:t>
            </a:r>
            <a:r>
              <a:rPr lang="en-US" sz="2000" dirty="0">
                <a:cs typeface="Consolas" panose="020B0609020204030204" pitchFamily="49" charset="0"/>
              </a:rPr>
              <a:t>can re-use the same name if </a:t>
            </a:r>
            <a:r>
              <a:rPr lang="en-US" sz="2000" dirty="0">
                <a:solidFill>
                  <a:schemeClr val="accent3"/>
                </a:solidFill>
                <a:cs typeface="Consolas" panose="020B0609020204030204" pitchFamily="49" charset="0"/>
              </a:rPr>
              <a:t>at most one has </a:t>
            </a:r>
            <a:r>
              <a:rPr lang="en-US" sz="2000" b="1" dirty="0">
                <a:solidFill>
                  <a:schemeClr val="accent3"/>
                </a:solidFill>
                <a:cs typeface="Consolas" panose="020B0609020204030204" pitchFamily="49" charset="0"/>
              </a:rPr>
              <a:t>external</a:t>
            </a:r>
            <a:r>
              <a:rPr lang="en-US" sz="2000" dirty="0">
                <a:solidFill>
                  <a:schemeClr val="accent3"/>
                </a:solidFill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accent3"/>
                </a:solidFill>
                <a:cs typeface="Consolas" panose="020B0609020204030204" pitchFamily="49" charset="0"/>
              </a:rPr>
              <a:t>linkage (all others must be internal linkage)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No Linkage: </a:t>
            </a:r>
            <a:r>
              <a:rPr lang="en-US" sz="2000" dirty="0">
                <a:solidFill>
                  <a:srgbClr val="2C895B"/>
                </a:solidFill>
              </a:rPr>
              <a:t>function parameters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>
                <a:solidFill>
                  <a:srgbClr val="2C895B"/>
                </a:solidFill>
              </a:rPr>
              <a:t>variables defined inside a block </a:t>
            </a:r>
            <a:r>
              <a:rPr lang="en-US" sz="2000" dirty="0">
                <a:solidFill>
                  <a:schemeClr val="tx2"/>
                </a:solidFill>
              </a:rPr>
              <a:t>(including a functions body)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Remember</a:t>
            </a:r>
            <a:r>
              <a:rPr lang="en-US" sz="1800" dirty="0">
                <a:solidFill>
                  <a:schemeClr val="tx2"/>
                </a:solidFill>
              </a:rPr>
              <a:t>: the keyword </a:t>
            </a:r>
            <a:r>
              <a:rPr lang="en-US" sz="1800" dirty="0">
                <a:solidFill>
                  <a:schemeClr val="accent1"/>
                </a:solidFill>
              </a:rPr>
              <a:t>static</a:t>
            </a:r>
            <a:r>
              <a:rPr lang="en-US" sz="1800" dirty="0">
                <a:solidFill>
                  <a:schemeClr val="tx2"/>
                </a:solidFill>
              </a:rPr>
              <a:t> in front of a </a:t>
            </a:r>
            <a:r>
              <a:rPr lang="en-US" sz="1800" b="1" dirty="0">
                <a:solidFill>
                  <a:schemeClr val="tx2"/>
                </a:solidFill>
              </a:rPr>
              <a:t>block scope variable </a:t>
            </a:r>
            <a:r>
              <a:rPr lang="en-US" sz="1800" dirty="0">
                <a:solidFill>
                  <a:schemeClr val="tx2"/>
                </a:solidFill>
              </a:rPr>
              <a:t>changes the variable to </a:t>
            </a:r>
            <a:r>
              <a:rPr lang="en-US" sz="1800" b="1" dirty="0">
                <a:solidFill>
                  <a:schemeClr val="tx2"/>
                </a:solidFill>
              </a:rPr>
              <a:t>static storage duration </a:t>
            </a:r>
            <a:r>
              <a:rPr lang="en-US" sz="1800" dirty="0">
                <a:solidFill>
                  <a:schemeClr val="tx2"/>
                </a:solidFill>
              </a:rPr>
              <a:t>(it does not change the linkage)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939BDE-8AC6-E34C-9124-A2462591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170490" cy="715294"/>
          </a:xfrm>
        </p:spPr>
        <p:txBody>
          <a:bodyPr/>
          <a:lstStyle/>
          <a:p>
            <a:r>
              <a:rPr lang="en-US" dirty="0"/>
              <a:t>Controlling Linkage Across Files in Multi-File C Programs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310C9-BF53-EB41-9D6C-4D0AA66055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2019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 animBg="1"/>
      <p:bldP spid="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40A806-1C8E-AC41-85A1-80CBF357E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61" y="-42571"/>
            <a:ext cx="10515600" cy="593141"/>
          </a:xfrm>
        </p:spPr>
        <p:txBody>
          <a:bodyPr/>
          <a:lstStyle/>
          <a:p>
            <a:r>
              <a:rPr lang="en-US" dirty="0"/>
              <a:t>Linkage Examples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84B9A3E-4044-2A4F-A8CE-FD51C931B234}"/>
              </a:ext>
            </a:extLst>
          </p:cNvPr>
          <p:cNvSpPr txBox="1">
            <a:spLocks/>
          </p:cNvSpPr>
          <p:nvPr/>
        </p:nvSpPr>
        <p:spPr>
          <a:xfrm>
            <a:off x="1039227" y="1653259"/>
            <a:ext cx="10113545" cy="3800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1;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external linkage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int global2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// internal linkage restricted to this file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(int x)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has external linkage; x has no linkage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y;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 linkage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funcB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(void)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internal linkage restricted to this file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A790AF-BA2D-0C47-B961-F382A390610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5064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4690-D6C7-E6F7-5B7B-199F1504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941" y="257721"/>
            <a:ext cx="10515600" cy="378061"/>
          </a:xfrm>
        </p:spPr>
        <p:txBody>
          <a:bodyPr/>
          <a:lstStyle/>
          <a:p>
            <a:r>
              <a:rPr lang="en-US" dirty="0"/>
              <a:t>Creating Public Interface files (header files)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50C1F-F663-8A85-62A1-5FC6165E754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4941" y="3876260"/>
            <a:ext cx="6123990" cy="26859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/>
              <a:t>contains any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public preprocessor macros</a:t>
            </a:r>
          </a:p>
          <a:p>
            <a:pPr lvl="1"/>
            <a:r>
              <a:rPr lang="en-US" sz="1800" b="1" dirty="0">
                <a:solidFill>
                  <a:srgbClr val="0070C0"/>
                </a:solidFill>
              </a:rPr>
              <a:t>function prototypes </a:t>
            </a:r>
            <a:r>
              <a:rPr lang="en-US" sz="1800" dirty="0">
                <a:solidFill>
                  <a:srgbClr val="0070C0"/>
                </a:solidFill>
              </a:rPr>
              <a:t>for the functions </a:t>
            </a:r>
            <a:r>
              <a:rPr lang="en-US" sz="1800" dirty="0"/>
              <a:t>defined in the source file,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2C895B"/>
                </a:solidFill>
              </a:rPr>
              <a:t>that you want visible (exported) </a:t>
            </a:r>
            <a:r>
              <a:rPr lang="en-US" sz="1800" dirty="0"/>
              <a:t>for use (called) by </a:t>
            </a:r>
            <a:r>
              <a:rPr lang="en-US" sz="1800" dirty="0">
                <a:solidFill>
                  <a:srgbClr val="7030A0"/>
                </a:solidFill>
              </a:rPr>
              <a:t>functions defined in </a:t>
            </a:r>
            <a:r>
              <a:rPr lang="en-US" sz="1800" b="1" dirty="0">
                <a:solidFill>
                  <a:srgbClr val="7030A0"/>
                </a:solidFill>
              </a:rPr>
              <a:t>other source files</a:t>
            </a:r>
          </a:p>
          <a:p>
            <a:pPr lvl="1"/>
            <a:r>
              <a:rPr lang="en-US" sz="1800" i="1" dirty="0">
                <a:solidFill>
                  <a:schemeClr val="accent3"/>
                </a:solidFill>
              </a:rPr>
              <a:t>global variable declarations (external linkage)</a:t>
            </a:r>
            <a:endParaRPr lang="en-US" sz="1800" dirty="0">
              <a:solidFill>
                <a:schemeClr val="accent6"/>
              </a:solidFill>
            </a:endParaRPr>
          </a:p>
          <a:p>
            <a:pPr lvl="1"/>
            <a:r>
              <a:rPr lang="en-US" sz="1800" b="1" dirty="0">
                <a:solidFill>
                  <a:srgbClr val="FF0000"/>
                </a:solidFill>
              </a:rPr>
              <a:t>Do not put any </a:t>
            </a:r>
            <a:r>
              <a:rPr lang="en-US" sz="1800" i="1" u="sng" dirty="0">
                <a:solidFill>
                  <a:srgbClr val="FF0000"/>
                </a:solidFill>
              </a:rPr>
              <a:t>definition statements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in a header file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1EEED8-7D31-56F6-E005-C01B1228B3C4}"/>
              </a:ext>
            </a:extLst>
          </p:cNvPr>
          <p:cNvGrpSpPr/>
          <p:nvPr/>
        </p:nvGrpSpPr>
        <p:grpSpPr>
          <a:xfrm>
            <a:off x="8403190" y="2242816"/>
            <a:ext cx="3288080" cy="738924"/>
            <a:chOff x="1983300" y="4272872"/>
            <a:chExt cx="3288080" cy="7389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8B4B7C-941B-30E0-E97D-E714831495F8}"/>
                </a:ext>
              </a:extLst>
            </p:cNvPr>
            <p:cNvSpPr txBox="1"/>
            <p:nvPr/>
          </p:nvSpPr>
          <p:spPr>
            <a:xfrm>
              <a:off x="1983300" y="4642464"/>
              <a:ext cx="3288080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the definitions of functions etc.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66CC3D-C8EC-7EDB-E1E4-4674F740C36D}"/>
                </a:ext>
              </a:extLst>
            </p:cNvPr>
            <p:cNvSpPr txBox="1"/>
            <p:nvPr/>
          </p:nvSpPr>
          <p:spPr>
            <a:xfrm>
              <a:off x="2799916" y="4272872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2"/>
                  </a:solidFill>
                </a:rPr>
                <a:t>file.c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4F94C89-DD27-53E2-F4BF-780BEF9B889D}"/>
              </a:ext>
            </a:extLst>
          </p:cNvPr>
          <p:cNvGrpSpPr/>
          <p:nvPr/>
        </p:nvGrpSpPr>
        <p:grpSpPr>
          <a:xfrm>
            <a:off x="8331944" y="964717"/>
            <a:ext cx="3518912" cy="945250"/>
            <a:chOff x="2065562" y="3011294"/>
            <a:chExt cx="3518912" cy="9452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B33C4D-4BD0-DD98-CE6C-4DDE8CBD7F2D}"/>
                </a:ext>
              </a:extLst>
            </p:cNvPr>
            <p:cNvSpPr txBox="1"/>
            <p:nvPr/>
          </p:nvSpPr>
          <p:spPr>
            <a:xfrm>
              <a:off x="2065562" y="3310213"/>
              <a:ext cx="3518912" cy="6463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exported information </a:t>
              </a:r>
            </a:p>
            <a:p>
              <a:r>
                <a:rPr lang="en-US" dirty="0">
                  <a:solidFill>
                    <a:schemeClr val="accent2"/>
                  </a:solidFill>
                </a:rPr>
                <a:t>how to use functions etc. in </a:t>
              </a:r>
              <a:r>
                <a:rPr lang="en-US" dirty="0" err="1">
                  <a:solidFill>
                    <a:schemeClr val="accent2"/>
                  </a:solidFill>
                </a:rPr>
                <a:t>file.h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E441C5-D800-406F-F250-0ED49C02532F}"/>
                </a:ext>
              </a:extLst>
            </p:cNvPr>
            <p:cNvSpPr txBox="1"/>
            <p:nvPr/>
          </p:nvSpPr>
          <p:spPr>
            <a:xfrm>
              <a:off x="3347318" y="3011294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2"/>
                  </a:solidFill>
                </a:rPr>
                <a:t>file.h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24B254-4216-8979-9C85-396ED2988D66}"/>
              </a:ext>
            </a:extLst>
          </p:cNvPr>
          <p:cNvGrpSpPr/>
          <p:nvPr/>
        </p:nvGrpSpPr>
        <p:grpSpPr>
          <a:xfrm>
            <a:off x="6867657" y="1407074"/>
            <a:ext cx="1464287" cy="1574666"/>
            <a:chOff x="601275" y="3444521"/>
            <a:chExt cx="1464287" cy="157466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601DE6C-E379-9988-A7EB-6582EFDCAD74}"/>
                </a:ext>
              </a:extLst>
            </p:cNvPr>
            <p:cNvSpPr txBox="1"/>
            <p:nvPr/>
          </p:nvSpPr>
          <p:spPr>
            <a:xfrm>
              <a:off x="601275" y="3444521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</a:rPr>
                <a:t>declarations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95D99C-A94B-509E-141C-58B6B15503EB}"/>
                </a:ext>
              </a:extLst>
            </p:cNvPr>
            <p:cNvSpPr txBox="1"/>
            <p:nvPr/>
          </p:nvSpPr>
          <p:spPr>
            <a:xfrm>
              <a:off x="842150" y="4649855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definitions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680509-46DC-BCB1-1D6B-66EB27FD49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B7368D2-E118-2697-178F-446C26F0961D}"/>
              </a:ext>
            </a:extLst>
          </p:cNvPr>
          <p:cNvSpPr txBox="1">
            <a:spLocks/>
          </p:cNvSpPr>
          <p:nvPr/>
        </p:nvSpPr>
        <p:spPr>
          <a:xfrm>
            <a:off x="370788" y="678072"/>
            <a:ext cx="6425623" cy="30608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To enable a </a:t>
            </a:r>
            <a:r>
              <a:rPr lang="en-US" sz="1800" b="1" dirty="0"/>
              <a:t>source file </a:t>
            </a:r>
            <a:r>
              <a:rPr lang="en-US" sz="1800" dirty="0"/>
              <a:t>to </a:t>
            </a:r>
            <a:r>
              <a:rPr lang="en-US" sz="1800" b="1" dirty="0">
                <a:solidFill>
                  <a:schemeClr val="accent1"/>
                </a:solidFill>
              </a:rPr>
              <a:t>use any of the </a:t>
            </a:r>
            <a:r>
              <a:rPr lang="en-US" sz="1800" b="1" dirty="0"/>
              <a:t>functions, global variables</a:t>
            </a:r>
            <a:r>
              <a:rPr lang="en-US" sz="1800" dirty="0"/>
              <a:t>, and </a:t>
            </a:r>
            <a:r>
              <a:rPr lang="en-US" sz="1800" b="1" dirty="0"/>
              <a:t>MACROS</a:t>
            </a:r>
            <a:r>
              <a:rPr lang="en-US" sz="1800" dirty="0"/>
              <a:t> defined in another file (separate translation unit) </a:t>
            </a:r>
          </a:p>
          <a:p>
            <a:pPr lvl="1"/>
            <a:r>
              <a:rPr lang="en-US" sz="1800" dirty="0"/>
              <a:t>You must create a file that exports all permitted accesses so the compiler can generate the correct code</a:t>
            </a:r>
          </a:p>
          <a:p>
            <a:r>
              <a:rPr lang="en-US" sz="1800" b="1" dirty="0"/>
              <a:t>Convention: </a:t>
            </a:r>
            <a:r>
              <a:rPr lang="en-US" sz="1800" dirty="0"/>
              <a:t>For each source file,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, the </a:t>
            </a:r>
            <a:r>
              <a:rPr lang="en-US" sz="1800" b="1" dirty="0">
                <a:solidFill>
                  <a:srgbClr val="F3753F"/>
                </a:solidFill>
              </a:rPr>
              <a:t>public interface file </a:t>
            </a:r>
            <a:r>
              <a:rPr lang="en-US" sz="1800" dirty="0"/>
              <a:t>is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If a file has no external interfaces, then it does not need a .h file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6D4B674-661C-619C-F0AD-C1B6928C1E76}"/>
              </a:ext>
            </a:extLst>
          </p:cNvPr>
          <p:cNvSpPr txBox="1">
            <a:spLocks/>
          </p:cNvSpPr>
          <p:nvPr/>
        </p:nvSpPr>
        <p:spPr>
          <a:xfrm>
            <a:off x="6744192" y="3865012"/>
            <a:ext cx="5333627" cy="2028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/>
              <a:t>contains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All function and global variable definitions (internal and external linkage)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Any private preprocessor macros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Any private (internal linkage) function prototypes </a:t>
            </a:r>
          </a:p>
        </p:txBody>
      </p:sp>
    </p:spTree>
    <p:extLst>
      <p:ext uri="{BB962C8B-B14F-4D97-AF65-F5344CB8AC3E}">
        <p14:creationId xmlns:p14="http://schemas.microsoft.com/office/powerpoint/2010/main" val="40881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10" grpId="0" uiExpand="1" build="p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4690-D6C7-E6F7-5B7B-199F1504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1" y="157830"/>
            <a:ext cx="10515600" cy="378061"/>
          </a:xfrm>
        </p:spPr>
        <p:txBody>
          <a:bodyPr/>
          <a:lstStyle/>
          <a:p>
            <a:r>
              <a:rPr lang="en-US" dirty="0"/>
              <a:t>Creating Public Interface files (header files)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680509-46DC-BCB1-1D6B-66EB27FD49E6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B1B8FB9-F4C9-475F-5FF8-03F4049E4A8C}"/>
              </a:ext>
            </a:extLst>
          </p:cNvPr>
          <p:cNvSpPr/>
          <p:nvPr/>
        </p:nvSpPr>
        <p:spPr bwMode="auto">
          <a:xfrm>
            <a:off x="6791650" y="535891"/>
            <a:ext cx="5286169" cy="6099177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endParaRPr lang="en-US" sz="16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sz="16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P(char ); 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above: private function prototype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global;	     // initial value is 0</a:t>
            </a:r>
          </a:p>
          <a:p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private = 1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private global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body not shown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x, int 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body not shown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z)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body not shown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DF88A3E-3F26-DF8E-CA8D-AA297191C485}"/>
              </a:ext>
            </a:extLst>
          </p:cNvPr>
          <p:cNvSpPr/>
          <p:nvPr/>
        </p:nvSpPr>
        <p:spPr bwMode="auto">
          <a:xfrm>
            <a:off x="3943375" y="2852022"/>
            <a:ext cx="2597994" cy="3478032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FILE_H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FILE_H</a:t>
            </a:r>
          </a:p>
          <a:p>
            <a:endParaRPr lang="en-US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5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 int global;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A(int);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B(int, int);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</a:t>
            </a:r>
          </a:p>
          <a:p>
            <a:endParaRPr lang="en-US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9AAA955-B60A-432D-F9B7-1EF29C7AA4A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26469" y="662562"/>
            <a:ext cx="4914900" cy="126425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Always #include your own declaration files BEFORE any definitions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compiler will then check </a:t>
            </a:r>
            <a:r>
              <a:rPr lang="en-US" sz="1800" dirty="0"/>
              <a:t>that the </a:t>
            </a:r>
            <a:r>
              <a:rPr lang="en-US" sz="1800" dirty="0">
                <a:solidFill>
                  <a:schemeClr val="accent3"/>
                </a:solidFill>
              </a:rPr>
              <a:t>definition and declarations </a:t>
            </a:r>
            <a:r>
              <a:rPr lang="en-US" sz="1800" dirty="0">
                <a:solidFill>
                  <a:srgbClr val="F3753F"/>
                </a:solidFill>
              </a:rPr>
              <a:t>are consistent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1CBACA30-206C-E6EC-9880-0418BF0ED17E}"/>
              </a:ext>
            </a:extLst>
          </p:cNvPr>
          <p:cNvSpPr/>
          <p:nvPr/>
        </p:nvSpPr>
        <p:spPr>
          <a:xfrm>
            <a:off x="6541369" y="1091768"/>
            <a:ext cx="350521" cy="2743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DA2E6E-430E-FD34-5120-719F9C97DBF4}"/>
              </a:ext>
            </a:extLst>
          </p:cNvPr>
          <p:cNvSpPr txBox="1"/>
          <p:nvPr/>
        </p:nvSpPr>
        <p:spPr>
          <a:xfrm>
            <a:off x="3900659" y="2482690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interface for </a:t>
            </a:r>
            <a:r>
              <a:rPr lang="en-US" dirty="0" err="1"/>
              <a:t>file.c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F8D469-0EF6-36B6-BC77-B5F575647CE7}"/>
              </a:ext>
            </a:extLst>
          </p:cNvPr>
          <p:cNvGrpSpPr/>
          <p:nvPr/>
        </p:nvGrpSpPr>
        <p:grpSpPr>
          <a:xfrm>
            <a:off x="258145" y="2711887"/>
            <a:ext cx="2811668" cy="3121050"/>
            <a:chOff x="258145" y="2711887"/>
            <a:chExt cx="2811668" cy="312105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D1D3588-9A64-0E37-B2CB-822C5E985F15}"/>
                </a:ext>
              </a:extLst>
            </p:cNvPr>
            <p:cNvSpPr/>
            <p:nvPr/>
          </p:nvSpPr>
          <p:spPr bwMode="auto">
            <a:xfrm>
              <a:off x="258145" y="3081219"/>
              <a:ext cx="2736648" cy="2751718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</a:t>
              </a:r>
              <a:r>
                <a:rPr lang="en-US" sz="1600" i="1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myprog.c</a:t>
              </a:r>
              <a:endPara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stdlib.h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stdio.h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sz="1600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file.h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endPara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code not shown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main(void)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body not shown</a:t>
              </a:r>
              <a:endPara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CE46D5-13A5-E77C-05B8-2CA66FC7ADA1}"/>
                </a:ext>
              </a:extLst>
            </p:cNvPr>
            <p:cNvSpPr txBox="1"/>
            <p:nvPr/>
          </p:nvSpPr>
          <p:spPr>
            <a:xfrm>
              <a:off x="333166" y="2711887"/>
              <a:ext cx="2736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using the public interface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69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 uiExpand="1" build="p" animBg="1"/>
      <p:bldP spid="1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5E692E-1E44-4448-9673-9400D7BA8F1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6577" y="3885354"/>
            <a:ext cx="11331909" cy="282970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compile each .c file independently to a .o object file (incomplete machine code)</a:t>
            </a:r>
          </a:p>
          <a:p>
            <a:pPr marL="354012" lvl="1" indent="0">
              <a:buNone/>
            </a:pP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–c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creates </a:t>
            </a:r>
            <a:r>
              <a:rPr lang="en-US" sz="22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file.o</a:t>
            </a:r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4012" lvl="1" indent="0">
              <a:buNone/>
            </a:pP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–c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creates </a:t>
            </a:r>
            <a:r>
              <a:rPr lang="en-US" sz="22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myprog.o</a:t>
            </a:r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link</a:t>
            </a:r>
            <a:r>
              <a:rPr lang="en-US" sz="2400" dirty="0"/>
              <a:t> all the .o objects files and library's (aggregation of multiple .o files) to produce an executable file (complete machine code) (</a:t>
            </a:r>
            <a:r>
              <a:rPr lang="en-US" sz="2400" dirty="0" err="1"/>
              <a:t>gcc</a:t>
            </a:r>
            <a:r>
              <a:rPr lang="en-US" sz="2400" dirty="0"/>
              <a:t> calls </a:t>
            </a:r>
            <a:r>
              <a:rPr lang="en-US" sz="2400" dirty="0" err="1"/>
              <a:t>ld</a:t>
            </a:r>
            <a:r>
              <a:rPr lang="en-US" sz="2400" dirty="0"/>
              <a:t>, the linker)</a:t>
            </a:r>
          </a:p>
          <a:p>
            <a:pPr marL="354012" lvl="1" indent="0">
              <a:buNone/>
            </a:pP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myprog.o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file.o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–o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3B1896-550F-164F-9834-AD90EF24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331909" cy="454980"/>
          </a:xfrm>
        </p:spPr>
        <p:txBody>
          <a:bodyPr/>
          <a:lstStyle/>
          <a:p>
            <a:r>
              <a:rPr lang="en-US" dirty="0"/>
              <a:t>Compiling Multi-File Programs (assembly steps not shown)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56A87EC-9AFD-F340-B654-15A00A5BD588}"/>
              </a:ext>
            </a:extLst>
          </p:cNvPr>
          <p:cNvSpPr/>
          <p:nvPr/>
        </p:nvSpPr>
        <p:spPr>
          <a:xfrm>
            <a:off x="6460946" y="2606436"/>
            <a:ext cx="2069024" cy="1180208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 are a</a:t>
            </a:r>
          </a:p>
          <a:p>
            <a:pPr algn="ctr"/>
            <a:r>
              <a:rPr lang="en-US" dirty="0"/>
              <a:t>collection of .o files </a:t>
            </a:r>
          </a:p>
          <a:p>
            <a:pPr algn="ctr"/>
            <a:r>
              <a:rPr lang="en-US" dirty="0"/>
              <a:t>(e.g. </a:t>
            </a:r>
            <a:r>
              <a:rPr lang="en-US" dirty="0" err="1"/>
              <a:t>libc</a:t>
            </a:r>
            <a:r>
              <a:rPr lang="en-US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577A39-51BE-5A42-755F-4270295C4942}"/>
              </a:ext>
            </a:extLst>
          </p:cNvPr>
          <p:cNvGrpSpPr/>
          <p:nvPr/>
        </p:nvGrpSpPr>
        <p:grpSpPr>
          <a:xfrm>
            <a:off x="182589" y="647700"/>
            <a:ext cx="8442555" cy="616572"/>
            <a:chOff x="182589" y="647700"/>
            <a:chExt cx="8442555" cy="61657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DCF0E7F-EA01-134E-879A-259AA05CA6B5}"/>
                </a:ext>
              </a:extLst>
            </p:cNvPr>
            <p:cNvSpPr/>
            <p:nvPr/>
          </p:nvSpPr>
          <p:spPr>
            <a:xfrm>
              <a:off x="182589" y="649818"/>
              <a:ext cx="2069024" cy="5191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"</a:t>
              </a:r>
              <a:r>
                <a:rPr lang="en-US" sz="2400" dirty="0" err="1"/>
                <a:t>file.h</a:t>
              </a:r>
              <a:r>
                <a:rPr lang="en-US" sz="2400" dirty="0"/>
                <a:t>"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059843E-AC53-8247-A0E1-8BC965C0A333}"/>
                </a:ext>
              </a:extLst>
            </p:cNvPr>
            <p:cNvSpPr/>
            <p:nvPr/>
          </p:nvSpPr>
          <p:spPr>
            <a:xfrm>
              <a:off x="3286125" y="647700"/>
              <a:ext cx="2069024" cy="519193"/>
            </a:xfrm>
            <a:prstGeom prst="roundRect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file.c</a:t>
              </a:r>
              <a:endParaRPr lang="en-US" sz="2400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147A3E8-F36C-FC45-A00E-4ACFD0828654}"/>
                </a:ext>
              </a:extLst>
            </p:cNvPr>
            <p:cNvSpPr/>
            <p:nvPr/>
          </p:nvSpPr>
          <p:spPr>
            <a:xfrm>
              <a:off x="6556120" y="647700"/>
              <a:ext cx="2069024" cy="51919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file.o</a:t>
              </a:r>
              <a:endParaRPr lang="en-US" sz="24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C960B13-AD0E-6541-BD4E-841EEE9E91CD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2251613" y="907297"/>
              <a:ext cx="1034512" cy="2118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CE7A6F2-4664-6946-9744-74CA51E1AB20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5355149" y="907297"/>
              <a:ext cx="1200971" cy="423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01CCF1E-4114-1F4E-8677-AD2113321124}"/>
                </a:ext>
              </a:extLst>
            </p:cNvPr>
            <p:cNvSpPr txBox="1"/>
            <p:nvPr/>
          </p:nvSpPr>
          <p:spPr>
            <a:xfrm>
              <a:off x="2439653" y="894940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AE5509-6CEC-5B48-9A92-9CA408589E9C}"/>
                </a:ext>
              </a:extLst>
            </p:cNvPr>
            <p:cNvSpPr txBox="1"/>
            <p:nvPr/>
          </p:nvSpPr>
          <p:spPr>
            <a:xfrm>
              <a:off x="5463356" y="873870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 –c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8C17C66-0CAD-5A4D-8A91-9791AEABAE79}"/>
              </a:ext>
            </a:extLst>
          </p:cNvPr>
          <p:cNvGrpSpPr/>
          <p:nvPr/>
        </p:nvGrpSpPr>
        <p:grpSpPr>
          <a:xfrm>
            <a:off x="8529970" y="901096"/>
            <a:ext cx="3516719" cy="2361805"/>
            <a:chOff x="8529970" y="901096"/>
            <a:chExt cx="3516719" cy="2361805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DCFB859-97B4-6E4D-BEC5-FDE0AF2882E2}"/>
                </a:ext>
              </a:extLst>
            </p:cNvPr>
            <p:cNvSpPr/>
            <p:nvPr/>
          </p:nvSpPr>
          <p:spPr>
            <a:xfrm>
              <a:off x="9977665" y="1723027"/>
              <a:ext cx="2069024" cy="519193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</a:t>
              </a:r>
              <a:endParaRPr lang="en-US" sz="2400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CE2AA94-1DE3-6747-A689-D48B88972335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8529970" y="2070384"/>
              <a:ext cx="1444357" cy="112615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7175923-121A-2347-800F-A77FE52B9945}"/>
                </a:ext>
              </a:extLst>
            </p:cNvPr>
            <p:cNvCxnSpPr>
              <a:cxnSpLocks/>
            </p:cNvCxnSpPr>
            <p:nvPr/>
          </p:nvCxnSpPr>
          <p:spPr>
            <a:xfrm>
              <a:off x="8625144" y="901096"/>
              <a:ext cx="1352521" cy="944884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3794166-846E-A241-9CCB-1A525387300C}"/>
                </a:ext>
              </a:extLst>
            </p:cNvPr>
            <p:cNvCxnSpPr>
              <a:cxnSpLocks/>
              <a:stCxn id="31" idx="3"/>
              <a:endCxn id="11" idx="1"/>
            </p:cNvCxnSpPr>
            <p:nvPr/>
          </p:nvCxnSpPr>
          <p:spPr>
            <a:xfrm flipV="1">
              <a:off x="8661663" y="1982624"/>
              <a:ext cx="1316002" cy="199093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F903879-1DC9-B24B-A48B-9A814E537566}"/>
                </a:ext>
              </a:extLst>
            </p:cNvPr>
            <p:cNvSpPr txBox="1"/>
            <p:nvPr/>
          </p:nvSpPr>
          <p:spPr>
            <a:xfrm>
              <a:off x="9217098" y="2616570"/>
              <a:ext cx="16722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ld</a:t>
              </a:r>
              <a:r>
                <a:rPr lang="en-US" dirty="0">
                  <a:solidFill>
                    <a:srgbClr val="C00000"/>
                  </a:solidFill>
                </a:rPr>
                <a:t> – link editor 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(called by </a:t>
              </a:r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)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C75CA91-1BF3-AB41-8D2F-B01076B61EB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AB3B34-95D3-99A8-2276-1E1445FF909F}"/>
              </a:ext>
            </a:extLst>
          </p:cNvPr>
          <p:cNvGrpSpPr/>
          <p:nvPr/>
        </p:nvGrpSpPr>
        <p:grpSpPr>
          <a:xfrm>
            <a:off x="101947" y="909415"/>
            <a:ext cx="8559716" cy="2184109"/>
            <a:chOff x="101947" y="909415"/>
            <a:chExt cx="8559716" cy="2184109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210CBC2-9BA3-8149-8037-421900336B86}"/>
                </a:ext>
              </a:extLst>
            </p:cNvPr>
            <p:cNvSpPr/>
            <p:nvPr/>
          </p:nvSpPr>
          <p:spPr>
            <a:xfrm>
              <a:off x="101947" y="2574331"/>
              <a:ext cx="2069024" cy="519193"/>
            </a:xfrm>
            <a:prstGeom prst="roundRect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&lt;</a:t>
              </a:r>
              <a:r>
                <a:rPr lang="en-US" sz="2400" dirty="0" err="1"/>
                <a:t>stdio.h</a:t>
              </a:r>
              <a:r>
                <a:rPr lang="en-US" sz="2400" dirty="0"/>
                <a:t>&gt;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8D6AAC9-9D0A-CA4B-B6C7-2CAC1AC757D2}"/>
                </a:ext>
              </a:extLst>
            </p:cNvPr>
            <p:cNvSpPr/>
            <p:nvPr/>
          </p:nvSpPr>
          <p:spPr>
            <a:xfrm>
              <a:off x="101947" y="1781881"/>
              <a:ext cx="2069024" cy="519193"/>
            </a:xfrm>
            <a:prstGeom prst="roundRect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&lt;</a:t>
              </a:r>
              <a:r>
                <a:rPr lang="en-US" sz="2400" dirty="0" err="1"/>
                <a:t>stdlib.h</a:t>
              </a:r>
              <a:r>
                <a:rPr lang="en-US" sz="2400" dirty="0"/>
                <a:t>&gt;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916C399-F026-4240-8426-3AF186DF6E30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flipV="1">
              <a:off x="2138775" y="2215144"/>
              <a:ext cx="1147350" cy="682277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BE3EFCF-4F71-3A47-B7B4-6FE3ED562B81}"/>
                </a:ext>
              </a:extLst>
            </p:cNvPr>
            <p:cNvSpPr txBox="1"/>
            <p:nvPr/>
          </p:nvSpPr>
          <p:spPr>
            <a:xfrm>
              <a:off x="2289646" y="2143243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319F663-F90D-794D-8213-692ADCAE624E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2174014" y="2018976"/>
              <a:ext cx="1112111" cy="196168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16D74C06-3C6A-E263-D0B4-DF84B93A287A}"/>
                </a:ext>
              </a:extLst>
            </p:cNvPr>
            <p:cNvSpPr/>
            <p:nvPr/>
          </p:nvSpPr>
          <p:spPr>
            <a:xfrm>
              <a:off x="3286125" y="1955547"/>
              <a:ext cx="2069024" cy="519193"/>
            </a:xfrm>
            <a:prstGeom prst="roundRect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myprog.c</a:t>
              </a:r>
              <a:endParaRPr lang="en-US" sz="2400" dirty="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1CF8568-2307-733A-8F4B-5DBAC48F86EE}"/>
                </a:ext>
              </a:extLst>
            </p:cNvPr>
            <p:cNvSpPr/>
            <p:nvPr/>
          </p:nvSpPr>
          <p:spPr>
            <a:xfrm>
              <a:off x="6592639" y="1922120"/>
              <a:ext cx="2069024" cy="51919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myprog.o</a:t>
              </a:r>
              <a:endParaRPr lang="en-US" sz="24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3E6FC62-EA6E-BE8A-0D82-8929842FB50D}"/>
                </a:ext>
              </a:extLst>
            </p:cNvPr>
            <p:cNvCxnSpPr>
              <a:cxnSpLocks/>
              <a:stCxn id="4" idx="3"/>
              <a:endCxn id="26" idx="1"/>
            </p:cNvCxnSpPr>
            <p:nvPr/>
          </p:nvCxnSpPr>
          <p:spPr>
            <a:xfrm>
              <a:off x="2251613" y="909415"/>
              <a:ext cx="1034512" cy="1305729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6BAE1AC-2D46-B4FB-EC84-ABBA8B5433B9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 flipV="1">
              <a:off x="5391668" y="2181717"/>
              <a:ext cx="1200971" cy="423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26E12F-01E6-59C8-908C-803D7AB784DF}"/>
                </a:ext>
              </a:extLst>
            </p:cNvPr>
            <p:cNvSpPr txBox="1"/>
            <p:nvPr/>
          </p:nvSpPr>
          <p:spPr>
            <a:xfrm>
              <a:off x="2809532" y="1412549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15CBEC0-8EDD-CE6C-8F37-D65D1BE8F051}"/>
                </a:ext>
              </a:extLst>
            </p:cNvPr>
            <p:cNvSpPr txBox="1"/>
            <p:nvPr/>
          </p:nvSpPr>
          <p:spPr>
            <a:xfrm>
              <a:off x="5515719" y="2201826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 –c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411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 animBg="1"/>
      <p:bldP spid="28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26A89-F144-CEA0-B0E3-5CF3BBB3B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Warning and unused variable and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21B9A-E466-C4EF-95FA-0826AAFADD0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5421" y="1142114"/>
            <a:ext cx="10842625" cy="499126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C programming language has many features that when used improperly can lead to runtime issues due to focus on creating code that optimizes performance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Example: runtime checks on array boundaries</a:t>
            </a:r>
          </a:p>
          <a:p>
            <a:r>
              <a:rPr lang="en-US" dirty="0" err="1">
                <a:solidFill>
                  <a:schemeClr val="accent6"/>
                </a:solidFill>
              </a:rPr>
              <a:t>gcc</a:t>
            </a:r>
            <a:r>
              <a:rPr lang="en-US" dirty="0">
                <a:solidFill>
                  <a:schemeClr val="accent6"/>
                </a:solidFill>
              </a:rPr>
              <a:t> besides checking proper language syntax, has the option to include </a:t>
            </a:r>
            <a:r>
              <a:rPr lang="en-US" b="1" dirty="0">
                <a:solidFill>
                  <a:schemeClr val="accent6"/>
                </a:solidFill>
              </a:rPr>
              <a:t>include heuristic warnings </a:t>
            </a:r>
            <a:r>
              <a:rPr lang="en-US" dirty="0">
                <a:solidFill>
                  <a:schemeClr val="accent6"/>
                </a:solidFill>
              </a:rPr>
              <a:t>about potential issues that some consider potential issues in your code</a:t>
            </a:r>
          </a:p>
          <a:p>
            <a:r>
              <a:rPr lang="en-US" dirty="0">
                <a:solidFill>
                  <a:schemeClr val="accent6"/>
                </a:solidFill>
              </a:rPr>
              <a:t>In CSE30 we require compiling with heuristic checking enabled so you learn to be careful when writing your code, these flags do the checking and requires you to fix them 	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-Wall -</a:t>
            </a:r>
            <a:r>
              <a:rPr lang="en-US" sz="2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2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an example,  lets look at a couple of warning messages and how to deal with them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7AB462-6201-4769-BB24-54B92A40852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9069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E2F113-A9ED-A149-D59D-62F6AF4E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5232"/>
          </a:xfrm>
        </p:spPr>
        <p:txBody>
          <a:bodyPr/>
          <a:lstStyle/>
          <a:p>
            <a:r>
              <a:rPr lang="en-US" dirty="0"/>
              <a:t>Compiler warnings on fall throughs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90EC8-DB15-DAD7-CC7C-2FC75B7375C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3682" y="505231"/>
            <a:ext cx="11239129" cy="17543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/>
              <a:t>When </a:t>
            </a:r>
            <a:r>
              <a:rPr lang="en-US" sz="1800" b="1" dirty="0"/>
              <a:t>writing switch statements </a:t>
            </a:r>
            <a:r>
              <a:rPr lang="en-US" sz="1800" dirty="0"/>
              <a:t>in C it is not uncommon to see a case use a </a:t>
            </a:r>
            <a:r>
              <a:rPr lang="en-US" sz="1800" b="1" dirty="0"/>
              <a:t>fall through </a:t>
            </a:r>
            <a:r>
              <a:rPr lang="en-US" sz="1800" dirty="0"/>
              <a:t>to the next case below it </a:t>
            </a:r>
            <a:r>
              <a:rPr lang="en-US" sz="1800" dirty="0">
                <a:solidFill>
                  <a:schemeClr val="accent1"/>
                </a:solidFill>
              </a:rPr>
              <a:t>(this is legal to do in C)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Why do this</a:t>
            </a:r>
            <a:r>
              <a:rPr lang="en-US" sz="1800" dirty="0"/>
              <a:t>: First state does extra steps and then the same steps as the "fall through" state</a:t>
            </a:r>
          </a:p>
          <a:p>
            <a:pPr lvl="1"/>
            <a:r>
              <a:rPr lang="en-US" sz="1800" dirty="0"/>
              <a:t>But compilers often (with extra checking flags, using heuristics) decide to flag this as a potential error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The Fix: </a:t>
            </a:r>
            <a:r>
              <a:rPr lang="en-US" sz="1800" dirty="0"/>
              <a:t>use the comment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FALL THROUGH */</a:t>
            </a:r>
            <a:r>
              <a:rPr lang="en-US" sz="1800" dirty="0"/>
              <a:t> (a bit of a "hack</a:t>
            </a:r>
            <a:r>
              <a:rPr lang="en-US" sz="1800" dirty="0">
                <a:sym typeface="Wingdings" pitchFamily="2" charset="2"/>
              </a:rPr>
              <a:t>"  )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60D56-B767-3150-6A68-963485003A24}"/>
              </a:ext>
            </a:extLst>
          </p:cNvPr>
          <p:cNvSpPr txBox="1"/>
          <p:nvPr/>
        </p:nvSpPr>
        <p:spPr>
          <a:xfrm>
            <a:off x="505422" y="2341904"/>
            <a:ext cx="2339972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a = 2;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 (a)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 1: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("1\n");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 2: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("2\n");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("default\n");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CCE4A-D045-D2FC-6503-3349868CDF30}"/>
              </a:ext>
            </a:extLst>
          </p:cNvPr>
          <p:cNvSpPr txBox="1"/>
          <p:nvPr/>
        </p:nvSpPr>
        <p:spPr>
          <a:xfrm>
            <a:off x="3054087" y="2413337"/>
            <a:ext cx="8632491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switch.c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In function ‘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’:</a:t>
            </a: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switch.c:11:9: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error: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 statement may fall through [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b="1" dirty="0" err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=implicit-</a:t>
            </a:r>
            <a:r>
              <a:rPr lang="en-US" sz="1400" b="1" dirty="0" err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fallthrough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11 |         </a:t>
            </a:r>
            <a:r>
              <a:rPr lang="en-US" sz="1400" b="1" dirty="0" err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("2\n")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|         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^~~~~~~~~~~~~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switch.c:12:5: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note: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here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12 |     </a:t>
            </a:r>
            <a:r>
              <a:rPr lang="en-US" sz="1400" b="1" dirty="0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|     </a:t>
            </a:r>
            <a:r>
              <a:rPr lang="en-US" sz="1400" b="1" dirty="0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^~~~~~~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cc1: all warnings being treated as errors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A643F4-78C9-2564-3049-FB8DED63E803}"/>
              </a:ext>
            </a:extLst>
          </p:cNvPr>
          <p:cNvSpPr txBox="1"/>
          <p:nvPr/>
        </p:nvSpPr>
        <p:spPr>
          <a:xfrm>
            <a:off x="505421" y="4519962"/>
            <a:ext cx="233997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a = 2;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 (a)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 1: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("1\n");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 2: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("2\n");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1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FALL THROUGH */</a:t>
            </a:r>
            <a:endParaRPr lang="en-US" sz="1200" b="1" i="1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("default\n");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461F68-2709-5D91-0653-680097E3E3AE}"/>
              </a:ext>
            </a:extLst>
          </p:cNvPr>
          <p:cNvSpPr txBox="1"/>
          <p:nvPr/>
        </p:nvSpPr>
        <p:spPr>
          <a:xfrm>
            <a:off x="3054087" y="4992435"/>
            <a:ext cx="4358886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sz="1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1400" dirty="0">
              <a:solidFill>
                <a:schemeClr val="accent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3978C9-B2E8-1F33-1768-A5E088CF09C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5575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 animBg="1"/>
      <p:bldP spid="8" grpId="0" animBg="1"/>
      <p:bldP spid="5" grpId="0" animBg="1"/>
      <p:bldP spid="10" grpId="0" animBg="1"/>
      <p:bldP spid="11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E2F113-A9ED-A149-D59D-62F6AF4E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5232"/>
          </a:xfrm>
        </p:spPr>
        <p:txBody>
          <a:bodyPr/>
          <a:lstStyle/>
          <a:p>
            <a:r>
              <a:rPr lang="en-US" dirty="0"/>
              <a:t>Compiler warnings on unused variables and parameter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90EC8-DB15-DAD7-CC7C-2FC75B7375C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3682" y="505231"/>
            <a:ext cx="11239129" cy="156966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/>
              <a:t>While you are developing a program, you may have functions that you are writing but have not completed the body of the code, but you are compiling it while working on other code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TEMPORAILY</a:t>
            </a:r>
            <a:r>
              <a:rPr lang="en-US" sz="1800" dirty="0">
                <a:solidFill>
                  <a:schemeClr val="accent6"/>
                </a:solidFill>
              </a:rPr>
              <a:t> suppress warning statement use the following for a used variable or parameter: var</a:t>
            </a:r>
            <a:endParaRPr lang="en-US" sz="1600" dirty="0">
              <a:solidFill>
                <a:schemeClr val="accent6"/>
              </a:solidFill>
            </a:endParaRPr>
          </a:p>
          <a:p>
            <a:pPr marL="354012" lvl="1" indent="0">
              <a:buNone/>
            </a:pPr>
            <a:r>
              <a:rPr lang="en-US" sz="1600" dirty="0">
                <a:solidFill>
                  <a:schemeClr val="accent6"/>
                </a:solidFill>
              </a:rPr>
              <a:t>	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 var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	</a:t>
            </a:r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not submit code to </a:t>
            </a:r>
            <a:r>
              <a:rPr lang="en-US" sz="16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gradescope</a:t>
            </a:r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this, it will cost you points….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60D56-B767-3150-6A68-963485003A24}"/>
              </a:ext>
            </a:extLst>
          </p:cNvPr>
          <p:cNvSpPr txBox="1"/>
          <p:nvPr/>
        </p:nvSpPr>
        <p:spPr>
          <a:xfrm>
            <a:off x="610649" y="2156814"/>
            <a:ext cx="2544793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nextstate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CCE4A-D045-D2FC-6503-3349868CDF30}"/>
              </a:ext>
            </a:extLst>
          </p:cNvPr>
          <p:cNvSpPr txBox="1"/>
          <p:nvPr/>
        </p:nvSpPr>
        <p:spPr>
          <a:xfrm>
            <a:off x="4423937" y="2113429"/>
            <a:ext cx="7042312" cy="33239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-c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–l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4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-r--r-- 1 cs30sp24 ieng6_cs30sp24  45 Mar 28 13:14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</a:t>
            </a:r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-r--r-- 1 cs30sp24 ieng6_cs30sp24 840 Mar 28 13:17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sample.o</a:t>
            </a:r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function ‘</a:t>
            </a:r>
            <a:r>
              <a:rPr lang="en-US" sz="1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nextstate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’:</a:t>
            </a:r>
          </a:p>
          <a:p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sample.c:3:6: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error: 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unused variable ‘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 [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=unused-variable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int 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sample.c:1:19: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error: 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unused parameter ‘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 [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=unused-parameter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int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nextstate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            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~~~~^</a:t>
            </a:r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cc1: all warnings being treated as errors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A643F4-78C9-2564-3049-FB8DED63E803}"/>
              </a:ext>
            </a:extLst>
          </p:cNvPr>
          <p:cNvSpPr txBox="1"/>
          <p:nvPr/>
        </p:nvSpPr>
        <p:spPr>
          <a:xfrm>
            <a:off x="603682" y="3523639"/>
            <a:ext cx="2544793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nextstate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c)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int j;</a:t>
            </a:r>
          </a:p>
          <a:p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0;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461F68-2709-5D91-0653-680097E3E3AE}"/>
              </a:ext>
            </a:extLst>
          </p:cNvPr>
          <p:cNvSpPr txBox="1"/>
          <p:nvPr/>
        </p:nvSpPr>
        <p:spPr>
          <a:xfrm>
            <a:off x="574318" y="4995405"/>
            <a:ext cx="2544793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nextstate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c)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int j;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(void) c;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(void) j;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0;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3978C9-B2E8-1F33-1768-A5E088CF09C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548416-A017-3154-DF4D-B80E6B41F14F}"/>
              </a:ext>
            </a:extLst>
          </p:cNvPr>
          <p:cNvSpPr txBox="1"/>
          <p:nvPr/>
        </p:nvSpPr>
        <p:spPr>
          <a:xfrm>
            <a:off x="4423937" y="5595569"/>
            <a:ext cx="6346609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–l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4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-r--r-- 1 cs30sp24 ieng6_cs30sp24  45 Mar 28 13:18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</a:t>
            </a:r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-r--r-- 1 cs30sp24 ieng6_cs30sp24 840 Mar 28 13:19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sample.o</a:t>
            </a:r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 animBg="1"/>
      <p:bldP spid="8" grpId="0" animBg="1"/>
      <p:bldP spid="5" grpId="0" animBg="1"/>
      <p:bldP spid="10" grpId="0" animBg="1"/>
      <p:bldP spid="11" grpId="0"/>
      <p:bldP spid="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68CC-E249-1145-B918-4C178A0D8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Slides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3904C-47AD-964A-8571-27C84819CE1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1029460"/>
            <a:ext cx="10515600" cy="64059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Slides in this section are not used in class but contain material that you will find useful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05F18-B2E2-B373-3A36-A7EA4ACE64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1225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5DA70-2184-584B-6ACB-A328D0E1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008" y="-20802"/>
            <a:ext cx="10515600" cy="541263"/>
          </a:xfrm>
        </p:spPr>
        <p:txBody>
          <a:bodyPr/>
          <a:lstStyle/>
          <a:p>
            <a:r>
              <a:rPr lang="en-US" dirty="0"/>
              <a:t>Machine code execution order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805C922A-3C38-FAE2-68AC-9E79C99A13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21834" y="5610295"/>
            <a:ext cx="10941469" cy="115859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Execution order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: Programs execute 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from instructions located in </a:t>
            </a: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low address 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memory to </a:t>
            </a: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high address 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memory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 stepping </a:t>
            </a:r>
            <a:r>
              <a:rPr lang="en-US" sz="2000" b="1" dirty="0">
                <a:solidFill>
                  <a:srgbClr val="2C895B"/>
                </a:solidFill>
                <a:ea typeface="宋体" charset="0"/>
                <a:cs typeface="宋体" charset="0"/>
              </a:rPr>
              <a:t>one machine instruction at a time (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called</a:t>
            </a:r>
            <a:r>
              <a:rPr lang="en-US" sz="2000" b="1" dirty="0">
                <a:solidFill>
                  <a:srgbClr val="2C895B"/>
                </a:solidFill>
                <a:ea typeface="宋体" charset="0"/>
                <a:cs typeface="宋体" charset="0"/>
              </a:rPr>
              <a:t> </a:t>
            </a: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execution order</a:t>
            </a:r>
            <a:r>
              <a:rPr lang="en-US" sz="2000" b="1" dirty="0">
                <a:solidFill>
                  <a:srgbClr val="2C895B"/>
                </a:solidFill>
                <a:ea typeface="宋体" charset="0"/>
                <a:cs typeface="宋体" charset="0"/>
              </a:rPr>
              <a:t>) </a:t>
            </a:r>
            <a:r>
              <a:rPr lang="en-US" sz="2000" b="1" dirty="0">
                <a:solidFill>
                  <a:srgbClr val="F3753F"/>
                </a:solidFill>
                <a:ea typeface="宋体" charset="0"/>
                <a:cs typeface="宋体" charset="0"/>
              </a:rPr>
              <a:t>unless there is a branch 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(example: loop, if statement etc.)</a:t>
            </a:r>
          </a:p>
        </p:txBody>
      </p:sp>
      <p:sp>
        <p:nvSpPr>
          <p:cNvPr id="8" name="Rectangle 40">
            <a:extLst>
              <a:ext uri="{FF2B5EF4-FFF2-40B4-BE49-F238E27FC236}">
                <a16:creationId xmlns:a16="http://schemas.microsoft.com/office/drawing/2014/main" id="{2BFBA976-C218-10A7-DA9F-CEF5D8B3A876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373714" y="1476150"/>
            <a:ext cx="2114550" cy="365973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36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</p:txBody>
      </p:sp>
      <p:sp>
        <p:nvSpPr>
          <p:cNvPr id="38" name="Text Box 42">
            <a:extLst>
              <a:ext uri="{FF2B5EF4-FFF2-40B4-BE49-F238E27FC236}">
                <a16:creationId xmlns:a16="http://schemas.microsoft.com/office/drawing/2014/main" id="{1B8C66D5-B50C-BBB1-6F2B-BE695457C833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40032" y="1561770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40" name="Text Box 44">
            <a:extLst>
              <a:ext uri="{FF2B5EF4-FFF2-40B4-BE49-F238E27FC236}">
                <a16:creationId xmlns:a16="http://schemas.microsoft.com/office/drawing/2014/main" id="{A0E7E219-7815-DBFC-7A23-05FFBBE1BF5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 rot="21237099">
            <a:off x="4495945" y="4338924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</a:p>
        </p:txBody>
      </p:sp>
      <p:cxnSp>
        <p:nvCxnSpPr>
          <p:cNvPr id="48" name="AutoShape 41">
            <a:extLst>
              <a:ext uri="{FF2B5EF4-FFF2-40B4-BE49-F238E27FC236}">
                <a16:creationId xmlns:a16="http://schemas.microsoft.com/office/drawing/2014/main" id="{F081A765-B163-7F9C-61B0-8439BD2B16D1}"/>
              </a:ext>
            </a:extLst>
          </p:cNvPr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 flipV="1">
            <a:off x="4710536" y="1921150"/>
            <a:ext cx="1975958" cy="189260"/>
          </a:xfrm>
          <a:prstGeom prst="straightConnector1">
            <a:avLst/>
          </a:prstGeom>
          <a:noFill/>
          <a:ln w="76200" cmpd="sng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9" name="AutoShape 41">
            <a:extLst>
              <a:ext uri="{FF2B5EF4-FFF2-40B4-BE49-F238E27FC236}">
                <a16:creationId xmlns:a16="http://schemas.microsoft.com/office/drawing/2014/main" id="{3D52BEBB-5AC2-D07C-477A-95CA4852E6F2}"/>
              </a:ext>
            </a:extLst>
          </p:cNvPr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 flipV="1">
            <a:off x="4720116" y="4859353"/>
            <a:ext cx="1871184" cy="173595"/>
          </a:xfrm>
          <a:prstGeom prst="straightConnector1">
            <a:avLst/>
          </a:prstGeom>
          <a:noFill/>
          <a:ln w="76200" cmpd="sng">
            <a:solidFill>
              <a:srgbClr val="CC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BDA4A933-C740-FF48-75ED-23936094AC0A}"/>
              </a:ext>
            </a:extLst>
          </p:cNvPr>
          <p:cNvSpPr/>
          <p:nvPr/>
        </p:nvSpPr>
        <p:spPr>
          <a:xfrm>
            <a:off x="6734658" y="1607196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DF508B5-BBAA-D8F4-EDE1-C49DCCBBCC33}"/>
              </a:ext>
            </a:extLst>
          </p:cNvPr>
          <p:cNvSpPr/>
          <p:nvPr/>
        </p:nvSpPr>
        <p:spPr>
          <a:xfrm>
            <a:off x="6750282" y="1894366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BA437E2-2C37-1E63-10AB-4D3CB2490A3B}"/>
              </a:ext>
            </a:extLst>
          </p:cNvPr>
          <p:cNvSpPr/>
          <p:nvPr/>
        </p:nvSpPr>
        <p:spPr>
          <a:xfrm>
            <a:off x="6750282" y="2178230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0AE99CF-0D4C-92A0-3A7D-04B3BBB0BC04}"/>
              </a:ext>
            </a:extLst>
          </p:cNvPr>
          <p:cNvSpPr/>
          <p:nvPr/>
        </p:nvSpPr>
        <p:spPr>
          <a:xfrm>
            <a:off x="6752765" y="4128438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#3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C404DBE-E59A-5284-C4A8-7273A8D55534}"/>
              </a:ext>
            </a:extLst>
          </p:cNvPr>
          <p:cNvSpPr/>
          <p:nvPr/>
        </p:nvSpPr>
        <p:spPr>
          <a:xfrm>
            <a:off x="6752765" y="4404124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#2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44938A2-D603-CDA2-A5B7-28E6CF80B3CE}"/>
              </a:ext>
            </a:extLst>
          </p:cNvPr>
          <p:cNvSpPr/>
          <p:nvPr/>
        </p:nvSpPr>
        <p:spPr>
          <a:xfrm>
            <a:off x="6752764" y="4683286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4993329-8D5A-83E3-5EB5-5D7AABCC6823}"/>
              </a:ext>
            </a:extLst>
          </p:cNvPr>
          <p:cNvSpPr txBox="1"/>
          <p:nvPr/>
        </p:nvSpPr>
        <p:spPr>
          <a:xfrm>
            <a:off x="8488264" y="4848282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low</a:t>
            </a:r>
            <a:r>
              <a:rPr lang="en-US" dirty="0">
                <a:solidFill>
                  <a:schemeClr val="accent6"/>
                </a:solidFill>
              </a:rPr>
              <a:t> memory address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85C100C-433B-0C48-F11F-4A8ECA242AD3}"/>
              </a:ext>
            </a:extLst>
          </p:cNvPr>
          <p:cNvSpPr txBox="1"/>
          <p:nvPr/>
        </p:nvSpPr>
        <p:spPr>
          <a:xfrm>
            <a:off x="8478715" y="1353460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high</a:t>
            </a:r>
            <a:r>
              <a:rPr lang="en-US" dirty="0">
                <a:solidFill>
                  <a:schemeClr val="accent6"/>
                </a:solidFill>
              </a:rPr>
              <a:t> memory address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DFFE69F-3423-7F45-723D-FE2CCC248BB4}"/>
              </a:ext>
            </a:extLst>
          </p:cNvPr>
          <p:cNvSpPr txBox="1"/>
          <p:nvPr/>
        </p:nvSpPr>
        <p:spPr>
          <a:xfrm>
            <a:off x="4889448" y="2793020"/>
            <a:ext cx="119723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machine code program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4EE701F-A9A8-93A5-1F97-1C206AA92BFF}"/>
              </a:ext>
            </a:extLst>
          </p:cNvPr>
          <p:cNvCxnSpPr>
            <a:cxnSpLocks/>
            <a:stCxn id="76" idx="2"/>
          </p:cNvCxnSpPr>
          <p:nvPr/>
        </p:nvCxnSpPr>
        <p:spPr>
          <a:xfrm>
            <a:off x="5488067" y="3716350"/>
            <a:ext cx="1246591" cy="4863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Up Arrow 78">
            <a:extLst>
              <a:ext uri="{FF2B5EF4-FFF2-40B4-BE49-F238E27FC236}">
                <a16:creationId xmlns:a16="http://schemas.microsoft.com/office/drawing/2014/main" id="{6BF4A8F0-9163-C7FE-577D-75BC98521C30}"/>
              </a:ext>
            </a:extLst>
          </p:cNvPr>
          <p:cNvSpPr/>
          <p:nvPr/>
        </p:nvSpPr>
        <p:spPr>
          <a:xfrm>
            <a:off x="8631622" y="3493853"/>
            <a:ext cx="206078" cy="143320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E9BD770-2652-5D90-5D48-52ACF69242E7}"/>
              </a:ext>
            </a:extLst>
          </p:cNvPr>
          <p:cNvSpPr/>
          <p:nvPr/>
        </p:nvSpPr>
        <p:spPr>
          <a:xfrm>
            <a:off x="6725518" y="3540643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A310A8E-7DAE-6D2B-CABA-EE63C6070626}"/>
              </a:ext>
            </a:extLst>
          </p:cNvPr>
          <p:cNvSpPr/>
          <p:nvPr/>
        </p:nvSpPr>
        <p:spPr>
          <a:xfrm>
            <a:off x="6723570" y="3835333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#...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46FD002-0004-A110-326D-5D5980DA97DB}"/>
              </a:ext>
            </a:extLst>
          </p:cNvPr>
          <p:cNvSpPr txBox="1"/>
          <p:nvPr/>
        </p:nvSpPr>
        <p:spPr>
          <a:xfrm>
            <a:off x="8830645" y="4002463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Direction of execution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4C7498B-7132-034D-EEAA-CAE4B6F070AD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843865" y="1770144"/>
            <a:ext cx="2803776" cy="35492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Regular" charset="0"/>
            </a:endParaRPr>
          </a:p>
        </p:txBody>
      </p:sp>
      <p:sp>
        <p:nvSpPr>
          <p:cNvPr id="4" name="Text Box 45">
            <a:extLst>
              <a:ext uri="{FF2B5EF4-FFF2-40B4-BE49-F238E27FC236}">
                <a16:creationId xmlns:a16="http://schemas.microsoft.com/office/drawing/2014/main" id="{DA61F6C3-2FD0-A647-9990-FF5EA566F32D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050170" y="1710582"/>
            <a:ext cx="6635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pPr algn="ctr"/>
            <a:r>
              <a:rPr lang="en-US" sz="3600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8B8A84-4998-5110-11EB-7DDA1C15193A}"/>
              </a:ext>
            </a:extLst>
          </p:cNvPr>
          <p:cNvGrpSpPr/>
          <p:nvPr/>
        </p:nvGrpSpPr>
        <p:grpSpPr>
          <a:xfrm>
            <a:off x="3230125" y="1840347"/>
            <a:ext cx="1367896" cy="2220456"/>
            <a:chOff x="130661" y="-1277915"/>
            <a:chExt cx="1367896" cy="2220456"/>
          </a:xfrm>
        </p:grpSpPr>
        <p:sp>
          <p:nvSpPr>
            <p:cNvPr id="7" name="Text Box 39">
              <a:extLst>
                <a:ext uri="{FF2B5EF4-FFF2-40B4-BE49-F238E27FC236}">
                  <a16:creationId xmlns:a16="http://schemas.microsoft.com/office/drawing/2014/main" id="{D416BC3E-57F2-22B4-B8D8-518658DA2C98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30661" y="-1277915"/>
              <a:ext cx="1367896" cy="365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5pPr>
              <a:lvl6pPr marL="25146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6pPr>
              <a:lvl7pPr marL="29718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7pPr>
              <a:lvl8pPr marL="34290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8pPr>
              <a:lvl9pPr marL="38862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9pPr>
            </a:lstStyle>
            <a:p>
              <a:pPr algn="ctr"/>
              <a:r>
                <a:rPr lang="en-US" sz="2200" b="0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registers</a:t>
              </a:r>
            </a:p>
          </p:txBody>
        </p:sp>
        <p:cxnSp>
          <p:nvCxnSpPr>
            <p:cNvPr id="10" name="AutoShape 41">
              <a:extLst>
                <a:ext uri="{FF2B5EF4-FFF2-40B4-BE49-F238E27FC236}">
                  <a16:creationId xmlns:a16="http://schemas.microsoft.com/office/drawing/2014/main" id="{1F55014D-6F93-352D-7440-C3D22C611D9E}"/>
                </a:ext>
              </a:extLst>
            </p:cNvPr>
            <p:cNvCxnSpPr>
              <a:cxnSpLocks noChangeShapeType="1"/>
            </p:cNvCxnSpPr>
            <p:nvPr>
              <p:custDataLst>
                <p:tags r:id="rId11"/>
              </p:custDataLst>
            </p:nvPr>
          </p:nvCxnSpPr>
          <p:spPr bwMode="auto">
            <a:xfrm>
              <a:off x="662529" y="338899"/>
              <a:ext cx="0" cy="603642"/>
            </a:xfrm>
            <a:prstGeom prst="straightConnector1">
              <a:avLst/>
            </a:prstGeom>
            <a:noFill/>
            <a:ln w="76200" cmpd="sng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6B6F55-5345-0DE5-2D98-9E2CBBCFD261}"/>
              </a:ext>
            </a:extLst>
          </p:cNvPr>
          <p:cNvGrpSpPr/>
          <p:nvPr/>
        </p:nvGrpSpPr>
        <p:grpSpPr>
          <a:xfrm>
            <a:off x="2114962" y="4404399"/>
            <a:ext cx="2330291" cy="759721"/>
            <a:chOff x="467597" y="1292825"/>
            <a:chExt cx="2330291" cy="759721"/>
          </a:xfrm>
        </p:grpSpPr>
        <p:sp>
          <p:nvSpPr>
            <p:cNvPr id="13" name="Rectangle 38">
              <a:extLst>
                <a:ext uri="{FF2B5EF4-FFF2-40B4-BE49-F238E27FC236}">
                  <a16:creationId xmlns:a16="http://schemas.microsoft.com/office/drawing/2014/main" id="{E1C134CB-996B-D692-534D-760E56232E23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67597" y="1686786"/>
              <a:ext cx="2330291" cy="365760"/>
            </a:xfrm>
            <a:prstGeom prst="rect">
              <a:avLst/>
            </a:prstGeom>
            <a:solidFill>
              <a:srgbClr val="7030A0"/>
            </a:solidFill>
            <a:ln w="12700" cmpd="sng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en-US" sz="2200" b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instruction register</a:t>
              </a:r>
            </a:p>
          </p:txBody>
        </p:sp>
        <p:cxnSp>
          <p:nvCxnSpPr>
            <p:cNvPr id="14" name="AutoShape 41">
              <a:extLst>
                <a:ext uri="{FF2B5EF4-FFF2-40B4-BE49-F238E27FC236}">
                  <a16:creationId xmlns:a16="http://schemas.microsoft.com/office/drawing/2014/main" id="{688918B8-B8F8-4140-3A53-1A9C68C918A4}"/>
                </a:ext>
              </a:extLst>
            </p:cNvPr>
            <p:cNvCxnSpPr>
              <a:cxnSpLocks noChangeShapeType="1"/>
            </p:cNvCxnSpPr>
            <p:nvPr>
              <p:custDataLst>
                <p:tags r:id="rId9"/>
              </p:custDataLst>
            </p:nvPr>
          </p:nvCxnSpPr>
          <p:spPr bwMode="auto">
            <a:xfrm>
              <a:off x="1743336" y="1292825"/>
              <a:ext cx="0" cy="371968"/>
            </a:xfrm>
            <a:prstGeom prst="straightConnector1">
              <a:avLst/>
            </a:prstGeom>
            <a:noFill/>
            <a:ln w="76200" cmpd="sng">
              <a:solidFill>
                <a:srgbClr val="CC000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B8D8A73-5037-BCDE-1195-2D45D0183A8D}"/>
              </a:ext>
            </a:extLst>
          </p:cNvPr>
          <p:cNvSpPr txBox="1"/>
          <p:nvPr/>
        </p:nvSpPr>
        <p:spPr>
          <a:xfrm>
            <a:off x="2489520" y="4051923"/>
            <a:ext cx="56938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add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AC552F-3EB2-30E2-48EE-9C24C51B0CEC}"/>
              </a:ext>
            </a:extLst>
          </p:cNvPr>
          <p:cNvSpPr txBox="1"/>
          <p:nvPr/>
        </p:nvSpPr>
        <p:spPr>
          <a:xfrm>
            <a:off x="3065912" y="4051923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C7F68C-5531-ECEA-AA99-A78E2767A3CA}"/>
              </a:ext>
            </a:extLst>
          </p:cNvPr>
          <p:cNvSpPr txBox="1"/>
          <p:nvPr/>
        </p:nvSpPr>
        <p:spPr>
          <a:xfrm>
            <a:off x="3453200" y="4051923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0B8FD8-7233-C815-71CC-306A9809821F}"/>
              </a:ext>
            </a:extLst>
          </p:cNvPr>
          <p:cNvSpPr txBox="1"/>
          <p:nvPr/>
        </p:nvSpPr>
        <p:spPr>
          <a:xfrm>
            <a:off x="3847540" y="4051923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5E1D5A-5974-0A45-F1D9-C7B07D422D21}"/>
              </a:ext>
            </a:extLst>
          </p:cNvPr>
          <p:cNvSpPr/>
          <p:nvPr/>
        </p:nvSpPr>
        <p:spPr>
          <a:xfrm>
            <a:off x="3302586" y="2213849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DC795B-13DA-22E7-9FAF-2C23E767D294}"/>
              </a:ext>
            </a:extLst>
          </p:cNvPr>
          <p:cNvSpPr/>
          <p:nvPr/>
        </p:nvSpPr>
        <p:spPr>
          <a:xfrm>
            <a:off x="3331418" y="3234101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A3D332-BACC-BE23-95C4-8FA7B662ED97}"/>
              </a:ext>
            </a:extLst>
          </p:cNvPr>
          <p:cNvSpPr/>
          <p:nvPr/>
        </p:nvSpPr>
        <p:spPr>
          <a:xfrm>
            <a:off x="3335489" y="3007286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19D91D-6027-DE4D-DA38-8EE830412213}"/>
              </a:ext>
            </a:extLst>
          </p:cNvPr>
          <p:cNvSpPr/>
          <p:nvPr/>
        </p:nvSpPr>
        <p:spPr>
          <a:xfrm>
            <a:off x="3331418" y="2733252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32808C-CC4E-0094-1A63-24C19752CC63}"/>
              </a:ext>
            </a:extLst>
          </p:cNvPr>
          <p:cNvSpPr txBox="1"/>
          <p:nvPr/>
        </p:nvSpPr>
        <p:spPr>
          <a:xfrm>
            <a:off x="2788990" y="2098029"/>
            <a:ext cx="4796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Rn</a:t>
            </a:r>
          </a:p>
          <a:p>
            <a:r>
              <a:rPr lang="en-US" dirty="0">
                <a:solidFill>
                  <a:schemeClr val="accent6"/>
                </a:solidFill>
              </a:rPr>
              <a:t>…</a:t>
            </a:r>
          </a:p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7A5AB7-9ED4-1359-FA5D-658038D0CDD9}"/>
              </a:ext>
            </a:extLst>
          </p:cNvPr>
          <p:cNvSpPr txBox="1"/>
          <p:nvPr/>
        </p:nvSpPr>
        <p:spPr>
          <a:xfrm>
            <a:off x="1935666" y="813439"/>
            <a:ext cx="183896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Address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(Register name)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837809-34EC-00B1-1A1E-5DD1E75918CE}"/>
              </a:ext>
            </a:extLst>
          </p:cNvPr>
          <p:cNvSpPr txBox="1"/>
          <p:nvPr/>
        </p:nvSpPr>
        <p:spPr>
          <a:xfrm>
            <a:off x="3853279" y="589628"/>
            <a:ext cx="110799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Register</a:t>
            </a:r>
          </a:p>
          <a:p>
            <a:r>
              <a:rPr lang="en-US" dirty="0">
                <a:solidFill>
                  <a:schemeClr val="accent1"/>
                </a:solidFill>
              </a:rPr>
              <a:t>Contents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5FD214-FD62-C7C7-EE7B-EF9AF26AB072}"/>
              </a:ext>
            </a:extLst>
          </p:cNvPr>
          <p:cNvCxnSpPr>
            <a:cxnSpLocks/>
          </p:cNvCxnSpPr>
          <p:nvPr/>
        </p:nvCxnSpPr>
        <p:spPr>
          <a:xfrm>
            <a:off x="2972040" y="1464268"/>
            <a:ext cx="47022" cy="530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D3F823A-BCC1-552E-8BCC-760D4C6D52E0}"/>
              </a:ext>
            </a:extLst>
          </p:cNvPr>
          <p:cNvCxnSpPr>
            <a:cxnSpLocks/>
          </p:cNvCxnSpPr>
          <p:nvPr/>
        </p:nvCxnSpPr>
        <p:spPr>
          <a:xfrm flipH="1">
            <a:off x="3998511" y="1250355"/>
            <a:ext cx="190263" cy="651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73D9CB3-1F79-0EB5-C00B-551432AF78DB}"/>
              </a:ext>
            </a:extLst>
          </p:cNvPr>
          <p:cNvSpPr txBox="1"/>
          <p:nvPr/>
        </p:nvSpPr>
        <p:spPr>
          <a:xfrm>
            <a:off x="3630759" y="23351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97EF4-ABA4-B3D2-C5B4-CB750B17398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9338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003445" cy="478519"/>
          </a:xfrm>
        </p:spPr>
        <p:txBody>
          <a:bodyPr/>
          <a:lstStyle/>
          <a:p>
            <a:r>
              <a:rPr lang="en-US" dirty="0"/>
              <a:t>PA3: Programming a Deterministic Finite Automaton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989FBA-A88D-204F-A895-168924BF3FF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F3EC2D-A2AD-2A28-9A10-7ACAE5FB22D0}"/>
              </a:ext>
            </a:extLst>
          </p:cNvPr>
          <p:cNvGrpSpPr/>
          <p:nvPr/>
        </p:nvGrpSpPr>
        <p:grpSpPr>
          <a:xfrm>
            <a:off x="2536087" y="4234635"/>
            <a:ext cx="5316252" cy="2384809"/>
            <a:chOff x="2536087" y="4234635"/>
            <a:chExt cx="5316252" cy="2384809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1A5CE57-D72E-6345-A00E-E16DA4DA17E0}"/>
                </a:ext>
              </a:extLst>
            </p:cNvPr>
            <p:cNvSpPr/>
            <p:nvPr/>
          </p:nvSpPr>
          <p:spPr>
            <a:xfrm>
              <a:off x="3050261" y="5401880"/>
              <a:ext cx="854109" cy="8070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start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1889B6D-B7BB-304B-BC73-E011A241C6C2}"/>
                </a:ext>
              </a:extLst>
            </p:cNvPr>
            <p:cNvSpPr/>
            <p:nvPr/>
          </p:nvSpPr>
          <p:spPr>
            <a:xfrm>
              <a:off x="5024853" y="5403663"/>
              <a:ext cx="854109" cy="807021"/>
            </a:xfrm>
            <a:prstGeom prst="ellipse">
              <a:avLst/>
            </a:prstGeom>
            <a:solidFill>
              <a:srgbClr val="F374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quote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83FC1BB-DB40-5C4D-BF10-2DBFAC52DCD2}"/>
                </a:ext>
              </a:extLst>
            </p:cNvPr>
            <p:cNvSpPr/>
            <p:nvPr/>
          </p:nvSpPr>
          <p:spPr>
            <a:xfrm>
              <a:off x="6998230" y="5409497"/>
              <a:ext cx="854109" cy="80702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slash</a:t>
              </a:r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CBFCC0DA-6EDA-CB4B-92C3-17FDAFCD566D}"/>
                </a:ext>
              </a:extLst>
            </p:cNvPr>
            <p:cNvSpPr/>
            <p:nvPr/>
          </p:nvSpPr>
          <p:spPr>
            <a:xfrm rot="9387854">
              <a:off x="5693197" y="4898572"/>
              <a:ext cx="1827892" cy="1396441"/>
            </a:xfrm>
            <a:prstGeom prst="arc">
              <a:avLst>
                <a:gd name="adj1" fmla="val 15003667"/>
                <a:gd name="adj2" fmla="val 21358983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991C8BA-235A-3942-9472-9222C1D68D11}"/>
                </a:ext>
              </a:extLst>
            </p:cNvPr>
            <p:cNvSpPr txBox="1"/>
            <p:nvPr/>
          </p:nvSpPr>
          <p:spPr>
            <a:xfrm>
              <a:off x="6166988" y="5449228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\ / -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6B4F9E50-61CE-5C4F-8588-0DE2810E4E47}"/>
                </a:ext>
              </a:extLst>
            </p:cNvPr>
            <p:cNvCxnSpPr>
              <a:cxnSpLocks/>
            </p:cNvCxnSpPr>
            <p:nvPr/>
          </p:nvCxnSpPr>
          <p:spPr>
            <a:xfrm>
              <a:off x="2662053" y="5805391"/>
              <a:ext cx="381242" cy="104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1D1B6038-BF54-114E-8B8F-4286F1EE214C}"/>
                </a:ext>
              </a:extLst>
            </p:cNvPr>
            <p:cNvSpPr/>
            <p:nvPr/>
          </p:nvSpPr>
          <p:spPr>
            <a:xfrm>
              <a:off x="3234949" y="4994986"/>
              <a:ext cx="424251" cy="628471"/>
            </a:xfrm>
            <a:prstGeom prst="arc">
              <a:avLst>
                <a:gd name="adj1" fmla="val 9264246"/>
                <a:gd name="adj2" fmla="val 2384839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997535D-EA0A-F447-BE44-25005B463DB4}"/>
                </a:ext>
              </a:extLst>
            </p:cNvPr>
            <p:cNvSpPr txBox="1"/>
            <p:nvPr/>
          </p:nvSpPr>
          <p:spPr>
            <a:xfrm>
              <a:off x="2536087" y="4660317"/>
              <a:ext cx="17636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other / output(other)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3D4F2AF-D7A6-E641-8750-15F029D133A3}"/>
                </a:ext>
              </a:extLst>
            </p:cNvPr>
            <p:cNvSpPr txBox="1"/>
            <p:nvPr/>
          </p:nvSpPr>
          <p:spPr>
            <a:xfrm>
              <a:off x="4086998" y="5465256"/>
              <a:ext cx="5725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" / -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C3C1F5F-632B-AD4C-97F1-1C9981EB74EA}"/>
                </a:ext>
              </a:extLst>
            </p:cNvPr>
            <p:cNvCxnSpPr>
              <a:cxnSpLocks/>
              <a:stCxn id="33" idx="6"/>
              <a:endCxn id="34" idx="2"/>
            </p:cNvCxnSpPr>
            <p:nvPr/>
          </p:nvCxnSpPr>
          <p:spPr>
            <a:xfrm>
              <a:off x="3904370" y="5805391"/>
              <a:ext cx="1120483" cy="1783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2DB09770-92B2-C74B-9F6A-77ED4DCAB093}"/>
                </a:ext>
              </a:extLst>
            </p:cNvPr>
            <p:cNvCxnSpPr>
              <a:cxnSpLocks/>
            </p:cNvCxnSpPr>
            <p:nvPr/>
          </p:nvCxnSpPr>
          <p:spPr>
            <a:xfrm>
              <a:off x="5899404" y="5806903"/>
              <a:ext cx="1100041" cy="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E431581-3189-C14C-988B-3BF49053C29C}"/>
                </a:ext>
              </a:extLst>
            </p:cNvPr>
            <p:cNvSpPr txBox="1"/>
            <p:nvPr/>
          </p:nvSpPr>
          <p:spPr>
            <a:xfrm>
              <a:off x="4290991" y="4957168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EOF/No error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1225902-C5D1-2D40-A491-291A119FCC22}"/>
                </a:ext>
              </a:extLst>
            </p:cNvPr>
            <p:cNvSpPr txBox="1"/>
            <p:nvPr/>
          </p:nvSpPr>
          <p:spPr>
            <a:xfrm>
              <a:off x="6253924" y="6280890"/>
              <a:ext cx="5148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all/-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B7BD4A4-B7AB-0D4E-BF60-FCBD2952900D}"/>
                </a:ext>
              </a:extLst>
            </p:cNvPr>
            <p:cNvSpPr/>
            <p:nvPr/>
          </p:nvSpPr>
          <p:spPr>
            <a:xfrm>
              <a:off x="4907205" y="4234635"/>
              <a:ext cx="1103863" cy="626396"/>
            </a:xfrm>
            <a:prstGeom prst="ellipse">
              <a:avLst/>
            </a:prstGeom>
            <a:gradFill flip="none" rotWithShape="1">
              <a:gsLst>
                <a:gs pos="0">
                  <a:srgbClr val="2C895B">
                    <a:tint val="66000"/>
                    <a:satMod val="160000"/>
                  </a:srgbClr>
                </a:gs>
                <a:gs pos="50000">
                  <a:srgbClr val="2C895B">
                    <a:tint val="44500"/>
                    <a:satMod val="160000"/>
                  </a:srgbClr>
                </a:gs>
                <a:gs pos="100000">
                  <a:srgbClr val="2C895B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end program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0BD1ED0D-936B-C447-8DBA-77E8CADBD54C}"/>
                </a:ext>
              </a:extLst>
            </p:cNvPr>
            <p:cNvCxnSpPr>
              <a:cxnSpLocks/>
              <a:endCxn id="86" idx="2"/>
            </p:cNvCxnSpPr>
            <p:nvPr/>
          </p:nvCxnSpPr>
          <p:spPr>
            <a:xfrm flipV="1">
              <a:off x="3806439" y="4547833"/>
              <a:ext cx="1100766" cy="1014926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BC27526C-752A-ACF4-5B57-E072D47A8342}"/>
                </a:ext>
              </a:extLst>
            </p:cNvPr>
            <p:cNvSpPr/>
            <p:nvPr/>
          </p:nvSpPr>
          <p:spPr>
            <a:xfrm rot="9387854">
              <a:off x="3550000" y="5019406"/>
              <a:ext cx="1844930" cy="1342589"/>
            </a:xfrm>
            <a:prstGeom prst="arc">
              <a:avLst>
                <a:gd name="adj1" fmla="val 14204287"/>
                <a:gd name="adj2" fmla="val 2140988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5AF3ABC-E816-7EB7-956C-5B894C8F01B4}"/>
                </a:ext>
              </a:extLst>
            </p:cNvPr>
            <p:cNvSpPr txBox="1"/>
            <p:nvPr/>
          </p:nvSpPr>
          <p:spPr>
            <a:xfrm>
              <a:off x="4039577" y="6025594"/>
              <a:ext cx="5725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" / -</a:t>
              </a:r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189B7250-8A68-3DD0-3837-FB88502A35EE}"/>
                </a:ext>
              </a:extLst>
            </p:cNvPr>
            <p:cNvSpPr/>
            <p:nvPr/>
          </p:nvSpPr>
          <p:spPr>
            <a:xfrm flipV="1">
              <a:off x="5170795" y="6038871"/>
              <a:ext cx="489971" cy="549958"/>
            </a:xfrm>
            <a:prstGeom prst="arc">
              <a:avLst>
                <a:gd name="adj1" fmla="val 8610538"/>
                <a:gd name="adj2" fmla="val 2384839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E1A20E3-0BEE-9677-FF53-E3F60C60FCC8}"/>
                </a:ext>
              </a:extLst>
            </p:cNvPr>
            <p:cNvCxnSpPr>
              <a:cxnSpLocks/>
              <a:stCxn id="34" idx="0"/>
              <a:endCxn id="86" idx="4"/>
            </p:cNvCxnSpPr>
            <p:nvPr/>
          </p:nvCxnSpPr>
          <p:spPr>
            <a:xfrm flipV="1">
              <a:off x="5451908" y="4861031"/>
              <a:ext cx="7229" cy="542632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3832952-D91E-AC29-2719-6FCAED3E7BDF}"/>
                </a:ext>
              </a:extLst>
            </p:cNvPr>
            <p:cNvSpPr txBox="1"/>
            <p:nvPr/>
          </p:nvSpPr>
          <p:spPr>
            <a:xfrm>
              <a:off x="5437379" y="4981438"/>
              <a:ext cx="869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EOF/error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6D43FDF-8FE1-FF6D-663C-16FA5F699152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flipH="1" flipV="1">
              <a:off x="5984804" y="4647257"/>
              <a:ext cx="1138507" cy="880425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D0F2775-4FDB-0452-35F1-7BEA8A824E31}"/>
                </a:ext>
              </a:extLst>
            </p:cNvPr>
            <p:cNvSpPr txBox="1"/>
            <p:nvPr/>
          </p:nvSpPr>
          <p:spPr>
            <a:xfrm>
              <a:off x="6614383" y="4925110"/>
              <a:ext cx="869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EOF/error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C0649D8-84BB-2A53-7578-CB4A1B533437}"/>
              </a:ext>
            </a:extLst>
          </p:cNvPr>
          <p:cNvSpPr txBox="1"/>
          <p:nvPr/>
        </p:nvSpPr>
        <p:spPr>
          <a:xfrm>
            <a:off x="497305" y="585066"/>
            <a:ext cx="11553797" cy="3477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Rules for this DFA example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 input to output while removing everything in "strings" from output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input:  </a:t>
            </a:r>
            <a:r>
              <a:rPr lang="en-US" sz="2000" i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sz="20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"foo"</a:t>
            </a:r>
            <a:r>
              <a:rPr lang="en-US" sz="2000" i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output: </a:t>
            </a:r>
            <a:r>
              <a:rPr lang="en-US" sz="2000" i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 i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en-US" sz="2000" i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000" i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Special Case: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Inside a string, a \ is an escape sequence, ignore the next char 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Allows you to put an " in a string</a:t>
            </a:r>
          </a:p>
          <a:p>
            <a:r>
              <a:rPr lang="en-US" sz="2000" i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2000" i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input:  </a:t>
            </a:r>
            <a:r>
              <a:rPr lang="en-US" sz="2000" i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sz="20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"foo</a:t>
            </a:r>
            <a:r>
              <a:rPr lang="en-US" sz="20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\"</a:t>
            </a:r>
            <a:r>
              <a:rPr lang="en-US" sz="20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bar"</a:t>
            </a:r>
            <a:r>
              <a:rPr lang="en-US" sz="2000" i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output: </a:t>
            </a:r>
            <a:r>
              <a:rPr lang="en-US" sz="2000" i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 i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en-US" sz="2000" i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93C7B6-7EC2-316B-A734-40AC765440BD}"/>
              </a:ext>
            </a:extLst>
          </p:cNvPr>
          <p:cNvSpPr txBox="1"/>
          <p:nvPr/>
        </p:nvSpPr>
        <p:spPr>
          <a:xfrm>
            <a:off x="4540638" y="6519446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other / 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C78B3-14BF-A661-D75D-98D88A2A86AE}"/>
              </a:ext>
            </a:extLst>
          </p:cNvPr>
          <p:cNvSpPr txBox="1"/>
          <p:nvPr/>
        </p:nvSpPr>
        <p:spPr>
          <a:xfrm>
            <a:off x="7579983" y="6273305"/>
            <a:ext cx="248016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the – means no output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086F6C-0518-33F5-FA7E-2FA1339DA81D}"/>
              </a:ext>
            </a:extLst>
          </p:cNvPr>
          <p:cNvCxnSpPr>
            <a:stCxn id="4" idx="1"/>
          </p:cNvCxnSpPr>
          <p:nvPr/>
        </p:nvCxnSpPr>
        <p:spPr>
          <a:xfrm flipH="1">
            <a:off x="6768216" y="6457971"/>
            <a:ext cx="811767" cy="35719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60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7665C9-5628-6668-1DEA-5370944F4F2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52964" y="910586"/>
            <a:ext cx="10503450" cy="251841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Break the program into three files</a:t>
            </a:r>
          </a:p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noq.c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/>
              <a:t>is where main loop is, imports declarations in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r>
              <a:rPr lang="en-US" dirty="0"/>
              <a:t>    is the public interface to the state handlers in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states.c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states.c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/>
              <a:t>definition of the state handler functions, imports declarations in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Observe there is no .h file for </a:t>
            </a:r>
            <a:r>
              <a:rPr lang="en-US" dirty="0" err="1"/>
              <a:t>noq.c</a:t>
            </a:r>
            <a:r>
              <a:rPr lang="en-US" dirty="0"/>
              <a:t>, as it does not have any exports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46D0F4-EBA9-3C03-7023-D7B0B9C8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68" y="79997"/>
            <a:ext cx="11433243" cy="715294"/>
          </a:xfrm>
        </p:spPr>
        <p:txBody>
          <a:bodyPr/>
          <a:lstStyle/>
          <a:p>
            <a:r>
              <a:rPr lang="en-US" dirty="0"/>
              <a:t>Programming a Deterministic Finite Automaton – The Files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17CA10-91D2-3BB2-BFAB-721DC9F26A80}"/>
              </a:ext>
            </a:extLst>
          </p:cNvPr>
          <p:cNvSpPr txBox="1"/>
          <p:nvPr/>
        </p:nvSpPr>
        <p:spPr>
          <a:xfrm>
            <a:off x="1095454" y="3698752"/>
            <a:ext cx="3350597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noq.c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function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current state variable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160C2-24B4-EFE7-5534-AFB272CA4E08}"/>
              </a:ext>
            </a:extLst>
          </p:cNvPr>
          <p:cNvSpPr txBox="1"/>
          <p:nvPr/>
        </p:nvSpPr>
        <p:spPr>
          <a:xfrm>
            <a:off x="5562034" y="3634849"/>
            <a:ext cx="4674668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#defines for each state "value"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prototypes for each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1CDA78-2FE0-C6D8-D1BD-52A92A1355BB}"/>
              </a:ext>
            </a:extLst>
          </p:cNvPr>
          <p:cNvSpPr txBox="1"/>
          <p:nvPr/>
        </p:nvSpPr>
        <p:spPr>
          <a:xfrm>
            <a:off x="5562034" y="5508595"/>
            <a:ext cx="461697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states.c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definitions for each state</a:t>
            </a: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22EFD6F7-A885-52F4-5ADB-4B4DBC258C03}"/>
              </a:ext>
            </a:extLst>
          </p:cNvPr>
          <p:cNvSpPr/>
          <p:nvPr/>
        </p:nvSpPr>
        <p:spPr>
          <a:xfrm>
            <a:off x="4446051" y="4071217"/>
            <a:ext cx="1115983" cy="3073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D0046601-15A6-960D-CD98-F524AF014898}"/>
              </a:ext>
            </a:extLst>
          </p:cNvPr>
          <p:cNvSpPr/>
          <p:nvPr/>
        </p:nvSpPr>
        <p:spPr>
          <a:xfrm>
            <a:off x="7098377" y="4663328"/>
            <a:ext cx="402682" cy="6763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F8884-1D39-09F7-96E4-0EDE8F00D38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2959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CD2F14-EC62-1249-9E9B-A22139647E7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08105" y="5387002"/>
            <a:ext cx="6854999" cy="127007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Each function implements the </a:t>
            </a:r>
            <a:r>
              <a:rPr lang="en-US" sz="2000" b="1" dirty="0">
                <a:solidFill>
                  <a:srgbClr val="0070C0"/>
                </a:solidFill>
              </a:rPr>
              <a:t>arcs</a:t>
            </a:r>
            <a:r>
              <a:rPr lang="en-US" sz="2000" dirty="0">
                <a:solidFill>
                  <a:srgbClr val="0070C0"/>
                </a:solidFill>
              </a:rPr>
              <a:t> out of that state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</a:rPr>
              <a:t>returns the next state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based on the input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</a:rPr>
              <a:t>performs</a:t>
            </a:r>
            <a:r>
              <a:rPr lang="en-US" sz="2000" dirty="0">
                <a:solidFill>
                  <a:srgbClr val="0070C0"/>
                </a:solidFill>
              </a:rPr>
              <a:t> any </a:t>
            </a:r>
            <a:r>
              <a:rPr lang="en-US" sz="2000" b="1" dirty="0">
                <a:solidFill>
                  <a:srgbClr val="0070C0"/>
                </a:solidFill>
              </a:rPr>
              <a:t>actions associated</a:t>
            </a:r>
            <a:r>
              <a:rPr lang="en-US" sz="2000" dirty="0">
                <a:solidFill>
                  <a:srgbClr val="0070C0"/>
                </a:solidFill>
              </a:rPr>
              <a:t> with </a:t>
            </a:r>
            <a:r>
              <a:rPr lang="en-US" sz="2000" b="1" dirty="0">
                <a:solidFill>
                  <a:srgbClr val="0070C0"/>
                </a:solidFill>
              </a:rPr>
              <a:t>arc taken</a:t>
            </a:r>
            <a:endParaRPr lang="en-US" sz="18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026188" cy="478519"/>
          </a:xfrm>
        </p:spPr>
        <p:txBody>
          <a:bodyPr/>
          <a:lstStyle/>
          <a:p>
            <a:r>
              <a:rPr lang="en-US" dirty="0"/>
              <a:t>Programming a Deterministic Finite Automaton - </a:t>
            </a:r>
            <a:r>
              <a:rPr lang="en-US" dirty="0" err="1"/>
              <a:t>states.h</a:t>
            </a:r>
            <a:r>
              <a:rPr lang="en-US" dirty="0"/>
              <a:t> 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1A5CE57-D72E-6345-A00E-E16DA4DA17E0}"/>
              </a:ext>
            </a:extLst>
          </p:cNvPr>
          <p:cNvSpPr/>
          <p:nvPr/>
        </p:nvSpPr>
        <p:spPr>
          <a:xfrm>
            <a:off x="6253774" y="3190982"/>
            <a:ext cx="854109" cy="807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1889B6D-B7BB-304B-BC73-E011A241C6C2}"/>
              </a:ext>
            </a:extLst>
          </p:cNvPr>
          <p:cNvSpPr/>
          <p:nvPr/>
        </p:nvSpPr>
        <p:spPr>
          <a:xfrm>
            <a:off x="8228366" y="3192765"/>
            <a:ext cx="854109" cy="807021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quote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3FC1BB-DB40-5C4D-BF10-2DBFAC52DCD2}"/>
              </a:ext>
            </a:extLst>
          </p:cNvPr>
          <p:cNvSpPr/>
          <p:nvPr/>
        </p:nvSpPr>
        <p:spPr>
          <a:xfrm>
            <a:off x="10201743" y="3198599"/>
            <a:ext cx="854109" cy="80702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slash</a:t>
            </a: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CBFCC0DA-6EDA-CB4B-92C3-17FDAFCD566D}"/>
              </a:ext>
            </a:extLst>
          </p:cNvPr>
          <p:cNvSpPr/>
          <p:nvPr/>
        </p:nvSpPr>
        <p:spPr>
          <a:xfrm rot="9387854">
            <a:off x="8896710" y="2687674"/>
            <a:ext cx="1827892" cy="1396441"/>
          </a:xfrm>
          <a:prstGeom prst="arc">
            <a:avLst>
              <a:gd name="adj1" fmla="val 15003667"/>
              <a:gd name="adj2" fmla="val 21358983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991C8BA-235A-3942-9472-9222C1D68D11}"/>
              </a:ext>
            </a:extLst>
          </p:cNvPr>
          <p:cNvSpPr txBox="1"/>
          <p:nvPr/>
        </p:nvSpPr>
        <p:spPr>
          <a:xfrm>
            <a:off x="9370501" y="323833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\ / -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B4F9E50-61CE-5C4F-8588-0DE2810E4E47}"/>
              </a:ext>
            </a:extLst>
          </p:cNvPr>
          <p:cNvCxnSpPr>
            <a:cxnSpLocks/>
          </p:cNvCxnSpPr>
          <p:nvPr/>
        </p:nvCxnSpPr>
        <p:spPr>
          <a:xfrm>
            <a:off x="5865566" y="3594493"/>
            <a:ext cx="381242" cy="104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Arc 72">
            <a:extLst>
              <a:ext uri="{FF2B5EF4-FFF2-40B4-BE49-F238E27FC236}">
                <a16:creationId xmlns:a16="http://schemas.microsoft.com/office/drawing/2014/main" id="{1D1B6038-BF54-114E-8B8F-4286F1EE214C}"/>
              </a:ext>
            </a:extLst>
          </p:cNvPr>
          <p:cNvSpPr/>
          <p:nvPr/>
        </p:nvSpPr>
        <p:spPr>
          <a:xfrm>
            <a:off x="6438462" y="2784088"/>
            <a:ext cx="424251" cy="628471"/>
          </a:xfrm>
          <a:prstGeom prst="arc">
            <a:avLst>
              <a:gd name="adj1" fmla="val 9264246"/>
              <a:gd name="adj2" fmla="val 238483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997535D-EA0A-F447-BE44-25005B463DB4}"/>
              </a:ext>
            </a:extLst>
          </p:cNvPr>
          <p:cNvSpPr txBox="1"/>
          <p:nvPr/>
        </p:nvSpPr>
        <p:spPr>
          <a:xfrm>
            <a:off x="5739600" y="2449419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other / output(other)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3D4F2AF-D7A6-E641-8750-15F029D133A3}"/>
              </a:ext>
            </a:extLst>
          </p:cNvPr>
          <p:cNvSpPr txBox="1"/>
          <p:nvPr/>
        </p:nvSpPr>
        <p:spPr>
          <a:xfrm>
            <a:off x="7290511" y="3254358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" / -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3C1F5F-632B-AD4C-97F1-1C9981EB74EA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7107883" y="3594493"/>
            <a:ext cx="1120483" cy="178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DB09770-92B2-C74B-9F6A-77ED4DCAB093}"/>
              </a:ext>
            </a:extLst>
          </p:cNvPr>
          <p:cNvCxnSpPr>
            <a:cxnSpLocks/>
          </p:cNvCxnSpPr>
          <p:nvPr/>
        </p:nvCxnSpPr>
        <p:spPr>
          <a:xfrm>
            <a:off x="9102917" y="3596005"/>
            <a:ext cx="1100041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E431581-3189-C14C-988B-3BF49053C29C}"/>
              </a:ext>
            </a:extLst>
          </p:cNvPr>
          <p:cNvSpPr txBox="1"/>
          <p:nvPr/>
        </p:nvSpPr>
        <p:spPr>
          <a:xfrm>
            <a:off x="7494504" y="274627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EOF/No error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1225902-C5D1-2D40-A491-291A119FCC22}"/>
              </a:ext>
            </a:extLst>
          </p:cNvPr>
          <p:cNvSpPr txBox="1"/>
          <p:nvPr/>
        </p:nvSpPr>
        <p:spPr>
          <a:xfrm>
            <a:off x="9457437" y="4069992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all/-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B7BD4A4-B7AB-0D4E-BF60-FCBD2952900D}"/>
              </a:ext>
            </a:extLst>
          </p:cNvPr>
          <p:cNvSpPr/>
          <p:nvPr/>
        </p:nvSpPr>
        <p:spPr>
          <a:xfrm>
            <a:off x="8110718" y="2023737"/>
            <a:ext cx="1103863" cy="626396"/>
          </a:xfrm>
          <a:prstGeom prst="ellipse">
            <a:avLst/>
          </a:prstGeom>
          <a:gradFill flip="none" rotWithShape="1">
            <a:gsLst>
              <a:gs pos="0">
                <a:srgbClr val="2C895B">
                  <a:tint val="66000"/>
                  <a:satMod val="160000"/>
                </a:srgbClr>
              </a:gs>
              <a:gs pos="50000">
                <a:srgbClr val="2C895B">
                  <a:tint val="44500"/>
                  <a:satMod val="160000"/>
                </a:srgbClr>
              </a:gs>
              <a:gs pos="100000">
                <a:srgbClr val="2C895B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end program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BD1ED0D-936B-C447-8DBA-77E8CADBD54C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7009952" y="2336935"/>
            <a:ext cx="1100766" cy="101492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41ED4C2-1C5B-CD47-BB03-F0AF71856FD6}"/>
              </a:ext>
            </a:extLst>
          </p:cNvPr>
          <p:cNvSpPr txBox="1"/>
          <p:nvPr/>
        </p:nvSpPr>
        <p:spPr>
          <a:xfrm>
            <a:off x="1118462" y="660429"/>
            <a:ext cx="4363695" cy="4524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public interface file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STATES_H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STATES_H</a:t>
            </a:r>
            <a:b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Assign a value for each state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0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1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SLASH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2</a:t>
            </a:r>
            <a:b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prototypes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for each state handler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STARTstate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QUOTEstate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SLASHstate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1F41DD-985B-7A43-AD6D-BEBFB01D0645}"/>
              </a:ext>
            </a:extLst>
          </p:cNvPr>
          <p:cNvSpPr txBox="1"/>
          <p:nvPr/>
        </p:nvSpPr>
        <p:spPr>
          <a:xfrm>
            <a:off x="7393499" y="888663"/>
            <a:ext cx="29161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Will not need to be a state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2BEF33-3FA8-4446-91FA-D62B982B74D0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8519836" y="1267064"/>
            <a:ext cx="142814" cy="756673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7989FBA-A88D-204F-A895-168924BF3FF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BC27526C-752A-ACF4-5B57-E072D47A8342}"/>
              </a:ext>
            </a:extLst>
          </p:cNvPr>
          <p:cNvSpPr/>
          <p:nvPr/>
        </p:nvSpPr>
        <p:spPr>
          <a:xfrm rot="9387854">
            <a:off x="6753513" y="2808508"/>
            <a:ext cx="1844930" cy="1342589"/>
          </a:xfrm>
          <a:prstGeom prst="arc">
            <a:avLst>
              <a:gd name="adj1" fmla="val 14204287"/>
              <a:gd name="adj2" fmla="val 21409888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AF3ABC-E816-7EB7-956C-5B894C8F01B4}"/>
              </a:ext>
            </a:extLst>
          </p:cNvPr>
          <p:cNvSpPr txBox="1"/>
          <p:nvPr/>
        </p:nvSpPr>
        <p:spPr>
          <a:xfrm>
            <a:off x="7243090" y="3814696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" / -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189B7250-8A68-3DD0-3837-FB88502A35EE}"/>
              </a:ext>
            </a:extLst>
          </p:cNvPr>
          <p:cNvSpPr/>
          <p:nvPr/>
        </p:nvSpPr>
        <p:spPr>
          <a:xfrm flipV="1">
            <a:off x="8374308" y="3827973"/>
            <a:ext cx="489971" cy="549958"/>
          </a:xfrm>
          <a:prstGeom prst="arc">
            <a:avLst>
              <a:gd name="adj1" fmla="val 8610538"/>
              <a:gd name="adj2" fmla="val 238483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1A20E3-0BEE-9677-FF53-E3F60C60FCC8}"/>
              </a:ext>
            </a:extLst>
          </p:cNvPr>
          <p:cNvCxnSpPr>
            <a:cxnSpLocks/>
            <a:stCxn id="34" idx="0"/>
            <a:endCxn id="86" idx="4"/>
          </p:cNvCxnSpPr>
          <p:nvPr/>
        </p:nvCxnSpPr>
        <p:spPr>
          <a:xfrm flipV="1">
            <a:off x="8655421" y="2650133"/>
            <a:ext cx="7229" cy="542632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3832952-D91E-AC29-2719-6FCAED3E7BDF}"/>
              </a:ext>
            </a:extLst>
          </p:cNvPr>
          <p:cNvSpPr txBox="1"/>
          <p:nvPr/>
        </p:nvSpPr>
        <p:spPr>
          <a:xfrm>
            <a:off x="8640892" y="2770540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EOF/error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D43FDF-8FE1-FF6D-663C-16FA5F699152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9188317" y="2436359"/>
            <a:ext cx="1138507" cy="880425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D0F2775-4FDB-0452-35F1-7BEA8A824E31}"/>
              </a:ext>
            </a:extLst>
          </p:cNvPr>
          <p:cNvSpPr txBox="1"/>
          <p:nvPr/>
        </p:nvSpPr>
        <p:spPr>
          <a:xfrm>
            <a:off x="9817896" y="2714212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EOF/error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1527C2-59A9-BCF6-0C28-5EE07D900DD3}"/>
              </a:ext>
            </a:extLst>
          </p:cNvPr>
          <p:cNvSpPr txBox="1"/>
          <p:nvPr/>
        </p:nvSpPr>
        <p:spPr>
          <a:xfrm>
            <a:off x="8468469" y="4431789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other / -</a:t>
            </a:r>
          </a:p>
        </p:txBody>
      </p:sp>
    </p:spTree>
    <p:extLst>
      <p:ext uri="{BB962C8B-B14F-4D97-AF65-F5344CB8AC3E}">
        <p14:creationId xmlns:p14="http://schemas.microsoft.com/office/powerpoint/2010/main" val="133278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46D0F4-EBA9-3C03-7023-D7B0B9C8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68" y="79997"/>
            <a:ext cx="11895081" cy="511674"/>
          </a:xfrm>
        </p:spPr>
        <p:txBody>
          <a:bodyPr/>
          <a:lstStyle/>
          <a:p>
            <a:r>
              <a:rPr lang="en-US" dirty="0"/>
              <a:t>Programming a Deterministic Finite Automaton – </a:t>
            </a:r>
            <a:r>
              <a:rPr lang="en-US" dirty="0" err="1"/>
              <a:t>states.c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58C52F-93A5-6C7E-419B-D1D5489E004D}"/>
              </a:ext>
            </a:extLst>
          </p:cNvPr>
          <p:cNvSpPr txBox="1"/>
          <p:nvPr/>
        </p:nvSpPr>
        <p:spPr>
          <a:xfrm>
            <a:off x="5483421" y="591671"/>
            <a:ext cx="6581670" cy="57554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STARTstate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c)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if (c == '\"')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return 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      // saw a double quote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(c);             // echo input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          // stay in START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QUOTEstate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c)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if (c == '\\')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return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SLASH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      // backslash ignore next char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else if (c == '\"')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return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      // closing " go to START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SLASHstate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1B026C-4829-78BF-473B-681007D6C897}"/>
              </a:ext>
            </a:extLst>
          </p:cNvPr>
          <p:cNvSpPr txBox="1"/>
          <p:nvPr/>
        </p:nvSpPr>
        <p:spPr>
          <a:xfrm>
            <a:off x="11069640" y="72240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states.c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166469-0761-DF3C-72F1-681388C292EB}"/>
              </a:ext>
            </a:extLst>
          </p:cNvPr>
          <p:cNvSpPr/>
          <p:nvPr/>
        </p:nvSpPr>
        <p:spPr>
          <a:xfrm>
            <a:off x="518574" y="3172698"/>
            <a:ext cx="854109" cy="807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E87276-C4B4-2B65-3791-D4BA8E3EE843}"/>
              </a:ext>
            </a:extLst>
          </p:cNvPr>
          <p:cNvSpPr/>
          <p:nvPr/>
        </p:nvSpPr>
        <p:spPr>
          <a:xfrm>
            <a:off x="2493166" y="3174481"/>
            <a:ext cx="854109" cy="807021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quote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55B20B-E041-2F4A-AA13-543F5E12D22C}"/>
              </a:ext>
            </a:extLst>
          </p:cNvPr>
          <p:cNvSpPr/>
          <p:nvPr/>
        </p:nvSpPr>
        <p:spPr>
          <a:xfrm>
            <a:off x="4466543" y="3180315"/>
            <a:ext cx="854109" cy="80702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slash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4291010-11F4-8758-6339-539AAF93504A}"/>
              </a:ext>
            </a:extLst>
          </p:cNvPr>
          <p:cNvSpPr/>
          <p:nvPr/>
        </p:nvSpPr>
        <p:spPr>
          <a:xfrm rot="9387854">
            <a:off x="3161510" y="2669390"/>
            <a:ext cx="1827892" cy="1396441"/>
          </a:xfrm>
          <a:prstGeom prst="arc">
            <a:avLst>
              <a:gd name="adj1" fmla="val 15003667"/>
              <a:gd name="adj2" fmla="val 21358983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EE4C62-9407-9A6C-432F-DC91E98F5221}"/>
              </a:ext>
            </a:extLst>
          </p:cNvPr>
          <p:cNvSpPr txBox="1"/>
          <p:nvPr/>
        </p:nvSpPr>
        <p:spPr>
          <a:xfrm>
            <a:off x="3635301" y="322004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\ / -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1A92C6C-E0A5-78F6-3291-29F99279EA50}"/>
              </a:ext>
            </a:extLst>
          </p:cNvPr>
          <p:cNvCxnSpPr>
            <a:cxnSpLocks/>
          </p:cNvCxnSpPr>
          <p:nvPr/>
        </p:nvCxnSpPr>
        <p:spPr>
          <a:xfrm>
            <a:off x="130366" y="3576209"/>
            <a:ext cx="381242" cy="104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>
            <a:extLst>
              <a:ext uri="{FF2B5EF4-FFF2-40B4-BE49-F238E27FC236}">
                <a16:creationId xmlns:a16="http://schemas.microsoft.com/office/drawing/2014/main" id="{4810ED0C-18E4-F9E8-0BD3-F993889AE5E4}"/>
              </a:ext>
            </a:extLst>
          </p:cNvPr>
          <p:cNvSpPr/>
          <p:nvPr/>
        </p:nvSpPr>
        <p:spPr>
          <a:xfrm>
            <a:off x="703262" y="2765804"/>
            <a:ext cx="424251" cy="628471"/>
          </a:xfrm>
          <a:prstGeom prst="arc">
            <a:avLst>
              <a:gd name="adj1" fmla="val 9264246"/>
              <a:gd name="adj2" fmla="val 238483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C8B980-DEE5-1665-ADF3-476ABCD07F29}"/>
              </a:ext>
            </a:extLst>
          </p:cNvPr>
          <p:cNvSpPr txBox="1"/>
          <p:nvPr/>
        </p:nvSpPr>
        <p:spPr>
          <a:xfrm>
            <a:off x="180108" y="2413118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other / output(other)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4987B2-EB75-CBB2-4F01-DE8CA7164F0C}"/>
              </a:ext>
            </a:extLst>
          </p:cNvPr>
          <p:cNvSpPr txBox="1"/>
          <p:nvPr/>
        </p:nvSpPr>
        <p:spPr>
          <a:xfrm>
            <a:off x="1555311" y="3236074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" / -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E3D196-4D22-C636-09D2-30774166939A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1372683" y="3576209"/>
            <a:ext cx="1120483" cy="178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545854-818F-9848-9118-640FB200B2C9}"/>
              </a:ext>
            </a:extLst>
          </p:cNvPr>
          <p:cNvCxnSpPr>
            <a:cxnSpLocks/>
          </p:cNvCxnSpPr>
          <p:nvPr/>
        </p:nvCxnSpPr>
        <p:spPr>
          <a:xfrm>
            <a:off x="3367717" y="3577721"/>
            <a:ext cx="1100041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67292FF-9572-2DF5-B391-A876EF1E6451}"/>
              </a:ext>
            </a:extLst>
          </p:cNvPr>
          <p:cNvSpPr txBox="1"/>
          <p:nvPr/>
        </p:nvSpPr>
        <p:spPr>
          <a:xfrm>
            <a:off x="1507890" y="3796412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" / -</a:t>
            </a: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9943F047-5CC4-99BE-FDED-2B196B4B997C}"/>
              </a:ext>
            </a:extLst>
          </p:cNvPr>
          <p:cNvSpPr/>
          <p:nvPr/>
        </p:nvSpPr>
        <p:spPr>
          <a:xfrm flipV="1">
            <a:off x="2639108" y="3809689"/>
            <a:ext cx="489971" cy="549958"/>
          </a:xfrm>
          <a:prstGeom prst="arc">
            <a:avLst>
              <a:gd name="adj1" fmla="val 8610538"/>
              <a:gd name="adj2" fmla="val 238483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3D1602-7FB1-0F4A-3193-2810E3429885}"/>
              </a:ext>
            </a:extLst>
          </p:cNvPr>
          <p:cNvSpPr txBox="1"/>
          <p:nvPr/>
        </p:nvSpPr>
        <p:spPr>
          <a:xfrm>
            <a:off x="3776292" y="4086666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all/-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966B00-3A9B-04BE-A98F-37D173DD8C0C}"/>
              </a:ext>
            </a:extLst>
          </p:cNvPr>
          <p:cNvSpPr txBox="1"/>
          <p:nvPr/>
        </p:nvSpPr>
        <p:spPr>
          <a:xfrm>
            <a:off x="2584584" y="4321111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other / -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DE7CF870-0608-5F68-55BE-EF1EE12E872D}"/>
              </a:ext>
            </a:extLst>
          </p:cNvPr>
          <p:cNvSpPr/>
          <p:nvPr/>
        </p:nvSpPr>
        <p:spPr>
          <a:xfrm rot="9387854">
            <a:off x="1071650" y="2805763"/>
            <a:ext cx="1844930" cy="1342589"/>
          </a:xfrm>
          <a:prstGeom prst="arc">
            <a:avLst>
              <a:gd name="adj1" fmla="val 14204287"/>
              <a:gd name="adj2" fmla="val 21409888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5647D6-FB31-0EAB-A5EB-19686C5D566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7498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E2F113-A9ED-A149-D59D-62F6AF4E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62" y="46737"/>
            <a:ext cx="10515600" cy="452308"/>
          </a:xfrm>
        </p:spPr>
        <p:txBody>
          <a:bodyPr/>
          <a:lstStyle/>
          <a:p>
            <a:r>
              <a:rPr lang="en-US" dirty="0"/>
              <a:t>Programming a Deterministic Finite Automaton – </a:t>
            </a:r>
            <a:r>
              <a:rPr lang="en-US" dirty="0" err="1"/>
              <a:t>noq.c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60D56-B767-3150-6A68-963485003A24}"/>
              </a:ext>
            </a:extLst>
          </p:cNvPr>
          <p:cNvSpPr txBox="1"/>
          <p:nvPr/>
        </p:nvSpPr>
        <p:spPr>
          <a:xfrm>
            <a:off x="6116693" y="452308"/>
            <a:ext cx="5930445" cy="60016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int c;                  // input char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int state = START;      // initial state of DFA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while ((c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 != EOF)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switch (state)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case START: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state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STARTstate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case QUOTE: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state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QUOTEstate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case SLASH: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state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SLASHstate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default: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(stderr, "Error: Invalid state (%d)\n");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return EXIT_FAILURE;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  // end switch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  // end while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/*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* All done. No explicit end state used here.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* if not in start state, we have an error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*/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if (state == START) 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return EXIT_SUCCESS;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// ok we had an error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(stderr, "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error: Missing end quote \"\n");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 EXIT_FAILURE;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705EB1-1422-D22C-8FEC-59A2F9DA5F37}"/>
              </a:ext>
            </a:extLst>
          </p:cNvPr>
          <p:cNvSpPr txBox="1"/>
          <p:nvPr/>
        </p:nvSpPr>
        <p:spPr>
          <a:xfrm>
            <a:off x="11927778" y="65708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BB385-42F6-5670-C0EC-4132CB5A3234}"/>
              </a:ext>
            </a:extLst>
          </p:cNvPr>
          <p:cNvGrpSpPr/>
          <p:nvPr/>
        </p:nvGrpSpPr>
        <p:grpSpPr>
          <a:xfrm>
            <a:off x="1250410" y="1455190"/>
            <a:ext cx="5167960" cy="369332"/>
            <a:chOff x="237739" y="1369553"/>
            <a:chExt cx="5167960" cy="369332"/>
          </a:xfrm>
        </p:grpSpPr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9A76E3AE-7522-9E33-F4E0-2BF0A21E4171}"/>
                </a:ext>
              </a:extLst>
            </p:cNvPr>
            <p:cNvSpPr/>
            <p:nvPr/>
          </p:nvSpPr>
          <p:spPr>
            <a:xfrm rot="10800000">
              <a:off x="4897989" y="1643820"/>
              <a:ext cx="507710" cy="9506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3F3624-1408-0C61-3F6D-D160D4BF9FDD}"/>
                </a:ext>
              </a:extLst>
            </p:cNvPr>
            <p:cNvSpPr txBox="1"/>
            <p:nvPr/>
          </p:nvSpPr>
          <p:spPr>
            <a:xfrm>
              <a:off x="237739" y="1369553"/>
              <a:ext cx="466025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primary loop read a char at a time until EOF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02D8D9-3EEB-7DAC-F1EA-224CF7072A98}"/>
              </a:ext>
            </a:extLst>
          </p:cNvPr>
          <p:cNvGrpSpPr/>
          <p:nvPr/>
        </p:nvGrpSpPr>
        <p:grpSpPr>
          <a:xfrm>
            <a:off x="1614860" y="1969748"/>
            <a:ext cx="5143732" cy="369332"/>
            <a:chOff x="629247" y="1116112"/>
            <a:chExt cx="5143732" cy="369332"/>
          </a:xfrm>
        </p:grpSpPr>
        <p:sp>
          <p:nvSpPr>
            <p:cNvPr id="14" name="Left Arrow 13">
              <a:extLst>
                <a:ext uri="{FF2B5EF4-FFF2-40B4-BE49-F238E27FC236}">
                  <a16:creationId xmlns:a16="http://schemas.microsoft.com/office/drawing/2014/main" id="{EB1FF7C8-E240-01EC-C6C8-1A5D46459B2C}"/>
                </a:ext>
              </a:extLst>
            </p:cNvPr>
            <p:cNvSpPr/>
            <p:nvPr/>
          </p:nvSpPr>
          <p:spPr>
            <a:xfrm rot="10254556">
              <a:off x="4594942" y="1165488"/>
              <a:ext cx="1178037" cy="4571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320D0C-33D5-3CE3-5594-EE367B1D27BF}"/>
                </a:ext>
              </a:extLst>
            </p:cNvPr>
            <p:cNvSpPr txBox="1"/>
            <p:nvPr/>
          </p:nvSpPr>
          <p:spPr>
            <a:xfrm>
              <a:off x="629247" y="1116112"/>
              <a:ext cx="391645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process input based on current state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87284BC-7EB8-15C9-8DAA-35AE377E90FC}"/>
              </a:ext>
            </a:extLst>
          </p:cNvPr>
          <p:cNvSpPr txBox="1"/>
          <p:nvPr/>
        </p:nvSpPr>
        <p:spPr>
          <a:xfrm>
            <a:off x="9173726" y="2179489"/>
            <a:ext cx="2683643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call state handlers based on current state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state handlers return next state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C621AC-33B7-B3C1-C2A6-0CC3089BAAFC}"/>
              </a:ext>
            </a:extLst>
          </p:cNvPr>
          <p:cNvSpPr/>
          <p:nvPr/>
        </p:nvSpPr>
        <p:spPr>
          <a:xfrm>
            <a:off x="578123" y="3638125"/>
            <a:ext cx="854109" cy="807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4C2722-C9C6-05C2-7A3E-62CAD9CE2981}"/>
              </a:ext>
            </a:extLst>
          </p:cNvPr>
          <p:cNvSpPr/>
          <p:nvPr/>
        </p:nvSpPr>
        <p:spPr>
          <a:xfrm>
            <a:off x="2552715" y="3639908"/>
            <a:ext cx="854109" cy="807021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quote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3DB3EA9-098C-760D-FBD8-948F1A83C74A}"/>
              </a:ext>
            </a:extLst>
          </p:cNvPr>
          <p:cNvSpPr/>
          <p:nvPr/>
        </p:nvSpPr>
        <p:spPr>
          <a:xfrm>
            <a:off x="4526092" y="3645742"/>
            <a:ext cx="854109" cy="80702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slash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B37A2BD2-1ADB-DA76-07C6-825990502D88}"/>
              </a:ext>
            </a:extLst>
          </p:cNvPr>
          <p:cNvSpPr/>
          <p:nvPr/>
        </p:nvSpPr>
        <p:spPr>
          <a:xfrm rot="9387854">
            <a:off x="3221059" y="3134817"/>
            <a:ext cx="1827892" cy="1396441"/>
          </a:xfrm>
          <a:prstGeom prst="arc">
            <a:avLst>
              <a:gd name="adj1" fmla="val 15003667"/>
              <a:gd name="adj2" fmla="val 21358983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D74E9F-7A6E-D8B7-9CA7-9B74850ECED3}"/>
              </a:ext>
            </a:extLst>
          </p:cNvPr>
          <p:cNvSpPr txBox="1"/>
          <p:nvPr/>
        </p:nvSpPr>
        <p:spPr>
          <a:xfrm>
            <a:off x="3694850" y="368547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\ / -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6DE9FF6-F9E9-62A3-93E5-15600F55E746}"/>
              </a:ext>
            </a:extLst>
          </p:cNvPr>
          <p:cNvCxnSpPr>
            <a:cxnSpLocks/>
          </p:cNvCxnSpPr>
          <p:nvPr/>
        </p:nvCxnSpPr>
        <p:spPr>
          <a:xfrm>
            <a:off x="189915" y="4041636"/>
            <a:ext cx="381242" cy="104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>
            <a:extLst>
              <a:ext uri="{FF2B5EF4-FFF2-40B4-BE49-F238E27FC236}">
                <a16:creationId xmlns:a16="http://schemas.microsoft.com/office/drawing/2014/main" id="{6A1727E8-CA0E-FC41-CF4D-E613060B9529}"/>
              </a:ext>
            </a:extLst>
          </p:cNvPr>
          <p:cNvSpPr/>
          <p:nvPr/>
        </p:nvSpPr>
        <p:spPr>
          <a:xfrm>
            <a:off x="762811" y="3231231"/>
            <a:ext cx="424251" cy="628471"/>
          </a:xfrm>
          <a:prstGeom prst="arc">
            <a:avLst>
              <a:gd name="adj1" fmla="val 9264246"/>
              <a:gd name="adj2" fmla="val 238483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1FE65F-B47D-7C4D-5A65-000AF85BFD10}"/>
              </a:ext>
            </a:extLst>
          </p:cNvPr>
          <p:cNvSpPr txBox="1"/>
          <p:nvPr/>
        </p:nvSpPr>
        <p:spPr>
          <a:xfrm>
            <a:off x="63949" y="2896562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other / output(other)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1AA641-B95D-B78E-FF08-5FCDC97A4F6D}"/>
              </a:ext>
            </a:extLst>
          </p:cNvPr>
          <p:cNvSpPr txBox="1"/>
          <p:nvPr/>
        </p:nvSpPr>
        <p:spPr>
          <a:xfrm>
            <a:off x="1614860" y="3701501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" / -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80D884A-2F8B-653C-67E4-874CC3C4CF9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>
            <a:off x="1432232" y="4041636"/>
            <a:ext cx="1120483" cy="178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BB22C9-206C-DFF5-3A91-47FC5DA67098}"/>
              </a:ext>
            </a:extLst>
          </p:cNvPr>
          <p:cNvCxnSpPr>
            <a:cxnSpLocks/>
          </p:cNvCxnSpPr>
          <p:nvPr/>
        </p:nvCxnSpPr>
        <p:spPr>
          <a:xfrm>
            <a:off x="3427266" y="4043148"/>
            <a:ext cx="1100041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1FCE159-410C-4E5A-925C-7DD051515B23}"/>
              </a:ext>
            </a:extLst>
          </p:cNvPr>
          <p:cNvSpPr txBox="1"/>
          <p:nvPr/>
        </p:nvSpPr>
        <p:spPr>
          <a:xfrm>
            <a:off x="1818853" y="319341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EOF/No error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6FCDBF-53E5-B632-50AB-618DA3CCD064}"/>
              </a:ext>
            </a:extLst>
          </p:cNvPr>
          <p:cNvSpPr txBox="1"/>
          <p:nvPr/>
        </p:nvSpPr>
        <p:spPr>
          <a:xfrm>
            <a:off x="3781786" y="4517135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all/-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9E570C0-7B27-97B2-3F16-8C3BC4F4511B}"/>
              </a:ext>
            </a:extLst>
          </p:cNvPr>
          <p:cNvSpPr/>
          <p:nvPr/>
        </p:nvSpPr>
        <p:spPr>
          <a:xfrm>
            <a:off x="2435067" y="2470880"/>
            <a:ext cx="1103863" cy="626396"/>
          </a:xfrm>
          <a:prstGeom prst="ellipse">
            <a:avLst/>
          </a:prstGeom>
          <a:gradFill flip="none" rotWithShape="1">
            <a:gsLst>
              <a:gs pos="0">
                <a:srgbClr val="2C895B">
                  <a:tint val="66000"/>
                  <a:satMod val="160000"/>
                </a:srgbClr>
              </a:gs>
              <a:gs pos="50000">
                <a:srgbClr val="2C895B">
                  <a:tint val="44500"/>
                  <a:satMod val="160000"/>
                </a:srgbClr>
              </a:gs>
              <a:gs pos="100000">
                <a:srgbClr val="2C895B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end program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11004E5-7F25-789F-E865-3F838DBC80C3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1334301" y="2784078"/>
            <a:ext cx="1100766" cy="101492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D1BC9993-20D4-C2F8-9CFB-BCA75F3429E6}"/>
              </a:ext>
            </a:extLst>
          </p:cNvPr>
          <p:cNvSpPr/>
          <p:nvPr/>
        </p:nvSpPr>
        <p:spPr>
          <a:xfrm rot="9387854">
            <a:off x="1077862" y="3255651"/>
            <a:ext cx="1844930" cy="1342589"/>
          </a:xfrm>
          <a:prstGeom prst="arc">
            <a:avLst>
              <a:gd name="adj1" fmla="val 14204287"/>
              <a:gd name="adj2" fmla="val 21409888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FA5BAF3-F1F3-5848-45DC-B2D051E2DE8A}"/>
              </a:ext>
            </a:extLst>
          </p:cNvPr>
          <p:cNvSpPr txBox="1"/>
          <p:nvPr/>
        </p:nvSpPr>
        <p:spPr>
          <a:xfrm>
            <a:off x="1567439" y="4261839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" / -</a:t>
            </a: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48C0FD94-C72C-BB35-6328-7A168FF2F0AA}"/>
              </a:ext>
            </a:extLst>
          </p:cNvPr>
          <p:cNvSpPr/>
          <p:nvPr/>
        </p:nvSpPr>
        <p:spPr>
          <a:xfrm flipV="1">
            <a:off x="2698657" y="4275116"/>
            <a:ext cx="489971" cy="549958"/>
          </a:xfrm>
          <a:prstGeom prst="arc">
            <a:avLst>
              <a:gd name="adj1" fmla="val 8610538"/>
              <a:gd name="adj2" fmla="val 238483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3CE5E65-A777-F771-96CB-6795A8883E2B}"/>
              </a:ext>
            </a:extLst>
          </p:cNvPr>
          <p:cNvCxnSpPr>
            <a:cxnSpLocks/>
            <a:stCxn id="21" idx="0"/>
            <a:endCxn id="33" idx="4"/>
          </p:cNvCxnSpPr>
          <p:nvPr/>
        </p:nvCxnSpPr>
        <p:spPr>
          <a:xfrm flipV="1">
            <a:off x="2979770" y="3097276"/>
            <a:ext cx="7229" cy="542632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0525098-7287-7D9A-62F8-C729F0B7629E}"/>
              </a:ext>
            </a:extLst>
          </p:cNvPr>
          <p:cNvSpPr txBox="1"/>
          <p:nvPr/>
        </p:nvSpPr>
        <p:spPr>
          <a:xfrm>
            <a:off x="2965241" y="3217683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EOF/error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B499D5D-2D41-0DCD-2B7B-8C099498723E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3512666" y="2883502"/>
            <a:ext cx="1138507" cy="880425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B61E9EA-5A73-9D46-3888-5244C54BF123}"/>
              </a:ext>
            </a:extLst>
          </p:cNvPr>
          <p:cNvSpPr txBox="1"/>
          <p:nvPr/>
        </p:nvSpPr>
        <p:spPr>
          <a:xfrm>
            <a:off x="4142245" y="3161355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EOF/error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724F22-7DC9-0643-0E57-03EE9088F220}"/>
              </a:ext>
            </a:extLst>
          </p:cNvPr>
          <p:cNvSpPr txBox="1"/>
          <p:nvPr/>
        </p:nvSpPr>
        <p:spPr>
          <a:xfrm>
            <a:off x="8896838" y="5272074"/>
            <a:ext cx="180530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check ending "state"</a:t>
            </a:r>
          </a:p>
        </p:txBody>
      </p:sp>
    </p:spTree>
    <p:extLst>
      <p:ext uri="{BB962C8B-B14F-4D97-AF65-F5344CB8AC3E}">
        <p14:creationId xmlns:p14="http://schemas.microsoft.com/office/powerpoint/2010/main" val="159761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33D2-DF4B-79D2-E724-F989064EF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8993901" cy="356739"/>
          </a:xfrm>
        </p:spPr>
        <p:txBody>
          <a:bodyPr/>
          <a:lstStyle/>
          <a:p>
            <a:r>
              <a:rPr lang="en-US" dirty="0"/>
              <a:t>Aside: Remember make from CSE15L?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771F1-799A-C20C-F612-F0B88EF6AE4F}"/>
              </a:ext>
            </a:extLst>
          </p:cNvPr>
          <p:cNvSpPr txBox="1"/>
          <p:nvPr/>
        </p:nvSpPr>
        <p:spPr>
          <a:xfrm>
            <a:off x="3053061" y="367026"/>
            <a:ext cx="5930445" cy="63709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CSE30SP24 DFA Example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if you type 'make' without arguments, this is the default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       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all:        $(PROG)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header files and the associated object files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HEAD        =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         =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noq.c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states.c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         =  ${SRC:%.c=%.o}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special libraries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LIB         =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LIBFLAGS    = -L ./ $(LIB)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select the compiler and flags you can over-ride on command line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e.g., make DEBUG=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CC         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DEBUG       = -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CSTD        =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WARN        = -Wall -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CDEFS       =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CFLAGS      = -I. $(DEBUG) $(WARN) $(CSTD) $(CDEFS)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$(OBJ):     $(HEAD)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specify how to compile/assemble the target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$(PROG):    $(OBJ)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$(CC) $(CFLAGS) $(OBJ) $(LIB) -o $@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remove binaries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.PHONY: clean clobber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clean: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rm -f $(OBJ) $(PROG)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94995-EF7C-B9D1-33E2-755711D35E3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1968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E2F113-A9ED-A149-D59D-62F6AF4E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331909" cy="451782"/>
          </a:xfrm>
        </p:spPr>
        <p:txBody>
          <a:bodyPr/>
          <a:lstStyle/>
          <a:p>
            <a:r>
              <a:rPr lang="en-US" dirty="0"/>
              <a:t>Programming a Deterministic Finite Automaton - testing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CCE4A-D045-D2FC-6503-3349868CDF30}"/>
              </a:ext>
            </a:extLst>
          </p:cNvPr>
          <p:cNvSpPr txBox="1"/>
          <p:nvPr/>
        </p:nvSpPr>
        <p:spPr>
          <a:xfrm>
            <a:off x="1551249" y="531779"/>
            <a:ext cx="6445995" cy="59093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make</a:t>
            </a:r>
          </a:p>
          <a:p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-I.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-c -o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noq.o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-I.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-c -o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states.o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-I.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noq.o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states.o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-o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endParaRPr lang="en-US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123"456"789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123789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"123"45"67"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"123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456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78"9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"test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^d</a:t>
            </a:r>
          </a:p>
          <a:p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error: Missing end quote "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in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line1"34"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"line2"line2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line3"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line4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in &gt; out</a:t>
            </a:r>
          </a:p>
          <a:p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error: missing end quote "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out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line1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line2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line3$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322CBE-28D6-98EE-79A3-9D5DA50CDC53}"/>
              </a:ext>
            </a:extLst>
          </p:cNvPr>
          <p:cNvSpPr txBox="1"/>
          <p:nvPr/>
        </p:nvSpPr>
        <p:spPr>
          <a:xfrm>
            <a:off x="8178680" y="770917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typed input in red</a:t>
            </a:r>
          </a:p>
          <a:p>
            <a:r>
              <a:rPr lang="en-US" dirty="0">
                <a:solidFill>
                  <a:schemeClr val="accent1"/>
                </a:solidFill>
              </a:rPr>
              <a:t>output in blue</a:t>
            </a:r>
            <a:r>
              <a:rPr 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705EB1-1422-D22C-8FEC-59A2F9DA5F3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25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</p:nvPr>
        </p:nvGraphicFramePr>
        <p:xfrm>
          <a:off x="92295" y="628789"/>
          <a:ext cx="12007410" cy="5821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53810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873600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6480000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516804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28016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Overall Program Structure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 file: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Hello.java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class Hello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 public static void main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(String[]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args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{ 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System.out.println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"hello world!");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}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 file: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hello.c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stdio.h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stdlib.h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main(void)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("hello world!\n");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return EXIT_SUCCESS;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8976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Access a library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import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java.io.File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stdio.h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1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may need to specify library at compile time with 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  <a:r>
                        <a:rPr lang="en-US" sz="20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libname</a:t>
                      </a:r>
                      <a:endParaRPr lang="en-US" sz="20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57034"/>
                  </a:ext>
                </a:extLst>
              </a:tr>
              <a:tr h="3536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Building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javac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Hello.java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gcc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–Wall –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Wextra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Werror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hello.c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–o hello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6256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Running (execution)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java Hello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 world!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./hello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 world!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24003"/>
          </a:xfrm>
        </p:spPr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98B0F4-1E31-EE42-A70E-49FADB21CBC8}"/>
              </a:ext>
            </a:extLst>
          </p:cNvPr>
          <p:cNvSpPr txBox="1"/>
          <p:nvPr/>
        </p:nvSpPr>
        <p:spPr>
          <a:xfrm>
            <a:off x="4621647" y="143057"/>
            <a:ext cx="74013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C895B"/>
                </a:solidFill>
              </a:rPr>
              <a:t>Note: Sorry for the "poor" code indentation; adjusted to fit into the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E8E57-8D55-ECC6-978D-DF7EA5C5EB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227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78194187"/>
              </p:ext>
            </p:extLst>
          </p:nvPr>
        </p:nvGraphicFramePr>
        <p:xfrm>
          <a:off x="496577" y="1247923"/>
          <a:ext cx="11509237" cy="495367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01023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938400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669814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37554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080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Strings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 s1 = "Hello";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*s1 = "Hello";  // pointer version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s1[] = "Hello"; // array version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7209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String Concatenation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+ s2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+= s2;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strcat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(s1, s2);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512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Logical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&amp;&amp;, ||, 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&amp;&amp;, ||, 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5347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Relational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==, !=, &lt;, &gt;, &lt;=, &gt;=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==, !=, &lt;, &gt;, &lt;=, &gt;=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284115"/>
                  </a:ext>
                </a:extLst>
              </a:tr>
              <a:tr h="5969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Arithmetic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+, -, *, /, %, unary -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+, -, *, /, %, unary -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79242"/>
                  </a:ext>
                </a:extLst>
              </a:tr>
              <a:tr h="6687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Bitwise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&lt;&lt;, &gt;&gt;,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&gt;&gt;&gt;,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&amp;, ^, |, ~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&lt;&lt;, &gt;&gt;, &amp;, ^, |, ~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57776"/>
                  </a:ext>
                </a:extLst>
              </a:tr>
              <a:tr h="6731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Assignment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=, +=, -=, *=, /=, %=,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&lt;&lt;=, &gt;&gt;=,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&gt;&gt;&gt;=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&amp;=, ^=, |=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=, +=, -=, *=, /=, %=,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&lt;&lt;=, &gt;&gt;=, &amp;=, ^=, |=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91C5A3-41E6-EAA4-6BBD-C71D8298B60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1442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926419718"/>
              </p:ext>
            </p:extLst>
          </p:nvPr>
        </p:nvGraphicFramePr>
        <p:xfrm>
          <a:off x="496577" y="1435122"/>
          <a:ext cx="11509237" cy="433941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77856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727268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704113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534587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407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Arrays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[] a = new int [10];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[][] b =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new float [5][20];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a[10];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b[5][20];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6501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Array bounds checking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run time checking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run time checks – speed optimized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7232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Pointer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Object reference is 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implicit pointer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*p;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*p;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13746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Record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Mine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 int x;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float y;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 Mine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 int x;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float y;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E58F12-0DF5-3F2A-B01A-BD384E57348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2169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6">
            <a:extLst>
              <a:ext uri="{FF2B5EF4-FFF2-40B4-BE49-F238E27FC236}">
                <a16:creationId xmlns:a16="http://schemas.microsoft.com/office/drawing/2014/main" id="{137EBFDB-6564-3A0D-68A6-84F7815F597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682665" y="4293359"/>
            <a:ext cx="1390332" cy="2129175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548182-39EF-5C38-5266-AECAE404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01" y="101951"/>
            <a:ext cx="10515600" cy="609242"/>
          </a:xfrm>
        </p:spPr>
        <p:txBody>
          <a:bodyPr/>
          <a:lstStyle/>
          <a:p>
            <a:r>
              <a:rPr lang="en-US" dirty="0"/>
              <a:t>From Source code to Execution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E4FC6D-D038-8013-0829-F18AB51CDE9B}"/>
              </a:ext>
            </a:extLst>
          </p:cNvPr>
          <p:cNvSpPr txBox="1"/>
          <p:nvPr/>
        </p:nvSpPr>
        <p:spPr>
          <a:xfrm>
            <a:off x="302159" y="743252"/>
            <a:ext cx="8236481" cy="59093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cat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main (void)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("Hello!\n");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-Wall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-c -S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ls -ls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 8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109 Mar 14 15:57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725 Mar 14 15:58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test.s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test.s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ls -ls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 16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  <a:r>
              <a:rPr lang="en-US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rwxr</a:t>
            </a:r>
            <a:r>
              <a:rPr lang="en-US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-x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7708 Mar 14 15:58 </a:t>
            </a:r>
            <a:r>
              <a:rPr lang="en-US" b="1" dirty="0" err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109 Mar 14 15:57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725 Mar 14 15:58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test.s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Hello!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608FE0-B33E-5EE4-7797-89E2E9A5E6C8}"/>
              </a:ext>
            </a:extLst>
          </p:cNvPr>
          <p:cNvSpPr txBox="1"/>
          <p:nvPr/>
        </p:nvSpPr>
        <p:spPr>
          <a:xfrm>
            <a:off x="10245375" y="3845573"/>
            <a:ext cx="19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loader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FE500D-6C62-1C35-F3CD-69F263D9D752}"/>
              </a:ext>
            </a:extLst>
          </p:cNvPr>
          <p:cNvSpPr txBox="1"/>
          <p:nvPr/>
        </p:nvSpPr>
        <p:spPr>
          <a:xfrm>
            <a:off x="9098214" y="641405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disk file</a:t>
            </a:r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08EF3A81-B67A-9512-2240-2C9DC3DBA8F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538652" y="1438817"/>
            <a:ext cx="1143000" cy="1143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92C104DA-3F95-D558-FB0C-E7DD97FC262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513509" y="611984"/>
            <a:ext cx="1371600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(RAM)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AutoShape 4">
            <a:extLst>
              <a:ext uri="{FF2B5EF4-FFF2-40B4-BE49-F238E27FC236}">
                <a16:creationId xmlns:a16="http://schemas.microsoft.com/office/drawing/2014/main" id="{FB73C04C-8012-D21D-62DA-022716876E2A}"/>
              </a:ext>
            </a:extLst>
          </p:cNvPr>
          <p:cNvCxnSpPr>
            <a:cxnSpLocks noChangeShapeType="1"/>
            <a:stCxn id="13" idx="7"/>
            <a:endCxn id="14" idx="1"/>
          </p:cNvCxnSpPr>
          <p:nvPr>
            <p:custDataLst>
              <p:tags r:id="rId4"/>
            </p:custDataLst>
          </p:nvPr>
        </p:nvCxnSpPr>
        <p:spPr bwMode="auto">
          <a:xfrm flipV="1">
            <a:off x="9514264" y="1183484"/>
            <a:ext cx="999245" cy="422721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2E89C41-ADF8-CF3A-A0E8-6D5AD2FF861C}"/>
              </a:ext>
            </a:extLst>
          </p:cNvPr>
          <p:cNvGrpSpPr/>
          <p:nvPr/>
        </p:nvGrpSpPr>
        <p:grpSpPr>
          <a:xfrm>
            <a:off x="9100732" y="5008340"/>
            <a:ext cx="782401" cy="1207093"/>
            <a:chOff x="8394024" y="3800423"/>
            <a:chExt cx="722602" cy="18549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CECB31-D4AA-6502-F4A0-E5670E5603CE}"/>
                </a:ext>
              </a:extLst>
            </p:cNvPr>
            <p:cNvSpPr/>
            <p:nvPr/>
          </p:nvSpPr>
          <p:spPr>
            <a:xfrm>
              <a:off x="8394024" y="3800423"/>
              <a:ext cx="722602" cy="46373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578F4D5-1C03-0F64-E87B-B55210AC5078}"/>
                </a:ext>
              </a:extLst>
            </p:cNvPr>
            <p:cNvSpPr/>
            <p:nvPr/>
          </p:nvSpPr>
          <p:spPr>
            <a:xfrm>
              <a:off x="8394024" y="4264154"/>
              <a:ext cx="722602" cy="46373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EE8616-5F9F-AC63-8573-3B54CE3C4868}"/>
                </a:ext>
              </a:extLst>
            </p:cNvPr>
            <p:cNvSpPr/>
            <p:nvPr/>
          </p:nvSpPr>
          <p:spPr>
            <a:xfrm>
              <a:off x="8394024" y="4727885"/>
              <a:ext cx="722602" cy="463731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75554E-9232-CCF7-D720-6D928894451D}"/>
                </a:ext>
              </a:extLst>
            </p:cNvPr>
            <p:cNvSpPr/>
            <p:nvPr/>
          </p:nvSpPr>
          <p:spPr>
            <a:xfrm>
              <a:off x="8394024" y="5191616"/>
              <a:ext cx="722602" cy="463731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Rectangle 5">
            <a:extLst>
              <a:ext uri="{FF2B5EF4-FFF2-40B4-BE49-F238E27FC236}">
                <a16:creationId xmlns:a16="http://schemas.microsoft.com/office/drawing/2014/main" id="{B92931E0-ECCD-432D-9E1C-1C32A214949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669229" y="3263461"/>
            <a:ext cx="1101242" cy="514949"/>
          </a:xfrm>
          <a:prstGeom prst="rect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I/O HUB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1D82395A-81F5-5F2A-F492-4F7048A93683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530014" y="1835153"/>
            <a:ext cx="1371600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(RAM)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AutoShape 4">
            <a:extLst>
              <a:ext uri="{FF2B5EF4-FFF2-40B4-BE49-F238E27FC236}">
                <a16:creationId xmlns:a16="http://schemas.microsoft.com/office/drawing/2014/main" id="{3AF3CBD5-EEFE-F301-6980-E6095C74A725}"/>
              </a:ext>
            </a:extLst>
          </p:cNvPr>
          <p:cNvCxnSpPr>
            <a:cxnSpLocks noChangeShapeType="1"/>
            <a:endCxn id="20" idx="1"/>
          </p:cNvCxnSpPr>
          <p:nvPr>
            <p:custDataLst>
              <p:tags r:id="rId7"/>
            </p:custDataLst>
          </p:nvPr>
        </p:nvCxnSpPr>
        <p:spPr bwMode="auto">
          <a:xfrm>
            <a:off x="9681652" y="2148557"/>
            <a:ext cx="848362" cy="258096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3" name="AutoShape 4">
            <a:extLst>
              <a:ext uri="{FF2B5EF4-FFF2-40B4-BE49-F238E27FC236}">
                <a16:creationId xmlns:a16="http://schemas.microsoft.com/office/drawing/2014/main" id="{14167404-1E47-F1F3-E1DB-D446B84248F6}"/>
              </a:ext>
            </a:extLst>
          </p:cNvPr>
          <p:cNvCxnSpPr>
            <a:cxnSpLocks noChangeShapeType="1"/>
          </p:cNvCxnSpPr>
          <p:nvPr>
            <p:custDataLst>
              <p:tags r:id="rId8"/>
            </p:custDataLst>
          </p:nvPr>
        </p:nvCxnSpPr>
        <p:spPr bwMode="auto">
          <a:xfrm>
            <a:off x="9237368" y="3778410"/>
            <a:ext cx="0" cy="551337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7" name="AutoShape 4">
            <a:extLst>
              <a:ext uri="{FF2B5EF4-FFF2-40B4-BE49-F238E27FC236}">
                <a16:creationId xmlns:a16="http://schemas.microsoft.com/office/drawing/2014/main" id="{131EBF26-D72A-7ECC-D27E-E62D0B9684D3}"/>
              </a:ext>
            </a:extLst>
          </p:cNvPr>
          <p:cNvCxnSpPr>
            <a:cxnSpLocks noChangeShapeType="1"/>
          </p:cNvCxnSpPr>
          <p:nvPr>
            <p:custDataLst>
              <p:tags r:id="rId9"/>
            </p:custDataLst>
          </p:nvPr>
        </p:nvCxnSpPr>
        <p:spPr bwMode="auto">
          <a:xfrm>
            <a:off x="9098214" y="2581817"/>
            <a:ext cx="0" cy="704294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BA7923-071D-29E9-4EA3-F276661FAE03}"/>
              </a:ext>
            </a:extLst>
          </p:cNvPr>
          <p:cNvCxnSpPr>
            <a:cxnSpLocks/>
          </p:cNvCxnSpPr>
          <p:nvPr/>
        </p:nvCxnSpPr>
        <p:spPr>
          <a:xfrm flipV="1">
            <a:off x="9514264" y="2978153"/>
            <a:ext cx="1192693" cy="203018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2">
            <a:extLst>
              <a:ext uri="{FF2B5EF4-FFF2-40B4-BE49-F238E27FC236}">
                <a16:creationId xmlns:a16="http://schemas.microsoft.com/office/drawing/2014/main" id="{5762D3BE-52CB-84F0-AEB4-6C8DC754F361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678810" y="921635"/>
            <a:ext cx="4645349" cy="169277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lIns="90487" tIns="0" rIns="90487" bIns="0" anchor="ctr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Source to Execution Steps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Compile </a:t>
            </a:r>
            <a:r>
              <a:rPr lang="en-US" b="1" dirty="0">
                <a:solidFill>
                  <a:srgbClr val="2C895B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(c source to assembler)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Assemble </a:t>
            </a:r>
            <a:r>
              <a:rPr lang="en-US" b="1" dirty="0">
                <a:solidFill>
                  <a:srgbClr val="2C895B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(assembler source to object)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Link </a:t>
            </a:r>
            <a:r>
              <a:rPr lang="en-US" b="1" dirty="0">
                <a:solidFill>
                  <a:srgbClr val="2C895B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(Combine object files to executable)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Load (</a:t>
            </a:r>
            <a:r>
              <a:rPr lang="en-US" b="1" dirty="0">
                <a:solidFill>
                  <a:srgbClr val="2C895B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Copy executable from into memory)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Execute </a:t>
            </a:r>
            <a:r>
              <a:rPr lang="en-US" b="1" dirty="0">
                <a:solidFill>
                  <a:srgbClr val="2C895B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(OS runs the code)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137F31-2AAA-F505-AD81-3AFDEF4BD36C}"/>
              </a:ext>
            </a:extLst>
          </p:cNvPr>
          <p:cNvSpPr txBox="1"/>
          <p:nvPr/>
        </p:nvSpPr>
        <p:spPr>
          <a:xfrm>
            <a:off x="5679687" y="3022683"/>
            <a:ext cx="979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compile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1D1E29-97C6-80C6-AD68-CCAA4D422A45}"/>
              </a:ext>
            </a:extLst>
          </p:cNvPr>
          <p:cNvSpPr txBox="1"/>
          <p:nvPr/>
        </p:nvSpPr>
        <p:spPr>
          <a:xfrm>
            <a:off x="2168607" y="4448843"/>
            <a:ext cx="573746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assemble and link </a:t>
            </a:r>
          </a:p>
          <a:p>
            <a:r>
              <a:rPr lang="en-US" dirty="0" err="1">
                <a:solidFill>
                  <a:schemeClr val="accent6"/>
                </a:solidFill>
              </a:rPr>
              <a:t>gcc</a:t>
            </a:r>
            <a:r>
              <a:rPr lang="en-US" dirty="0">
                <a:solidFill>
                  <a:schemeClr val="accent6"/>
                </a:solidFill>
              </a:rPr>
              <a:t> automatically calls the assembler with .S or .s files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0DD8D3-23A7-1016-A212-77D76E03B0CE}"/>
              </a:ext>
            </a:extLst>
          </p:cNvPr>
          <p:cNvSpPr txBox="1"/>
          <p:nvPr/>
        </p:nvSpPr>
        <p:spPr>
          <a:xfrm>
            <a:off x="1591178" y="6114748"/>
            <a:ext cx="245451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load and then execute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F1124A-8812-877A-E5F2-8C7D02E96FEE}"/>
              </a:ext>
            </a:extLst>
          </p:cNvPr>
          <p:cNvSpPr txBox="1"/>
          <p:nvPr/>
        </p:nvSpPr>
        <p:spPr>
          <a:xfrm>
            <a:off x="9057493" y="586853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crt0.o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D50B2E-8C9E-64F5-096C-C04EEBC69EC8}"/>
              </a:ext>
            </a:extLst>
          </p:cNvPr>
          <p:cNvSpPr txBox="1"/>
          <p:nvPr/>
        </p:nvSpPr>
        <p:spPr>
          <a:xfrm>
            <a:off x="10301200" y="5404676"/>
            <a:ext cx="1452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crt0 is the c runtime startup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F3BEB9-1C70-EFCF-3CEB-B6ACB42E455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8970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11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4093590063"/>
              </p:ext>
            </p:extLst>
          </p:nvPr>
        </p:nvGraphicFramePr>
        <p:xfrm>
          <a:off x="496577" y="1247923"/>
          <a:ext cx="11509237" cy="46024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51890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564098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893249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37554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080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if, switch, for,  do-while, while, continue, break, return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7209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exceptions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throw, try-catch-finally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512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labeled break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break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somelabel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5347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labeled continue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continue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somelabel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284115"/>
                  </a:ext>
                </a:extLst>
              </a:tr>
              <a:tr h="5969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calls: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Java method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C function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f(x, y, z);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someObject.f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(x, y, z);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SomeClass.f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(x, y, z);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f(x, y, z);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other differences, later…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7924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37910F-A238-0D57-E1BF-D9033CB0DC5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9493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A90E-C391-3D47-A6A5-07DAC2A4D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0898559" cy="715294"/>
          </a:xfrm>
        </p:spPr>
        <p:txBody>
          <a:bodyPr/>
          <a:lstStyle/>
          <a:p>
            <a:r>
              <a:rPr lang="en-US" dirty="0"/>
              <a:t>C Programming Toolchain - Basic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F947-0689-6645-8D59-188E4976E3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5420" y="1171378"/>
            <a:ext cx="11396469" cy="512391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 err="1">
                <a:solidFill>
                  <a:schemeClr val="accent1"/>
                </a:solidFill>
              </a:rPr>
              <a:t>gcc</a:t>
            </a:r>
            <a:endParaRPr lang="en-US" sz="2000" b="1" dirty="0">
              <a:solidFill>
                <a:schemeClr val="accent1"/>
              </a:solidFill>
            </a:endParaRP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Is a front end for all the tools and by default will turn C source or assembly source into executable programs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preprocessor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Insertion into source files during compilation or assembly of files containing macros (expanded), declarations etc.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compiler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Translates C programs into hardware dependent assembly language text files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assembler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Converts hardware dependent assembly language source files into machine code object files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Linker (or link editor)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Combines (links) one or more object files and libraries into executable program files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this may include modification of the code to resolve uses with definitions and relocate addresses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1E7A53-422D-4C4E-8F74-CC30D22D6C0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9940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00F0-F904-4E42-B689-2D865699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0"/>
            <a:ext cx="11287186" cy="715294"/>
          </a:xfrm>
        </p:spPr>
        <p:txBody>
          <a:bodyPr/>
          <a:lstStyle/>
          <a:p>
            <a:r>
              <a:rPr lang="en-US" dirty="0"/>
              <a:t>C Programming Toolchain: The Source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28801-F7A5-1643-8F7A-80AF7489F3D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12909" y="764284"/>
            <a:ext cx="11872210" cy="525882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C development toolchain uses several different file types (indicated by .suffix in the filename)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>
                <a:solidFill>
                  <a:srgbClr val="0070C0"/>
                </a:solidFill>
              </a:rPr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h</a:t>
            </a:r>
            <a:r>
              <a:rPr lang="en-US" sz="2000" dirty="0">
                <a:solidFill>
                  <a:srgbClr val="0070C0"/>
                </a:solidFill>
              </a:rPr>
              <a:t>  public interface </a:t>
            </a:r>
            <a:r>
              <a:rPr lang="en-US" sz="2000" i="1" dirty="0">
                <a:solidFill>
                  <a:srgbClr val="0070C0"/>
                </a:solidFill>
              </a:rPr>
              <a:t>"header or include files"  often used as &lt;</a:t>
            </a:r>
            <a:r>
              <a:rPr lang="en-US" sz="2000" i="1" dirty="0" err="1">
                <a:solidFill>
                  <a:srgbClr val="0070C0"/>
                </a:solidFill>
              </a:rPr>
              <a:t>filename.h</a:t>
            </a:r>
            <a:r>
              <a:rPr lang="en-US" sz="2000" i="1" dirty="0">
                <a:solidFill>
                  <a:srgbClr val="0070C0"/>
                </a:solidFill>
              </a:rPr>
              <a:t>&gt; or "</a:t>
            </a:r>
            <a:r>
              <a:rPr lang="en-US" sz="2000" i="1" dirty="0" err="1">
                <a:solidFill>
                  <a:srgbClr val="0070C0"/>
                </a:solidFill>
              </a:rPr>
              <a:t>filename.h</a:t>
            </a:r>
            <a:r>
              <a:rPr lang="en-US" sz="2000" i="1" dirty="0">
                <a:solidFill>
                  <a:srgbClr val="0070C0"/>
                </a:solidFill>
              </a:rPr>
              <a:t>"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common contents</a:t>
            </a:r>
            <a:r>
              <a:rPr lang="en-US" sz="1800" dirty="0"/>
              <a:t>: public (exported)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function and variable declarations, and constants and language macros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Processed by </a:t>
            </a:r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dirty="0"/>
              <a:t> (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1"/>
                </a:solidFill>
              </a:rPr>
              <a:t>C pre-processor</a:t>
            </a:r>
            <a:r>
              <a:rPr lang="en-US" sz="1800" dirty="0"/>
              <a:t>)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to do inline expansion of the include file contents and insert it into a source file before the compilation starts, enables consistency</a:t>
            </a:r>
            <a:r>
              <a:rPr lang="en-US" sz="18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c</a:t>
            </a:r>
            <a:r>
              <a:rPr lang="en-US" sz="2000" b="1" dirty="0"/>
              <a:t> </a:t>
            </a:r>
            <a:r>
              <a:rPr lang="en-US" sz="2000" dirty="0"/>
              <a:t>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source text file in </a:t>
            </a:r>
            <a:r>
              <a:rPr lang="en-US" sz="2000" dirty="0">
                <a:solidFill>
                  <a:srgbClr val="0070C0"/>
                </a:solidFill>
              </a:rPr>
              <a:t>C language source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Processed by </a:t>
            </a:r>
            <a:r>
              <a:rPr lang="en-US" sz="1800" b="1" dirty="0" err="1">
                <a:solidFill>
                  <a:srgbClr val="0070C0"/>
                </a:solidFill>
              </a:rPr>
              <a:t>gcc</a:t>
            </a:r>
            <a:endParaRPr lang="en-US" sz="1800" b="1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dirty="0"/>
              <a:t>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source text file in </a:t>
            </a:r>
            <a:r>
              <a:rPr lang="en-US" sz="2000" dirty="0">
                <a:solidFill>
                  <a:srgbClr val="0070C0"/>
                </a:solidFill>
              </a:rPr>
              <a:t>hardware specific assembly language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(programmer created)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processed by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which calls gas (assembler)</a:t>
            </a:r>
          </a:p>
          <a:p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dirty="0"/>
              <a:t> </a:t>
            </a:r>
          </a:p>
          <a:p>
            <a:pPr lvl="1"/>
            <a:r>
              <a:rPr lang="en-US" sz="1800" dirty="0"/>
              <a:t>machine generated by the compiler from a </a:t>
            </a:r>
            <a:r>
              <a:rPr lang="en-US" sz="1800" b="1" dirty="0">
                <a:solidFill>
                  <a:srgbClr val="0070C0"/>
                </a:solidFill>
              </a:rPr>
              <a:t>.c </a:t>
            </a:r>
            <a:r>
              <a:rPr lang="en-US" sz="1800" dirty="0"/>
              <a:t>file</a:t>
            </a:r>
          </a:p>
          <a:p>
            <a:pPr lvl="1"/>
            <a:r>
              <a:rPr lang="en-US" sz="1800" dirty="0"/>
              <a:t>processed by </a:t>
            </a:r>
            <a:r>
              <a:rPr lang="en-US" sz="1800" dirty="0" err="1"/>
              <a:t>gcc</a:t>
            </a:r>
            <a:r>
              <a:rPr lang="en-US" sz="1800" dirty="0"/>
              <a:t> which calls gas (assembler)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4A1DB8-E72F-CD41-8031-D1B56ACF349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08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00F0-F904-4E42-B689-2D865699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21132"/>
          </a:xfrm>
        </p:spPr>
        <p:txBody>
          <a:bodyPr/>
          <a:lstStyle/>
          <a:p>
            <a:r>
              <a:rPr lang="en-US" dirty="0"/>
              <a:t>C Programming Toolchain: The Generated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28801-F7A5-1643-8F7A-80AF7489F3D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9790" y="641131"/>
            <a:ext cx="11872210" cy="590166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filename</a:t>
            </a:r>
            <a:r>
              <a:rPr lang="en-US" sz="2400" dirty="0" err="1"/>
              <a:t>.</a:t>
            </a:r>
            <a:r>
              <a:rPr lang="en-US" sz="2400" b="1" dirty="0" err="1">
                <a:solidFill>
                  <a:srgbClr val="0070C0"/>
                </a:solidFill>
              </a:rPr>
              <a:t>o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0070C0"/>
                </a:solidFill>
              </a:rPr>
              <a:t>"</a:t>
            </a:r>
            <a:r>
              <a:rPr lang="en-US" sz="2200" i="1" dirty="0">
                <a:solidFill>
                  <a:srgbClr val="0070C0"/>
                </a:solidFill>
              </a:rPr>
              <a:t>relocatable object file"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Compiled from a single source file in a .c  file or assembled from a single .s file into machine code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</a:t>
            </a:r>
            <a:r>
              <a:rPr lang="en-US" sz="2000" b="1" dirty="0">
                <a:solidFill>
                  <a:srgbClr val="0070C0"/>
                </a:solidFill>
              </a:rPr>
              <a:t>.o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file is an incomplete program (not all references to functions or variables are defined) this code will not execute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sz="2000" b="1" dirty="0">
                <a:solidFill>
                  <a:srgbClr val="0070C0"/>
                </a:solidFill>
              </a:rPr>
              <a:t>.o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and </a:t>
            </a:r>
            <a:r>
              <a:rPr lang="en-US" sz="2000" b="1" dirty="0">
                <a:solidFill>
                  <a:srgbClr val="0070C0"/>
                </a:solidFill>
              </a:rPr>
              <a:t>.c, .s, </a:t>
            </a:r>
            <a:r>
              <a:rPr lang="en-US" sz="2000" dirty="0">
                <a:solidFill>
                  <a:schemeClr val="accent6"/>
                </a:solidFill>
              </a:rPr>
              <a:t>or</a:t>
            </a:r>
            <a:r>
              <a:rPr lang="en-US" sz="2000" b="1" dirty="0">
                <a:solidFill>
                  <a:srgbClr val="0070C0"/>
                </a:solidFill>
              </a:rPr>
              <a:t> .S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files share the same root name by convention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created by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calling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ld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(linkage editor)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library</a:t>
            </a:r>
            <a:r>
              <a:rPr lang="en-US" sz="2400" dirty="0" err="1"/>
              <a:t>.</a:t>
            </a:r>
            <a:r>
              <a:rPr lang="en-US" sz="2400" b="1" dirty="0" err="1">
                <a:solidFill>
                  <a:srgbClr val="0070C0"/>
                </a:solidFill>
              </a:rPr>
              <a:t>a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i="1" dirty="0">
                <a:solidFill>
                  <a:srgbClr val="0070C0"/>
                </a:solidFill>
              </a:rPr>
              <a:t>"static library file"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aggregation of individual </a:t>
            </a:r>
            <a:r>
              <a:rPr lang="en-US" sz="2200" b="1" dirty="0">
                <a:solidFill>
                  <a:srgbClr val="0070C0"/>
                </a:solidFill>
              </a:rPr>
              <a:t>.o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files where each can be extracted independently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during the process of combining </a:t>
            </a:r>
            <a:r>
              <a:rPr lang="en-US" sz="2200" b="1" dirty="0">
                <a:solidFill>
                  <a:srgbClr val="0070C0"/>
                </a:solidFill>
              </a:rPr>
              <a:t>.o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files into an executable by the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linkage editor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the files are extracted as needed to </a:t>
            </a:r>
            <a:r>
              <a:rPr lang="en-US" sz="2200" dirty="0">
                <a:solidFill>
                  <a:srgbClr val="0070C0"/>
                </a:solidFill>
              </a:rPr>
              <a:t>resolve missing definitions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created by </a:t>
            </a:r>
            <a:r>
              <a:rPr lang="en-US" sz="2200" b="1" dirty="0" err="1">
                <a:solidFill>
                  <a:srgbClr val="0070C0"/>
                </a:solidFill>
              </a:rPr>
              <a:t>ar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processed by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b="1" dirty="0" err="1">
                <a:solidFill>
                  <a:srgbClr val="0070C0"/>
                </a:solidFill>
              </a:rPr>
              <a:t>ld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(usually invoked via </a:t>
            </a:r>
            <a:r>
              <a:rPr lang="en-US" sz="2200" b="1" dirty="0" err="1">
                <a:solidFill>
                  <a:schemeClr val="accent1"/>
                </a:solidFill>
              </a:rPr>
              <a:t>gcc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a.out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200" i="1" dirty="0">
                <a:solidFill>
                  <a:srgbClr val="0070C0"/>
                </a:solidFill>
              </a:rPr>
              <a:t>"executable program"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Executable program (may be a combination of one or more </a:t>
            </a:r>
            <a:r>
              <a:rPr lang="en-US" sz="2000" b="1" dirty="0">
                <a:solidFill>
                  <a:srgbClr val="0070C0"/>
                </a:solidFill>
              </a:rPr>
              <a:t>.o </a:t>
            </a:r>
            <a:r>
              <a:rPr lang="en-US" sz="2000" b="1" dirty="0"/>
              <a:t>files and </a:t>
            </a:r>
            <a:r>
              <a:rPr lang="en-US" sz="2000" b="1" dirty="0">
                <a:solidFill>
                  <a:srgbClr val="0070C0"/>
                </a:solidFill>
              </a:rPr>
              <a:t>.a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files) that was compiled or assembled into machine code and </a:t>
            </a:r>
            <a:r>
              <a:rPr lang="en-US" sz="2000" dirty="0">
                <a:solidFill>
                  <a:srgbClr val="0070C0"/>
                </a:solidFill>
              </a:rPr>
              <a:t>all variables and functions are defined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processed by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ld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(usually invoked via </a:t>
            </a:r>
            <a:r>
              <a:rPr lang="en-US" sz="2000" b="1" dirty="0" err="1">
                <a:solidFill>
                  <a:srgbClr val="0070C0"/>
                </a:solidFill>
              </a:rPr>
              <a:t>gcc</a:t>
            </a:r>
            <a:r>
              <a:rPr lang="en-US" sz="20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FC93EB-7C4E-5B42-82B9-726EC02E87A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1767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2AC2A2-73E4-804E-9494-E03A2659ACB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711252" y="531806"/>
            <a:ext cx="6415791" cy="624736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Producing an executable file</a:t>
            </a: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-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an executable file </a:t>
            </a:r>
            <a:r>
              <a:rPr lang="en-US" sz="1400" b="1" i="1" dirty="0" err="1">
                <a:solidFill>
                  <a:srgbClr val="0070C0"/>
                </a:solidFill>
              </a:rPr>
              <a:t>a.out</a:t>
            </a:r>
            <a:endParaRPr lang="en-US" sz="1400" b="1" i="1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To use a specific version of C use of one the std= option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–std=c11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endParaRPr lang="en-US" sz="1600" b="1" dirty="0">
              <a:solidFill>
                <a:schemeClr val="accent5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Producing an object file with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gdb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debug support add </a:t>
            </a:r>
            <a:r>
              <a:rPr lang="en-US" sz="1800" dirty="0">
                <a:solidFill>
                  <a:srgbClr val="0070C0"/>
                </a:solidFill>
              </a:rPr>
              <a:t>-</a:t>
            </a:r>
            <a:r>
              <a:rPr lang="en-US" sz="1800" dirty="0" err="1">
                <a:solidFill>
                  <a:srgbClr val="0070C0"/>
                </a:solidFill>
              </a:rPr>
              <a:t>ggdb</a:t>
            </a:r>
            <a:endParaRPr lang="en-US" sz="1800" dirty="0">
              <a:solidFill>
                <a:srgbClr val="0070C0"/>
              </a:solidFill>
            </a:endParaRP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-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–c –</a:t>
            </a:r>
            <a:r>
              <a:rPr lang="en-US" sz="1600" b="1" dirty="0" err="1">
                <a:solidFill>
                  <a:schemeClr val="accent5"/>
                </a:solidFill>
              </a:rPr>
              <a:t>ggdb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an object file </a:t>
            </a:r>
            <a:r>
              <a:rPr lang="en-US" sz="1400" b="1" dirty="0" err="1">
                <a:solidFill>
                  <a:srgbClr val="0070C0"/>
                </a:solidFill>
              </a:rPr>
              <a:t>mysrc.o</a:t>
            </a:r>
            <a:endParaRPr lang="en-US" sz="1400" b="1" dirty="0">
              <a:solidFill>
                <a:srgbClr val="0070C0"/>
              </a:solidFill>
            </a:endParaRP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-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–c –</a:t>
            </a:r>
            <a:r>
              <a:rPr lang="en-US" sz="1600" b="1" dirty="0" err="1">
                <a:solidFill>
                  <a:schemeClr val="accent5"/>
                </a:solidFill>
              </a:rPr>
              <a:t>ggdb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mymain.c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an object file </a:t>
            </a:r>
            <a:r>
              <a:rPr lang="en-US" sz="1400" b="1" dirty="0" err="1">
                <a:solidFill>
                  <a:srgbClr val="0070C0"/>
                </a:solidFill>
              </a:rPr>
              <a:t>mymain.o</a:t>
            </a:r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Linkage step 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combining a program spread across multiple files</a:t>
            </a: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-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–o </a:t>
            </a:r>
            <a:r>
              <a:rPr lang="en-US" sz="1600" b="1" dirty="0" err="1">
                <a:solidFill>
                  <a:schemeClr val="accent5"/>
                </a:solidFill>
              </a:rPr>
              <a:t>myprog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mymain.o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mysrc.o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executable file </a:t>
            </a:r>
            <a:r>
              <a:rPr lang="en-US" sz="1400" b="1" dirty="0" err="1">
                <a:solidFill>
                  <a:srgbClr val="0070C0"/>
                </a:solidFill>
              </a:rPr>
              <a:t>myprog</a:t>
            </a:r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Compile and linkage of file(s) in one step</a:t>
            </a: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-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-o </a:t>
            </a:r>
            <a:r>
              <a:rPr lang="en-US" sz="1600" b="1" dirty="0" err="1">
                <a:solidFill>
                  <a:schemeClr val="accent5"/>
                </a:solidFill>
              </a:rPr>
              <a:t>myprog</a:t>
            </a:r>
            <a:r>
              <a:rPr lang="en-US" sz="1600" b="1" dirty="0">
                <a:solidFill>
                  <a:schemeClr val="accent5"/>
                </a:solidFill>
              </a:rPr>
              <a:t> 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mymain.c</a:t>
            </a:r>
            <a:endParaRPr lang="en-US" sz="1600" b="1" dirty="0">
              <a:solidFill>
                <a:schemeClr val="accent5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run the program (refer to cse15l notes)</a:t>
            </a:r>
          </a:p>
          <a:p>
            <a:pPr lvl="1"/>
            <a:r>
              <a:rPr lang="en-US" sz="1600" b="1" dirty="0">
                <a:solidFill>
                  <a:schemeClr val="accent5"/>
                </a:solidFill>
              </a:rPr>
              <a:t>% ./</a:t>
            </a:r>
            <a:r>
              <a:rPr lang="en-US" sz="1600" b="1" dirty="0" err="1">
                <a:solidFill>
                  <a:schemeClr val="accent5"/>
                </a:solidFill>
              </a:rPr>
              <a:t>myprog</a:t>
            </a:r>
            <a:endParaRPr lang="en-US" sz="1600" b="1" dirty="0">
              <a:solidFill>
                <a:schemeClr val="accent5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204F12-6A5A-334A-9AE3-6A0610FCE38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1311" y="531807"/>
            <a:ext cx="5010912" cy="624736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Run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with flags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-Wall -</a:t>
            </a:r>
            <a:r>
              <a:rPr lang="en-US" sz="1800" b="1" dirty="0" err="1">
                <a:solidFill>
                  <a:schemeClr val="accent3"/>
                </a:solidFill>
              </a:rPr>
              <a:t>Wextra</a:t>
            </a:r>
            <a:endParaRPr lang="en-US" sz="1800" b="1" dirty="0">
              <a:solidFill>
                <a:schemeClr val="accent3"/>
              </a:solidFill>
            </a:endParaRP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required flag for c programs in cse30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output all warning messages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-c </a:t>
            </a:r>
          </a:p>
          <a:p>
            <a:pPr lvl="2"/>
            <a:r>
              <a:rPr lang="en-US" sz="1600" dirty="0">
                <a:solidFill>
                  <a:schemeClr val="accent3"/>
                </a:solidFill>
              </a:rPr>
              <a:t>Optional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flag (lower case)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Compile or assemble to object file only do not call </a:t>
            </a:r>
            <a:r>
              <a:rPr lang="en-US" sz="1600" b="1" dirty="0" err="1">
                <a:solidFill>
                  <a:srgbClr val="0070C0"/>
                </a:solidFill>
              </a:rPr>
              <a:t>ld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to link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creates a </a:t>
            </a:r>
            <a:r>
              <a:rPr lang="en-US" sz="1600" b="1" dirty="0">
                <a:solidFill>
                  <a:srgbClr val="0070C0"/>
                </a:solidFill>
              </a:rPr>
              <a:t>.o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file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</a:t>
            </a:r>
            <a:r>
              <a:rPr lang="en-US" sz="1800" b="1" dirty="0" err="1">
                <a:solidFill>
                  <a:schemeClr val="accent3"/>
                </a:solidFill>
              </a:rPr>
              <a:t>ggdb</a:t>
            </a:r>
            <a:endParaRPr lang="en-US" sz="1800" b="1" dirty="0">
              <a:solidFill>
                <a:schemeClr val="accent3"/>
              </a:solidFill>
            </a:endParaRPr>
          </a:p>
          <a:p>
            <a:pPr lvl="2"/>
            <a:r>
              <a:rPr lang="en-US" sz="1600" i="1" dirty="0">
                <a:solidFill>
                  <a:schemeClr val="accent3"/>
                </a:solidFill>
              </a:rPr>
              <a:t>Optional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flag</a:t>
            </a:r>
          </a:p>
          <a:p>
            <a:pPr lvl="2"/>
            <a:r>
              <a:rPr lang="en-US" sz="1600" dirty="0">
                <a:solidFill>
                  <a:schemeClr val="accent1"/>
                </a:solidFill>
              </a:rPr>
              <a:t>Compile with debug support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</a:rPr>
              <a:t>gdb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generates code that is easier to debug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removes many optimizations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-o </a:t>
            </a:r>
            <a:r>
              <a:rPr lang="en-US" sz="1800" i="1" dirty="0">
                <a:solidFill>
                  <a:schemeClr val="accent5"/>
                </a:solidFill>
              </a:rPr>
              <a:t>&lt;filename&gt;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specifies</a:t>
            </a:r>
            <a:r>
              <a:rPr lang="en-US" sz="1600" dirty="0"/>
              <a:t> </a:t>
            </a:r>
            <a:r>
              <a:rPr lang="en-US" sz="1600" i="1" dirty="0">
                <a:solidFill>
                  <a:schemeClr val="accent5"/>
                </a:solidFill>
              </a:rPr>
              <a:t>filename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of executable file</a:t>
            </a:r>
          </a:p>
          <a:p>
            <a:pPr lvl="2"/>
            <a:r>
              <a:rPr lang="en-US" sz="1600" b="1" dirty="0" err="1">
                <a:solidFill>
                  <a:srgbClr val="0070C0"/>
                </a:solidFill>
              </a:rPr>
              <a:t>a.out</a:t>
            </a:r>
            <a:r>
              <a:rPr lang="en-US" sz="1600" b="1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is the default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-S</a:t>
            </a:r>
            <a:endParaRPr lang="en-US" sz="1800" i="1" dirty="0">
              <a:solidFill>
                <a:schemeClr val="accent5"/>
              </a:solidFill>
            </a:endParaRPr>
          </a:p>
          <a:p>
            <a:pPr lvl="2"/>
            <a:r>
              <a:rPr lang="en-US" sz="1600" i="1" dirty="0">
                <a:solidFill>
                  <a:schemeClr val="accent3"/>
                </a:solidFill>
              </a:rPr>
              <a:t>Optional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flag (upper case </a:t>
            </a:r>
            <a:r>
              <a:rPr lang="en-US" sz="1600" dirty="0">
                <a:solidFill>
                  <a:schemeClr val="accent3"/>
                </a:solidFill>
              </a:rPr>
              <a:t>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Compiles to assembly text file and stops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creates a </a:t>
            </a:r>
            <a:r>
              <a:rPr lang="en-US" sz="1600" b="1" dirty="0">
                <a:solidFill>
                  <a:srgbClr val="0070C0"/>
                </a:solidFill>
              </a:rPr>
              <a:t>.s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file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AD87C7-0E3A-F54A-8C32-C91E838A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11" y="130705"/>
            <a:ext cx="10515600" cy="415947"/>
          </a:xfrm>
        </p:spPr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gcc</a:t>
            </a:r>
            <a:r>
              <a:rPr lang="en-US" dirty="0"/>
              <a:t> toolchain usage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E0BD14-A2D4-3D4B-91D4-531FE53847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6060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63649</TotalTime>
  <Words>14538</Words>
  <Application>Microsoft Macintosh PowerPoint</Application>
  <PresentationFormat>Widescreen</PresentationFormat>
  <Paragraphs>2249</Paragraphs>
  <Slides>94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7" baseType="lpstr">
      <vt:lpstr>宋体</vt:lpstr>
      <vt:lpstr>Arial</vt:lpstr>
      <vt:lpstr>Arial Regular</vt:lpstr>
      <vt:lpstr>Calibri</vt:lpstr>
      <vt:lpstr>Cambria</vt:lpstr>
      <vt:lpstr>Cambria Math</vt:lpstr>
      <vt:lpstr>CMU Bright</vt:lpstr>
      <vt:lpstr>Consolas</vt:lpstr>
      <vt:lpstr>Courier New</vt:lpstr>
      <vt:lpstr>Helvetica</vt:lpstr>
      <vt:lpstr>Roboto Regular</vt:lpstr>
      <vt:lpstr>Wingdings</vt:lpstr>
      <vt:lpstr>Theme1</vt:lpstr>
      <vt:lpstr>PowerPoint Presentation</vt:lpstr>
      <vt:lpstr>Attendance Code</vt:lpstr>
      <vt:lpstr>Memory is Organized in Units of Bytes</vt:lpstr>
      <vt:lpstr>An Alternative that was not successful: Harvard Architecture</vt:lpstr>
      <vt:lpstr>Machine Organization Example – Which Architecture is it? </vt:lpstr>
      <vt:lpstr>Assembly &amp; Machine Code Example: ARM-32 (32-bits)</vt:lpstr>
      <vt:lpstr>Why only 16 Registers &amp; how to access all of memory</vt:lpstr>
      <vt:lpstr>Machine code execution order</vt:lpstr>
      <vt:lpstr>From Source code to Execution</vt:lpstr>
      <vt:lpstr>Equivalent Code: C -&gt; Assembly -&gt; Machine</vt:lpstr>
      <vt:lpstr>PA2/PA3 Design: Using a Finite State Machine </vt:lpstr>
      <vt:lpstr>Machine States and Transitions</vt:lpstr>
      <vt:lpstr>Arc labeling</vt:lpstr>
      <vt:lpstr>Designing a Deterministic Finite State Automaton </vt:lpstr>
      <vt:lpstr>DFA counting the instances of a pattern</vt:lpstr>
      <vt:lpstr>DFA counting the instances of a pattern - 2</vt:lpstr>
      <vt:lpstr>Merging DFA's: Step one design each sequence -1</vt:lpstr>
      <vt:lpstr>Merging DFA's: Step one design each sequence - 2</vt:lpstr>
      <vt:lpstr>Merging DFA's: Step one design each sequence - 3</vt:lpstr>
      <vt:lpstr>Merging DFA's – 3 (Finished)</vt:lpstr>
      <vt:lpstr>Introduction: C Program Structure (Single file)</vt:lpstr>
      <vt:lpstr>What is the preprocessor (cpp)?</vt:lpstr>
      <vt:lpstr>Common Preprocessor (cpp) Operations</vt:lpstr>
      <vt:lpstr>First Look at Header Files (also called .h  or "include" files)</vt:lpstr>
      <vt:lpstr>Compilation Process Operations</vt:lpstr>
      <vt:lpstr>cpp conditional (and macro) only operations</vt:lpstr>
      <vt:lpstr>cpp conditional tests: header guards</vt:lpstr>
      <vt:lpstr>Why header guards are needed</vt:lpstr>
      <vt:lpstr>Quick Look: Character and String Literals (more later)</vt:lpstr>
      <vt:lpstr>There are three different uses for \ in C </vt:lpstr>
      <vt:lpstr>There are three different uses for \ in C - continued </vt:lpstr>
      <vt:lpstr>Characters In C</vt:lpstr>
      <vt:lpstr>Understanding Comments in C (Prep for PA2 and PA3)</vt:lpstr>
      <vt:lpstr>Complexity for programming a preprocessor:  Literals may contain what appears to be comments, but are not</vt:lpstr>
      <vt:lpstr>Data types: C Versus Java</vt:lpstr>
      <vt:lpstr>Variables in Memory: Size and Address</vt:lpstr>
      <vt:lpstr>Memory and Variables</vt:lpstr>
      <vt:lpstr>Variables in C</vt:lpstr>
      <vt:lpstr>Caution: Char type can be either signed or unsigned</vt:lpstr>
      <vt:lpstr>Fixed size types in C (later addition to C)</vt:lpstr>
      <vt:lpstr>C vs Java: Expression Type Promotions, Demotions, Casts</vt:lpstr>
      <vt:lpstr>Java versus C: Mostly Similar Syntax</vt:lpstr>
      <vt:lpstr>Conditional Statements (if, while, do...while, for)</vt:lpstr>
      <vt:lpstr>Program Flow – Short Circuit or Minimal Evaluation</vt:lpstr>
      <vt:lpstr>Program Flow – Short Circuit or Minimal Evaluation</vt:lpstr>
      <vt:lpstr>Be Careful with the comma , sequence operator</vt:lpstr>
      <vt:lpstr>C Function Definitions - 1</vt:lpstr>
      <vt:lpstr>C Function Definitions - 2</vt:lpstr>
      <vt:lpstr>C Function Definitions - 3</vt:lpstr>
      <vt:lpstr>Textbook Over-ride: Linux Return Value Convention</vt:lpstr>
      <vt:lpstr>Setting program termination return (status) values</vt:lpstr>
      <vt:lpstr>C Library Function: Simple Formatted Printing</vt:lpstr>
      <vt:lpstr>Some Formatted Output Conversion Examples</vt:lpstr>
      <vt:lpstr>C Library Function API : Simple Character I/O – Used in PA3</vt:lpstr>
      <vt:lpstr>Linux/Unix Process and Standard I/O (CSE 15L)</vt:lpstr>
      <vt:lpstr>C standard I/O Library (stdio) File I/O File Position Pointer and EOF</vt:lpstr>
      <vt:lpstr>stdio File I/O – Working with a Keyboard</vt:lpstr>
      <vt:lpstr>Character I/O (Also the Primary loop in PA3) </vt:lpstr>
      <vt:lpstr>Background: What is a Definition?</vt:lpstr>
      <vt:lpstr>Background: What is a Declaration?</vt:lpstr>
      <vt:lpstr>Definitions and Declarations Use in C</vt:lpstr>
      <vt:lpstr>Function Prototypes:  Creating a Function Declaration</vt:lpstr>
      <vt:lpstr>C Variable Storage Lifetime</vt:lpstr>
      <vt:lpstr>C and Scope</vt:lpstr>
      <vt:lpstr>Nested Scope</vt:lpstr>
      <vt:lpstr>Variables in C</vt:lpstr>
      <vt:lpstr>Example:  Block scope (local) static storage duration variables</vt:lpstr>
      <vt:lpstr>Where things are in Memory</vt:lpstr>
      <vt:lpstr>Real programs are distributed across multiple files</vt:lpstr>
      <vt:lpstr>Controlling Linkage Across Files in Multi-File C Programs</vt:lpstr>
      <vt:lpstr>Controlling Linkage Across Files in Multi-File C Programs</vt:lpstr>
      <vt:lpstr>Linkage Examples</vt:lpstr>
      <vt:lpstr>Creating Public Interface files (header files)</vt:lpstr>
      <vt:lpstr>Creating Public Interface files (header files)</vt:lpstr>
      <vt:lpstr>Compiling Multi-File Programs (assembly steps not shown)</vt:lpstr>
      <vt:lpstr>Compiler Warning and unused variable and parameters</vt:lpstr>
      <vt:lpstr>Compiler warnings on fall throughs</vt:lpstr>
      <vt:lpstr>Compiler warnings on unused variables and parameter</vt:lpstr>
      <vt:lpstr>Reference Slides </vt:lpstr>
      <vt:lpstr>PA3: Programming a Deterministic Finite Automaton </vt:lpstr>
      <vt:lpstr>Programming a Deterministic Finite Automaton – The Files </vt:lpstr>
      <vt:lpstr>Programming a Deterministic Finite Automaton - states.h </vt:lpstr>
      <vt:lpstr>Programming a Deterministic Finite Automaton – states.c</vt:lpstr>
      <vt:lpstr>Programming a Deterministic Finite Automaton – noq.c</vt:lpstr>
      <vt:lpstr>Aside: Remember make from CSE15L?</vt:lpstr>
      <vt:lpstr>Programming a Deterministic Finite Automaton - testing</vt:lpstr>
      <vt:lpstr>C Versus Java</vt:lpstr>
      <vt:lpstr>C Versus Java</vt:lpstr>
      <vt:lpstr>C Versus Java</vt:lpstr>
      <vt:lpstr>C Versus Java</vt:lpstr>
      <vt:lpstr>C Programming Toolchain - Basic Tools</vt:lpstr>
      <vt:lpstr>C Programming Toolchain: The Source files</vt:lpstr>
      <vt:lpstr>C Programming Toolchain: The Generated files</vt:lpstr>
      <vt:lpstr>Basic gcc toolchain usage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>Copyright 2022 Keith Muller
All rights reserved.</dc:description>
  <cp:lastModifiedBy>Keith Muller</cp:lastModifiedBy>
  <cp:revision>2742</cp:revision>
  <cp:lastPrinted>2024-04-02T16:47:42Z</cp:lastPrinted>
  <dcterms:created xsi:type="dcterms:W3CDTF">2018-10-05T16:35:28Z</dcterms:created>
  <dcterms:modified xsi:type="dcterms:W3CDTF">2024-04-03T20:14:15Z</dcterms:modified>
  <cp:category/>
</cp:coreProperties>
</file>