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3"/>
  </p:notesMasterIdLst>
  <p:handoutMasterIdLst>
    <p:handoutMasterId r:id="rId54"/>
  </p:handoutMasterIdLst>
  <p:sldIdLst>
    <p:sldId id="2727" r:id="rId2"/>
    <p:sldId id="3091" r:id="rId3"/>
    <p:sldId id="3094" r:id="rId4"/>
    <p:sldId id="2710" r:id="rId5"/>
    <p:sldId id="2981" r:id="rId6"/>
    <p:sldId id="2986" r:id="rId7"/>
    <p:sldId id="2951" r:id="rId8"/>
    <p:sldId id="2956" r:id="rId9"/>
    <p:sldId id="2957" r:id="rId10"/>
    <p:sldId id="3092" r:id="rId11"/>
    <p:sldId id="2857" r:id="rId12"/>
    <p:sldId id="3027" r:id="rId13"/>
    <p:sldId id="3028" r:id="rId14"/>
    <p:sldId id="3029" r:id="rId15"/>
    <p:sldId id="3031" r:id="rId16"/>
    <p:sldId id="3030" r:id="rId17"/>
    <p:sldId id="2905" r:id="rId18"/>
    <p:sldId id="3010" r:id="rId19"/>
    <p:sldId id="2906" r:id="rId20"/>
    <p:sldId id="3043" r:id="rId21"/>
    <p:sldId id="3051" r:id="rId22"/>
    <p:sldId id="3050" r:id="rId23"/>
    <p:sldId id="3044" r:id="rId24"/>
    <p:sldId id="3045" r:id="rId25"/>
    <p:sldId id="447" r:id="rId26"/>
    <p:sldId id="3049" r:id="rId27"/>
    <p:sldId id="3038" r:id="rId28"/>
    <p:sldId id="3042" r:id="rId29"/>
    <p:sldId id="2713" r:id="rId30"/>
    <p:sldId id="2893" r:id="rId31"/>
    <p:sldId id="2725" r:id="rId32"/>
    <p:sldId id="2753" r:id="rId33"/>
    <p:sldId id="2928" r:id="rId34"/>
    <p:sldId id="2929" r:id="rId35"/>
    <p:sldId id="2930" r:id="rId36"/>
    <p:sldId id="2975" r:id="rId37"/>
    <p:sldId id="2976" r:id="rId38"/>
    <p:sldId id="2934" r:id="rId39"/>
    <p:sldId id="2935" r:id="rId40"/>
    <p:sldId id="2908" r:id="rId41"/>
    <p:sldId id="2923" r:id="rId42"/>
    <p:sldId id="3046" r:id="rId43"/>
    <p:sldId id="3047" r:id="rId44"/>
    <p:sldId id="2931" r:id="rId45"/>
    <p:sldId id="2758" r:id="rId46"/>
    <p:sldId id="2909" r:id="rId47"/>
    <p:sldId id="2936" r:id="rId48"/>
    <p:sldId id="2978" r:id="rId49"/>
    <p:sldId id="2076" r:id="rId50"/>
    <p:sldId id="3015" r:id="rId51"/>
    <p:sldId id="30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/>
    <p:restoredTop sz="97532"/>
  </p:normalViewPr>
  <p:slideViewPr>
    <p:cSldViewPr snapToGrid="0" snapToObjects="1">
      <p:cViewPr varScale="1">
        <p:scale>
          <a:sx n="151" d="100"/>
          <a:sy n="151" d="100"/>
        </p:scale>
        <p:origin x="16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frames Before Amazon Web Cloud Computing">
            <a:extLst>
              <a:ext uri="{FF2B5EF4-FFF2-40B4-BE49-F238E27FC236}">
                <a16:creationId xmlns:a16="http://schemas.microsoft.com/office/drawing/2014/main" id="{44C6431B-B590-F44B-2397-B61E66741E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/>
          <a:stretch/>
        </p:blipFill>
        <p:spPr bwMode="auto">
          <a:xfrm>
            <a:off x="0" y="0"/>
            <a:ext cx="1230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52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66" Type="http://schemas.openxmlformats.org/officeDocument/2006/relationships/tags" Target="../tags/tag92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67" Type="http://schemas.openxmlformats.org/officeDocument/2006/relationships/tags" Target="../tags/tag93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33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Example: Swapping bits7,6 with bits 1,0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0942300" y="528353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0974016" y="2804787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26400"/>
              </p:ext>
            </p:extLst>
          </p:nvPr>
        </p:nvGraphicFramePr>
        <p:xfrm>
          <a:off x="3468393" y="93315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0955801" y="108072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2169848" y="1123845"/>
            <a:ext cx="11569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74378-C527-D7B7-3A40-D7BDDCAB283E}"/>
              </a:ext>
            </a:extLst>
          </p:cNvPr>
          <p:cNvSpPr txBox="1"/>
          <p:nvPr/>
        </p:nvSpPr>
        <p:spPr>
          <a:xfrm>
            <a:off x="11119501" y="1920333"/>
            <a:ext cx="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34A91-64BC-EF3C-611A-FC64F57B769D}"/>
              </a:ext>
            </a:extLst>
          </p:cNvPr>
          <p:cNvSpPr txBox="1"/>
          <p:nvPr/>
        </p:nvSpPr>
        <p:spPr>
          <a:xfrm>
            <a:off x="10942301" y="364404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DF8D9-3833-0FC0-BBF1-86C635C65869}"/>
              </a:ext>
            </a:extLst>
          </p:cNvPr>
          <p:cNvSpPr txBox="1"/>
          <p:nvPr/>
        </p:nvSpPr>
        <p:spPr>
          <a:xfrm>
            <a:off x="76200" y="1821932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r1, r0, 0x3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 bits 31-8 == 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6C631-5B83-BFAF-BEB0-4FAC032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3252"/>
              </p:ext>
            </p:extLst>
          </p:nvPr>
        </p:nvGraphicFramePr>
        <p:xfrm>
          <a:off x="3468393" y="1761401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41339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D277-7EB5-A405-7624-DE42ED4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6257"/>
              </p:ext>
            </p:extLst>
          </p:nvPr>
        </p:nvGraphicFramePr>
        <p:xfrm>
          <a:off x="3468393" y="260066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AF1E0-AAB5-09B1-250A-75EBBCE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1713"/>
              </p:ext>
            </p:extLst>
          </p:nvPr>
        </p:nvGraphicFramePr>
        <p:xfrm>
          <a:off x="3468393" y="345715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5776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5776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C55D5D-7F63-F8CE-12C5-463E82E9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7865"/>
              </p:ext>
            </p:extLst>
          </p:nvPr>
        </p:nvGraphicFramePr>
        <p:xfrm>
          <a:off x="3454343" y="434541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C62989-B4C9-D99B-63B9-1BDC47EF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2466"/>
              </p:ext>
            </p:extLst>
          </p:nvPr>
        </p:nvGraphicFramePr>
        <p:xfrm>
          <a:off x="3454343" y="6043476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6CC981-B43F-5154-449B-79DF47DE06EF}"/>
              </a:ext>
            </a:extLst>
          </p:cNvPr>
          <p:cNvSpPr txBox="1"/>
          <p:nvPr/>
        </p:nvSpPr>
        <p:spPr>
          <a:xfrm>
            <a:off x="10942300" y="449777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E6D36-94B2-0B03-0E24-29FCDC5ECFDD}"/>
              </a:ext>
            </a:extLst>
          </p:cNvPr>
          <p:cNvSpPr txBox="1"/>
          <p:nvPr/>
        </p:nvSpPr>
        <p:spPr>
          <a:xfrm>
            <a:off x="10955801" y="619283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FF38EA-25D4-EE81-C264-5E9FFF7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4692"/>
              </p:ext>
            </p:extLst>
          </p:nvPr>
        </p:nvGraphicFramePr>
        <p:xfrm>
          <a:off x="3454343" y="516096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7388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1877FD-76B0-D02F-0FA5-B08852154EE7}"/>
              </a:ext>
            </a:extLst>
          </p:cNvPr>
          <p:cNvSpPr txBox="1"/>
          <p:nvPr/>
        </p:nvSpPr>
        <p:spPr>
          <a:xfrm>
            <a:off x="76200" y="2841029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r1,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F6475-B20B-4202-AB7D-5FB78AEE09E9}"/>
              </a:ext>
            </a:extLst>
          </p:cNvPr>
          <p:cNvSpPr txBox="1"/>
          <p:nvPr/>
        </p:nvSpPr>
        <p:spPr>
          <a:xfrm>
            <a:off x="64823" y="3682800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r2, r0,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6A15F-1F5E-B414-EC8B-7D1A59ECEE70}"/>
              </a:ext>
            </a:extLst>
          </p:cNvPr>
          <p:cNvSpPr txBox="1"/>
          <p:nvPr/>
        </p:nvSpPr>
        <p:spPr>
          <a:xfrm>
            <a:off x="6397" y="453784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r0, r0, 0x3c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1D99E-8320-3024-8977-C8C8158ED1EC}"/>
              </a:ext>
            </a:extLst>
          </p:cNvPr>
          <p:cNvSpPr txBox="1"/>
          <p:nvPr/>
        </p:nvSpPr>
        <p:spPr>
          <a:xfrm>
            <a:off x="34972" y="5398431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AB3F4-3FC5-741D-A341-BD4EB409F78B}"/>
              </a:ext>
            </a:extLst>
          </p:cNvPr>
          <p:cNvSpPr txBox="1"/>
          <p:nvPr/>
        </p:nvSpPr>
        <p:spPr>
          <a:xfrm>
            <a:off x="74348" y="617600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r1</a:t>
            </a:r>
          </a:p>
        </p:txBody>
      </p:sp>
    </p:spTree>
    <p:extLst>
      <p:ext uri="{BB962C8B-B14F-4D97-AF65-F5344CB8AC3E}">
        <p14:creationId xmlns:p14="http://schemas.microsoft.com/office/powerpoint/2010/main" val="15184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34" grpId="0"/>
      <p:bldP spid="42" grpId="0"/>
      <p:bldP spid="43" grpId="0"/>
      <p:bldP spid="48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54821" y="384987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rot </a:t>
            </a:r>
            <a:r>
              <a:rPr lang="en-US" dirty="0"/>
              <a:t> to get a 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428671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5"/>
            <a:ext cx="9348803" cy="15410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mask</a:t>
            </a:r>
            <a:r>
              <a:rPr lang="en-US" dirty="0"/>
              <a:t> of one's surrounded by zero's to select the bits that have a 1 in the mask,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4821" y="2168868"/>
            <a:ext cx="9348803" cy="16127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mask of zero's surrounded by one's to select the bits that have a 1 in the mask, all other bits will be set to zero 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EEB3F7-0EBA-2D4B-9DD1-F6402E91B22C}"/>
              </a:ext>
            </a:extLst>
          </p:cNvPr>
          <p:cNvGraphicFramePr>
            <a:graphicFrameLocks noGrp="1"/>
          </p:cNvGraphicFramePr>
          <p:nvPr/>
        </p:nvGraphicFramePr>
        <p:xfrm>
          <a:off x="1677539" y="3270616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/>
        </p:nvGraphicFramePr>
        <p:xfrm>
          <a:off x="1663820" y="1558225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0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selects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8982282" y="163818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selection mask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813597" y="2917492"/>
            <a:ext cx="6926844" cy="744684"/>
            <a:chOff x="2854047" y="3444499"/>
            <a:chExt cx="6926844" cy="74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7999634" y="3850629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 a field mask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340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clears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15814" y="4855554"/>
            <a:ext cx="2980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msb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47750" y="4666209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034353" y="4855554"/>
            <a:ext cx="2864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lsb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19114" y="466620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354821" y="535015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578699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6301962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5" y="126251"/>
            <a:ext cx="10515600" cy="464764"/>
          </a:xfrm>
        </p:spPr>
        <p:txBody>
          <a:bodyPr/>
          <a:lstStyle/>
          <a:p>
            <a:r>
              <a:rPr lang="en-US" sz="2800" dirty="0"/>
              <a:t>Reference For PA7/8: C Stream Functions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7837" y="708526"/>
            <a:ext cx="11629941" cy="54443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filename[], const char mode[]);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Opens a stream to the specified file in specified file access mode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returns NULL on failure – </a:t>
            </a:r>
            <a:r>
              <a:rPr lang="en-US" sz="2000" dirty="0">
                <a:solidFill>
                  <a:srgbClr val="FF0000"/>
                </a:solidFill>
              </a:rPr>
              <a:t>always check the return value; make sure the open succeeded!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Mode is a string that describes the actions </a:t>
            </a:r>
            <a:r>
              <a:rPr lang="en-US" sz="2200" dirty="0"/>
              <a:t>that </a:t>
            </a:r>
            <a:r>
              <a:rPr lang="en-US" sz="2200" dirty="0">
                <a:solidFill>
                  <a:schemeClr val="accent1"/>
                </a:solidFill>
              </a:rPr>
              <a:t>can be performed on the stream</a:t>
            </a:r>
            <a:r>
              <a:rPr lang="en-US" sz="2200" dirty="0"/>
              <a:t>:</a:t>
            </a:r>
            <a:endParaRPr lang="en-US" sz="2200" dirty="0">
              <a:solidFill>
                <a:schemeClr val="accent1"/>
              </a:solidFill>
            </a:endParaRP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''r’’    Open for reading.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stream is positioned at 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Fail if the file does not exist</a:t>
            </a:r>
            <a:r>
              <a:rPr lang="en-US" sz="2000" dirty="0"/>
              <a:t>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''w’’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''a’’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end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Subsequent writes to the file will always be at current end of file</a:t>
            </a:r>
            <a:r>
              <a:rPr lang="en-US" sz="2000" dirty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optional ''+'' following ''r'', ''w'', or ''a'' opens the file for both reading and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0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7" y="286672"/>
            <a:ext cx="10963519" cy="464764"/>
          </a:xfrm>
        </p:spPr>
        <p:txBody>
          <a:bodyPr/>
          <a:lstStyle/>
          <a:p>
            <a:r>
              <a:rPr lang="en-US" dirty="0"/>
              <a:t>Reference: C Stream Functions Closing Files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8179" y="1239520"/>
            <a:ext cx="11629941" cy="310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*stream);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Closes the specified stream, forcing output to complete (eventually)</a:t>
            </a:r>
          </a:p>
          <a:p>
            <a:pPr lvl="2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returns EOF on failure (often ignored as no easy recovery other than a message)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Usage template for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Open a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always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checking the return value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/o – keep calling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stdio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io routines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 the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when done with that I/O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44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0556" y="762780"/>
            <a:ext cx="10673977" cy="53324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These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do not process contents </a:t>
            </a:r>
            <a:r>
              <a:rPr lang="en-US" sz="2000" dirty="0">
                <a:cs typeface="Courier New" panose="02070309020205020404" pitchFamily="49" charset="0"/>
              </a:rPr>
              <a:t>they simply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transfer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a fixed number of bytes to and from a buffer passed to them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Writes an array of </a:t>
            </a:r>
            <a:r>
              <a:rPr lang="en-US" sz="2000" i="1" dirty="0">
                <a:solidFill>
                  <a:srgbClr val="0070C0"/>
                </a:solidFill>
              </a:rPr>
              <a:t>count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elements</a:t>
            </a:r>
            <a:r>
              <a:rPr lang="en-US" sz="2000" dirty="0"/>
              <a:t> 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write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2000" dirty="0"/>
              <a:t>returns number of elements written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pPr lvl="1"/>
            <a:endParaRPr lang="en-US" sz="2000" dirty="0"/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Reads an array of </a:t>
            </a:r>
            <a:r>
              <a:rPr lang="en-US" sz="2000" b="1" i="1" dirty="0">
                <a:solidFill>
                  <a:srgbClr val="0070C0"/>
                </a:solidFill>
              </a:rPr>
              <a:t>count elements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i="1" dirty="0"/>
              <a:t>stream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read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2000" dirty="0"/>
              <a:t>returns number of elements read, </a:t>
            </a:r>
            <a:r>
              <a:rPr lang="en-US" sz="2000" dirty="0">
                <a:solidFill>
                  <a:srgbClr val="FF0000"/>
                </a:solidFill>
              </a:rPr>
              <a:t>EOF is a return of 0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 almost always set size to 1 to return bytes read/written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17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453907" y="77135"/>
            <a:ext cx="6657317" cy="35710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BUFSZ   128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unsigned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"bytes: %u\n",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!=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-1;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3CEFD-83B3-B245-8E5E-E71447EB4C7B}"/>
              </a:ext>
            </a:extLst>
          </p:cNvPr>
          <p:cNvGrpSpPr/>
          <p:nvPr/>
        </p:nvGrpSpPr>
        <p:grpSpPr>
          <a:xfrm>
            <a:off x="254525" y="581269"/>
            <a:ext cx="5841475" cy="1049568"/>
            <a:chOff x="7925340" y="323549"/>
            <a:chExt cx="5841475" cy="1049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EBF4A-F2F1-AB4F-B86C-6F358D5F4602}"/>
                </a:ext>
              </a:extLst>
            </p:cNvPr>
            <p:cNvSpPr txBox="1"/>
            <p:nvPr/>
          </p:nvSpPr>
          <p:spPr>
            <a:xfrm>
              <a:off x="7925340" y="323549"/>
              <a:ext cx="50377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element size of 1 with a char buffer is byte I/O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Capture bytes read so you know how many bytes to write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22867-5B8A-9042-9DFD-95975A5E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072" y="773500"/>
              <a:ext cx="803743" cy="59961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646"/>
              </p:ext>
            </p:extLst>
          </p:nvPr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53" y="4792967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D95A80-DCC9-0158-1B08-CA6E0CDF0F6A}"/>
              </a:ext>
            </a:extLst>
          </p:cNvPr>
          <p:cNvSpPr/>
          <p:nvPr/>
        </p:nvSpPr>
        <p:spPr bwMode="auto">
          <a:xfrm>
            <a:off x="6600854" y="3777982"/>
            <a:ext cx="5031822" cy="301523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–l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1104 May 15 09:45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12251-8A59-04EE-C971-D6D318DB67BC}"/>
              </a:ext>
            </a:extLst>
          </p:cNvPr>
          <p:cNvSpPr txBox="1"/>
          <p:nvPr/>
        </p:nvSpPr>
        <p:spPr>
          <a:xfrm>
            <a:off x="9040305" y="5566442"/>
            <a:ext cx="219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128 * 8 + 80 = 1104</a:t>
            </a:r>
          </a:p>
        </p:txBody>
      </p:sp>
    </p:spTree>
    <p:extLst>
      <p:ext uri="{BB962C8B-B14F-4D97-AF65-F5344CB8AC3E}">
        <p14:creationId xmlns:p14="http://schemas.microsoft.com/office/powerpoint/2010/main" val="14897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482916"/>
            <a:ext cx="11038021" cy="46476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fclose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500214-6BE8-6147-AF51-BB50E8E4050D}"/>
              </a:ext>
            </a:extLst>
          </p:cNvPr>
          <p:cNvSpPr/>
          <p:nvPr/>
        </p:nvSpPr>
        <p:spPr bwMode="auto">
          <a:xfrm>
            <a:off x="3138888" y="206135"/>
            <a:ext cx="7965650" cy="644573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3)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 requires two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Open the input file for read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(*(argv+1), "r"))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read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  Open the output file for write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(*(argv+2), "w"))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write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= copy(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"copy %s to %s failed\n", *(argv+1), *(argv+2));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54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71EC4-5964-634D-832F-853B9E9DD8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423" y="1201479"/>
            <a:ext cx="10764478" cy="39765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following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assembler directives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indicate the </a:t>
            </a:r>
            <a:r>
              <a:rPr lang="en-US" sz="2000" b="1" i="1" dirty="0">
                <a:solidFill>
                  <a:srgbClr val="2C895B"/>
                </a:solidFill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 of a </a:t>
            </a:r>
            <a:r>
              <a:rPr lang="en-US" sz="2000" b="1" dirty="0">
                <a:solidFill>
                  <a:srgbClr val="2C895B"/>
                </a:solidFill>
                <a:cs typeface="Courier New" panose="02070309020205020404" pitchFamily="49" charset="0"/>
              </a:rPr>
              <a:t>memory segment specification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Remains in effect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until the next segment directive is seen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3" y="81279"/>
            <a:ext cx="11301412" cy="427647"/>
          </a:xfrm>
        </p:spPr>
        <p:txBody>
          <a:bodyPr/>
          <a:lstStyle/>
          <a:p>
            <a:r>
              <a:rPr lang="en-US" dirty="0"/>
              <a:t>Creating Segments, Definitions In Assembly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F44ED-B623-4F4E-BFB0-5DC36E773C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DCD07-2381-9907-D49D-1AE08FA599CC}"/>
              </a:ext>
            </a:extLst>
          </p:cNvPr>
          <p:cNvSpPr/>
          <p:nvPr/>
        </p:nvSpPr>
        <p:spPr bwMode="auto">
          <a:xfrm>
            <a:off x="1836715" y="2172160"/>
            <a:ext cx="8721831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uninitialized static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does not consume any space in the executable file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static segment variables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data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text segment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 </a:t>
            </a:r>
          </a:p>
        </p:txBody>
      </p:sp>
    </p:spTree>
    <p:extLst>
      <p:ext uri="{BB962C8B-B14F-4D97-AF65-F5344CB8AC3E}">
        <p14:creationId xmlns:p14="http://schemas.microsoft.com/office/powerpoint/2010/main" val="2208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33E7D-07C0-8ED5-A522-C836ED65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423333"/>
            <a:ext cx="5918199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60" y="706376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Epilogue: Stack Frame Management</a:t>
            </a:r>
            <a:br>
              <a:rPr lang="en-US" dirty="0"/>
            </a:br>
            <a:r>
              <a:rPr lang="en-US" dirty="0"/>
              <a:t>Minimum Sized stack frame shown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714500" y="1481256"/>
            <a:ext cx="9956800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prologue, stack frame setup – (later slides)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epilogue, stack frame teardown, return - (later slides)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978772" y="3225279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498164" y="3225279"/>
            <a:ext cx="144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864472" y="4642270"/>
            <a:ext cx="448301" cy="68457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09360" y="4684726"/>
            <a:ext cx="134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7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E17-4EF5-1492-BFCD-055647A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3366"/>
          </a:xfrm>
        </p:spPr>
        <p:txBody>
          <a:bodyPr/>
          <a:lstStyle/>
          <a:p>
            <a:r>
              <a:rPr lang="en-US" dirty="0"/>
              <a:t>Using pointers to examine byte order (on pi-cluster)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D2FE6D-F63D-B614-5C08-44EAF07E4C3B}"/>
              </a:ext>
            </a:extLst>
          </p:cNvPr>
          <p:cNvSpPr/>
          <p:nvPr/>
        </p:nvSpPr>
        <p:spPr bwMode="auto">
          <a:xfrm>
            <a:off x="341891" y="3070796"/>
            <a:ext cx="6236718" cy="364212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SZ 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int foo[SZ] = {0x11223344, 0xaabbccdd};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(unsigned char *)foo;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from MSB to LSB – high to low memory)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(foo)-1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("byte %d: %x\n",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*(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D679-2A3A-0CE3-E976-9B14D1B08A44}"/>
              </a:ext>
            </a:extLst>
          </p:cNvPr>
          <p:cNvSpPr/>
          <p:nvPr/>
        </p:nvSpPr>
        <p:spPr bwMode="auto">
          <a:xfrm>
            <a:off x="7114779" y="3093384"/>
            <a:ext cx="2234013" cy="34824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7: aa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6: bb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5: cc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4: dd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3: 11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2: 22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1: 33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0: 44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3314E-92FF-7C57-0694-F366873ED9E4}"/>
              </a:ext>
            </a:extLst>
          </p:cNvPr>
          <p:cNvGrpSpPr/>
          <p:nvPr/>
        </p:nvGrpSpPr>
        <p:grpSpPr>
          <a:xfrm>
            <a:off x="9385832" y="3465806"/>
            <a:ext cx="2541946" cy="3022846"/>
            <a:chOff x="9900689" y="1854602"/>
            <a:chExt cx="2541946" cy="3022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420C4-99DC-6EE8-1AEE-CA707264CA19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18FEF-6583-B1D8-EFAA-C687581E202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021E-3CCA-8702-9BDD-AB1F5BCF2D6E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CFD6CC-281A-8AC4-4710-B15CB2C2C881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BF323-A4E8-E4D8-60EB-233259CB66B5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7EF67-1C44-4C74-5BFC-3B498A1E50E5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92139-F0D1-2C92-84C4-B58C816CA416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04BF-206A-49D0-7F11-3B5CB7A37866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48A0B-C65D-EE7A-DD17-4DB82823CF45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152D7-81A4-622C-36CC-A060C7EF4AF0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82D77F-ECA6-5778-9031-B3905D525AAD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669242-0531-B9FF-0F24-F330EB1A71EE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5AC86-A396-1FB2-EFA6-3579E1E64139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0xdd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91FE9-D667-4D43-1798-A6F338FE80C9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D2C3B-DB38-CF46-2390-6E3C8FA95874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0xbb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F04A5-43F1-4368-E68B-4DE23AE5CDB3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2A775-4AE8-C146-25B1-2B9C257B54A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8208950-33E4-31DC-3D1F-FF677188AC09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94621" y="1017313"/>
            <a:ext cx="3102260" cy="450575"/>
            <a:chOff x="1968" y="3120"/>
            <a:chExt cx="1728" cy="1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6348EA36-63BD-6ED7-36EE-CD4DAA8901E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a1</a:t>
              </a: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F49077DF-C2CA-DFE6-312F-742F8474654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b2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D672E91E-4905-7AC5-6F34-1255D0DA7D0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c3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06293960-F845-A571-C6D8-93CDA7B7116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d4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A76E6650-3A41-21D7-5D81-2CEA1398065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51521" y="714153"/>
            <a:ext cx="690563" cy="2419351"/>
            <a:chOff x="2784" y="3293"/>
            <a:chExt cx="435" cy="1524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C331C1F7-7B94-47A7-6D8E-37105256BE2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87" y="4249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B8DC596C-047A-1B89-FC67-8E73C4D8161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87" y="4057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738CFA93-74B2-827A-1056-980654DAA98C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7" y="3863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4336AAE0-B15E-D883-A376-0C26D42A0A1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3671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A75C446F-D69F-2554-8292-FDFFE02E830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84" y="3492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EBB013E7-FC14-9C9C-1B1F-46C9FCE4AC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4" y="3293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868F75F-A652-DD19-4415-D768687810E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4437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75EFFBCF-DD02-308E-845D-07577BE5112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4" y="4625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D4A6EA36-D1D3-944D-DFE4-1669121A260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478509" y="1317402"/>
            <a:ext cx="685800" cy="1219200"/>
            <a:chOff x="2159" y="4595"/>
            <a:chExt cx="432" cy="7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D71094EA-5499-BD36-CA82-968AEC9281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59" y="5171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D19808C-83F9-D9B4-6CC7-F7B616BD35E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" y="4978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734CE0F5-4687-6850-84FF-CDD972976B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59" y="4786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22CDCAB1-6C4B-9EC0-1AF1-B3C408E6B56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9" y="4595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a1</a:t>
              </a:r>
            </a:p>
          </p:txBody>
        </p:sp>
      </p:grpSp>
      <p:sp>
        <p:nvSpPr>
          <p:cNvPr id="42" name="Rectangle 31">
            <a:extLst>
              <a:ext uri="{FF2B5EF4-FFF2-40B4-BE49-F238E27FC236}">
                <a16:creationId xmlns:a16="http://schemas.microsoft.com/office/drawing/2014/main" id="{35CD1CA0-6947-FFCF-1335-2DACF79E72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407" y="371263"/>
            <a:ext cx="2209800" cy="402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C02995-3392-A413-77C3-60A28EE3A4DF}"/>
              </a:ext>
            </a:extLst>
          </p:cNvPr>
          <p:cNvGrpSpPr/>
          <p:nvPr/>
        </p:nvGrpSpPr>
        <p:grpSpPr>
          <a:xfrm>
            <a:off x="3408440" y="1467888"/>
            <a:ext cx="2274982" cy="910773"/>
            <a:chOff x="4565579" y="3145805"/>
            <a:chExt cx="2274982" cy="9107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BF5A89-C0C2-3C5A-A162-46D32B6ABD86}"/>
                </a:ext>
              </a:extLst>
            </p:cNvPr>
            <p:cNvSpPr txBox="1"/>
            <p:nvPr/>
          </p:nvSpPr>
          <p:spPr>
            <a:xfrm>
              <a:off x="4565579" y="3410247"/>
              <a:ext cx="22749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MSB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Most significant byte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2E51215-9210-9FC6-DAE0-2A92FD886C4B}"/>
                </a:ext>
              </a:extLst>
            </p:cNvPr>
            <p:cNvSpPr/>
            <p:nvPr/>
          </p:nvSpPr>
          <p:spPr>
            <a:xfrm rot="16200000">
              <a:off x="6495414" y="312685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A38AF8-760E-7F1F-C8A1-59282ED8A208}"/>
              </a:ext>
            </a:extLst>
          </p:cNvPr>
          <p:cNvGrpSpPr/>
          <p:nvPr/>
        </p:nvGrpSpPr>
        <p:grpSpPr>
          <a:xfrm>
            <a:off x="7391021" y="1482288"/>
            <a:ext cx="2339102" cy="850463"/>
            <a:chOff x="7967710" y="2820695"/>
            <a:chExt cx="2339102" cy="850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BEEB15-1991-8512-36F4-B78F734823E9}"/>
                </a:ext>
              </a:extLst>
            </p:cNvPr>
            <p:cNvSpPr txBox="1"/>
            <p:nvPr/>
          </p:nvSpPr>
          <p:spPr>
            <a:xfrm>
              <a:off x="7967710" y="3024827"/>
              <a:ext cx="23391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Least significant byte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7D78A9E5-7EF5-981C-7E26-D4A4C4BBF3F2}"/>
                </a:ext>
              </a:extLst>
            </p:cNvPr>
            <p:cNvSpPr/>
            <p:nvPr/>
          </p:nvSpPr>
          <p:spPr>
            <a:xfrm rot="16200000">
              <a:off x="8067752" y="280174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6BD711-108D-EA52-278B-2E0FD1514C09}"/>
              </a:ext>
            </a:extLst>
          </p:cNvPr>
          <p:cNvGrpSpPr/>
          <p:nvPr/>
        </p:nvGrpSpPr>
        <p:grpSpPr>
          <a:xfrm>
            <a:off x="11164309" y="1310359"/>
            <a:ext cx="685800" cy="1227815"/>
            <a:chOff x="8699737" y="4507245"/>
            <a:chExt cx="685800" cy="122781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7EF306B-DEC0-E62B-6CC3-E8160E4B50E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99737" y="543026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79DD3C7-48F4-9B8F-6EE9-D144A834604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699737" y="51168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A7205865-C8E0-A4CA-D98B-E58B079DA55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99737" y="47866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4AE042B0-C77E-13A6-2BEC-0C67F42398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699737" y="45072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914400" y="1055800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644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39783" y="222165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49055" y="2226359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61019" y="2221654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43243" y="22227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37945" y="222165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58912" y="2621764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46149" y="2622816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46149" y="3890690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80273" y="3575624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112149" y="326741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816829" y="2589692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803411" y="3934852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92671" y="3690635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56690" y="218062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404571" y="1188712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608100" y="1898828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 Variables &lt; 32-Bits Wide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94CE8F-7245-FB4C-B012-7ADEAAA3D391}"/>
              </a:ext>
            </a:extLst>
          </p:cNvPr>
          <p:cNvSpPr txBox="1">
            <a:spLocks/>
          </p:cNvSpPr>
          <p:nvPr/>
        </p:nvSpPr>
        <p:spPr>
          <a:xfrm>
            <a:off x="1308683" y="1016876"/>
            <a:ext cx="4355353" cy="639762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Unsigned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1308683" y="1691829"/>
            <a:ext cx="4355353" cy="353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Zero-Extend:  Add leading 0’s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C56F5-F184-C145-9B44-604C4AF7C454}"/>
              </a:ext>
            </a:extLst>
          </p:cNvPr>
          <p:cNvCxnSpPr/>
          <p:nvPr/>
        </p:nvCxnSpPr>
        <p:spPr>
          <a:xfrm>
            <a:off x="4978409" y="3126281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1308683" y="5377790"/>
            <a:ext cx="4395041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Instructions that zero-extend: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ldrb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ldrh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E3088-5B69-B74C-9C4D-9792320FFAB5}"/>
              </a:ext>
            </a:extLst>
          </p:cNvPr>
          <p:cNvSpPr/>
          <p:nvPr/>
        </p:nvSpPr>
        <p:spPr>
          <a:xfrm>
            <a:off x="3627174" y="2822703"/>
            <a:ext cx="1820034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0b 1110 0001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756061" y="4032170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00525B3F-2DB3-7E4B-87F0-3C38EFAF8479}"/>
              </a:ext>
            </a:extLst>
          </p:cNvPr>
          <p:cNvSpPr/>
          <p:nvPr/>
        </p:nvSpPr>
        <p:spPr>
          <a:xfrm rot="16200000">
            <a:off x="2978385" y="3132648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4537394" y="2488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1381731" y="39802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81144-14DE-A44C-99D7-063E1BD0CDE2}"/>
              </a:ext>
            </a:extLst>
          </p:cNvPr>
          <p:cNvSpPr txBox="1"/>
          <p:nvPr/>
        </p:nvSpPr>
        <p:spPr>
          <a:xfrm>
            <a:off x="1444774" y="4716994"/>
            <a:ext cx="408316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Overwrite the upper three bytes with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57B55-48BA-034E-956D-4E9F268461D3}"/>
              </a:ext>
            </a:extLst>
          </p:cNvPr>
          <p:cNvGrpSpPr/>
          <p:nvPr/>
        </p:nvGrpSpPr>
        <p:grpSpPr>
          <a:xfrm>
            <a:off x="5811673" y="1016876"/>
            <a:ext cx="4446423" cy="5358888"/>
            <a:chOff x="5811673" y="1016876"/>
            <a:chExt cx="4446423" cy="5358888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E7099685-596E-0C4E-8CE7-89B293273617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016876"/>
              <a:ext cx="4446418" cy="639762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bg1"/>
                  </a:solidFill>
                </a:rPr>
                <a:t>Signed (2’s complement)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AF5F7BB-CE4B-D04C-AFBF-E2058E254F29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656638"/>
              <a:ext cx="4446423" cy="35361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Sign-Extend: Replicate sign bit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example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854A8E-8EEB-1444-B8D5-A639404B14A1}"/>
                </a:ext>
              </a:extLst>
            </p:cNvPr>
            <p:cNvSpPr/>
            <p:nvPr/>
          </p:nvSpPr>
          <p:spPr>
            <a:xfrm>
              <a:off x="5851360" y="5385164"/>
              <a:ext cx="4406736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Instructions that sign-extend:</a:t>
              </a:r>
            </a:p>
            <a:p>
              <a:pPr algn="ctr"/>
              <a:r>
                <a:rPr lang="en-US" sz="2400" dirty="0" err="1">
                  <a:solidFill>
                    <a:schemeClr val="tx2"/>
                  </a:solidFill>
                </a:rPr>
                <a:t>ldrsb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ldrsh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E6BDB8-C527-AA48-99EC-A2547284BFE0}"/>
                </a:ext>
              </a:extLst>
            </p:cNvPr>
            <p:cNvCxnSpPr/>
            <p:nvPr/>
          </p:nvCxnSpPr>
          <p:spPr>
            <a:xfrm>
              <a:off x="9499363" y="2849046"/>
              <a:ext cx="0" cy="914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B79267-FC4F-7A4D-A6C3-BB0DF781C5BF}"/>
                </a:ext>
              </a:extLst>
            </p:cNvPr>
            <p:cNvGrpSpPr/>
            <p:nvPr/>
          </p:nvGrpSpPr>
          <p:grpSpPr>
            <a:xfrm>
              <a:off x="6277015" y="3754935"/>
              <a:ext cx="3742224" cy="312089"/>
              <a:chOff x="1109197" y="2250436"/>
              <a:chExt cx="3742224" cy="3120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D4C58D-0336-B541-ACC1-08C56CDF31F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469D67-C33B-204E-9EEF-9317D5B5AA99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64300A-50CD-F94A-816B-D7839820D012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D4A90B-7815-DF44-81CF-6BBC34871FAC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7DC1349-D4F5-1A43-9F46-8769BA3E1CEC}"/>
                </a:ext>
              </a:extLst>
            </p:cNvPr>
            <p:cNvSpPr/>
            <p:nvPr/>
          </p:nvSpPr>
          <p:spPr>
            <a:xfrm rot="16200000">
              <a:off x="7499339" y="2855413"/>
              <a:ext cx="362024" cy="28066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43A9C-F934-234F-8D5C-3A4243D3C36F}"/>
                </a:ext>
              </a:extLst>
            </p:cNvPr>
            <p:cNvSpPr txBox="1"/>
            <p:nvPr/>
          </p:nvSpPr>
          <p:spPr>
            <a:xfrm>
              <a:off x="9058348" y="221098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1CC6D2-CEF8-BE41-80FB-2CC72384E1C7}"/>
                </a:ext>
              </a:extLst>
            </p:cNvPr>
            <p:cNvSpPr txBox="1"/>
            <p:nvPr/>
          </p:nvSpPr>
          <p:spPr>
            <a:xfrm>
              <a:off x="5902685" y="37030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04FC9-6C5D-2340-A074-F13018C16D37}"/>
                </a:ext>
              </a:extLst>
            </p:cNvPr>
            <p:cNvSpPr txBox="1"/>
            <p:nvPr/>
          </p:nvSpPr>
          <p:spPr>
            <a:xfrm>
              <a:off x="5965728" y="4439759"/>
              <a:ext cx="4083169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Overwrite the upper three bytes with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3299C0-BA68-2E44-B511-41A600943C43}"/>
                </a:ext>
              </a:extLst>
            </p:cNvPr>
            <p:cNvSpPr/>
            <p:nvPr/>
          </p:nvSpPr>
          <p:spPr>
            <a:xfrm>
              <a:off x="8173666" y="2558640"/>
              <a:ext cx="1820034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0b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3D3139-C1E8-E248-AFFD-509E0937AA4D}"/>
                </a:ext>
              </a:extLst>
            </p:cNvPr>
            <p:cNvCxnSpPr/>
            <p:nvPr/>
          </p:nvCxnSpPr>
          <p:spPr>
            <a:xfrm flipH="1">
              <a:off x="6902245" y="2822703"/>
              <a:ext cx="1858297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6731AE-DE69-4146-8965-CF8316AB8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4169" y="2831253"/>
              <a:ext cx="1036373" cy="92809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470F98E-7B13-D944-9A58-FC50F13C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8313" y="2811991"/>
              <a:ext cx="122229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12F90B-36DA-6A45-8647-EB3F348D12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01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 8-bit, 16-bit, 32-bit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73572" y="1477278"/>
            <a:ext cx="3897649" cy="34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73572" y="4907432"/>
            <a:ext cx="3897649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87521" y="4127125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2964029" y="20178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254556" y="3757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93C5A-277B-0A48-A515-A031337CFBBB}"/>
              </a:ext>
            </a:extLst>
          </p:cNvPr>
          <p:cNvGrpSpPr/>
          <p:nvPr/>
        </p:nvGrpSpPr>
        <p:grpSpPr>
          <a:xfrm>
            <a:off x="198216" y="2378070"/>
            <a:ext cx="3742224" cy="312089"/>
            <a:chOff x="1109197" y="2250436"/>
            <a:chExt cx="3742224" cy="312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69B4-0C51-784B-9BB3-61DCD7CCC99D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28429-640F-A047-B086-1D3639CE63CE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91927D-9157-2841-B9DD-183586290411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E1361F-8F31-274C-B4DE-5D7F3386DCB4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B41F5F-23FB-9240-836E-5839B754E672}"/>
              </a:ext>
            </a:extLst>
          </p:cNvPr>
          <p:cNvCxnSpPr>
            <a:cxnSpLocks/>
            <a:stCxn id="32" idx="0"/>
            <a:endCxn id="55" idx="2"/>
          </p:cNvCxnSpPr>
          <p:nvPr/>
        </p:nvCxnSpPr>
        <p:spPr>
          <a:xfrm flipV="1">
            <a:off x="3461967" y="2690157"/>
            <a:ext cx="10695" cy="1436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2473F3BA-54CA-7640-9EC7-0EA424B168B1}"/>
              </a:ext>
            </a:extLst>
          </p:cNvPr>
          <p:cNvSpPr/>
          <p:nvPr/>
        </p:nvSpPr>
        <p:spPr>
          <a:xfrm rot="16200000">
            <a:off x="1428276" y="1479163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158E5-347B-AA4A-8407-9653D81E281D}"/>
              </a:ext>
            </a:extLst>
          </p:cNvPr>
          <p:cNvSpPr txBox="1"/>
          <p:nvPr/>
        </p:nvSpPr>
        <p:spPr>
          <a:xfrm>
            <a:off x="814024" y="3057636"/>
            <a:ext cx="15440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Changed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AB4E4-CE47-CA4A-934A-4E87074D8203}"/>
              </a:ext>
            </a:extLst>
          </p:cNvPr>
          <p:cNvGrpSpPr/>
          <p:nvPr/>
        </p:nvGrpSpPr>
        <p:grpSpPr>
          <a:xfrm>
            <a:off x="4023111" y="1477278"/>
            <a:ext cx="3908684" cy="4420754"/>
            <a:chOff x="6680164" y="888456"/>
            <a:chExt cx="3908684" cy="4420754"/>
          </a:xfrm>
        </p:grpSpPr>
        <p:sp>
          <p:nvSpPr>
            <p:cNvPr id="57" name="Content Placeholder 6">
              <a:extLst>
                <a:ext uri="{FF2B5EF4-FFF2-40B4-BE49-F238E27FC236}">
                  <a16:creationId xmlns:a16="http://schemas.microsoft.com/office/drawing/2014/main" id="{B5481060-1AC0-AD49-864E-C9CDABC44AAA}"/>
                </a:ext>
              </a:extLst>
            </p:cNvPr>
            <p:cNvSpPr txBox="1">
              <a:spLocks/>
            </p:cNvSpPr>
            <p:nvPr/>
          </p:nvSpPr>
          <p:spPr>
            <a:xfrm>
              <a:off x="6705105" y="888456"/>
              <a:ext cx="3882782" cy="34301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F6FFC2-7557-6140-B74B-8A8C3BEBD0C8}"/>
                </a:ext>
              </a:extLst>
            </p:cNvPr>
            <p:cNvSpPr/>
            <p:nvPr/>
          </p:nvSpPr>
          <p:spPr>
            <a:xfrm>
              <a:off x="6680164" y="4318610"/>
              <a:ext cx="3907723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strh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3CF09C-A6BB-8C44-A749-007AFB993C1E}"/>
                </a:ext>
              </a:extLst>
            </p:cNvPr>
            <p:cNvGrpSpPr/>
            <p:nvPr/>
          </p:nvGrpSpPr>
          <p:grpSpPr>
            <a:xfrm>
              <a:off x="6781561" y="3545923"/>
              <a:ext cx="3742224" cy="312089"/>
              <a:chOff x="1085950" y="2250436"/>
              <a:chExt cx="3742224" cy="3120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2E4F61-6F5B-CA45-B7B6-48080CF1376C}"/>
                  </a:ext>
                </a:extLst>
              </p:cNvPr>
              <p:cNvSpPr/>
              <p:nvPr/>
            </p:nvSpPr>
            <p:spPr>
              <a:xfrm>
                <a:off x="1085950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B1FF6A-B500-7745-82D6-ACD82821E3FC}"/>
                  </a:ext>
                </a:extLst>
              </p:cNvPr>
              <p:cNvSpPr/>
              <p:nvPr/>
            </p:nvSpPr>
            <p:spPr>
              <a:xfrm>
                <a:off x="2021506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FF2F79-DF75-9A4E-915B-6020FEC58D68}"/>
                  </a:ext>
                </a:extLst>
              </p:cNvPr>
              <p:cNvSpPr/>
              <p:nvPr/>
            </p:nvSpPr>
            <p:spPr>
              <a:xfrm>
                <a:off x="2957062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4DBC89-0E6D-9C4E-B60B-1CB5927E6A45}"/>
                  </a:ext>
                </a:extLst>
              </p:cNvPr>
              <p:cNvSpPr/>
              <p:nvPr/>
            </p:nvSpPr>
            <p:spPr>
              <a:xfrm>
                <a:off x="3892618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A24849-7C2D-C342-8D64-5A767763195F}"/>
                </a:ext>
              </a:extLst>
            </p:cNvPr>
            <p:cNvSpPr txBox="1"/>
            <p:nvPr/>
          </p:nvSpPr>
          <p:spPr>
            <a:xfrm>
              <a:off x="9570621" y="142904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BC0BA7-B9AB-C840-B447-512EB1A57186}"/>
                </a:ext>
              </a:extLst>
            </p:cNvPr>
            <p:cNvSpPr txBox="1"/>
            <p:nvPr/>
          </p:nvSpPr>
          <p:spPr>
            <a:xfrm>
              <a:off x="6799848" y="322402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3F4654-9D2C-134F-9F35-A82AB0D70ED0}"/>
                </a:ext>
              </a:extLst>
            </p:cNvPr>
            <p:cNvGrpSpPr/>
            <p:nvPr/>
          </p:nvGrpSpPr>
          <p:grpSpPr>
            <a:xfrm>
              <a:off x="6804808" y="1789248"/>
              <a:ext cx="3742224" cy="312089"/>
              <a:chOff x="1109197" y="2250436"/>
              <a:chExt cx="3742224" cy="3120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5C3D58-23F5-B748-9293-0EE9325C6CB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B0DA154-8A80-DC4D-AA9D-89E6EBC24A3F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B73615C-C4BF-114A-86BE-A7A920BE951C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F2179-CCC7-EF46-8A20-0F8C4900B3D5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D7D02F-04F4-0344-9872-6220858ECBB8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10047645" y="2108958"/>
              <a:ext cx="8362" cy="143696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669F07A-295F-B549-B02A-1C6AC6E7E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425" y="2108958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8E6809F3-F542-CC4E-B6AE-AFBA1E0A0938}"/>
                </a:ext>
              </a:extLst>
            </p:cNvPr>
            <p:cNvSpPr/>
            <p:nvPr/>
          </p:nvSpPr>
          <p:spPr>
            <a:xfrm rot="16200000">
              <a:off x="7555423" y="1350720"/>
              <a:ext cx="369881" cy="187111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F1027C-A297-6447-A3B9-FA8D406E45CB}"/>
                </a:ext>
              </a:extLst>
            </p:cNvPr>
            <p:cNvSpPr txBox="1"/>
            <p:nvPr/>
          </p:nvSpPr>
          <p:spPr>
            <a:xfrm>
              <a:off x="7031557" y="2468849"/>
              <a:ext cx="154401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 Changed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B1D63-0F5F-ABF0-934A-6FEAA8C3F4F6}"/>
              </a:ext>
            </a:extLst>
          </p:cNvPr>
          <p:cNvGrpSpPr/>
          <p:nvPr/>
        </p:nvGrpSpPr>
        <p:grpSpPr>
          <a:xfrm>
            <a:off x="8007290" y="1477278"/>
            <a:ext cx="4056787" cy="4442901"/>
            <a:chOff x="8007290" y="835293"/>
            <a:chExt cx="4056787" cy="44429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D7180E-6031-4C29-5DBC-4FF3661C3A7C}"/>
                </a:ext>
              </a:extLst>
            </p:cNvPr>
            <p:cNvGrpSpPr/>
            <p:nvPr/>
          </p:nvGrpSpPr>
          <p:grpSpPr>
            <a:xfrm>
              <a:off x="8007290" y="835293"/>
              <a:ext cx="4056787" cy="4442901"/>
              <a:chOff x="6680164" y="866309"/>
              <a:chExt cx="4056787" cy="4442901"/>
            </a:xfrm>
          </p:grpSpPr>
          <p:sp>
            <p:nvSpPr>
              <p:cNvPr id="41" name="Content Placeholder 6">
                <a:extLst>
                  <a:ext uri="{FF2B5EF4-FFF2-40B4-BE49-F238E27FC236}">
                    <a16:creationId xmlns:a16="http://schemas.microsoft.com/office/drawing/2014/main" id="{C2FEFF1B-5580-2C8E-FED9-96B6F119D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105" y="866309"/>
                <a:ext cx="4031846" cy="34523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>
                <a:lvl1pPr marL="234950" indent="-2349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7850" indent="-223838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3375" indent="-222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80F280-8F39-795F-F87B-A0CAA1A1FF32}"/>
                  </a:ext>
                </a:extLst>
              </p:cNvPr>
              <p:cNvSpPr/>
              <p:nvPr/>
            </p:nvSpPr>
            <p:spPr>
              <a:xfrm>
                <a:off x="6680164" y="4318610"/>
                <a:ext cx="4056787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str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F6579A6-0795-85C3-6D52-668C50E37353}"/>
                  </a:ext>
                </a:extLst>
              </p:cNvPr>
              <p:cNvGrpSpPr/>
              <p:nvPr/>
            </p:nvGrpSpPr>
            <p:grpSpPr>
              <a:xfrm>
                <a:off x="6781561" y="3545923"/>
                <a:ext cx="3742224" cy="312089"/>
                <a:chOff x="1085950" y="2250436"/>
                <a:chExt cx="3742224" cy="31208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B3BD69-6F50-A63A-4A88-1DCDE3A95204}"/>
                    </a:ext>
                  </a:extLst>
                </p:cNvPr>
                <p:cNvSpPr/>
                <p:nvPr/>
              </p:nvSpPr>
              <p:spPr>
                <a:xfrm>
                  <a:off x="1085950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715C6C4-5A67-128E-7100-79839E715D32}"/>
                    </a:ext>
                  </a:extLst>
                </p:cNvPr>
                <p:cNvSpPr/>
                <p:nvPr/>
              </p:nvSpPr>
              <p:spPr>
                <a:xfrm>
                  <a:off x="2021506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11D818F-9F5B-FC91-E1DB-889E5ADE3C4A}"/>
                    </a:ext>
                  </a:extLst>
                </p:cNvPr>
                <p:cNvSpPr/>
                <p:nvPr/>
              </p:nvSpPr>
              <p:spPr>
                <a:xfrm>
                  <a:off x="2957062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12346A-D7A4-6313-893E-D5787413F4E4}"/>
                    </a:ext>
                  </a:extLst>
                </p:cNvPr>
                <p:cNvSpPr/>
                <p:nvPr/>
              </p:nvSpPr>
              <p:spPr>
                <a:xfrm>
                  <a:off x="3892618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A309EF-B51E-6E91-5D5F-1F2590D0BA3E}"/>
                  </a:ext>
                </a:extLst>
              </p:cNvPr>
              <p:cNvSpPr txBox="1"/>
              <p:nvPr/>
            </p:nvSpPr>
            <p:spPr>
              <a:xfrm>
                <a:off x="9570621" y="142904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memory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0AC96-1050-C545-D2FA-9A3272DD88A6}"/>
                  </a:ext>
                </a:extLst>
              </p:cNvPr>
              <p:cNvSpPr txBox="1"/>
              <p:nvPr/>
            </p:nvSpPr>
            <p:spPr>
              <a:xfrm>
                <a:off x="6799848" y="322402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r0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C181292-0D35-16E5-8608-DB7B3B86CB26}"/>
                  </a:ext>
                </a:extLst>
              </p:cNvPr>
              <p:cNvGrpSpPr/>
              <p:nvPr/>
            </p:nvGrpSpPr>
            <p:grpSpPr>
              <a:xfrm>
                <a:off x="6804808" y="1789248"/>
                <a:ext cx="3742224" cy="312089"/>
                <a:chOff x="1109197" y="2250436"/>
                <a:chExt cx="3742224" cy="31208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BF13F3-73C0-3B4C-545D-6D494AA7D6C1}"/>
                    </a:ext>
                  </a:extLst>
                </p:cNvPr>
                <p:cNvSpPr/>
                <p:nvPr/>
              </p:nvSpPr>
              <p:spPr>
                <a:xfrm>
                  <a:off x="1109197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1285D42-C5D1-6AF0-C134-316B626F1FF3}"/>
                    </a:ext>
                  </a:extLst>
                </p:cNvPr>
                <p:cNvSpPr/>
                <p:nvPr/>
              </p:nvSpPr>
              <p:spPr>
                <a:xfrm>
                  <a:off x="2044753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A95C65F-D313-0E69-298B-6129E04FECA6}"/>
                    </a:ext>
                  </a:extLst>
                </p:cNvPr>
                <p:cNvSpPr/>
                <p:nvPr/>
              </p:nvSpPr>
              <p:spPr>
                <a:xfrm>
                  <a:off x="2980309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2F9B4EA-5BFA-BE52-C294-7C36571BD944}"/>
                    </a:ext>
                  </a:extLst>
                </p:cNvPr>
                <p:cNvSpPr/>
                <p:nvPr/>
              </p:nvSpPr>
              <p:spPr>
                <a:xfrm>
                  <a:off x="3915865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1C22-7573-0CB0-1D69-11D239917D7A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H="1" flipV="1">
                <a:off x="10047645" y="2108958"/>
                <a:ext cx="8362" cy="143696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3A14BF1-5298-B181-96E3-81DD2C4E6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0425" y="2108958"/>
                <a:ext cx="1" cy="14293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A6080F0-E19E-A621-948F-305E9D4D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628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58D6C4-33F1-26F3-7A60-97EA8A774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8219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D2CD2C-9999-394D-B70B-335033E561CB}"/>
              </a:ext>
            </a:extLst>
          </p:cNvPr>
          <p:cNvSpPr/>
          <p:nvPr/>
        </p:nvSpPr>
        <p:spPr>
          <a:xfrm>
            <a:off x="492614" y="4634740"/>
            <a:ext cx="11393834" cy="209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16542"/>
            <a:ext cx="11490647" cy="471530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– Copies NOT (~)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E05044-F953-7042-853D-93433271F9E0}"/>
              </a:ext>
            </a:extLst>
          </p:cNvPr>
          <p:cNvGrpSpPr/>
          <p:nvPr/>
        </p:nvGrpSpPr>
        <p:grpSpPr>
          <a:xfrm>
            <a:off x="652140" y="457200"/>
            <a:ext cx="5623154" cy="1343783"/>
            <a:chOff x="652140" y="457200"/>
            <a:chExt cx="5623154" cy="13437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ABFDE-EAC1-F941-B61A-7D8AF47CEC34}"/>
                </a:ext>
              </a:extLst>
            </p:cNvPr>
            <p:cNvSpPr/>
            <p:nvPr/>
          </p:nvSpPr>
          <p:spPr>
            <a:xfrm>
              <a:off x="652140" y="457200"/>
              <a:ext cx="5623154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7DDD6B-EE14-F747-9FF9-7E8CE1FC8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9099" y="888760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0E088-9CDB-4547-A782-49F588B48A98}"/>
                </a:ext>
              </a:extLst>
            </p:cNvPr>
            <p:cNvSpPr txBox="1"/>
            <p:nvPr/>
          </p:nvSpPr>
          <p:spPr>
            <a:xfrm>
              <a:off x="3206730" y="1320976"/>
              <a:ext cx="29546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constant (immediate value)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8B6E8C-2976-B345-958D-CBF66EA42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6215" y="9560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2A26-01EE-004E-84C4-BDBF0C0D8F95}"/>
                </a:ext>
              </a:extLst>
            </p:cNvPr>
            <p:cNvSpPr txBox="1"/>
            <p:nvPr/>
          </p:nvSpPr>
          <p:spPr>
            <a:xfrm>
              <a:off x="896983" y="1320976"/>
              <a:ext cx="2143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A468E0-2C76-DE4A-91F7-6605D32F7CE9}"/>
                </a:ext>
              </a:extLst>
            </p:cNvPr>
            <p:cNvSpPr txBox="1"/>
            <p:nvPr/>
          </p:nvSpPr>
          <p:spPr>
            <a:xfrm>
              <a:off x="1373089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A3F90-CA1C-2E4A-B696-E8A797608D55}"/>
                </a:ext>
              </a:extLst>
            </p:cNvPr>
            <p:cNvSpPr txBox="1"/>
            <p:nvPr/>
          </p:nvSpPr>
          <p:spPr>
            <a:xfrm>
              <a:off x="2655287" y="57493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5279E7-7543-AE47-800F-05D73501E324}"/>
              </a:ext>
            </a:extLst>
          </p:cNvPr>
          <p:cNvGrpSpPr/>
          <p:nvPr/>
        </p:nvGrpSpPr>
        <p:grpSpPr>
          <a:xfrm>
            <a:off x="6497128" y="457200"/>
            <a:ext cx="4623718" cy="1343783"/>
            <a:chOff x="6497128" y="457200"/>
            <a:chExt cx="4623718" cy="13437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DF96B2-D5E9-2146-8314-80D1E23E242C}"/>
                </a:ext>
              </a:extLst>
            </p:cNvPr>
            <p:cNvSpPr/>
            <p:nvPr/>
          </p:nvSpPr>
          <p:spPr>
            <a:xfrm>
              <a:off x="6497128" y="457200"/>
              <a:ext cx="462371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825442-09D2-0044-9EDB-9B709FA6EC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73121" y="926853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5FEA4A-90E4-0042-852B-B3BC53E9572D}"/>
                </a:ext>
              </a:extLst>
            </p:cNvPr>
            <p:cNvSpPr txBox="1"/>
            <p:nvPr/>
          </p:nvSpPr>
          <p:spPr>
            <a:xfrm>
              <a:off x="9255176" y="1320976"/>
              <a:ext cx="17107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source 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AD60B0-0413-EB41-A400-C0E7BDD74DF7}"/>
                </a:ext>
              </a:extLst>
            </p:cNvPr>
            <p:cNvSpPr txBox="1"/>
            <p:nvPr/>
          </p:nvSpPr>
          <p:spPr>
            <a:xfrm>
              <a:off x="7231794" y="55683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F4EC75-68F8-394B-B258-3F26518D0981}"/>
                </a:ext>
              </a:extLst>
            </p:cNvPr>
            <p:cNvSpPr txBox="1"/>
            <p:nvPr/>
          </p:nvSpPr>
          <p:spPr>
            <a:xfrm>
              <a:off x="8513992" y="559510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3AF782-FBD7-E740-B429-5D62D4018F98}"/>
                </a:ext>
              </a:extLst>
            </p:cNvPr>
            <p:cNvSpPr txBox="1"/>
            <p:nvPr/>
          </p:nvSpPr>
          <p:spPr>
            <a:xfrm>
              <a:off x="9119804" y="559510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36E2E-8E88-9341-A5E2-CF9506613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39122" y="948097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E42D2-9D8E-4C45-973F-0FC510F71BDF}"/>
                </a:ext>
              </a:extLst>
            </p:cNvPr>
            <p:cNvSpPr txBox="1"/>
            <p:nvPr/>
          </p:nvSpPr>
          <p:spPr>
            <a:xfrm>
              <a:off x="6740433" y="1312983"/>
              <a:ext cx="22031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55" y="3277509"/>
            <a:ext cx="11155060" cy="322157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bitwise NOT </a:t>
            </a:r>
            <a:r>
              <a:rPr lang="en-US" sz="1800" dirty="0"/>
              <a:t>operation. Immediate (constant) version copies to 32-bit register, then does a bitwise NOT</a:t>
            </a:r>
          </a:p>
          <a:p>
            <a:pPr marL="0" indent="0">
              <a:buNone/>
            </a:pPr>
            <a:endParaRPr lang="en-US" sz="105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4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r5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~y in C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-1</a:t>
            </a:r>
          </a:p>
        </p:txBody>
      </p:sp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B0E215A4-FF83-5740-9D9C-3B5EC3051FEB}"/>
              </a:ext>
            </a:extLst>
          </p:cNvPr>
          <p:cNvGraphicFramePr>
            <a:graphicFrameLocks noGrp="1"/>
          </p:cNvGraphicFramePr>
          <p:nvPr/>
        </p:nvGraphicFramePr>
        <p:xfrm>
          <a:off x="1776023" y="3420473"/>
          <a:ext cx="7485515" cy="11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162">
                  <a:extLst>
                    <a:ext uri="{9D8B030D-6E8A-4147-A177-3AD203B41FA5}">
                      <a16:colId xmlns:a16="http://schemas.microsoft.com/office/drawing/2014/main" val="2653099830"/>
                    </a:ext>
                  </a:extLst>
                </a:gridCol>
                <a:gridCol w="2212314">
                  <a:extLst>
                    <a:ext uri="{9D8B030D-6E8A-4147-A177-3AD203B41FA5}">
                      <a16:colId xmlns:a16="http://schemas.microsoft.com/office/drawing/2014/main" val="2568178779"/>
                    </a:ext>
                  </a:extLst>
                </a:gridCol>
                <a:gridCol w="2172820">
                  <a:extLst>
                    <a:ext uri="{9D8B030D-6E8A-4147-A177-3AD203B41FA5}">
                      <a16:colId xmlns:a16="http://schemas.microsoft.com/office/drawing/2014/main" val="1438770197"/>
                    </a:ext>
                  </a:extLst>
                </a:gridCol>
                <a:gridCol w="1998219">
                  <a:extLst>
                    <a:ext uri="{9D8B030D-6E8A-4147-A177-3AD203B41FA5}">
                      <a16:colId xmlns:a16="http://schemas.microsoft.com/office/drawing/2014/main" val="2882377401"/>
                    </a:ext>
                  </a:extLst>
                </a:gridCol>
              </a:tblGrid>
              <a:tr h="400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extended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inverted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signed base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398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85242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121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A70E5D-8D7E-8B4D-84C6-223E38A327CD}"/>
              </a:ext>
            </a:extLst>
          </p:cNvPr>
          <p:cNvGrpSpPr/>
          <p:nvPr/>
        </p:nvGrpSpPr>
        <p:grpSpPr>
          <a:xfrm>
            <a:off x="5523976" y="4576513"/>
            <a:ext cx="6025502" cy="773085"/>
            <a:chOff x="6053484" y="5048922"/>
            <a:chExt cx="6025502" cy="7730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7BB6B3-1B53-A74F-ADF9-7458B3965885}"/>
                </a:ext>
              </a:extLst>
            </p:cNvPr>
            <p:cNvGrpSpPr/>
            <p:nvPr/>
          </p:nvGrpSpPr>
          <p:grpSpPr>
            <a:xfrm>
              <a:off x="6053484" y="5124897"/>
              <a:ext cx="6025502" cy="697110"/>
              <a:chOff x="5686529" y="4065165"/>
              <a:chExt cx="6025502" cy="69711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E40141-E31D-7340-ACBB-ED3C3CB28160}"/>
                  </a:ext>
                </a:extLst>
              </p:cNvPr>
              <p:cNvGrpSpPr/>
              <p:nvPr/>
            </p:nvGrpSpPr>
            <p:grpSpPr>
              <a:xfrm>
                <a:off x="5686529" y="4065165"/>
                <a:ext cx="6025502" cy="697110"/>
                <a:chOff x="5803232" y="4037721"/>
                <a:chExt cx="6025502" cy="69711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005E64-6A14-934C-B545-8C003761F468}"/>
                    </a:ext>
                  </a:extLst>
                </p:cNvPr>
                <p:cNvGrpSpPr/>
                <p:nvPr/>
              </p:nvGrpSpPr>
              <p:grpSpPr>
                <a:xfrm>
                  <a:off x="5803232" y="4037721"/>
                  <a:ext cx="6025502" cy="697110"/>
                  <a:chOff x="4575210" y="3335112"/>
                  <a:chExt cx="6025502" cy="697110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688F95-0151-BD4B-806F-0F359BF54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008" y="3632112"/>
                    <a:ext cx="1700227" cy="40011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0xfffffffb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85D35CC-C529-D443-B369-515C739E4E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210" y="3609028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1F137A0-F7B8-3544-B5B3-1475D6BCEAF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2853" y="3532636"/>
                    <a:ext cx="6078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0x4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734C0F-3D3E-F043-B86B-E63F86CED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69" y="3335112"/>
                    <a:ext cx="14565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/>
                      <a:t>invert the bits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3445386-39DB-3C41-A4D0-FBAACA52EBA2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 bwMode="auto">
                  <a:xfrm flipH="1">
                    <a:off x="6712235" y="3832167"/>
                    <a:ext cx="531007" cy="0"/>
                  </a:xfrm>
                  <a:prstGeom prst="straightConnector1">
                    <a:avLst/>
                  </a:prstGeom>
                  <a:noFill/>
                  <a:ln w="635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403EE0-5DC1-4D4C-9169-0E3C66EDFF41}"/>
                    </a:ext>
                  </a:extLst>
                </p:cNvPr>
                <p:cNvSpPr txBox="1"/>
                <p:nvPr/>
              </p:nvSpPr>
              <p:spPr>
                <a:xfrm>
                  <a:off x="8502103" y="4315689"/>
                  <a:ext cx="2057723" cy="4001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0x00000004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73E8485-F1E8-7149-A2C7-21E407F330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442215" y="4509892"/>
                <a:ext cx="559482" cy="623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B1D5FA-DDF4-4248-ADF2-17DF666EC640}"/>
                </a:ext>
              </a:extLst>
            </p:cNvPr>
            <p:cNvSpPr txBox="1"/>
            <p:nvPr/>
          </p:nvSpPr>
          <p:spPr>
            <a:xfrm>
              <a:off x="8205097" y="5048922"/>
              <a:ext cx="2935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copy into 32 bits zero extend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88890-0F1F-364B-8A26-2B2A5232205A}"/>
              </a:ext>
            </a:extLst>
          </p:cNvPr>
          <p:cNvGrpSpPr/>
          <p:nvPr/>
        </p:nvGrpSpPr>
        <p:grpSpPr>
          <a:xfrm>
            <a:off x="5567004" y="5491510"/>
            <a:ext cx="5286037" cy="445110"/>
            <a:chOff x="6568756" y="2618678"/>
            <a:chExt cx="5286037" cy="445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5343B-0DCA-E847-8C11-41CBC21DFF1E}"/>
                </a:ext>
              </a:extLst>
            </p:cNvPr>
            <p:cNvSpPr txBox="1"/>
            <p:nvPr/>
          </p:nvSpPr>
          <p:spPr>
            <a:xfrm>
              <a:off x="9193760" y="2663678"/>
              <a:ext cx="2160720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0xaaaaaaaa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8B8E502-3927-2C4D-AD6A-0F734C86135C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0x55555555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B7BD4-CE7D-AF46-A880-52F03575EB04}"/>
                </a:ext>
              </a:extLst>
            </p:cNvPr>
            <p:cNvSpPr txBox="1"/>
            <p:nvPr/>
          </p:nvSpPr>
          <p:spPr>
            <a:xfrm>
              <a:off x="11387999" y="261867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8029B5-6BB8-9349-9CEE-8D4C39E6A295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D1A453-C405-DD4D-ABDB-F653B3336919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flipH="1">
              <a:off x="8633470" y="2863733"/>
              <a:ext cx="560290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70D2830-5211-8644-969C-E94C225B4B9F}"/>
              </a:ext>
            </a:extLst>
          </p:cNvPr>
          <p:cNvSpPr txBox="1"/>
          <p:nvPr/>
        </p:nvSpPr>
        <p:spPr>
          <a:xfrm>
            <a:off x="3261099" y="57225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A8CD77-F3F8-1C40-9DD0-436A74294A75}"/>
              </a:ext>
            </a:extLst>
          </p:cNvPr>
          <p:cNvSpPr txBox="1"/>
          <p:nvPr/>
        </p:nvSpPr>
        <p:spPr>
          <a:xfrm>
            <a:off x="3933199" y="57225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6F3F6-F766-E042-91B2-074DF57D5ACD}"/>
              </a:ext>
            </a:extLst>
          </p:cNvPr>
          <p:cNvGrpSpPr/>
          <p:nvPr/>
        </p:nvGrpSpPr>
        <p:grpSpPr>
          <a:xfrm>
            <a:off x="8943556" y="1843986"/>
            <a:ext cx="2883478" cy="1210588"/>
            <a:chOff x="494002" y="4228018"/>
            <a:chExt cx="2883478" cy="1210588"/>
          </a:xfrm>
        </p:grpSpPr>
        <p:sp>
          <p:nvSpPr>
            <p:cNvPr id="79" name="~ 1100…">
              <a:extLst>
                <a:ext uri="{FF2B5EF4-FFF2-40B4-BE49-F238E27FC236}">
                  <a16:creationId xmlns:a16="http://schemas.microsoft.com/office/drawing/2014/main" id="{1E30A9AA-11B8-EC43-AFC2-845AC237E361}"/>
                </a:ext>
              </a:extLst>
            </p:cNvPr>
            <p:cNvSpPr txBox="1"/>
            <p:nvPr/>
          </p:nvSpPr>
          <p:spPr>
            <a:xfrm>
              <a:off x="494002" y="4228018"/>
              <a:ext cx="1371598" cy="1210588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>
                  <a:solidFill>
                    <a:srgbClr val="FF0000"/>
                  </a:solidFill>
                </a:rPr>
                <a:t>~</a:t>
              </a:r>
              <a:r>
                <a:rPr sz="2400" dirty="0"/>
                <a:t> </a:t>
              </a:r>
              <a:r>
                <a:rPr sz="2400" dirty="0">
                  <a:solidFill>
                    <a:srgbClr val="F37440"/>
                  </a:solidFill>
                </a:rPr>
                <a:t>1</a:t>
              </a:r>
              <a:r>
                <a:rPr sz="2400" dirty="0">
                  <a:solidFill>
                    <a:schemeClr val="accent1"/>
                  </a:solidFill>
                </a:rPr>
                <a:t>1</a:t>
              </a:r>
              <a:r>
                <a:rPr sz="2400" dirty="0">
                  <a:solidFill>
                    <a:srgbClr val="00B050"/>
                  </a:solidFill>
                </a:rPr>
                <a:t>0</a:t>
              </a:r>
              <a:r>
                <a:rPr sz="2400" dirty="0">
                  <a:solidFill>
                    <a:srgbClr val="FF0000"/>
                  </a:solidFill>
                </a:rPr>
                <a:t>0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-</a:t>
              </a:r>
              <a:r>
                <a:rPr sz="2400" dirty="0">
                  <a:solidFill>
                    <a:schemeClr val="accent1"/>
                  </a:solidFill>
                </a:rPr>
                <a:t>-</a:t>
              </a:r>
              <a:r>
                <a:rPr sz="2400" dirty="0">
                  <a:solidFill>
                    <a:srgbClr val="00B050"/>
                  </a:solidFill>
                </a:rPr>
                <a:t>-</a:t>
              </a:r>
              <a:r>
                <a:rPr sz="2400" dirty="0">
                  <a:solidFill>
                    <a:srgbClr val="FF0000"/>
                  </a:solidFill>
                </a:rPr>
                <a:t>-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0</a:t>
              </a:r>
              <a:r>
                <a:rPr sz="2400" dirty="0">
                  <a:solidFill>
                    <a:schemeClr val="accent1"/>
                  </a:solidFill>
                </a:rPr>
                <a:t>0</a:t>
              </a:r>
              <a:r>
                <a:rPr sz="2400" dirty="0">
                  <a:solidFill>
                    <a:srgbClr val="00B050"/>
                  </a:solidFill>
                </a:rPr>
                <a:t>1</a:t>
              </a:r>
              <a:r>
                <a:rPr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F0D1B4-114B-1E44-899C-28131D8789C2}"/>
                </a:ext>
              </a:extLst>
            </p:cNvPr>
            <p:cNvSpPr txBox="1"/>
            <p:nvPr/>
          </p:nvSpPr>
          <p:spPr>
            <a:xfrm>
              <a:off x="1910412" y="464864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Bitwise NOT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CDA2F1A-3ABE-5047-8105-2E281B08C6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54C03-A9A1-8247-B178-886AB886D74B}"/>
              </a:ext>
            </a:extLst>
          </p:cNvPr>
          <p:cNvGrpSpPr/>
          <p:nvPr/>
        </p:nvGrpSpPr>
        <p:grpSpPr>
          <a:xfrm>
            <a:off x="1347022" y="2010308"/>
            <a:ext cx="6674069" cy="877945"/>
            <a:chOff x="550070" y="2086444"/>
            <a:chExt cx="6674069" cy="8779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9B6E8E-CC66-4344-BC97-B973B085EAA4}"/>
                </a:ext>
              </a:extLst>
            </p:cNvPr>
            <p:cNvSpPr/>
            <p:nvPr/>
          </p:nvSpPr>
          <p:spPr>
            <a:xfrm>
              <a:off x="550070" y="2086444"/>
              <a:ext cx="6674069" cy="8779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D84B4-4076-A647-BED2-B97DF785D440}"/>
                </a:ext>
              </a:extLst>
            </p:cNvPr>
            <p:cNvSpPr txBox="1"/>
            <p:nvPr/>
          </p:nvSpPr>
          <p:spPr>
            <a:xfrm>
              <a:off x="752496" y="2103338"/>
              <a:ext cx="6471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constant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Rm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8B168A-6DD2-C8C7-9E99-209B035E813D}"/>
              </a:ext>
            </a:extLst>
          </p:cNvPr>
          <p:cNvGrpSpPr/>
          <p:nvPr/>
        </p:nvGrpSpPr>
        <p:grpSpPr>
          <a:xfrm>
            <a:off x="5564973" y="6250702"/>
            <a:ext cx="3456613" cy="411121"/>
            <a:chOff x="6568756" y="2652667"/>
            <a:chExt cx="3456613" cy="4111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A54D9-EFC1-73F1-8925-CFBF2E29A336}"/>
                </a:ext>
              </a:extLst>
            </p:cNvPr>
            <p:cNvSpPr txBox="1"/>
            <p:nvPr/>
          </p:nvSpPr>
          <p:spPr>
            <a:xfrm>
              <a:off x="9047793" y="2652667"/>
              <a:ext cx="977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6A9C48-B5F6-FF90-5FBC-E87D897B9401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0xffffffff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25FA10-6820-30B5-DDE4-85C785CDF096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60F41-170F-935C-B051-B32B8F6EC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35501" y="2822375"/>
              <a:ext cx="560290" cy="10263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" grpId="0" uiExpand="1" build="p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6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2634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1"/>
            <a:ext cx="11350794" cy="593244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03448" y="3014953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12404" y="424717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769846" y="3184230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45" y="2091190"/>
            <a:ext cx="11313710" cy="10375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constant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Rm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Rm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CEAD13-71C7-AA41-9B17-0E5E3E063C52}"/>
              </a:ext>
            </a:extLst>
          </p:cNvPr>
          <p:cNvGrpSpPr/>
          <p:nvPr/>
        </p:nvGrpSpPr>
        <p:grpSpPr>
          <a:xfrm>
            <a:off x="464451" y="536088"/>
            <a:ext cx="5582408" cy="1343783"/>
            <a:chOff x="209950" y="457200"/>
            <a:chExt cx="5582408" cy="13437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71D108-E0AA-0848-860F-3E75D9FA65DD}"/>
                </a:ext>
              </a:extLst>
            </p:cNvPr>
            <p:cNvSpPr/>
            <p:nvPr/>
          </p:nvSpPr>
          <p:spPr>
            <a:xfrm>
              <a:off x="209950" y="457200"/>
              <a:ext cx="558240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D77C54-05A5-744F-B9E9-544A67D5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2984" y="931054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1C892-7937-924F-9559-BD68A83B95F7}"/>
                </a:ext>
              </a:extLst>
            </p:cNvPr>
            <p:cNvSpPr txBox="1"/>
            <p:nvPr/>
          </p:nvSpPr>
          <p:spPr>
            <a:xfrm>
              <a:off x="3538876" y="1300444"/>
              <a:ext cx="221086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2 constant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0B3D10-8B0D-8C41-A468-927BBDA307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3482" y="982801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8FF6F6-4164-9A49-938D-A39E1A29C46C}"/>
                </a:ext>
              </a:extLst>
            </p:cNvPr>
            <p:cNvSpPr txBox="1"/>
            <p:nvPr/>
          </p:nvSpPr>
          <p:spPr>
            <a:xfrm>
              <a:off x="863352" y="1300444"/>
              <a:ext cx="129888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E5BF2C-2629-C744-8B0D-78CF7823E491}"/>
                </a:ext>
              </a:extLst>
            </p:cNvPr>
            <p:cNvSpPr txBox="1"/>
            <p:nvPr/>
          </p:nvSpPr>
          <p:spPr>
            <a:xfrm>
              <a:off x="397336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&lt;op&gt;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1A992-B4E5-E342-BDA8-AE16EC2AE411}"/>
                </a:ext>
              </a:extLst>
            </p:cNvPr>
            <p:cNvSpPr txBox="1"/>
            <p:nvPr/>
          </p:nvSpPr>
          <p:spPr>
            <a:xfrm>
              <a:off x="1679533" y="576753"/>
              <a:ext cx="836233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C29FCD-938B-0642-8FE2-EA468EC551AE}"/>
              </a:ext>
            </a:extLst>
          </p:cNvPr>
          <p:cNvSpPr txBox="1"/>
          <p:nvPr/>
        </p:nvSpPr>
        <p:spPr>
          <a:xfrm>
            <a:off x="3599335" y="65733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81031-AD30-C54D-AB8A-D78530964807}"/>
              </a:ext>
            </a:extLst>
          </p:cNvPr>
          <p:cNvSpPr txBox="1"/>
          <p:nvPr/>
        </p:nvSpPr>
        <p:spPr>
          <a:xfrm>
            <a:off x="4263729" y="65847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8710-D173-7840-8FBC-EDD4F1537E3C}"/>
              </a:ext>
            </a:extLst>
          </p:cNvPr>
          <p:cNvSpPr txBox="1"/>
          <p:nvPr/>
        </p:nvSpPr>
        <p:spPr>
          <a:xfrm>
            <a:off x="2770267" y="657365"/>
            <a:ext cx="83832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6798A9-E40D-DF4F-AEB5-3FE580F41A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3055" y="1017055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D82A35-85C8-DA4D-A85A-A8032624032B}"/>
              </a:ext>
            </a:extLst>
          </p:cNvPr>
          <p:cNvSpPr txBox="1"/>
          <p:nvPr/>
        </p:nvSpPr>
        <p:spPr>
          <a:xfrm>
            <a:off x="2491784" y="1384683"/>
            <a:ext cx="125123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operand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FE2860-2B2E-1C4F-8DFB-94A06BBE31DB}"/>
              </a:ext>
            </a:extLst>
          </p:cNvPr>
          <p:cNvGrpSpPr/>
          <p:nvPr/>
        </p:nvGrpSpPr>
        <p:grpSpPr>
          <a:xfrm>
            <a:off x="6773349" y="536088"/>
            <a:ext cx="5017598" cy="1343783"/>
            <a:chOff x="6773349" y="536088"/>
            <a:chExt cx="5017598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6773349" y="536088"/>
              <a:ext cx="5017598" cy="1343783"/>
              <a:chOff x="209950" y="457200"/>
              <a:chExt cx="5017598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209950" y="457200"/>
                <a:ext cx="5017598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57EA164-2CEB-B847-B347-7CE556623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43482" y="982801"/>
                <a:ext cx="1" cy="3728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C85C6A-7348-3B4F-BCCE-3CBC799DDF3B}"/>
                  </a:ext>
                </a:extLst>
              </p:cNvPr>
              <p:cNvSpPr txBox="1"/>
              <p:nvPr/>
            </p:nvSpPr>
            <p:spPr>
              <a:xfrm>
                <a:off x="896131" y="1304928"/>
                <a:ext cx="1332001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destination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397336" y="572258"/>
                <a:ext cx="1282198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&lt;op&gt;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1EE205-B4DF-974F-9A33-AC5140B67A7F}"/>
                  </a:ext>
                </a:extLst>
              </p:cNvPr>
              <p:cNvSpPr txBox="1"/>
              <p:nvPr/>
            </p:nvSpPr>
            <p:spPr>
              <a:xfrm>
                <a:off x="1679533" y="576753"/>
                <a:ext cx="836233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Rd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657365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042895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38875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666425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8270246" y="2192824"/>
            <a:ext cx="342081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0F4B079-DBE0-EB41-99A2-832495C3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2424"/>
              </p:ext>
            </p:extLst>
          </p:nvPr>
        </p:nvGraphicFramePr>
        <p:xfrm>
          <a:off x="264374" y="3642402"/>
          <a:ext cx="11479730" cy="23646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13804231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&lt;op&gt; 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</a:rPr>
                        <a:t>C Syntax</a:t>
                      </a: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Arm &lt;op&gt; Syntax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Op2: either register or constant 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AND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&amp;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&amp;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|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Exclusive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^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^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9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Bitwise 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NOT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a = ~b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, 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 = ~R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383E3-AECF-7745-A0C0-5DEBAEEE4E7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41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0" y="568389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Inserting Source Field into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86329-2A05-F149-8978-5A737424818A}"/>
              </a:ext>
            </a:extLst>
          </p:cNvPr>
          <p:cNvGraphicFramePr>
            <a:graphicFrameLocks noGrp="1"/>
          </p:cNvGraphicFramePr>
          <p:nvPr/>
        </p:nvGraphicFramePr>
        <p:xfrm>
          <a:off x="3788950" y="362211"/>
          <a:ext cx="793921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8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10482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447445" y="2154966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1448541" y="105805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A15FB-A627-7D44-8E7D-8279847F737C}"/>
              </a:ext>
            </a:extLst>
          </p:cNvPr>
          <p:cNvGraphicFramePr>
            <a:graphicFrameLocks noGrp="1"/>
          </p:cNvGraphicFramePr>
          <p:nvPr/>
        </p:nvGraphicFramePr>
        <p:xfrm>
          <a:off x="3965008" y="162675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200D95-1161-5CB6-41FE-215BF60727FC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3069098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2E519E-E7AE-1185-95F9-A953D3621A15}"/>
              </a:ext>
            </a:extLst>
          </p:cNvPr>
          <p:cNvGraphicFramePr>
            <a:graphicFrameLocks noGrp="1"/>
          </p:cNvGraphicFramePr>
          <p:nvPr/>
        </p:nvGraphicFramePr>
        <p:xfrm>
          <a:off x="3841069" y="427739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5BAC89-F9D4-F860-30C3-C9AAE75A1879}"/>
              </a:ext>
            </a:extLst>
          </p:cNvPr>
          <p:cNvSpPr txBox="1"/>
          <p:nvPr/>
        </p:nvSpPr>
        <p:spPr>
          <a:xfrm>
            <a:off x="428921" y="1115445"/>
            <a:ext cx="265209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Task: Insert source into destination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397FC6-7EB3-E7F7-B7C3-A1925B048244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5633005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BCD4364-6378-74E2-A2B9-0779064B4DAD}"/>
              </a:ext>
            </a:extLst>
          </p:cNvPr>
          <p:cNvGrpSpPr/>
          <p:nvPr/>
        </p:nvGrpSpPr>
        <p:grpSpPr>
          <a:xfrm>
            <a:off x="1240673" y="5512121"/>
            <a:ext cx="10999989" cy="1126073"/>
            <a:chOff x="939114" y="5512121"/>
            <a:chExt cx="10999989" cy="1126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E24B4-7453-30DD-5054-B269B914FAB2}"/>
                </a:ext>
              </a:extLst>
            </p:cNvPr>
            <p:cNvSpPr txBox="1"/>
            <p:nvPr/>
          </p:nvSpPr>
          <p:spPr>
            <a:xfrm>
              <a:off x="11135168" y="6268862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7D1E01D2-E747-0C6F-173F-3B6E22FEF9AB}"/>
                </a:ext>
              </a:extLst>
            </p:cNvPr>
            <p:cNvSpPr/>
            <p:nvPr/>
          </p:nvSpPr>
          <p:spPr>
            <a:xfrm flipV="1">
              <a:off x="939114" y="5512121"/>
              <a:ext cx="2032216" cy="1105467"/>
            </a:xfrm>
            <a:prstGeom prst="bentArrow">
              <a:avLst>
                <a:gd name="adj1" fmla="val 4937"/>
                <a:gd name="adj2" fmla="val 1112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87F0DB-BF3F-D095-B915-3810177855ED}"/>
                </a:ext>
              </a:extLst>
            </p:cNvPr>
            <p:cNvSpPr txBox="1"/>
            <p:nvPr/>
          </p:nvSpPr>
          <p:spPr>
            <a:xfrm>
              <a:off x="1258856" y="55697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results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AEF7E-EB69-71DB-B351-D6307E1F4E6E}"/>
              </a:ext>
            </a:extLst>
          </p:cNvPr>
          <p:cNvGrpSpPr/>
          <p:nvPr/>
        </p:nvGrpSpPr>
        <p:grpSpPr>
          <a:xfrm>
            <a:off x="300972" y="3517439"/>
            <a:ext cx="11939690" cy="1987472"/>
            <a:chOff x="-587" y="3517439"/>
            <a:chExt cx="11939690" cy="1987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9A68-7317-4F46-51AB-2E51A51705BE}"/>
                </a:ext>
              </a:extLst>
            </p:cNvPr>
            <p:cNvSpPr txBox="1"/>
            <p:nvPr/>
          </p:nvSpPr>
          <p:spPr>
            <a:xfrm>
              <a:off x="127362" y="4797025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  r1 | r2;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B8F70-AC00-0BB2-2739-A0741837BFD8}"/>
                </a:ext>
              </a:extLst>
            </p:cNvPr>
            <p:cNvSpPr txBox="1"/>
            <p:nvPr/>
          </p:nvSpPr>
          <p:spPr>
            <a:xfrm>
              <a:off x="11135168" y="4815751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A366D-01D5-8195-82C9-AD53ABE4A12F}"/>
                </a:ext>
              </a:extLst>
            </p:cNvPr>
            <p:cNvSpPr txBox="1"/>
            <p:nvPr/>
          </p:nvSpPr>
          <p:spPr>
            <a:xfrm>
              <a:off x="11098344" y="3732596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182934D3-4435-4100-64E4-332A18C3B469}"/>
                </a:ext>
              </a:extLst>
            </p:cNvPr>
            <p:cNvSpPr/>
            <p:nvPr/>
          </p:nvSpPr>
          <p:spPr>
            <a:xfrm>
              <a:off x="2736933" y="3626745"/>
              <a:ext cx="802578" cy="1712146"/>
            </a:xfrm>
            <a:prstGeom prst="leftBrace">
              <a:avLst>
                <a:gd name="adj1" fmla="val 8333"/>
                <a:gd name="adj2" fmla="val 77864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8375EC-0ADB-9DA2-94AC-BC48229D694F}"/>
                </a:ext>
              </a:extLst>
            </p:cNvPr>
            <p:cNvSpPr txBox="1"/>
            <p:nvPr/>
          </p:nvSpPr>
          <p:spPr>
            <a:xfrm>
              <a:off x="-587" y="3517439"/>
              <a:ext cx="285746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Approach </a:t>
              </a:r>
            </a:p>
            <a:p>
              <a:r>
                <a:rPr lang="en-US" dirty="0"/>
                <a:t>(1) isolate source field</a:t>
              </a:r>
            </a:p>
            <a:p>
              <a:r>
                <a:rPr lang="en-US" dirty="0"/>
                <a:t>(2) clear destination field</a:t>
              </a:r>
            </a:p>
            <a:p>
              <a:r>
                <a:rPr lang="en-US" dirty="0"/>
                <a:t>(3) Bitwise </a:t>
              </a:r>
              <a:r>
                <a:rPr lang="en-US" dirty="0">
                  <a:solidFill>
                    <a:srgbClr val="C00000"/>
                  </a:solidFill>
                </a:rPr>
                <a:t>or</a:t>
              </a:r>
              <a:r>
                <a:rPr lang="en-US" dirty="0"/>
                <a:t> together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69C0C2E4-6285-6806-DDC0-8202D66FD346}"/>
              </a:ext>
            </a:extLst>
          </p:cNvPr>
          <p:cNvSpPr/>
          <p:nvPr/>
        </p:nvSpPr>
        <p:spPr>
          <a:xfrm rot="3917759">
            <a:off x="8824773" y="498931"/>
            <a:ext cx="246122" cy="2806043"/>
          </a:xfrm>
          <a:prstGeom prst="downArrow">
            <a:avLst>
              <a:gd name="adj1" fmla="val 19547"/>
              <a:gd name="adj2" fmla="val 4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60A2A3-F57C-4785-65B7-E8DE74AD02CF}"/>
              </a:ext>
            </a:extLst>
          </p:cNvPr>
          <p:cNvSpPr/>
          <p:nvPr/>
        </p:nvSpPr>
        <p:spPr>
          <a:xfrm>
            <a:off x="3110548" y="1345878"/>
            <a:ext cx="678402" cy="27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681165-5C38-8608-8215-62482DD487C5}"/>
              </a:ext>
            </a:extLst>
          </p:cNvPr>
          <p:cNvGraphicFramePr>
            <a:graphicFrameLocks noGrp="1"/>
          </p:cNvGraphicFramePr>
          <p:nvPr/>
        </p:nvGraphicFramePr>
        <p:xfrm>
          <a:off x="683813" y="1918598"/>
          <a:ext cx="1857568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51">
                  <a:extLst>
                    <a:ext uri="{9D8B030D-6E8A-4147-A177-3AD203B41FA5}">
                      <a16:colId xmlns:a16="http://schemas.microsoft.com/office/drawing/2014/main" val="3511017045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3388057426"/>
                    </a:ext>
                  </a:extLst>
                </a:gridCol>
                <a:gridCol w="808816">
                  <a:extLst>
                    <a:ext uri="{9D8B030D-6E8A-4147-A177-3AD203B41FA5}">
                      <a16:colId xmlns:a16="http://schemas.microsoft.com/office/drawing/2014/main" val="972478886"/>
                    </a:ext>
                  </a:extLst>
                </a:gridCol>
              </a:tblGrid>
              <a:tr h="2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81795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3016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52361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98274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8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Isolating the Source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000008" y="5461983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0906415" y="26814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257E04-D904-211F-DDBA-5AABEA1FC12F}"/>
              </a:ext>
            </a:extLst>
          </p:cNvPr>
          <p:cNvGraphicFramePr>
            <a:graphicFrameLocks noGrp="1"/>
          </p:cNvGraphicFramePr>
          <p:nvPr/>
        </p:nvGraphicFramePr>
        <p:xfrm>
          <a:off x="3341616" y="538426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DE7264-BFCB-A9B7-D0D9-A06164535CCF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1879408"/>
          <a:ext cx="7889376" cy="118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70087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F4748-CACB-C674-0A48-6219406C9462}"/>
              </a:ext>
            </a:extLst>
          </p:cNvPr>
          <p:cNvSpPr txBox="1"/>
          <p:nvPr/>
        </p:nvSpPr>
        <p:spPr>
          <a:xfrm>
            <a:off x="342160" y="4260877"/>
            <a:ext cx="29994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 source field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r0, 24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r2, 8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&lt;&lt; 24;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&gt;&gt; 8;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9E29A1-7445-F980-9FFB-E14123C7F14D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930883"/>
          <a:ext cx="788936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90516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0B4F62-BC98-F7B2-AD87-F2BC295215C5}"/>
              </a:ext>
            </a:extLst>
          </p:cNvPr>
          <p:cNvGraphicFramePr>
            <a:graphicFrameLocks noGrp="1"/>
          </p:cNvGraphicFramePr>
          <p:nvPr/>
        </p:nvGraphicFramePr>
        <p:xfrm>
          <a:off x="3383585" y="4043894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A75BB1-3034-A61A-C672-56B27B7212CA}"/>
              </a:ext>
            </a:extLst>
          </p:cNvPr>
          <p:cNvSpPr txBox="1"/>
          <p:nvPr/>
        </p:nvSpPr>
        <p:spPr>
          <a:xfrm>
            <a:off x="10916143" y="1521050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833D0-C807-5678-F29B-756FD0291E21}"/>
              </a:ext>
            </a:extLst>
          </p:cNvPr>
          <p:cNvSpPr txBox="1"/>
          <p:nvPr/>
        </p:nvSpPr>
        <p:spPr>
          <a:xfrm>
            <a:off x="10977705" y="4633474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04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Clearing the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19A68-7317-4F46-51AB-2E51A51705BE}"/>
              </a:ext>
            </a:extLst>
          </p:cNvPr>
          <p:cNvSpPr txBox="1"/>
          <p:nvPr/>
        </p:nvSpPr>
        <p:spPr>
          <a:xfrm>
            <a:off x="676227" y="3965458"/>
            <a:ext cx="26520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8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r1 &lt;&lt; 8;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8F70-AC00-0BB2-2739-A0741837BFD8}"/>
              </a:ext>
            </a:extLst>
          </p:cNvPr>
          <p:cNvSpPr txBox="1"/>
          <p:nvPr/>
        </p:nvSpPr>
        <p:spPr>
          <a:xfrm>
            <a:off x="11195621" y="116957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A366D-01D5-8195-82C9-AD53ABE4A12F}"/>
              </a:ext>
            </a:extLst>
          </p:cNvPr>
          <p:cNvSpPr txBox="1"/>
          <p:nvPr/>
        </p:nvSpPr>
        <p:spPr>
          <a:xfrm>
            <a:off x="11137352" y="307073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5D99F-A91E-5C70-6A25-1EF86ED88520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298285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361561-0742-3A5E-67DC-D502E78248C8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179734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3969F7-6ABD-2695-0948-524E3BF6176B}"/>
              </a:ext>
            </a:extLst>
          </p:cNvPr>
          <p:cNvGraphicFramePr>
            <a:graphicFrameLocks noGrp="1"/>
          </p:cNvGraphicFramePr>
          <p:nvPr/>
        </p:nvGraphicFramePr>
        <p:xfrm>
          <a:off x="3583065" y="5970837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5FCC9D-913C-D252-A13F-31013F9A1FDD}"/>
              </a:ext>
            </a:extLst>
          </p:cNvPr>
          <p:cNvSpPr txBox="1"/>
          <p:nvPr/>
        </p:nvSpPr>
        <p:spPr>
          <a:xfrm>
            <a:off x="11071021" y="39500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1124939" y="604800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013BEA-FC90-9DFC-098F-51E0AE9E5222}"/>
              </a:ext>
            </a:extLst>
          </p:cNvPr>
          <p:cNvGraphicFramePr>
            <a:graphicFrameLocks noGrp="1"/>
          </p:cNvGraphicFramePr>
          <p:nvPr/>
        </p:nvGraphicFramePr>
        <p:xfrm>
          <a:off x="3678425" y="494164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41834C-6ECD-CA62-7EEA-2264CDB48E44}"/>
              </a:ext>
            </a:extLst>
          </p:cNvPr>
          <p:cNvGraphicFramePr>
            <a:graphicFrameLocks noGrp="1"/>
          </p:cNvGraphicFramePr>
          <p:nvPr/>
        </p:nvGraphicFramePr>
        <p:xfrm>
          <a:off x="3576513" y="74330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596539-25D1-11B0-9F10-0F8D9EDB2526}"/>
              </a:ext>
            </a:extLst>
          </p:cNvPr>
          <p:cNvSpPr txBox="1"/>
          <p:nvPr/>
        </p:nvSpPr>
        <p:spPr>
          <a:xfrm>
            <a:off x="11172934" y="1867968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840AB-B5F3-5394-6306-E452C88E5818}"/>
              </a:ext>
            </a:extLst>
          </p:cNvPr>
          <p:cNvSpPr txBox="1"/>
          <p:nvPr/>
        </p:nvSpPr>
        <p:spPr>
          <a:xfrm>
            <a:off x="214131" y="2232601"/>
            <a:ext cx="30266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the destination field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r1, r1, 24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r1=(r1&gt;&gt;24)|(r1&lt;&lt;8);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A915D-8D70-C031-B278-3AE26378FA75}"/>
              </a:ext>
            </a:extLst>
          </p:cNvPr>
          <p:cNvGraphicFramePr>
            <a:graphicFrameLocks noGrp="1"/>
          </p:cNvGraphicFramePr>
          <p:nvPr/>
        </p:nvGraphicFramePr>
        <p:xfrm>
          <a:off x="3508142" y="3894263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8593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307156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A41FA-A1B9-01B0-497B-163C404924B1}"/>
              </a:ext>
            </a:extLst>
          </p:cNvPr>
          <p:cNvSpPr txBox="1"/>
          <p:nvPr/>
        </p:nvSpPr>
        <p:spPr>
          <a:xfrm>
            <a:off x="214131" y="5575376"/>
            <a:ext cx="3287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16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 (r1&gt;&gt;16)|(r1&lt;&lt;16);</a:t>
            </a:r>
          </a:p>
        </p:txBody>
      </p:sp>
    </p:spTree>
    <p:extLst>
      <p:ext uri="{BB962C8B-B14F-4D97-AF65-F5344CB8AC3E}">
        <p14:creationId xmlns:p14="http://schemas.microsoft.com/office/powerpoint/2010/main" val="21107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7" grpId="0"/>
      <p:bldP spid="26" grpId="0"/>
      <p:bldP spid="46" grpId="0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5" y="590710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</a:t>
            </a: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r>
              <a:rPr lang="en-US" sz="3200" dirty="0">
                <a:solidFill>
                  <a:srgbClr val="0070C0"/>
                </a:solidFill>
                <a:latin typeface="+mn-lt"/>
              </a:rPr>
              <a:t>	Combining Isolated Source and Cleared Destination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E021A45-255C-C5FA-6160-0EEB81BCD6AE}"/>
              </a:ext>
            </a:extLst>
          </p:cNvPr>
          <p:cNvGraphicFramePr>
            <a:graphicFrameLocks noGrp="1"/>
          </p:cNvGraphicFramePr>
          <p:nvPr/>
        </p:nvGraphicFramePr>
        <p:xfrm>
          <a:off x="3497824" y="594376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E3F202D-EC81-A481-511C-B1C4E35987EC}"/>
              </a:ext>
            </a:extLst>
          </p:cNvPr>
          <p:cNvGrpSpPr/>
          <p:nvPr/>
        </p:nvGrpSpPr>
        <p:grpSpPr>
          <a:xfrm>
            <a:off x="509080" y="5700778"/>
            <a:ext cx="11316784" cy="1015663"/>
            <a:chOff x="509080" y="5700778"/>
            <a:chExt cx="11316784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0DDB-CD93-E976-F644-14DF569DB052}"/>
                </a:ext>
              </a:extLst>
            </p:cNvPr>
            <p:cNvSpPr txBox="1"/>
            <p:nvPr/>
          </p:nvSpPr>
          <p:spPr>
            <a:xfrm>
              <a:off x="509080" y="5700778"/>
              <a:ext cx="265209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inserted field</a:t>
              </a:r>
            </a:p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r0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r1 | r0;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4FE56-0743-3E22-21BC-372AABC3567C}"/>
                </a:ext>
              </a:extLst>
            </p:cNvPr>
            <p:cNvSpPr txBox="1"/>
            <p:nvPr/>
          </p:nvSpPr>
          <p:spPr>
            <a:xfrm>
              <a:off x="11023025" y="6039332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1139386" y="2407139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/>
        </p:nvGraphicFramePr>
        <p:xfrm>
          <a:off x="3480994" y="232941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BFDDF-4787-1FEB-375B-B603552E683E}"/>
              </a:ext>
            </a:extLst>
          </p:cNvPr>
          <p:cNvGraphicFramePr>
            <a:graphicFrameLocks noGrp="1"/>
          </p:cNvGraphicFramePr>
          <p:nvPr/>
        </p:nvGraphicFramePr>
        <p:xfrm>
          <a:off x="3522963" y="989050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1117083" y="157863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7CA150A-1CE8-7F9D-92D4-DF8B8320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96311"/>
              </p:ext>
            </p:extLst>
          </p:nvPr>
        </p:nvGraphicFramePr>
        <p:xfrm>
          <a:off x="3535069" y="4217086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EC9384-ECE8-E07B-664A-95A8A146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366"/>
              </p:ext>
            </p:extLst>
          </p:nvPr>
        </p:nvGraphicFramePr>
        <p:xfrm>
          <a:off x="3535069" y="307487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509080" y="1870149"/>
            <a:ext cx="26520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 source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49CD7-BB53-4AE6-095E-4DA6920016A3}"/>
              </a:ext>
            </a:extLst>
          </p:cNvPr>
          <p:cNvGrpSpPr/>
          <p:nvPr/>
        </p:nvGrpSpPr>
        <p:grpSpPr>
          <a:xfrm>
            <a:off x="509080" y="3681047"/>
            <a:ext cx="11418697" cy="946655"/>
            <a:chOff x="509080" y="3681047"/>
            <a:chExt cx="11418697" cy="9466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74378-C527-D7B7-3A40-D7BDDCAB283E}"/>
                </a:ext>
              </a:extLst>
            </p:cNvPr>
            <p:cNvSpPr txBox="1"/>
            <p:nvPr/>
          </p:nvSpPr>
          <p:spPr>
            <a:xfrm>
              <a:off x="11124938" y="3709239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34A91-64BC-EF3C-611A-FC64F57B769D}"/>
                </a:ext>
              </a:extLst>
            </p:cNvPr>
            <p:cNvSpPr txBox="1"/>
            <p:nvPr/>
          </p:nvSpPr>
          <p:spPr>
            <a:xfrm>
              <a:off x="11124938" y="4258370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DDF8D9-3833-0FC0-BBF1-86C635C65869}"/>
                </a:ext>
              </a:extLst>
            </p:cNvPr>
            <p:cNvSpPr txBox="1"/>
            <p:nvPr/>
          </p:nvSpPr>
          <p:spPr>
            <a:xfrm>
              <a:off x="509080" y="3681047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field cleared in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53052</TotalTime>
  <Words>7919</Words>
  <Application>Microsoft Macintosh PowerPoint</Application>
  <PresentationFormat>Widescreen</PresentationFormat>
  <Paragraphs>2252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Regular</vt:lpstr>
      <vt:lpstr>Calibri</vt:lpstr>
      <vt:lpstr>CMU Bright</vt:lpstr>
      <vt:lpstr>Consolas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Using pointers to examine byte order (on pi-cluster)</vt:lpstr>
      <vt:lpstr>mvn – Copies NOT (~)</vt:lpstr>
      <vt:lpstr>Bitwise Instructions</vt:lpstr>
      <vt:lpstr>Inserting Bitfields – Inserting Source Field into Destination Field</vt:lpstr>
      <vt:lpstr>Inserting Bitfields – Isolating the Source Field</vt:lpstr>
      <vt:lpstr>Inserting Bitfields – Clearing the Destination Field</vt:lpstr>
      <vt:lpstr>Inserting Bitfields –   Combining Isolated Source and Cleared Destination</vt:lpstr>
      <vt:lpstr>Example: Swapping bits7,6 with bits 1,0</vt:lpstr>
      <vt:lpstr>Masking Summary</vt:lpstr>
      <vt:lpstr>Reference For PA7/8: C Stream Functions Opening Files</vt:lpstr>
      <vt:lpstr>Reference: C Stream Functions Closing Files and Usage</vt:lpstr>
      <vt:lpstr>C Stream Functions Array/block read/write</vt:lpstr>
      <vt:lpstr>C fread() and fwrite()</vt:lpstr>
      <vt:lpstr>Using fopen()  and fclose()</vt:lpstr>
      <vt:lpstr>Assembly Source File to Executable to Linux Memory</vt:lpstr>
      <vt:lpstr>Creating Segments, Definitions In Assembly Source</vt:lpstr>
      <vt:lpstr>Assembly Source File Template</vt:lpstr>
      <vt:lpstr>ARM Assembly Source File: Header and Footer</vt:lpstr>
      <vt:lpstr>Assembler Directives: .equ and .equiv</vt:lpstr>
      <vt:lpstr>Example: Assembler Directive and Instructions</vt:lpstr>
      <vt:lpstr>Function Header and Footer Assembler Directives</vt:lpstr>
      <vt:lpstr>Function Prologue and Epilogue: Stack Frame Management Minimum Sized stack frame shown</vt:lpstr>
      <vt:lpstr>Preview: Return Value and Passing Parameters to Functions (Four parameters or less)</vt:lpstr>
      <vt:lpstr>Assembler Directives: Label Scope Control (Normal Labels only)</vt:lpstr>
      <vt:lpstr>Preview: Writing an ARM32 function</vt:lpstr>
      <vt:lpstr>Variable Alignment In Memory and Performance</vt:lpstr>
      <vt:lpstr>Load/Store: Register Base Addressing</vt:lpstr>
      <vt:lpstr>LDR/STR – Base Register + Immediate Offset Addressing</vt:lpstr>
      <vt:lpstr>ldr/str Register Base + Immediate Offset Addressing </vt:lpstr>
      <vt:lpstr>Example Base Register Addressing Load – Modify – Store</vt:lpstr>
      <vt:lpstr>Loading and Storing: Variations List</vt:lpstr>
      <vt:lpstr>Loading 32-bit Registers From Memory Variables &lt; 32-Bits Wide</vt:lpstr>
      <vt:lpstr>Load a Byte, Half-word, Word</vt:lpstr>
      <vt:lpstr>Signed Load a Byte, Half-word, Word</vt:lpstr>
      <vt:lpstr>Signed Load a Byte, Half-word, Word</vt:lpstr>
      <vt:lpstr>Storing 32-bit Registers To Memory 8-bit, 16-bit, 32-bit</vt:lpstr>
      <vt:lpstr>Store a Byte, Half-word, Word</vt:lpstr>
      <vt:lpstr>ldr/str practice - 1</vt:lpstr>
      <vt:lpstr>ldr/str practice - 2</vt:lpstr>
      <vt:lpstr>using ldr/str: array copy</vt:lpstr>
      <vt:lpstr>Base Register version</vt:lpstr>
      <vt:lpstr>ldr/str practice - 3</vt:lpstr>
      <vt:lpstr>ldr/str Base Register + Register Offset Addressing 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2604</cp:revision>
  <cp:lastPrinted>2024-05-15T06:03:17Z</cp:lastPrinted>
  <dcterms:created xsi:type="dcterms:W3CDTF">2018-10-05T16:35:28Z</dcterms:created>
  <dcterms:modified xsi:type="dcterms:W3CDTF">2024-05-17T22:19:48Z</dcterms:modified>
  <cp:category/>
</cp:coreProperties>
</file>