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727" r:id="rId2"/>
    <p:sldId id="3039" r:id="rId3"/>
    <p:sldId id="3040" r:id="rId4"/>
    <p:sldId id="3041" r:id="rId5"/>
    <p:sldId id="3042" r:id="rId6"/>
    <p:sldId id="3048" r:id="rId7"/>
    <p:sldId id="3043" r:id="rId8"/>
    <p:sldId id="1902" r:id="rId9"/>
    <p:sldId id="3066" r:id="rId10"/>
    <p:sldId id="3046" r:id="rId11"/>
    <p:sldId id="3047" r:id="rId12"/>
    <p:sldId id="3044" r:id="rId13"/>
    <p:sldId id="3045" r:id="rId14"/>
    <p:sldId id="3049" r:id="rId15"/>
    <p:sldId id="3050" r:id="rId16"/>
    <p:sldId id="3051" r:id="rId17"/>
    <p:sldId id="3052" r:id="rId18"/>
    <p:sldId id="3053" r:id="rId19"/>
    <p:sldId id="3054" r:id="rId20"/>
    <p:sldId id="3055" r:id="rId21"/>
    <p:sldId id="3056" r:id="rId22"/>
    <p:sldId id="3057" r:id="rId23"/>
    <p:sldId id="3058" r:id="rId24"/>
    <p:sldId id="3059" r:id="rId25"/>
    <p:sldId id="3060" r:id="rId26"/>
    <p:sldId id="3061" r:id="rId27"/>
    <p:sldId id="3062" r:id="rId28"/>
    <p:sldId id="3063" r:id="rId29"/>
    <p:sldId id="3064" r:id="rId30"/>
    <p:sldId id="3065" r:id="rId31"/>
    <p:sldId id="2765" r:id="rId32"/>
    <p:sldId id="2766" r:id="rId33"/>
    <p:sldId id="2492" r:id="rId34"/>
    <p:sldId id="2767" r:id="rId35"/>
    <p:sldId id="2771" r:id="rId36"/>
    <p:sldId id="2777" r:id="rId37"/>
    <p:sldId id="2769" r:id="rId38"/>
    <p:sldId id="2776" r:id="rId39"/>
    <p:sldId id="2524" r:id="rId40"/>
    <p:sldId id="2772" r:id="rId41"/>
    <p:sldId id="2606" r:id="rId42"/>
    <p:sldId id="2610" r:id="rId43"/>
    <p:sldId id="2611" r:id="rId44"/>
    <p:sldId id="2773" r:id="rId45"/>
    <p:sldId id="2774" r:id="rId46"/>
    <p:sldId id="2779" r:id="rId47"/>
    <p:sldId id="3037" r:id="rId48"/>
    <p:sldId id="2593" r:id="rId49"/>
    <p:sldId id="26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5"/>
    <p:restoredTop sz="97532"/>
  </p:normalViewPr>
  <p:slideViewPr>
    <p:cSldViewPr snapToGrid="0" snapToObjects="1">
      <p:cViewPr varScale="1">
        <p:scale>
          <a:sx n="185" d="100"/>
          <a:sy n="185" d="100"/>
        </p:scale>
        <p:origin x="288" y="13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3E735FD-5E7C-9BDF-FA76-33F4924799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tif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0" y="37887"/>
            <a:ext cx="1422400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2.01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71D193F-5F82-F4D5-E36E-207EA8C94BCF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49" y="125414"/>
            <a:ext cx="11447470" cy="547191"/>
          </a:xfrm>
        </p:spPr>
        <p:txBody>
          <a:bodyPr/>
          <a:lstStyle/>
          <a:p>
            <a:r>
              <a:rPr lang="en-US" dirty="0"/>
              <a:t>More Dangling Pointers: Continuing to use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5645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Review: </a:t>
            </a:r>
            <a:r>
              <a:rPr lang="en-US" sz="2200" b="1" dirty="0">
                <a:solidFill>
                  <a:srgbClr val="7030A0"/>
                </a:solidFill>
              </a:rPr>
              <a:t>Dangling pointer </a:t>
            </a:r>
            <a:r>
              <a:rPr lang="en-US" sz="2200" dirty="0">
                <a:solidFill>
                  <a:srgbClr val="0070C0"/>
                </a:solidFill>
              </a:rPr>
              <a:t>points to a memory location that is no longer "valid"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dirty="0">
                <a:solidFill>
                  <a:srgbClr val="0070C0"/>
                </a:solidFill>
                <a:cs typeface="Consolas" panose="020B0609020204030204" pitchFamily="49" charset="0"/>
              </a:rPr>
              <a:t>may cause</a:t>
            </a:r>
            <a:r>
              <a:rPr lang="en-US" sz="2200" b="1" dirty="0"/>
              <a:t> </a:t>
            </a:r>
            <a:r>
              <a:rPr lang="en-US" sz="2200" dirty="0"/>
              <a:t>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 when called later to allocate memory</a:t>
            </a:r>
          </a:p>
          <a:p>
            <a:pPr lvl="1"/>
            <a:r>
              <a:rPr lang="en-US" sz="2200" dirty="0"/>
              <a:t>Why? Because it corrupts data structures the heap code uses to manage the memory pool (it often stores meta-data in the freed memory)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898071" y="2208314"/>
            <a:ext cx="1027067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memory pointed 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 be reused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   // but it is returned to the caller anyway - bad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78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336332" y="1523059"/>
            <a:ext cx="11698014" cy="3924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has a </a:t>
            </a:r>
            <a:r>
              <a:rPr lang="en-US" sz="2400" b="1" dirty="0">
                <a:solidFill>
                  <a:schemeClr val="tx2"/>
                </a:solidFill>
              </a:rPr>
              <a:t>side effect </a:t>
            </a:r>
            <a:r>
              <a:rPr lang="en-US" sz="2400" dirty="0">
                <a:solidFill>
                  <a:schemeClr val="tx2"/>
                </a:solidFill>
              </a:rPr>
              <a:t>of returning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with </a:t>
            </a:r>
            <a:r>
              <a:rPr lang="en-US" sz="2400" dirty="0" err="1">
                <a:solidFill>
                  <a:schemeClr val="tx2"/>
                </a:solidFill>
              </a:rPr>
              <a:t>strncpy</a:t>
            </a:r>
            <a:r>
              <a:rPr lang="en-US" sz="2400" dirty="0">
                <a:solidFill>
                  <a:schemeClr val="tx2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caller is responsible for freeing this memory when no longer needed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caller correctly frees up space allocated by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410681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47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52" y="1025696"/>
            <a:ext cx="4452604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68224" y="85026"/>
            <a:ext cx="7138628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11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5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1975215" y="99237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2864284" cy="1586811"/>
            <a:chOff x="7058526" y="4167094"/>
            <a:chExt cx="2864284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2864284" cy="1471336"/>
              <a:chOff x="6639426" y="4182334"/>
              <a:chExt cx="2864284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8771326" y="513077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8772190" y="4711960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8771326" y="554085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541479" cy="878977"/>
            <a:chOff x="8584999" y="5779946"/>
            <a:chExt cx="1541479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5414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represent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9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1004465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1772019" y="2107462"/>
            <a:ext cx="6016732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90359" y="3892110"/>
            <a:ext cx="6501747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alternative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649802" y="2203858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583531" y="4652208"/>
            <a:ext cx="1677392" cy="1136245"/>
            <a:chOff x="8228296" y="3962172"/>
            <a:chExt cx="1677392" cy="11362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28296" y="472908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bday</a:t>
              </a:r>
              <a:r>
                <a:rPr lang="en-US" dirty="0">
                  <a:solidFill>
                    <a:schemeClr val="accent6"/>
                  </a:solidFill>
                </a:rPr>
                <a:t> definition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8BD19E-FF9F-4368-ABF1-20B47C2208BA}"/>
              </a:ext>
            </a:extLst>
          </p:cNvPr>
          <p:cNvSpPr txBox="1"/>
          <p:nvPr/>
        </p:nvSpPr>
        <p:spPr>
          <a:xfrm>
            <a:off x="8208232" y="294896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 date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0578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Define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ways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015614" y="873629"/>
            <a:ext cx="6001736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0142" y="4349183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436377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25537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771793" y="2597055"/>
            <a:ext cx="7497564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 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  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1645" y="744027"/>
            <a:ext cx="7647593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b="1" i="1" dirty="0">
                <a:solidFill>
                  <a:schemeClr val="accent5"/>
                </a:solidFill>
              </a:rPr>
              <a:t>Local </a:t>
            </a:r>
            <a:r>
              <a:rPr lang="en-US" sz="2200" b="1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b="1" i="1" dirty="0">
                <a:solidFill>
                  <a:schemeClr val="accent5"/>
                </a:solidFill>
              </a:rPr>
              <a:t>Global</a:t>
            </a:r>
            <a:r>
              <a:rPr lang="en-US" sz="2200" b="1" dirty="0">
                <a:solidFill>
                  <a:schemeClr val="accent5"/>
                </a:solidFill>
              </a:rPr>
              <a:t> and </a:t>
            </a:r>
            <a:r>
              <a:rPr lang="en-US" sz="2200" b="1" i="1" dirty="0">
                <a:solidFill>
                  <a:schemeClr val="accent5"/>
                </a:solidFill>
              </a:rPr>
              <a:t>static </a:t>
            </a:r>
            <a:r>
              <a:rPr lang="en-US" sz="2200" b="1" dirty="0">
                <a:solidFill>
                  <a:schemeClr val="accent5"/>
                </a:solidFill>
              </a:rPr>
              <a:t>variables</a:t>
            </a:r>
            <a:endParaRPr lang="en-US" sz="2200" b="1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</a:t>
            </a:r>
            <a:r>
              <a:rPr lang="en-US" sz="2200" b="1" i="1" dirty="0">
                <a:solidFill>
                  <a:srgbClr val="2C895B"/>
                </a:solidFill>
              </a:rPr>
              <a:t>dynamically-allocated</a:t>
            </a:r>
            <a:r>
              <a:rPr lang="en-US" sz="2200" b="1" i="1" dirty="0"/>
              <a:t> </a:t>
            </a:r>
            <a:r>
              <a:rPr lang="en-US" sz="2200" b="1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</a:t>
            </a:r>
            <a:r>
              <a:rPr lang="en-US" sz="2200" b="1" i="1" dirty="0">
                <a:solidFill>
                  <a:schemeClr val="accent1"/>
                </a:solidFill>
              </a:rPr>
              <a:t>Stores immutable </a:t>
            </a:r>
            <a:r>
              <a:rPr lang="en-US" sz="2200" b="1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57648" y="520299"/>
            <a:ext cx="2537524" cy="6021446"/>
            <a:chOff x="6581098" y="1280160"/>
            <a:chExt cx="2388107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91765" y="193469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1098" y="3866404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80486" y="239189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69816" y="3500645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6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Some claim typedefs</a:t>
            </a:r>
            <a:r>
              <a:rPr lang="en-US" sz="2200" dirty="0"/>
              <a:t> are easier to understand than tagged struct variables, others not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0336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Assigning Structs in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941368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(copy) each member value of a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Performance Caution: </a:t>
            </a:r>
            <a:r>
              <a:rPr lang="en-US" i="1" dirty="0">
                <a:solidFill>
                  <a:srgbClr val="C00000"/>
                </a:solidFill>
              </a:rPr>
              <a:t>this copies the contents of each struct member during execution</a:t>
            </a:r>
          </a:p>
          <a:p>
            <a:r>
              <a:rPr lang="en-US" dirty="0"/>
              <a:t>Individual members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88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7" y="22117"/>
            <a:ext cx="11568305" cy="5499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Caution</a:t>
            </a:r>
            <a:r>
              <a:rPr lang="en-US" dirty="0"/>
              <a:t>: Assignment is a </a:t>
            </a:r>
            <a:r>
              <a:rPr lang="en-US" dirty="0">
                <a:solidFill>
                  <a:srgbClr val="FF0000"/>
                </a:solidFill>
              </a:rPr>
              <a:t>Shallow Copy </a:t>
            </a:r>
            <a:r>
              <a:rPr lang="en-US" dirty="0"/>
              <a:t>of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another, it copies member contents including pointer values!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829684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car1;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exactly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car2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26234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Must </a:t>
            </a:r>
            <a:r>
              <a:rPr lang="en-US" sz="2200" dirty="0"/>
              <a:t>first allocate space to be pointed at by member pointers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 then copy what they point 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Deep Copies of Structs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&amp;car1;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17637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car1.plate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8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0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43457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(car1.state, car2.state)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(car1.plate, car2.plate)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(car1.doors == car2.doors))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1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  Arrays: Dynamic Allocation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577912" y="969680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529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03109"/>
            <a:ext cx="11589848" cy="451852"/>
          </a:xfrm>
        </p:spPr>
        <p:txBody>
          <a:bodyPr/>
          <a:lstStyle/>
          <a:p>
            <a:r>
              <a:rPr lang="en-US" dirty="0"/>
              <a:t>Formal Parameter structs: contents set with shallow copies!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222" y="654960"/>
            <a:ext cx="11879249" cy="52091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pPr lvl="1"/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pass a pointer)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For me, I always pass pointers to structs as parameters regardless of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9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Function Parameters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 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250139" y="1600260"/>
            <a:ext cx="2962120" cy="1697885"/>
            <a:chOff x="1883246" y="2524118"/>
            <a:chExt cx="2962120" cy="1697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Changes the parameter copy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4306" y="2524118"/>
              <a:ext cx="613956" cy="132855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0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97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399075" y="2581415"/>
            <a:ext cx="5526430" cy="23261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1967222"/>
              </p:ext>
            </p:extLst>
          </p:nvPr>
        </p:nvGraphicFramePr>
        <p:xfrm>
          <a:off x="1010336" y="737053"/>
          <a:ext cx="9765671" cy="2451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Clears memory at runtime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20852" y="3592285"/>
            <a:ext cx="1102547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953186" y="5319813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 // pointer to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</a:t>
            </a:r>
            <a:r>
              <a:rPr lang="en-GB" sz="2000" b="1" dirty="0"/>
              <a:t>any pointer type on assignment to a pointer variable</a:t>
            </a:r>
            <a:endParaRPr lang="en-US" sz="20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9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7"/>
            <a:ext cx="11363426" cy="58192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/>
              <a:t>variant 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but </a:t>
            </a:r>
            <a:r>
              <a:rPr lang="en-US" sz="2000" dirty="0">
                <a:solidFill>
                  <a:srgbClr val="0070C0"/>
                </a:solidFill>
              </a:rPr>
              <a:t>zeros out </a:t>
            </a:r>
            <a:r>
              <a:rPr lang="en-US" sz="2000" dirty="0"/>
              <a:t>every byte of memory </a:t>
            </a:r>
            <a:r>
              <a:rPr lang="en-US" sz="2000" dirty="0">
                <a:solidFill>
                  <a:srgbClr val="0070C0"/>
                </a:solidFill>
              </a:rPr>
              <a:t>before</a:t>
            </a:r>
            <a:r>
              <a:rPr lang="en-US" sz="2000" dirty="0"/>
              <a:t> returning a pointer to it </a:t>
            </a:r>
            <a:r>
              <a:rPr lang="en-US" sz="2000" dirty="0">
                <a:solidFill>
                  <a:srgbClr val="FF0000"/>
                </a:solidFill>
              </a:rPr>
              <a:t>(so this has a runtime cost!)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First parameter </a:t>
            </a:r>
            <a:r>
              <a:rPr lang="en-US" sz="2000" dirty="0"/>
              <a:t>is the number of elements you would like to allocate space for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Second parameter </a:t>
            </a:r>
            <a:r>
              <a:rPr lang="en-US" sz="2000" dirty="0"/>
              <a:t>is the size of each element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Originally designed to allocate arrays but works for any memory allocation  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is more expensive at runtime </a:t>
            </a:r>
            <a:r>
              <a:rPr lang="en-US" sz="2000" dirty="0"/>
              <a:t>(uses both </a:t>
            </a:r>
            <a:r>
              <a:rPr lang="en-US" sz="2000" dirty="0" err="1"/>
              <a:t>cpu</a:t>
            </a:r>
            <a:r>
              <a:rPr lang="en-US" sz="2000" dirty="0"/>
              <a:t> and memory bandwidth) than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000" dirty="0"/>
              <a:t>because it must zero out memory it allocates at runtime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Use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2C895B"/>
                </a:solidFill>
              </a:rPr>
              <a:t>only when you need the buffer</a:t>
            </a:r>
            <a:r>
              <a:rPr lang="en-US" sz="2000" dirty="0">
                <a:solidFill>
                  <a:schemeClr val="tx2"/>
                </a:solidFill>
              </a:rPr>
              <a:t> to be </a:t>
            </a:r>
            <a:r>
              <a:rPr lang="en-US" sz="2000" dirty="0">
                <a:solidFill>
                  <a:srgbClr val="0070C0"/>
                </a:solidFill>
              </a:rPr>
              <a:t>zero filled </a:t>
            </a:r>
            <a:r>
              <a:rPr lang="en-US" sz="20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01830" y="2610964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38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548640"/>
            <a:ext cx="11466802" cy="339273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b="1" dirty="0"/>
              <a:t>Freed memory </a:t>
            </a:r>
            <a:r>
              <a:rPr lang="en-US" sz="2200" dirty="0"/>
              <a:t>is </a:t>
            </a:r>
            <a:r>
              <a:rPr lang="en-US" sz="2200" b="1" dirty="0"/>
              <a:t>used in future allocations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670455" y="3862423"/>
            <a:ext cx="9047843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other code 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99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3735" y="963330"/>
            <a:ext cx="9624529" cy="516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</a:p>
          <a:p>
            <a:pPr lvl="1"/>
            <a:r>
              <a:rPr lang="en-US" sz="1800" dirty="0"/>
              <a:t>With the same address that you obtained with malloc() (or other allocators)</a:t>
            </a:r>
          </a:p>
          <a:p>
            <a:pPr lvl="1"/>
            <a:r>
              <a:rPr lang="en-US" sz="1800" dirty="0"/>
              <a:t>It is NOT an error to pass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sz="1800" dirty="0"/>
              <a:t>a pointer to NULL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Freeing unallocated memory: </a:t>
            </a:r>
            <a:r>
              <a:rPr lang="en-US" sz="1800" dirty="0"/>
              <a:t>Only call free() free memory address that you obtain from one of the allocators (malloc(), </a:t>
            </a:r>
            <a:r>
              <a:rPr lang="en-US" sz="1800" dirty="0" err="1"/>
              <a:t>calloc</a:t>
            </a:r>
            <a:r>
              <a:rPr lang="en-US" sz="1800" dirty="0"/>
              <a:t>(), etc.)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22EA3A-DED9-6849-8D9D-C083654AF3EF}"/>
              </a:ext>
            </a:extLst>
          </p:cNvPr>
          <p:cNvSpPr/>
          <p:nvPr/>
        </p:nvSpPr>
        <p:spPr bwMode="auto">
          <a:xfrm>
            <a:off x="1867034" y="2061558"/>
            <a:ext cx="8240246" cy="16785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free(bytes + 5); 	// not ok not address allocated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CCA09D-3735-B63C-2A83-0A5478879E2A}"/>
              </a:ext>
            </a:extLst>
          </p:cNvPr>
          <p:cNvSpPr/>
          <p:nvPr/>
        </p:nvSpPr>
        <p:spPr bwMode="auto">
          <a:xfrm>
            <a:off x="1867034" y="4583948"/>
            <a:ext cx="8240246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"cse30"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not memory on the heap */</a:t>
            </a:r>
          </a:p>
        </p:txBody>
      </p:sp>
    </p:spTree>
    <p:extLst>
      <p:ext uri="{BB962C8B-B14F-4D97-AF65-F5344CB8AC3E}">
        <p14:creationId xmlns:p14="http://schemas.microsoft.com/office/powerpoint/2010/main" val="252998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9092" y="691911"/>
            <a:ext cx="10618444" cy="59456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Continuing to write to memory after you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it </a:t>
            </a:r>
            <a:r>
              <a:rPr lang="en-US" sz="1800" dirty="0"/>
              <a:t>is likely to corrupt the heap or return changed values</a:t>
            </a:r>
          </a:p>
          <a:p>
            <a:pPr lvl="1"/>
            <a:r>
              <a:rPr lang="en-US" sz="1800" dirty="0"/>
              <a:t>Later calls to heap routines 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800" dirty="0"/>
              <a:t>may fail or seg fault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r>
              <a:rPr lang="en-US" sz="1800" b="1" dirty="0"/>
              <a:t>Double Free: </a:t>
            </a:r>
            <a:r>
              <a:rPr lang="en-US" sz="1800" dirty="0"/>
              <a:t>Freeing allocated memory more than once will cause your program to abort (terminate)</a:t>
            </a:r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57BFA3-1B22-6E47-8A12-C3C3DDDB1B3F}"/>
              </a:ext>
            </a:extLst>
          </p:cNvPr>
          <p:cNvSpPr/>
          <p:nvPr/>
        </p:nvSpPr>
        <p:spPr bwMode="auto">
          <a:xfrm>
            <a:off x="1717409" y="1864971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(bytes, "cse30");   // INVALID! used after free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49C5C3-3578-326C-6600-37B734888BB7}"/>
              </a:ext>
            </a:extLst>
          </p:cNvPr>
          <p:cNvSpPr/>
          <p:nvPr/>
        </p:nvSpPr>
        <p:spPr bwMode="auto">
          <a:xfrm>
            <a:off x="2102420" y="4561604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free(bytes); // abort double free detected….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622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52182</TotalTime>
  <Words>6975</Words>
  <Application>Microsoft Macintosh PowerPoint</Application>
  <PresentationFormat>Widescreen</PresentationFormat>
  <Paragraphs>1363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Wingdings</vt:lpstr>
      <vt:lpstr>Theme1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Calloc()</vt:lpstr>
      <vt:lpstr>Using and Freeing Heap Memory </vt:lpstr>
      <vt:lpstr>Mis-Use of Free() - 1</vt:lpstr>
      <vt:lpstr>Mis-Use of Free() - 2</vt:lpstr>
      <vt:lpstr>More Dangling Pointers: Continuing to use "freed" memory</vt:lpstr>
      <vt:lpstr>strdup(): Allocate Space and Copy a String</vt:lpstr>
      <vt:lpstr>Heap Memory "Leaks"</vt:lpstr>
      <vt:lpstr>Valgrind – Finding Buffer Overflows and Memory leaks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Assigning Structs in an expression</vt:lpstr>
      <vt:lpstr>Caution: Assignment is a Shallow Copy of struct members</vt:lpstr>
      <vt:lpstr>Deep Copies of Structs</vt:lpstr>
      <vt:lpstr>Struct: Copy and Member Pointers --- "Deep Copy"</vt:lpstr>
      <vt:lpstr>Nested Structs</vt:lpstr>
      <vt:lpstr>Comparing Two Structs</vt:lpstr>
      <vt:lpstr>Struct  Arrays: Dynamic Allocation</vt:lpstr>
      <vt:lpstr>Formal Parameter structs: contents set with shallow copies!</vt:lpstr>
      <vt:lpstr>Struct Function Parameters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Extra Slides</vt:lpstr>
      <vt:lpstr>Sizing Struct Members</vt:lpstr>
      <vt:lpstr>Re-Sizing Struct Members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2509</cp:revision>
  <cp:lastPrinted>2022-10-19T02:08:05Z</cp:lastPrinted>
  <dcterms:created xsi:type="dcterms:W3CDTF">2018-10-05T16:35:28Z</dcterms:created>
  <dcterms:modified xsi:type="dcterms:W3CDTF">2024-04-27T23:14:14Z</dcterms:modified>
  <cp:category/>
</cp:coreProperties>
</file>