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8.xml" ContentType="application/vnd.openxmlformats-officedocument.presentationml.notesSlide+xml"/>
  <Override PartName="/ppt/tags/tag4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ags/tag300.xml" ContentType="application/vnd.openxmlformats-officedocument.presentationml.tags+xml"/>
  <Override PartName="/ppt/tags/tag310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5" r:id="rId1"/>
  </p:sldMasterIdLst>
  <p:notesMasterIdLst>
    <p:notesMasterId r:id="rId71"/>
  </p:notesMasterIdLst>
  <p:handoutMasterIdLst>
    <p:handoutMasterId r:id="rId72"/>
  </p:handoutMasterIdLst>
  <p:sldIdLst>
    <p:sldId id="1778" r:id="rId2"/>
    <p:sldId id="3035" r:id="rId3"/>
    <p:sldId id="2990" r:id="rId4"/>
    <p:sldId id="2607" r:id="rId5"/>
    <p:sldId id="2746" r:id="rId6"/>
    <p:sldId id="2744" r:id="rId7"/>
    <p:sldId id="2606" r:id="rId8"/>
    <p:sldId id="2517" r:id="rId9"/>
    <p:sldId id="2783" r:id="rId10"/>
    <p:sldId id="2608" r:id="rId11"/>
    <p:sldId id="2745" r:id="rId12"/>
    <p:sldId id="2743" r:id="rId13"/>
    <p:sldId id="3004" r:id="rId14"/>
    <p:sldId id="3000" r:id="rId15"/>
    <p:sldId id="3001" r:id="rId16"/>
    <p:sldId id="3002" r:id="rId17"/>
    <p:sldId id="3003" r:id="rId18"/>
    <p:sldId id="2799" r:id="rId19"/>
    <p:sldId id="2763" r:id="rId20"/>
    <p:sldId id="3015" r:id="rId21"/>
    <p:sldId id="2776" r:id="rId22"/>
    <p:sldId id="2800" r:id="rId23"/>
    <p:sldId id="3014" r:id="rId24"/>
    <p:sldId id="2771" r:id="rId25"/>
    <p:sldId id="2750" r:id="rId26"/>
    <p:sldId id="2587" r:id="rId27"/>
    <p:sldId id="2657" r:id="rId28"/>
    <p:sldId id="2679" r:id="rId29"/>
    <p:sldId id="3008" r:id="rId30"/>
    <p:sldId id="2807" r:id="rId31"/>
    <p:sldId id="3009" r:id="rId32"/>
    <p:sldId id="2808" r:id="rId33"/>
    <p:sldId id="2809" r:id="rId34"/>
    <p:sldId id="2747" r:id="rId35"/>
    <p:sldId id="2622" r:id="rId36"/>
    <p:sldId id="2366" r:id="rId37"/>
    <p:sldId id="2590" r:id="rId38"/>
    <p:sldId id="2055" r:id="rId39"/>
    <p:sldId id="2996" r:id="rId40"/>
    <p:sldId id="2595" r:id="rId41"/>
    <p:sldId id="2203" r:id="rId42"/>
    <p:sldId id="2202" r:id="rId43"/>
    <p:sldId id="3034" r:id="rId44"/>
    <p:sldId id="2207" r:id="rId45"/>
    <p:sldId id="1729" r:id="rId46"/>
    <p:sldId id="1727" r:id="rId47"/>
    <p:sldId id="2731" r:id="rId48"/>
    <p:sldId id="3025" r:id="rId49"/>
    <p:sldId id="2519" r:id="rId50"/>
    <p:sldId id="2557" r:id="rId51"/>
    <p:sldId id="2645" r:id="rId52"/>
    <p:sldId id="2558" r:id="rId53"/>
    <p:sldId id="3021" r:id="rId54"/>
    <p:sldId id="2596" r:id="rId55"/>
    <p:sldId id="2365" r:id="rId56"/>
    <p:sldId id="3018" r:id="rId57"/>
    <p:sldId id="2810" r:id="rId58"/>
    <p:sldId id="3020" r:id="rId59"/>
    <p:sldId id="2591" r:id="rId60"/>
    <p:sldId id="2593" r:id="rId61"/>
    <p:sldId id="2592" r:id="rId62"/>
    <p:sldId id="2594" r:id="rId63"/>
    <p:sldId id="2552" r:id="rId64"/>
    <p:sldId id="2640" r:id="rId65"/>
    <p:sldId id="2638" r:id="rId66"/>
    <p:sldId id="2639" r:id="rId67"/>
    <p:sldId id="2571" r:id="rId68"/>
    <p:sldId id="3028" r:id="rId69"/>
    <p:sldId id="3029" r:id="rId7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895B"/>
    <a:srgbClr val="F3753F"/>
    <a:srgbClr val="788965"/>
    <a:srgbClr val="F37440"/>
    <a:srgbClr val="74C3FF"/>
    <a:srgbClr val="738260"/>
    <a:srgbClr val="F3E9D5"/>
    <a:srgbClr val="D0D0D0"/>
    <a:srgbClr val="D3D3D3"/>
    <a:srgbClr val="D8D8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69"/>
    <p:restoredTop sz="97532"/>
  </p:normalViewPr>
  <p:slideViewPr>
    <p:cSldViewPr snapToGrid="0" snapToObjects="1">
      <p:cViewPr varScale="1">
        <p:scale>
          <a:sx n="186" d="100"/>
          <a:sy n="186" d="100"/>
        </p:scale>
        <p:origin x="784" y="200"/>
      </p:cViewPr>
      <p:guideLst>
        <p:guide orient="horz" pos="2136"/>
        <p:guide pos="3840"/>
      </p:guideLst>
    </p:cSldViewPr>
  </p:slideViewPr>
  <p:outlineViewPr>
    <p:cViewPr>
      <p:scale>
        <a:sx n="33" d="100"/>
        <a:sy n="33" d="100"/>
      </p:scale>
      <p:origin x="0" y="-13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napToObjects="1">
      <p:cViewPr varScale="1">
        <p:scale>
          <a:sx n="113" d="100"/>
          <a:sy n="113" d="100"/>
        </p:scale>
        <p:origin x="500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A87AE45-7D9C-AF4B-9127-07A37BCC0B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Arial Regular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D4BF13-FEF8-6847-BD1B-D751112DA7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69856-63EF-664B-B6D1-4347CEFEB312}" type="datetimeFigureOut">
              <a:rPr lang="en-US" smtClean="0">
                <a:latin typeface="Arial Regular"/>
              </a:rPr>
              <a:t>4/11/24</a:t>
            </a:fld>
            <a:endParaRPr lang="en-US">
              <a:latin typeface="Arial Regular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4FBDD7-16D6-054A-8A98-281A3B7C50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Arial Regular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2406F2-82FA-EB49-BDED-F186357D5D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DCF472-C139-3E41-873F-842C077DA286}" type="slidenum">
              <a:rPr lang="en-US" smtClean="0">
                <a:latin typeface="Arial Regular"/>
              </a:rPr>
              <a:t>‹#›</a:t>
            </a:fld>
            <a:endParaRPr lang="en-US">
              <a:latin typeface="Arial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682926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 Regular"/>
              </a:defRPr>
            </a:lvl1pPr>
          </a:lstStyle>
          <a:p>
            <a:fld id="{C7103FDF-5845-2441-8890-D723FF5A85D0}" type="datetimeFigureOut">
              <a:rPr lang="en-US" smtClean="0"/>
              <a:pPr/>
              <a:t>4/11/24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 Regular"/>
              </a:defRPr>
            </a:lvl1pPr>
          </a:lstStyle>
          <a:p>
            <a:fld id="{FFDCFA53-E6C0-FD4E-82A8-4284543D79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010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409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751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9214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9018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2550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4206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7238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499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view on some machines and peripherals">
            <a:extLst>
              <a:ext uri="{FF2B5EF4-FFF2-40B4-BE49-F238E27FC236}">
                <a16:creationId xmlns:a16="http://schemas.microsoft.com/office/drawing/2014/main" id="{84DDD7AB-783C-7812-D519-C9077D2FC559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27451" y="0"/>
            <a:ext cx="1221945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1528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FB5B278-83B7-3046-8766-F3AC294D9E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5421" y="119999"/>
            <a:ext cx="10515600" cy="715294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ECB34F34-D933-FF46-BAD3-AA030BFB1D7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7375" y="973015"/>
            <a:ext cx="6988175" cy="523728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44081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B206701-FB2B-2243-9AF5-4D541356F370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19C70DF3-C46A-0C4F-9EE9-A292209A1592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87375" y="1600200"/>
            <a:ext cx="6988175" cy="4610100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6987433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2D2736-BFBA-BB47-995A-EF5AB50AE88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55013" y="293688"/>
            <a:ext cx="3532187" cy="62547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100"/>
            </a:lvl1pPr>
          </a:lstStyle>
          <a:p>
            <a:r>
              <a:rPr lang="en-US"/>
              <a:t>Drag image here or click the icon to prompt image insert</a:t>
            </a:r>
          </a:p>
        </p:txBody>
      </p:sp>
    </p:spTree>
    <p:extLst>
      <p:ext uri="{BB962C8B-B14F-4D97-AF65-F5344CB8AC3E}">
        <p14:creationId xmlns:p14="http://schemas.microsoft.com/office/powerpoint/2010/main" val="793727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EBE8CA-3E13-334A-A201-6659DA8D816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375" y="914400"/>
            <a:ext cx="11331909" cy="5295900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6577" y="79997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</a:p>
        </p:txBody>
      </p:sp>
    </p:spTree>
    <p:extLst>
      <p:ext uri="{BB962C8B-B14F-4D97-AF65-F5344CB8AC3E}">
        <p14:creationId xmlns:p14="http://schemas.microsoft.com/office/powerpoint/2010/main" val="4195313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378D16A-296F-504C-9993-61D85954447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7375" y="1254369"/>
            <a:ext cx="5007082" cy="4955931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D724D81-F1E9-6F46-B84C-B7FD3F439A5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096000" y="1301262"/>
            <a:ext cx="5007082" cy="4908479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48202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Line Header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A6B53C7-6C8A-EF4D-991C-96328DBE6FA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5788" y="1301262"/>
            <a:ext cx="11066950" cy="4909039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788" y="130703"/>
            <a:ext cx="11020058" cy="1033991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br>
              <a:rPr lang="en-US" dirty="0"/>
            </a:br>
            <a:r>
              <a:rPr lang="en-US" dirty="0"/>
              <a:t>Multiple Line Header Sample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9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Line Header + 2 Columns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4876AF9-4E67-6742-A567-9D6633A6E7E0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095999" y="1383322"/>
            <a:ext cx="5010912" cy="4826977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88B4DA-5AC5-7B4B-BB18-DF4B84C5309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5788" y="1383323"/>
            <a:ext cx="5010912" cy="4826977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1311" y="130704"/>
            <a:ext cx="10515600" cy="1033991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br>
              <a:rPr lang="en-US" dirty="0"/>
            </a:br>
            <a:r>
              <a:rPr lang="en-US" dirty="0"/>
              <a:t>Multiple Line Header Sample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287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378D16A-296F-504C-9993-61D85954447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7375" y="2057594"/>
            <a:ext cx="5007082" cy="4152706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D724D81-F1E9-6F46-B84C-B7FD3F439A5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096000" y="2057400"/>
            <a:ext cx="5007082" cy="4152341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9F08E5DE-9306-334B-B203-7864E801E19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6740" y="1120581"/>
            <a:ext cx="10516342" cy="4796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1181439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F56FA7-97CD-CC44-A8FE-03ECA54A4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50" y="212738"/>
            <a:ext cx="11049203" cy="71529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AB083E24-8154-9543-A6CC-28C5F5B3C69F}"/>
              </a:ext>
            </a:extLst>
          </p:cNvPr>
          <p:cNvSpPr txBox="1">
            <a:spLocks/>
          </p:cNvSpPr>
          <p:nvPr/>
        </p:nvSpPr>
        <p:spPr>
          <a:xfrm>
            <a:off x="87720" y="6540193"/>
            <a:ext cx="328449" cy="25160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250" b="0" i="0" kern="1200" smtClean="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250" b="0" i="0" kern="120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</a:t>
            </a:r>
            <a:endParaRPr lang="en-US" sz="1000">
              <a:solidFill>
                <a:schemeClr val="tx2"/>
              </a:solidFill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5ADBA48-0344-6447-B080-904752F0B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7482" y="1131277"/>
            <a:ext cx="10971472" cy="53156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30761E-1058-AE46-808B-05F1BF8A8B23}"/>
              </a:ext>
            </a:extLst>
          </p:cNvPr>
          <p:cNvSpPr/>
          <p:nvPr userDrawn="1"/>
        </p:nvSpPr>
        <p:spPr>
          <a:xfrm>
            <a:off x="165451" y="6593503"/>
            <a:ext cx="171522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fld id="{233707B4-AEDC-BC43-B2A3-31B9137B1060}" type="slidenum">
              <a:rPr lang="en-US" sz="1100" smtClean="0">
                <a:solidFill>
                  <a:schemeClr val="accent1"/>
                </a:solidFill>
              </a:rPr>
              <a:pPr/>
              <a:t>‹#›</a:t>
            </a:fld>
            <a:endParaRPr lang="en-US" sz="1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533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8" r:id="rId2"/>
    <p:sldLayoutId id="2147483769" r:id="rId3"/>
    <p:sldLayoutId id="2147483774" r:id="rId4"/>
    <p:sldLayoutId id="2147483794" r:id="rId5"/>
    <p:sldLayoutId id="2147483795" r:id="rId6"/>
    <p:sldLayoutId id="2147483796" r:id="rId7"/>
    <p:sldLayoutId id="2147483803" r:id="rId8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100" b="1" i="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34950" indent="-23495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tabLst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77850" indent="-223838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tabLst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475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03375" indent="-2222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3" pos="360">
          <p15:clr>
            <a:srgbClr val="F26B43"/>
          </p15:clr>
        </p15:guide>
        <p15:guide id="24" orient="horz" pos="408">
          <p15:clr>
            <a:srgbClr val="F26B43"/>
          </p15:clr>
        </p15:guide>
        <p15:guide id="25" orient="horz" pos="1008">
          <p15:clr>
            <a:srgbClr val="F26B43"/>
          </p15:clr>
        </p15:guide>
        <p15:guide id="26" orient="horz" pos="3912">
          <p15:clr>
            <a:srgbClr val="F26B43"/>
          </p15:clr>
        </p15:guide>
        <p15:guide id="27" orient="horz" pos="1296">
          <p15:clr>
            <a:srgbClr val="F26B43"/>
          </p15:clr>
        </p15:guide>
        <p15:guide id="28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notesSlide" Target="../notesSlides/notesSlide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Relationship Id="rId6" Type="http://schemas.openxmlformats.org/officeDocument/2006/relationships/image" Target="../media/image200.png"/><Relationship Id="rId5" Type="http://schemas.openxmlformats.org/officeDocument/2006/relationships/tags" Target="../tags/tag300.xml"/><Relationship Id="rId4" Type="http://schemas.openxmlformats.org/officeDocument/2006/relationships/image" Target="../media/image5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Relationship Id="rId6" Type="http://schemas.openxmlformats.org/officeDocument/2006/relationships/image" Target="../media/image13.png"/><Relationship Id="rId5" Type="http://schemas.openxmlformats.org/officeDocument/2006/relationships/tags" Target="../tags/tag310.xml"/><Relationship Id="rId4" Type="http://schemas.openxmlformats.org/officeDocument/2006/relationships/image" Target="../media/image6.jpe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3" Type="http://schemas.openxmlformats.org/officeDocument/2006/relationships/tags" Target="../tags/tag19.xml"/><Relationship Id="rId18" Type="http://schemas.openxmlformats.org/officeDocument/2006/relationships/tags" Target="../tags/tag24.xml"/><Relationship Id="rId26" Type="http://schemas.openxmlformats.org/officeDocument/2006/relationships/tags" Target="../tags/tag32.xml"/><Relationship Id="rId3" Type="http://schemas.openxmlformats.org/officeDocument/2006/relationships/tags" Target="../tags/tag9.xml"/><Relationship Id="rId21" Type="http://schemas.openxmlformats.org/officeDocument/2006/relationships/tags" Target="../tags/tag27.xml"/><Relationship Id="rId34" Type="http://schemas.openxmlformats.org/officeDocument/2006/relationships/tags" Target="../tags/tag40.xml"/><Relationship Id="rId7" Type="http://schemas.openxmlformats.org/officeDocument/2006/relationships/tags" Target="../tags/tag13.xml"/><Relationship Id="rId12" Type="http://schemas.openxmlformats.org/officeDocument/2006/relationships/tags" Target="../tags/tag18.xml"/><Relationship Id="rId17" Type="http://schemas.openxmlformats.org/officeDocument/2006/relationships/tags" Target="../tags/tag23.xml"/><Relationship Id="rId25" Type="http://schemas.openxmlformats.org/officeDocument/2006/relationships/tags" Target="../tags/tag31.xml"/><Relationship Id="rId33" Type="http://schemas.openxmlformats.org/officeDocument/2006/relationships/tags" Target="../tags/tag39.xml"/><Relationship Id="rId2" Type="http://schemas.openxmlformats.org/officeDocument/2006/relationships/tags" Target="../tags/tag8.xml"/><Relationship Id="rId16" Type="http://schemas.openxmlformats.org/officeDocument/2006/relationships/tags" Target="../tags/tag22.xml"/><Relationship Id="rId20" Type="http://schemas.openxmlformats.org/officeDocument/2006/relationships/tags" Target="../tags/tag26.xml"/><Relationship Id="rId29" Type="http://schemas.openxmlformats.org/officeDocument/2006/relationships/tags" Target="../tags/tag35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11" Type="http://schemas.openxmlformats.org/officeDocument/2006/relationships/tags" Target="../tags/tag17.xml"/><Relationship Id="rId24" Type="http://schemas.openxmlformats.org/officeDocument/2006/relationships/tags" Target="../tags/tag30.xml"/><Relationship Id="rId32" Type="http://schemas.openxmlformats.org/officeDocument/2006/relationships/tags" Target="../tags/tag38.xml"/><Relationship Id="rId5" Type="http://schemas.openxmlformats.org/officeDocument/2006/relationships/tags" Target="../tags/tag11.xml"/><Relationship Id="rId15" Type="http://schemas.openxmlformats.org/officeDocument/2006/relationships/tags" Target="../tags/tag21.xml"/><Relationship Id="rId23" Type="http://schemas.openxmlformats.org/officeDocument/2006/relationships/tags" Target="../tags/tag29.xml"/><Relationship Id="rId28" Type="http://schemas.openxmlformats.org/officeDocument/2006/relationships/tags" Target="../tags/tag34.xml"/><Relationship Id="rId10" Type="http://schemas.openxmlformats.org/officeDocument/2006/relationships/tags" Target="../tags/tag16.xml"/><Relationship Id="rId19" Type="http://schemas.openxmlformats.org/officeDocument/2006/relationships/tags" Target="../tags/tag25.xml"/><Relationship Id="rId31" Type="http://schemas.openxmlformats.org/officeDocument/2006/relationships/tags" Target="../tags/tag37.xml"/><Relationship Id="rId4" Type="http://schemas.openxmlformats.org/officeDocument/2006/relationships/tags" Target="../tags/tag10.xml"/><Relationship Id="rId9" Type="http://schemas.openxmlformats.org/officeDocument/2006/relationships/tags" Target="../tags/tag15.xml"/><Relationship Id="rId14" Type="http://schemas.openxmlformats.org/officeDocument/2006/relationships/tags" Target="../tags/tag20.xml"/><Relationship Id="rId22" Type="http://schemas.openxmlformats.org/officeDocument/2006/relationships/tags" Target="../tags/tag28.xml"/><Relationship Id="rId27" Type="http://schemas.openxmlformats.org/officeDocument/2006/relationships/tags" Target="../tags/tag33.xml"/><Relationship Id="rId30" Type="http://schemas.openxmlformats.org/officeDocument/2006/relationships/tags" Target="../tags/tag36.xml"/><Relationship Id="rId35" Type="http://schemas.openxmlformats.org/officeDocument/2006/relationships/slideLayout" Target="../slideLayouts/slideLayout2.xml"/><Relationship Id="rId8" Type="http://schemas.openxmlformats.org/officeDocument/2006/relationships/tags" Target="../tags/tag1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58E025F6-E6BF-0E4A-A4D3-1166BBF5190C}"/>
              </a:ext>
            </a:extLst>
          </p:cNvPr>
          <p:cNvSpPr txBox="1">
            <a:spLocks/>
          </p:cNvSpPr>
          <p:nvPr/>
        </p:nvSpPr>
        <p:spPr>
          <a:xfrm>
            <a:off x="3360221" y="111488"/>
            <a:ext cx="5080817" cy="529901"/>
          </a:xfrm>
          <a:prstGeom prst="rect">
            <a:avLst/>
          </a:prstGeom>
          <a:solidFill>
            <a:srgbClr val="0070C0">
              <a:alpha val="82000"/>
            </a:srgb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3200" dirty="0">
                <a:solidFill>
                  <a:schemeClr val="bg1"/>
                </a:solidFill>
              </a:rPr>
              <a:t>UCSD CSE 30 Section B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5E174D66-3123-D045-B072-4840BB2339BA}"/>
              </a:ext>
            </a:extLst>
          </p:cNvPr>
          <p:cNvSpPr txBox="1">
            <a:spLocks/>
          </p:cNvSpPr>
          <p:nvPr/>
        </p:nvSpPr>
        <p:spPr>
          <a:xfrm>
            <a:off x="122653" y="6312861"/>
            <a:ext cx="1872474" cy="439035"/>
          </a:xfrm>
          <a:prstGeom prst="rect">
            <a:avLst/>
          </a:prstGeom>
          <a:solidFill>
            <a:srgbClr val="0070C0">
              <a:alpha val="82000"/>
            </a:srgb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Keith Muller 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BE1A69CC-8F22-AB43-93CF-012DCF287252}"/>
              </a:ext>
            </a:extLst>
          </p:cNvPr>
          <p:cNvSpPr txBox="1">
            <a:spLocks/>
          </p:cNvSpPr>
          <p:nvPr/>
        </p:nvSpPr>
        <p:spPr>
          <a:xfrm>
            <a:off x="2209624" y="836688"/>
            <a:ext cx="7382010" cy="439035"/>
          </a:xfrm>
          <a:prstGeom prst="rect">
            <a:avLst/>
          </a:prstGeom>
          <a:solidFill>
            <a:srgbClr val="0070C0">
              <a:alpha val="82000"/>
            </a:srgb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Computer Organization and Systems Programming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F3B7A0EB-E952-534D-AB9C-66F390770BCB}"/>
              </a:ext>
            </a:extLst>
          </p:cNvPr>
          <p:cNvSpPr txBox="1">
            <a:spLocks/>
          </p:cNvSpPr>
          <p:nvPr/>
        </p:nvSpPr>
        <p:spPr>
          <a:xfrm>
            <a:off x="47766" y="106104"/>
            <a:ext cx="1781034" cy="294338"/>
          </a:xfrm>
          <a:prstGeom prst="rect">
            <a:avLst/>
          </a:prstGeom>
          <a:solidFill>
            <a:srgbClr val="0070C0">
              <a:alpha val="82000"/>
            </a:srgb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1400" dirty="0">
                <a:solidFill>
                  <a:schemeClr val="bg1"/>
                </a:solidFill>
              </a:rPr>
              <a:t>Version 2.20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6141A3C-103A-A6FC-F961-2C1CC9939E74}"/>
              </a:ext>
            </a:extLst>
          </p:cNvPr>
          <p:cNvSpPr txBox="1">
            <a:spLocks/>
          </p:cNvSpPr>
          <p:nvPr/>
        </p:nvSpPr>
        <p:spPr>
          <a:xfrm>
            <a:off x="8700933" y="6312861"/>
            <a:ext cx="3429789" cy="439035"/>
          </a:xfrm>
          <a:prstGeom prst="rect">
            <a:avLst/>
          </a:prstGeom>
          <a:solidFill>
            <a:srgbClr val="0070C0">
              <a:alpha val="82000"/>
            </a:srgb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DEC PDP 11/45 - 1973</a:t>
            </a:r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BF83B519-E2B4-876F-92C2-11BB40C94843}"/>
              </a:ext>
            </a:extLst>
          </p:cNvPr>
          <p:cNvSpPr txBox="1">
            <a:spLocks/>
          </p:cNvSpPr>
          <p:nvPr/>
        </p:nvSpPr>
        <p:spPr>
          <a:xfrm>
            <a:off x="5235216" y="1471022"/>
            <a:ext cx="1721569" cy="439035"/>
          </a:xfrm>
          <a:prstGeom prst="rect">
            <a:avLst/>
          </a:prstGeom>
          <a:solidFill>
            <a:srgbClr val="0070C0">
              <a:alpha val="82000"/>
            </a:srgb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C Part 1</a:t>
            </a:r>
          </a:p>
        </p:txBody>
      </p:sp>
    </p:spTree>
    <p:extLst>
      <p:ext uri="{BB962C8B-B14F-4D97-AF65-F5344CB8AC3E}">
        <p14:creationId xmlns:p14="http://schemas.microsoft.com/office/powerpoint/2010/main" val="3604140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7DAF0-B92F-7241-9BF4-E8CA2E5CE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-30759"/>
            <a:ext cx="11340296" cy="715294"/>
          </a:xfrm>
        </p:spPr>
        <p:txBody>
          <a:bodyPr/>
          <a:lstStyle/>
          <a:p>
            <a:r>
              <a:rPr lang="en-US" dirty="0"/>
              <a:t>Background: </a:t>
            </a:r>
            <a:r>
              <a:rPr lang="en-US" sz="2800" dirty="0"/>
              <a:t>What is a Declaration?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FBF7A8-F996-6743-82BD-EF977EA5D46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177558" y="723142"/>
            <a:ext cx="10652399" cy="560915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Declaration</a:t>
            </a:r>
            <a:r>
              <a:rPr lang="en-US" sz="2000" dirty="0">
                <a:solidFill>
                  <a:srgbClr val="0070C0"/>
                </a:solidFill>
              </a:rPr>
              <a:t>: describes a </a:t>
            </a:r>
            <a:r>
              <a:rPr lang="en-US" sz="2000" b="1" i="1" dirty="0">
                <a:solidFill>
                  <a:srgbClr val="0070C0"/>
                </a:solidFill>
              </a:rPr>
              <a:t>thing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/>
              <a:t>– specifies types, </a:t>
            </a:r>
            <a:r>
              <a:rPr lang="en-US" sz="2000" b="1" dirty="0">
                <a:solidFill>
                  <a:srgbClr val="0070C0"/>
                </a:solidFill>
              </a:rPr>
              <a:t>does not create </a:t>
            </a:r>
            <a:r>
              <a:rPr lang="en-US" sz="2000" dirty="0">
                <a:solidFill>
                  <a:srgbClr val="0070C0"/>
                </a:solidFill>
              </a:rPr>
              <a:t>an instance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0070C0"/>
                </a:solidFill>
              </a:rPr>
              <a:t>Each declaration </a:t>
            </a:r>
            <a:r>
              <a:rPr lang="en-US" sz="2000" dirty="0">
                <a:solidFill>
                  <a:srgbClr val="0070C0"/>
                </a:solidFill>
              </a:rPr>
              <a:t>has an associated </a:t>
            </a:r>
            <a:r>
              <a:rPr lang="en-US" sz="2000" b="1" i="1" dirty="0">
                <a:solidFill>
                  <a:srgbClr val="0070C0"/>
                </a:solidFill>
              </a:rPr>
              <a:t>identifier</a:t>
            </a:r>
            <a:r>
              <a:rPr lang="en-US" sz="2000" dirty="0">
                <a:solidFill>
                  <a:srgbClr val="0070C0"/>
                </a:solidFill>
              </a:rPr>
              <a:t> (the name)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b="1" dirty="0">
                <a:solidFill>
                  <a:schemeClr val="accent5"/>
                </a:solidFill>
              </a:rPr>
              <a:t>Function prototype </a:t>
            </a:r>
            <a:r>
              <a:rPr lang="en-US" sz="2000" dirty="0"/>
              <a:t>describes how to write the code </a:t>
            </a:r>
            <a:r>
              <a:rPr lang="en-US" sz="2000" dirty="0">
                <a:solidFill>
                  <a:schemeClr val="accent6"/>
                </a:solidFill>
              </a:rPr>
              <a:t>to call a function </a:t>
            </a:r>
            <a:r>
              <a:rPr lang="en-US" sz="2000" dirty="0">
                <a:solidFill>
                  <a:srgbClr val="00B050"/>
                </a:solidFill>
              </a:rPr>
              <a:t>defined elsewhere</a:t>
            </a:r>
          </a:p>
          <a:p>
            <a:pPr lvl="1"/>
            <a:r>
              <a:rPr lang="en-US" sz="2000" b="1" dirty="0">
                <a:solidFill>
                  <a:schemeClr val="tx2"/>
                </a:solidFill>
              </a:rPr>
              <a:t>Identifier</a:t>
            </a:r>
            <a:r>
              <a:rPr lang="en-US" sz="2000" dirty="0">
                <a:solidFill>
                  <a:schemeClr val="tx2"/>
                </a:solidFill>
              </a:rPr>
              <a:t> is the </a:t>
            </a:r>
            <a:r>
              <a:rPr lang="en-US" sz="2000" b="1" dirty="0">
                <a:solidFill>
                  <a:schemeClr val="tx2"/>
                </a:solidFill>
              </a:rPr>
              <a:t>function name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tx2"/>
                </a:solidFill>
              </a:rPr>
              <a:t>Describes the </a:t>
            </a:r>
            <a:r>
              <a:rPr lang="en-US" sz="2000" b="1" dirty="0">
                <a:solidFill>
                  <a:schemeClr val="tx2"/>
                </a:solidFill>
              </a:rPr>
              <a:t>type of the function return value 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tx2"/>
                </a:solidFill>
              </a:rPr>
              <a:t>Describes the </a:t>
            </a:r>
            <a:r>
              <a:rPr lang="en-US" sz="2000" b="1" dirty="0">
                <a:solidFill>
                  <a:schemeClr val="tx2"/>
                </a:solidFill>
              </a:rPr>
              <a:t>types of each of the parameters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b="1" dirty="0">
                <a:solidFill>
                  <a:schemeClr val="accent5"/>
                </a:solidFill>
              </a:rPr>
              <a:t>Variable declaration </a:t>
            </a:r>
            <a:r>
              <a:rPr lang="en-US" sz="2000" dirty="0"/>
              <a:t>describes how to write the code to use a variable in a statement</a:t>
            </a:r>
          </a:p>
          <a:p>
            <a:pPr lvl="1"/>
            <a:r>
              <a:rPr lang="en-US" sz="2000" b="1" dirty="0">
                <a:solidFill>
                  <a:schemeClr val="tx2"/>
                </a:solidFill>
              </a:rPr>
              <a:t>Identifier</a:t>
            </a:r>
            <a:r>
              <a:rPr lang="en-US" sz="2000" dirty="0">
                <a:solidFill>
                  <a:schemeClr val="tx2"/>
                </a:solidFill>
              </a:rPr>
              <a:t> is the </a:t>
            </a:r>
            <a:r>
              <a:rPr lang="en-US" sz="2000" b="1" dirty="0">
                <a:solidFill>
                  <a:schemeClr val="tx2"/>
                </a:solidFill>
              </a:rPr>
              <a:t>variable name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Describes the </a:t>
            </a:r>
            <a:r>
              <a:rPr lang="en-US" sz="2000" b="1" dirty="0">
                <a:solidFill>
                  <a:schemeClr val="tx2"/>
                </a:solidFill>
              </a:rPr>
              <a:t>type of a variable </a:t>
            </a:r>
            <a:r>
              <a:rPr lang="en-US" sz="2000" dirty="0">
                <a:solidFill>
                  <a:schemeClr val="tx2"/>
                </a:solidFill>
              </a:rPr>
              <a:t>that is </a:t>
            </a:r>
            <a:r>
              <a:rPr lang="en-US" sz="2000" b="1" dirty="0">
                <a:solidFill>
                  <a:schemeClr val="tx2"/>
                </a:solidFill>
              </a:rPr>
              <a:t>defined elsewhere 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b="1" dirty="0">
                <a:solidFill>
                  <a:schemeClr val="accent5"/>
                </a:solidFill>
              </a:rPr>
              <a:t>Derived and defined type description</a:t>
            </a:r>
          </a:p>
          <a:p>
            <a:pPr lvl="1"/>
            <a:r>
              <a:rPr lang="en-US" sz="2000" b="1" dirty="0"/>
              <a:t>Identifier</a:t>
            </a:r>
            <a:r>
              <a:rPr lang="en-US" sz="2000" dirty="0"/>
              <a:t> describes the derived/defined type</a:t>
            </a:r>
          </a:p>
          <a:p>
            <a:pPr lvl="1"/>
            <a:r>
              <a:rPr lang="en-US" sz="2000" dirty="0"/>
              <a:t>struct, arrays, plus others (covered later)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An </a:t>
            </a:r>
            <a:r>
              <a:rPr lang="en-US" sz="2000" b="1" dirty="0">
                <a:solidFill>
                  <a:schemeClr val="accent5"/>
                </a:solidFill>
              </a:rPr>
              <a:t>identifier</a:t>
            </a:r>
            <a:r>
              <a:rPr lang="en-US" sz="2000" dirty="0"/>
              <a:t> may be </a:t>
            </a:r>
            <a:r>
              <a:rPr lang="en-US" sz="2000" b="1" dirty="0">
                <a:solidFill>
                  <a:schemeClr val="accent5"/>
                </a:solidFill>
              </a:rPr>
              <a:t>declared multiple times</a:t>
            </a:r>
            <a:r>
              <a:rPr lang="en-US" sz="2000" dirty="0"/>
              <a:t>, but </a:t>
            </a:r>
            <a:r>
              <a:rPr lang="en-US" sz="2000" b="1" dirty="0">
                <a:solidFill>
                  <a:schemeClr val="accent5"/>
                </a:solidFill>
              </a:rPr>
              <a:t>only defined once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accent6"/>
                </a:solidFill>
              </a:rPr>
              <a:t>A </a:t>
            </a:r>
            <a:r>
              <a:rPr lang="en-US" sz="2000" b="1" dirty="0">
                <a:solidFill>
                  <a:srgbClr val="FF0000"/>
                </a:solidFill>
              </a:rPr>
              <a:t>definition</a:t>
            </a:r>
            <a:r>
              <a:rPr lang="en-US" sz="2000" b="1" dirty="0">
                <a:solidFill>
                  <a:srgbClr val="2C895B"/>
                </a:solidFill>
              </a:rPr>
              <a:t> is also a </a:t>
            </a:r>
            <a:r>
              <a:rPr lang="en-US" sz="2000" b="1" dirty="0">
                <a:solidFill>
                  <a:srgbClr val="0070C0"/>
                </a:solidFill>
              </a:rPr>
              <a:t>declaration</a:t>
            </a:r>
            <a:r>
              <a:rPr lang="en-US" sz="2000" b="1" dirty="0">
                <a:solidFill>
                  <a:srgbClr val="2C895B"/>
                </a:solidFill>
              </a:rPr>
              <a:t> in 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3E8D40-E4C9-BD40-8BB4-339FC3A07143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284047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20297-A39C-C444-A6A2-D96084828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39" y="99650"/>
            <a:ext cx="10515600" cy="715294"/>
          </a:xfrm>
        </p:spPr>
        <p:txBody>
          <a:bodyPr anchor="t"/>
          <a:lstStyle/>
          <a:p>
            <a:r>
              <a:rPr lang="en-US" sz="2800" dirty="0">
                <a:solidFill>
                  <a:srgbClr val="0070C0"/>
                </a:solidFill>
              </a:rPr>
              <a:t>Definitions and Declarations Use in C</a:t>
            </a:r>
            <a:endParaRPr lang="en-US" sz="2800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531ED87-0E63-5948-B4AE-94D75818A799}"/>
              </a:ext>
            </a:extLst>
          </p:cNvPr>
          <p:cNvSpPr/>
          <p:nvPr/>
        </p:nvSpPr>
        <p:spPr bwMode="auto">
          <a:xfrm>
            <a:off x="6812923" y="625005"/>
            <a:ext cx="5311537" cy="5371931"/>
          </a:xfrm>
          <a:prstGeom prst="roundRect">
            <a:avLst>
              <a:gd name="adj" fmla="val 573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2000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2000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</a:p>
          <a:p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MAX 8</a:t>
            </a:r>
          </a:p>
          <a:p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b="1" dirty="0" err="1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sumit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max)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sum = </a:t>
            </a:r>
            <a:r>
              <a:rPr lang="en-US" sz="2000" dirty="0">
                <a:solidFill>
                  <a:srgbClr val="00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&lt;= max;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sum +=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sum;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// observe that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sumit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 is above main()</a:t>
            </a:r>
          </a:p>
          <a:p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b="1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sz="20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b="1" dirty="0" err="1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"sum: %d\n"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b="1" dirty="0" err="1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sumit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r>
              <a:rPr lang="en-US" sz="20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EXIT_SUCCESS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BAA246B-CE93-BE42-A14D-776D2B2E28F9}"/>
              </a:ext>
            </a:extLst>
          </p:cNvPr>
          <p:cNvGrpSpPr/>
          <p:nvPr/>
        </p:nvGrpSpPr>
        <p:grpSpPr>
          <a:xfrm>
            <a:off x="1006351" y="1874775"/>
            <a:ext cx="5951262" cy="497311"/>
            <a:chOff x="-39993" y="1877735"/>
            <a:chExt cx="5951262" cy="497311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28A3C6E-9829-9049-BB6D-83D46D1B935D}"/>
                </a:ext>
              </a:extLst>
            </p:cNvPr>
            <p:cNvSpPr txBox="1"/>
            <p:nvPr/>
          </p:nvSpPr>
          <p:spPr>
            <a:xfrm>
              <a:off x="-39993" y="1974936"/>
              <a:ext cx="5132753" cy="40011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>
                  <a:solidFill>
                    <a:srgbClr val="0070C0"/>
                  </a:solidFill>
                </a:rPr>
                <a:t>sumit</a:t>
              </a:r>
              <a:r>
                <a:rPr lang="en-US" sz="2000" dirty="0">
                  <a:solidFill>
                    <a:srgbClr val="0070C0"/>
                  </a:solidFill>
                </a:rPr>
                <a:t>() is BOTH </a:t>
              </a:r>
              <a:r>
                <a:rPr lang="en-US" sz="2000" dirty="0">
                  <a:solidFill>
                    <a:srgbClr val="2C895B"/>
                  </a:solidFill>
                </a:rPr>
                <a:t>defined</a:t>
              </a:r>
              <a:r>
                <a:rPr lang="en-US" sz="2000" dirty="0">
                  <a:solidFill>
                    <a:srgbClr val="0070C0"/>
                  </a:solidFill>
                </a:rPr>
                <a:t> and </a:t>
              </a:r>
              <a:r>
                <a:rPr lang="en-US" sz="2000" dirty="0">
                  <a:solidFill>
                    <a:srgbClr val="FF0000"/>
                  </a:solidFill>
                </a:rPr>
                <a:t>declared</a:t>
              </a:r>
              <a:r>
                <a:rPr lang="en-US" sz="2000" dirty="0">
                  <a:solidFill>
                    <a:srgbClr val="0070C0"/>
                  </a:solidFill>
                </a:rPr>
                <a:t> here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0ECE81B-E41A-A942-9B5D-FE4E49A489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92760" y="1877735"/>
              <a:ext cx="818509" cy="286368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5FDA1B74-4BDD-BE4E-ABE0-26A1C6630F5F}"/>
              </a:ext>
            </a:extLst>
          </p:cNvPr>
          <p:cNvGrpSpPr/>
          <p:nvPr/>
        </p:nvGrpSpPr>
        <p:grpSpPr>
          <a:xfrm>
            <a:off x="8594341" y="5325414"/>
            <a:ext cx="2527164" cy="1152970"/>
            <a:chOff x="7252162" y="5619999"/>
            <a:chExt cx="2527164" cy="115297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7B9C526-62B7-2C44-BDDB-5E5E695274D1}"/>
                </a:ext>
              </a:extLst>
            </p:cNvPr>
            <p:cNvSpPr txBox="1"/>
            <p:nvPr/>
          </p:nvSpPr>
          <p:spPr>
            <a:xfrm>
              <a:off x="7252162" y="6372859"/>
              <a:ext cx="2527164" cy="40011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>
                  <a:solidFill>
                    <a:srgbClr val="0070C0"/>
                  </a:solidFill>
                </a:rPr>
                <a:t>sumit</a:t>
              </a:r>
              <a:r>
                <a:rPr lang="en-US" sz="2000" dirty="0">
                  <a:solidFill>
                    <a:srgbClr val="0070C0"/>
                  </a:solidFill>
                </a:rPr>
                <a:t>() is </a:t>
              </a:r>
              <a:r>
                <a:rPr lang="en-US" sz="2000" dirty="0">
                  <a:solidFill>
                    <a:srgbClr val="7030A0"/>
                  </a:solidFill>
                </a:rPr>
                <a:t>used</a:t>
              </a:r>
              <a:r>
                <a:rPr lang="en-US" sz="2000" dirty="0">
                  <a:solidFill>
                    <a:srgbClr val="0070C0"/>
                  </a:solidFill>
                </a:rPr>
                <a:t> here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5366AFD-92B4-2047-84A8-846AD283D7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40960" y="5619999"/>
              <a:ext cx="0" cy="737880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18DAF055-DACA-FB41-AD82-69C7607730FD}"/>
              </a:ext>
            </a:extLst>
          </p:cNvPr>
          <p:cNvSpPr txBox="1">
            <a:spLocks/>
          </p:cNvSpPr>
          <p:nvPr/>
        </p:nvSpPr>
        <p:spPr>
          <a:xfrm>
            <a:off x="271940" y="2564753"/>
            <a:ext cx="6437584" cy="25095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Independent Translation Unit: </a:t>
            </a:r>
            <a:r>
              <a:rPr lang="en-US" sz="1800" dirty="0">
                <a:solidFill>
                  <a:schemeClr val="accent1"/>
                </a:solidFill>
              </a:rPr>
              <a:t>the granularity (unit) of source which is compiled or assembled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</a:rPr>
              <a:t> Default</a:t>
            </a:r>
            <a:r>
              <a:rPr lang="en-US" sz="1800" dirty="0">
                <a:solidFill>
                  <a:srgbClr val="F3753F"/>
                </a:solidFill>
              </a:rPr>
              <a:t> Definition</a:t>
            </a:r>
            <a:r>
              <a:rPr lang="en-US" sz="1800" dirty="0"/>
              <a:t> and </a:t>
            </a:r>
            <a:r>
              <a:rPr lang="en-US" sz="1800" dirty="0">
                <a:solidFill>
                  <a:srgbClr val="FF0000"/>
                </a:solidFill>
              </a:rPr>
              <a:t>declaration</a:t>
            </a:r>
            <a:r>
              <a:rPr lang="en-US" sz="1800" dirty="0"/>
              <a:t> validity: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sz="1800" dirty="0">
                <a:solidFill>
                  <a:srgbClr val="7030A0"/>
                </a:solidFill>
              </a:rPr>
              <a:t>Restricted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accent6"/>
                </a:solidFill>
              </a:rPr>
              <a:t>to the file (</a:t>
            </a:r>
            <a:r>
              <a:rPr lang="en-US" sz="1800" dirty="0">
                <a:solidFill>
                  <a:srgbClr val="2C895B"/>
                </a:solidFill>
              </a:rPr>
              <a:t>translation unit</a:t>
            </a:r>
            <a:r>
              <a:rPr lang="en-US" sz="1800" dirty="0"/>
              <a:t>) </a:t>
            </a:r>
            <a:r>
              <a:rPr lang="en-US" sz="1800" dirty="0">
                <a:solidFill>
                  <a:schemeClr val="accent6"/>
                </a:solidFill>
              </a:rPr>
              <a:t>where they are located </a:t>
            </a:r>
            <a:r>
              <a:rPr lang="en-US" sz="1800" b="1" u="sng" dirty="0">
                <a:solidFill>
                  <a:srgbClr val="0070C0"/>
                </a:solidFill>
              </a:rPr>
              <a:t>and 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sz="1800" b="1" dirty="0">
                <a:solidFill>
                  <a:srgbClr val="FF0000"/>
                </a:solidFill>
              </a:rPr>
              <a:t>Start at the point </a:t>
            </a:r>
            <a:r>
              <a:rPr lang="en-US" sz="1800" dirty="0">
                <a:solidFill>
                  <a:srgbClr val="0070C0"/>
                </a:solidFill>
              </a:rPr>
              <a:t>of definition or declaration </a:t>
            </a:r>
            <a:r>
              <a:rPr lang="en-US" sz="1800" dirty="0">
                <a:solidFill>
                  <a:srgbClr val="7030A0"/>
                </a:solidFill>
              </a:rPr>
              <a:t>in the file </a:t>
            </a:r>
            <a:r>
              <a:rPr lang="en-US" sz="1800" dirty="0">
                <a:solidFill>
                  <a:schemeClr val="accent6"/>
                </a:solidFill>
              </a:rPr>
              <a:t>to the </a:t>
            </a:r>
            <a:r>
              <a:rPr lang="en-US" sz="1800" dirty="0">
                <a:solidFill>
                  <a:srgbClr val="7030A0"/>
                </a:solidFill>
              </a:rPr>
              <a:t>end of the source file</a:t>
            </a:r>
            <a:r>
              <a:rPr lang="en-US" sz="1800" dirty="0"/>
              <a:t> (</a:t>
            </a:r>
            <a:r>
              <a:rPr lang="en-US" sz="1800" b="1" dirty="0">
                <a:solidFill>
                  <a:srgbClr val="2C895B"/>
                </a:solidFill>
              </a:rPr>
              <a:t>translation unit</a:t>
            </a:r>
            <a:r>
              <a:rPr lang="en-US" sz="1800" dirty="0"/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939421-E6C7-1848-BA08-F22198390C4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8DFC7BF0-54AD-4E57-15F6-A4BFFA44254E}"/>
              </a:ext>
            </a:extLst>
          </p:cNvPr>
          <p:cNvSpPr txBox="1">
            <a:spLocks/>
          </p:cNvSpPr>
          <p:nvPr/>
        </p:nvSpPr>
        <p:spPr>
          <a:xfrm>
            <a:off x="263596" y="612270"/>
            <a:ext cx="6437584" cy="121652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You must </a:t>
            </a:r>
            <a:r>
              <a:rPr lang="en-US" sz="1800" b="1" dirty="0">
                <a:solidFill>
                  <a:srgbClr val="FF0000"/>
                </a:solidFill>
              </a:rPr>
              <a:t>declare a function or variable </a:t>
            </a:r>
            <a:r>
              <a:rPr lang="en-US" sz="1800" b="1" u="sng" dirty="0">
                <a:solidFill>
                  <a:srgbClr val="FF0000"/>
                </a:solidFill>
              </a:rPr>
              <a:t>before</a:t>
            </a:r>
            <a:r>
              <a:rPr lang="en-US" sz="1800" b="1" dirty="0">
                <a:solidFill>
                  <a:srgbClr val="FF0000"/>
                </a:solidFill>
              </a:rPr>
              <a:t> you use it</a:t>
            </a:r>
          </a:p>
          <a:p>
            <a:r>
              <a:rPr lang="en-US" sz="1800" b="1" dirty="0">
                <a:solidFill>
                  <a:srgbClr val="FF0000"/>
                </a:solidFill>
              </a:rPr>
              <a:t>Warning: </a:t>
            </a:r>
            <a:r>
              <a:rPr lang="en-US" sz="1800" dirty="0">
                <a:solidFill>
                  <a:schemeClr val="accent6"/>
                </a:solidFill>
              </a:rPr>
              <a:t>Use before declaration will implicitly cause types to default to be of type </a:t>
            </a:r>
            <a:r>
              <a:rPr lang="en-US" sz="1800" b="1" dirty="0">
                <a:solidFill>
                  <a:schemeClr val="accent6"/>
                </a:solidFill>
              </a:rPr>
              <a:t>int</a:t>
            </a:r>
          </a:p>
          <a:p>
            <a:pPr lvl="1"/>
            <a:endParaRPr lang="en-US" sz="1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B738BD-37DD-28C1-9BB3-9CD77B7A53CC}"/>
              </a:ext>
            </a:extLst>
          </p:cNvPr>
          <p:cNvSpPr txBox="1"/>
          <p:nvPr/>
        </p:nvSpPr>
        <p:spPr>
          <a:xfrm>
            <a:off x="953218" y="5456110"/>
            <a:ext cx="5311533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Forcing function order in a file is a pain….</a:t>
            </a:r>
            <a:endParaRPr lang="en-US" dirty="0">
              <a:solidFill>
                <a:schemeClr val="accent6"/>
              </a:solidFill>
            </a:endParaRPr>
          </a:p>
          <a:p>
            <a:pPr marL="342900" indent="-342900">
              <a:buAutoNum type="arabicParenBoth"/>
            </a:pPr>
            <a:r>
              <a:rPr lang="en-US" dirty="0">
                <a:solidFill>
                  <a:schemeClr val="accent6"/>
                </a:solidFill>
              </a:rPr>
              <a:t>sum() must be defined in the same source files </a:t>
            </a:r>
          </a:p>
          <a:p>
            <a:pPr marL="342900" indent="-342900">
              <a:buAutoNum type="arabicParenBoth"/>
            </a:pPr>
            <a:r>
              <a:rPr lang="en-US" dirty="0">
                <a:solidFill>
                  <a:schemeClr val="accent6"/>
                </a:solidFill>
              </a:rPr>
              <a:t>sum() appear before it is used by main() </a:t>
            </a:r>
          </a:p>
          <a:p>
            <a:r>
              <a:rPr lang="en-US" dirty="0">
                <a:solidFill>
                  <a:srgbClr val="FF0000"/>
                </a:solidFill>
              </a:rPr>
              <a:t>Question: How do we remove this limitation?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F31A23E-BC13-9E93-4702-DF1FBCC6BF89}"/>
              </a:ext>
            </a:extLst>
          </p:cNvPr>
          <p:cNvGrpSpPr/>
          <p:nvPr/>
        </p:nvGrpSpPr>
        <p:grpSpPr>
          <a:xfrm>
            <a:off x="9002650" y="1362670"/>
            <a:ext cx="2999019" cy="923330"/>
            <a:chOff x="3212004" y="108661"/>
            <a:chExt cx="2999019" cy="92333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4E0FD4C-01D9-5D33-5C16-DF69B483C52E}"/>
                </a:ext>
              </a:extLst>
            </p:cNvPr>
            <p:cNvSpPr txBox="1"/>
            <p:nvPr/>
          </p:nvSpPr>
          <p:spPr>
            <a:xfrm>
              <a:off x="3800835" y="108661"/>
              <a:ext cx="2410188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, sum</a:t>
              </a:r>
              <a:r>
                <a:rPr lang="en-US" dirty="0">
                  <a:solidFill>
                    <a:srgbClr val="0070C0"/>
                  </a:solidFill>
                </a:rPr>
                <a:t>,  are both </a:t>
              </a:r>
              <a:r>
                <a:rPr lang="en-US" dirty="0">
                  <a:solidFill>
                    <a:srgbClr val="2C895B"/>
                  </a:solidFill>
                </a:rPr>
                <a:t>defined</a:t>
              </a:r>
              <a:r>
                <a:rPr lang="en-US" dirty="0">
                  <a:solidFill>
                    <a:srgbClr val="0070C0"/>
                  </a:solidFill>
                </a:rPr>
                <a:t> and </a:t>
              </a:r>
              <a:r>
                <a:rPr lang="en-US" dirty="0">
                  <a:solidFill>
                    <a:srgbClr val="FF0000"/>
                  </a:solidFill>
                </a:rPr>
                <a:t>declared</a:t>
              </a:r>
              <a:r>
                <a:rPr lang="en-US" dirty="0">
                  <a:solidFill>
                    <a:srgbClr val="0070C0"/>
                  </a:solidFill>
                </a:rPr>
                <a:t> here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A52365E-C3FD-148B-B7BD-2A814FAE4A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12004" y="717967"/>
              <a:ext cx="588831" cy="298146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67351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1" grpId="0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A49C5-5AD5-4F42-9BE3-9139AFD99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030" y="167606"/>
            <a:ext cx="10680618" cy="363515"/>
          </a:xfrm>
        </p:spPr>
        <p:txBody>
          <a:bodyPr/>
          <a:lstStyle/>
          <a:p>
            <a:r>
              <a:rPr lang="en-US" sz="2800" dirty="0"/>
              <a:t>Function Prototypes:  Creating a Function Declaration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13924-7E9A-264E-BF75-A371EF032D3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77298" y="600055"/>
            <a:ext cx="11704955" cy="1727923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7030A0"/>
                </a:solidFill>
              </a:rPr>
              <a:t>Function prototype </a:t>
            </a:r>
            <a:r>
              <a:rPr lang="en-US" sz="2000" dirty="0"/>
              <a:t>is how we </a:t>
            </a:r>
            <a:r>
              <a:rPr lang="en-US" sz="2000" b="1" dirty="0">
                <a:solidFill>
                  <a:srgbClr val="2C895B"/>
                </a:solidFill>
              </a:rPr>
              <a:t>declare a function </a:t>
            </a:r>
            <a:r>
              <a:rPr lang="en-US" sz="2000" dirty="0">
                <a:solidFill>
                  <a:schemeClr val="accent6"/>
                </a:solidFill>
              </a:rPr>
              <a:t>in C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6"/>
                </a:solidFill>
              </a:rPr>
              <a:t>Function prototype </a:t>
            </a:r>
            <a:r>
              <a:rPr lang="en-US" sz="2000" dirty="0">
                <a:solidFill>
                  <a:schemeClr val="accent6"/>
                </a:solidFill>
              </a:rPr>
              <a:t>is </a:t>
            </a:r>
            <a:r>
              <a:rPr lang="en-US" sz="2000" i="1" dirty="0">
                <a:solidFill>
                  <a:srgbClr val="2C895B"/>
                </a:solidFill>
              </a:rPr>
              <a:t>function definition header </a:t>
            </a:r>
            <a:r>
              <a:rPr lang="en-US" sz="2000" dirty="0">
                <a:solidFill>
                  <a:schemeClr val="accent1"/>
                </a:solidFill>
              </a:rPr>
              <a:t>followed by a single semicolon (;)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F3753F"/>
                </a:solidFill>
              </a:rPr>
              <a:t>NO code block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6"/>
                </a:solidFill>
              </a:rPr>
              <a:t>Declares the function </a:t>
            </a:r>
            <a:r>
              <a:rPr lang="en-US" sz="2000" dirty="0">
                <a:solidFill>
                  <a:srgbClr val="0070C0"/>
                </a:solidFill>
              </a:rPr>
              <a:t>from that </a:t>
            </a:r>
            <a:r>
              <a:rPr lang="en-US" sz="2000" b="1" dirty="0">
                <a:solidFill>
                  <a:srgbClr val="0070C0"/>
                </a:solidFill>
              </a:rPr>
              <a:t>point</a:t>
            </a:r>
            <a:r>
              <a:rPr lang="en-US" sz="2000" dirty="0">
                <a:solidFill>
                  <a:srgbClr val="0070C0"/>
                </a:solidFill>
              </a:rPr>
              <a:t> in the source file</a:t>
            </a:r>
            <a:r>
              <a:rPr lang="en-US" sz="2000" b="1" dirty="0">
                <a:solidFill>
                  <a:srgbClr val="0070C0"/>
                </a:solidFill>
              </a:rPr>
              <a:t> to the end of JUST THAT FILE!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573B305-7DFB-274D-A0EB-4D9D276B7A74}"/>
              </a:ext>
            </a:extLst>
          </p:cNvPr>
          <p:cNvSpPr txBox="1"/>
          <p:nvPr/>
        </p:nvSpPr>
        <p:spPr>
          <a:xfrm>
            <a:off x="11782172" y="645455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33FF12B4-0B76-A04D-ADDC-80469328D3C9}"/>
              </a:ext>
            </a:extLst>
          </p:cNvPr>
          <p:cNvSpPr/>
          <p:nvPr/>
        </p:nvSpPr>
        <p:spPr bwMode="auto">
          <a:xfrm>
            <a:off x="6038549" y="2396912"/>
            <a:ext cx="6043705" cy="4236212"/>
          </a:xfrm>
          <a:prstGeom prst="roundRect">
            <a:avLst>
              <a:gd name="adj" fmla="val 573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600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NUM 100</a:t>
            </a:r>
          </a:p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600" b="1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);   </a:t>
            </a:r>
            <a:r>
              <a:rPr lang="en-US" sz="16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function declaration starts here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sum(NUM);    </a:t>
            </a:r>
            <a:r>
              <a:rPr lang="en-US" sz="16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rest of code not shown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return EXIT_SUCCESS;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600" b="1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6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function definition is here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sum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600" dirty="0">
                <a:solidFill>
                  <a:srgbClr val="00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&lt;= max;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sum +=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24D82C65-72B3-9B4F-BF25-DF7DCBFEDC2D}"/>
              </a:ext>
            </a:extLst>
          </p:cNvPr>
          <p:cNvSpPr/>
          <p:nvPr/>
        </p:nvSpPr>
        <p:spPr bwMode="auto">
          <a:xfrm>
            <a:off x="1850916" y="1069401"/>
            <a:ext cx="8472032" cy="418675"/>
          </a:xfrm>
          <a:prstGeom prst="roundRect">
            <a:avLst>
              <a:gd name="adj" fmla="val 573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1200"/>
              </a:spcBef>
              <a:buNone/>
            </a:pPr>
            <a:r>
              <a:rPr lang="en-US" sz="2000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returnType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type_1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…, </a:t>
            </a:r>
            <a:r>
              <a:rPr lang="en-US" sz="2000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type_n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 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function prototype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B2369F1-845F-3867-3CF5-A1993A05161B}"/>
              </a:ext>
            </a:extLst>
          </p:cNvPr>
          <p:cNvGrpSpPr/>
          <p:nvPr/>
        </p:nvGrpSpPr>
        <p:grpSpPr>
          <a:xfrm>
            <a:off x="4101189" y="4737956"/>
            <a:ext cx="2079936" cy="1727923"/>
            <a:chOff x="515990" y="4819315"/>
            <a:chExt cx="2079936" cy="172792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8FCA124-DBFB-4103-5168-29D8522628A5}"/>
                </a:ext>
              </a:extLst>
            </p:cNvPr>
            <p:cNvSpPr txBox="1"/>
            <p:nvPr/>
          </p:nvSpPr>
          <p:spPr>
            <a:xfrm>
              <a:off x="515990" y="5360110"/>
              <a:ext cx="1354491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this is the code block</a:t>
              </a:r>
            </a:p>
          </p:txBody>
        </p:sp>
        <p:sp>
          <p:nvSpPr>
            <p:cNvPr id="8" name="Left Brace 7">
              <a:extLst>
                <a:ext uri="{FF2B5EF4-FFF2-40B4-BE49-F238E27FC236}">
                  <a16:creationId xmlns:a16="http://schemas.microsoft.com/office/drawing/2014/main" id="{F223F1FF-660B-48F5-3CA6-E26FBC648A37}"/>
                </a:ext>
              </a:extLst>
            </p:cNvPr>
            <p:cNvSpPr/>
            <p:nvPr/>
          </p:nvSpPr>
          <p:spPr>
            <a:xfrm>
              <a:off x="1947753" y="4819315"/>
              <a:ext cx="648173" cy="1727923"/>
            </a:xfrm>
            <a:prstGeom prst="lef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D499EB4-8899-E29D-5983-2257A8B2DF7A}"/>
              </a:ext>
            </a:extLst>
          </p:cNvPr>
          <p:cNvSpPr txBox="1"/>
          <p:nvPr/>
        </p:nvSpPr>
        <p:spPr>
          <a:xfrm>
            <a:off x="236575" y="2705735"/>
            <a:ext cx="5549176" cy="28623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6"/>
                </a:solidFill>
              </a:rPr>
              <a:t>C requires the </a:t>
            </a:r>
            <a:r>
              <a:rPr lang="en-US" sz="2000" b="1" dirty="0">
                <a:solidFill>
                  <a:schemeClr val="accent6"/>
                </a:solidFill>
              </a:rPr>
              <a:t>function declaration </a:t>
            </a:r>
            <a:r>
              <a:rPr lang="en-US" sz="2000" b="1" u="sng" dirty="0">
                <a:solidFill>
                  <a:schemeClr val="accent6"/>
                </a:solidFill>
              </a:rPr>
              <a:t>to be seen </a:t>
            </a:r>
            <a:r>
              <a:rPr lang="en-US" sz="2000" b="1" dirty="0">
                <a:solidFill>
                  <a:schemeClr val="accent6"/>
                </a:solidFill>
              </a:rPr>
              <a:t>in the source file </a:t>
            </a:r>
            <a:r>
              <a:rPr lang="en-US" sz="2000" b="1" u="sng" dirty="0">
                <a:solidFill>
                  <a:srgbClr val="FF0000"/>
                </a:solidFill>
              </a:rPr>
              <a:t>before use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6"/>
                </a:solidFill>
              </a:rPr>
              <a:t>A </a:t>
            </a:r>
            <a:r>
              <a:rPr lang="en-US" sz="2000" b="1" dirty="0">
                <a:solidFill>
                  <a:schemeClr val="accent6"/>
                </a:solidFill>
              </a:rPr>
              <a:t>function prototype </a:t>
            </a:r>
            <a:r>
              <a:rPr lang="en-US" sz="2000" dirty="0">
                <a:solidFill>
                  <a:schemeClr val="accent6"/>
                </a:solidFill>
              </a:rPr>
              <a:t>for sum() enables: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chemeClr val="accent6"/>
                </a:solidFill>
              </a:rPr>
              <a:t>body of sum() to be either after main() in the same source file </a:t>
            </a:r>
            <a:r>
              <a:rPr lang="en-US" sz="2000" b="1" dirty="0">
                <a:solidFill>
                  <a:srgbClr val="FF0000"/>
                </a:solidFill>
              </a:rPr>
              <a:t>or</a:t>
            </a:r>
            <a:r>
              <a:rPr lang="en-US" sz="2000" dirty="0">
                <a:solidFill>
                  <a:schemeClr val="accent6"/>
                </a:solidFill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chemeClr val="accent6"/>
                </a:solidFill>
              </a:rPr>
              <a:t>body of sum() to be in a different source file </a:t>
            </a:r>
            <a:r>
              <a:rPr lang="en-US" sz="2000" dirty="0">
                <a:solidFill>
                  <a:srgbClr val="2C895B"/>
                </a:solidFill>
              </a:rPr>
              <a:t>(but this will use of interface files – in a few slides)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274CC3-2CE6-5831-3E73-C686F1F15B3C}"/>
              </a:ext>
            </a:extLst>
          </p:cNvPr>
          <p:cNvSpPr txBox="1"/>
          <p:nvPr/>
        </p:nvSpPr>
        <p:spPr>
          <a:xfrm>
            <a:off x="291722" y="5700511"/>
            <a:ext cx="3662686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Common practice: </a:t>
            </a:r>
            <a:r>
              <a:rPr lang="en-US" dirty="0">
                <a:solidFill>
                  <a:srgbClr val="0070C0"/>
                </a:solidFill>
              </a:rPr>
              <a:t>Function prototypes </a:t>
            </a:r>
            <a:r>
              <a:rPr lang="en-US" dirty="0">
                <a:solidFill>
                  <a:schemeClr val="accent6"/>
                </a:solidFill>
              </a:rPr>
              <a:t>in a .C file are usually </a:t>
            </a:r>
            <a:r>
              <a:rPr lang="en-US" b="1" dirty="0">
                <a:solidFill>
                  <a:schemeClr val="accent6"/>
                </a:solidFill>
              </a:rPr>
              <a:t>placed at the top the file</a:t>
            </a:r>
          </a:p>
        </p:txBody>
      </p:sp>
    </p:spTree>
    <p:extLst>
      <p:ext uri="{BB962C8B-B14F-4D97-AF65-F5344CB8AC3E}">
        <p14:creationId xmlns:p14="http://schemas.microsoft.com/office/powerpoint/2010/main" val="857835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24" grpId="0"/>
      <p:bldP spid="12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BC39F-F1A4-7F46-B0E8-F6C93E22504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18252" y="862827"/>
            <a:ext cx="11377171" cy="1725827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b="1" dirty="0">
                <a:solidFill>
                  <a:schemeClr val="accent3"/>
                </a:solidFill>
                <a:cs typeface="Cambria"/>
              </a:rPr>
              <a:t>Scope</a:t>
            </a:r>
            <a:r>
              <a:rPr lang="en-US" sz="2000" dirty="0">
                <a:solidFill>
                  <a:schemeClr val="accent3"/>
                </a:solidFill>
                <a:cs typeface="Cambria"/>
              </a:rPr>
              <a:t>: </a:t>
            </a:r>
            <a:r>
              <a:rPr lang="en-US" sz="2000" b="1" dirty="0">
                <a:solidFill>
                  <a:schemeClr val="accent1"/>
                </a:solidFill>
                <a:cs typeface="Cambria"/>
              </a:rPr>
              <a:t>Range</a:t>
            </a:r>
            <a:r>
              <a:rPr lang="en-US" sz="2000" dirty="0">
                <a:solidFill>
                  <a:schemeClr val="accent1"/>
                </a:solidFill>
                <a:cs typeface="Cambria"/>
              </a:rPr>
              <a:t> (or the extent) of instructions </a:t>
            </a:r>
            <a:r>
              <a:rPr lang="en-US" sz="2000" dirty="0">
                <a:cs typeface="Cambria"/>
              </a:rPr>
              <a:t>over which a </a:t>
            </a:r>
            <a:r>
              <a:rPr lang="en-US" sz="2000" dirty="0">
                <a:solidFill>
                  <a:schemeClr val="accent1"/>
                </a:solidFill>
                <a:cs typeface="Cambria"/>
              </a:rPr>
              <a:t>name/identifier </a:t>
            </a:r>
            <a:r>
              <a:rPr lang="en-US" sz="2000" b="1" dirty="0">
                <a:solidFill>
                  <a:schemeClr val="accent1"/>
                </a:solidFill>
                <a:cs typeface="Cambria"/>
              </a:rPr>
              <a:t>is allowed be referenced</a:t>
            </a:r>
            <a:r>
              <a:rPr lang="en-US" sz="2000" dirty="0">
                <a:solidFill>
                  <a:schemeClr val="accent1"/>
                </a:solidFill>
                <a:cs typeface="Cambria"/>
              </a:rPr>
              <a:t> </a:t>
            </a:r>
            <a:r>
              <a:rPr lang="en-US" sz="2000" dirty="0">
                <a:cs typeface="Cambria"/>
              </a:rPr>
              <a:t>by C instructions/statements</a:t>
            </a:r>
          </a:p>
          <a:p>
            <a:pPr marL="687387" lvl="1" indent="-342900">
              <a:buFont typeface="+mj-lt"/>
              <a:buAutoNum type="arabicPeriod"/>
            </a:pPr>
            <a:r>
              <a:rPr lang="en-US" sz="2000" b="1" dirty="0">
                <a:solidFill>
                  <a:schemeClr val="accent1"/>
                </a:solidFill>
                <a:cs typeface="Cambria"/>
              </a:rPr>
              <a:t>File Scope: </a:t>
            </a:r>
            <a:r>
              <a:rPr lang="en-US" sz="2000" b="1" dirty="0">
                <a:solidFill>
                  <a:schemeClr val="accent5"/>
                </a:solidFill>
                <a:cs typeface="Cambria"/>
              </a:rPr>
              <a:t>Range is within </a:t>
            </a:r>
            <a:r>
              <a:rPr lang="en-US" sz="2000" dirty="0">
                <a:solidFill>
                  <a:schemeClr val="accent5"/>
                </a:solidFill>
                <a:cs typeface="Cambria"/>
              </a:rPr>
              <a:t>a </a:t>
            </a:r>
            <a:r>
              <a:rPr lang="en-US" sz="2000" b="1" dirty="0">
                <a:solidFill>
                  <a:schemeClr val="accent5"/>
                </a:solidFill>
                <a:cs typeface="Cambria"/>
              </a:rPr>
              <a:t>single source file </a:t>
            </a:r>
            <a:r>
              <a:rPr lang="en-US" sz="2000" dirty="0">
                <a:solidFill>
                  <a:schemeClr val="accent5"/>
                </a:solidFill>
                <a:cs typeface="Cambria"/>
              </a:rPr>
              <a:t>(also called a </a:t>
            </a:r>
            <a:r>
              <a:rPr lang="en-US" sz="2000" b="1" dirty="0">
                <a:solidFill>
                  <a:srgbClr val="7030A0"/>
                </a:solidFill>
                <a:cs typeface="Cambria"/>
              </a:rPr>
              <a:t>translation unit</a:t>
            </a:r>
            <a:r>
              <a:rPr lang="en-US" sz="2000" dirty="0">
                <a:solidFill>
                  <a:schemeClr val="accent5"/>
                </a:solidFill>
                <a:cs typeface="Cambria"/>
              </a:rPr>
              <a:t>)</a:t>
            </a:r>
          </a:p>
          <a:p>
            <a:pPr marL="687387" lvl="1" indent="-342900">
              <a:buFont typeface="+mj-lt"/>
              <a:buAutoNum type="arabicPeriod"/>
            </a:pPr>
            <a:r>
              <a:rPr lang="en-US" sz="2000" b="1" dirty="0">
                <a:solidFill>
                  <a:schemeClr val="accent1"/>
                </a:solidFill>
                <a:cs typeface="Cambria"/>
              </a:rPr>
              <a:t>Block Scope: </a:t>
            </a:r>
            <a:r>
              <a:rPr lang="en-US" sz="2000" b="1" dirty="0">
                <a:solidFill>
                  <a:schemeClr val="accent5"/>
                </a:solidFill>
                <a:cs typeface="Cambria"/>
              </a:rPr>
              <a:t>Range is within </a:t>
            </a:r>
            <a:r>
              <a:rPr lang="en-US" sz="2000" dirty="0">
                <a:solidFill>
                  <a:schemeClr val="accent5"/>
                </a:solidFill>
                <a:cs typeface="Cambria"/>
              </a:rPr>
              <a:t>an </a:t>
            </a:r>
            <a:r>
              <a:rPr lang="en-US" sz="2000" b="1" dirty="0">
                <a:solidFill>
                  <a:schemeClr val="accent5"/>
                </a:solidFill>
                <a:cs typeface="Cambria"/>
              </a:rPr>
              <a:t>enclosing</a:t>
            </a:r>
            <a:r>
              <a:rPr lang="en-US" sz="2000" dirty="0">
                <a:solidFill>
                  <a:schemeClr val="accent5"/>
                </a:solidFill>
                <a:cs typeface="Cambria"/>
              </a:rPr>
              <a:t> </a:t>
            </a:r>
            <a:r>
              <a:rPr lang="en-US" sz="2000" b="1" dirty="0">
                <a:solidFill>
                  <a:schemeClr val="accent5"/>
                </a:solidFill>
                <a:cs typeface="Cambria"/>
              </a:rPr>
              <a:t>block</a:t>
            </a:r>
            <a:r>
              <a:rPr lang="en-US" sz="2000" dirty="0">
                <a:solidFill>
                  <a:schemeClr val="accent5"/>
                </a:solidFill>
                <a:cs typeface="Cambria"/>
              </a:rPr>
              <a:t> (for variables only)</a:t>
            </a:r>
            <a:endParaRPr lang="en-US" sz="2000" dirty="0">
              <a:cs typeface="Cambria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1552838-D5F1-C845-A51A-509064453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10515600" cy="480176"/>
          </a:xfrm>
        </p:spPr>
        <p:txBody>
          <a:bodyPr/>
          <a:lstStyle/>
          <a:p>
            <a:r>
              <a:rPr lang="en-US" dirty="0"/>
              <a:t>C and Scope Review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2B8A963-9D10-C140-9F5E-4F3550675F95}"/>
              </a:ext>
            </a:extLst>
          </p:cNvPr>
          <p:cNvSpPr/>
          <p:nvPr/>
        </p:nvSpPr>
        <p:spPr bwMode="auto">
          <a:xfrm>
            <a:off x="238259" y="2798863"/>
            <a:ext cx="11526591" cy="352940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global;           			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global variable with </a:t>
            </a:r>
            <a:r>
              <a:rPr lang="en-US" sz="20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 scope</a:t>
            </a:r>
            <a:endParaRPr lang="en-US" sz="20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0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           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			// function foo with </a:t>
            </a:r>
            <a:r>
              <a:rPr lang="en-US" sz="20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 scope</a:t>
            </a:r>
            <a:endParaRPr lang="en-US" sz="20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foo(int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parm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	          			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parameter </a:t>
            </a:r>
            <a:r>
              <a:rPr lang="en-US" sz="20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parm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block scope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begins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			   			</a:t>
            </a:r>
            <a:r>
              <a:rPr lang="en-US" sz="20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function body (block) begins </a:t>
            </a:r>
            <a:b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j = 5;     			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variables with </a:t>
            </a:r>
            <a:r>
              <a:rPr lang="en-US" sz="20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block scope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for (int k = 0; k &lt; 10;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 {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inner block scope</a:t>
            </a:r>
          </a:p>
          <a:p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// some code</a:t>
            </a:r>
          </a:p>
          <a:p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			                  </a:t>
            </a:r>
            <a:r>
              <a:rPr lang="en-US" sz="20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function body ends </a:t>
            </a:r>
            <a:endParaRPr lang="en-US" sz="2000" i="1" dirty="0">
              <a:solidFill>
                <a:srgbClr val="2C895B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318B4D-D19D-024D-872C-122ADED2D86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86107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 animBg="1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30A7468-EE2C-5E56-E344-90E54A405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313" y="127111"/>
            <a:ext cx="10515600" cy="715294"/>
          </a:xfrm>
        </p:spPr>
        <p:txBody>
          <a:bodyPr/>
          <a:lstStyle/>
          <a:p>
            <a:r>
              <a:rPr lang="en-US" dirty="0"/>
              <a:t>Nested Scope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A58CF89-499D-DD81-F0DB-3B2AD43AD50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7375" y="973016"/>
            <a:ext cx="10003920" cy="1358402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Nested Scope: 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When </a:t>
            </a:r>
            <a:r>
              <a:rPr lang="en-US" b="0" i="0" u="none" strike="noStrike" dirty="0">
                <a:solidFill>
                  <a:schemeClr val="accent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two different variables 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have the </a:t>
            </a:r>
            <a:r>
              <a:rPr lang="en-US" b="0" i="0" u="none" strike="noStrike" dirty="0">
                <a:solidFill>
                  <a:schemeClr val="accent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same name </a:t>
            </a:r>
            <a:r>
              <a:rPr lang="en-US" b="0" i="0" u="none" strike="noStrike" dirty="0">
                <a:solidFill>
                  <a:schemeClr val="accent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are in scope at the same time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the declaration (</a:t>
            </a:r>
            <a:r>
              <a:rPr lang="en-US" b="0" i="1" u="none" strike="noStrike" dirty="0">
                <a:solidFill>
                  <a:srgbClr val="2C895B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remember </a:t>
            </a:r>
            <a:r>
              <a:rPr lang="en-US" b="1" i="1" u="none" strike="noStrike" dirty="0">
                <a:solidFill>
                  <a:srgbClr val="2C895B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definitions</a:t>
            </a:r>
            <a:r>
              <a:rPr lang="en-US" b="0" i="1" u="none" strike="noStrike" dirty="0">
                <a:solidFill>
                  <a:srgbClr val="2C895B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i="1" u="none" strike="noStrike" dirty="0">
                <a:solidFill>
                  <a:srgbClr val="2C895B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are also declarations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 that appears in the </a:t>
            </a:r>
            <a:r>
              <a:rPr lang="en-US" b="0" i="0" u="none" strike="noStrike" dirty="0">
                <a:solidFill>
                  <a:srgbClr val="F3744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inner scope </a:t>
            </a:r>
            <a:r>
              <a:rPr lang="en-US" b="1" i="0" u="none" strike="noStrike" dirty="0">
                <a:solidFill>
                  <a:srgbClr val="0070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hides</a:t>
            </a:r>
            <a:r>
              <a:rPr lang="en-US" b="0" i="0" u="none" strike="noStrike" dirty="0">
                <a:solidFill>
                  <a:srgbClr val="0070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i="0" u="none" strike="noStrike" dirty="0">
                <a:solidFill>
                  <a:srgbClr val="0070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declaration </a:t>
            </a:r>
            <a:r>
              <a:rPr lang="en-US" b="0" i="0" u="none" strike="noStrike" dirty="0">
                <a:solidFill>
                  <a:srgbClr val="0070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that appears </a:t>
            </a:r>
            <a:r>
              <a:rPr lang="en-US" b="1" i="0" u="none" strike="noStrike" dirty="0">
                <a:solidFill>
                  <a:srgbClr val="0070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 an outer scope</a:t>
            </a:r>
            <a:endParaRPr lang="en-US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F3A7DA-30D6-D14F-DBDB-79E28F40BD7D}"/>
              </a:ext>
            </a:extLst>
          </p:cNvPr>
          <p:cNvSpPr txBox="1"/>
          <p:nvPr/>
        </p:nvSpPr>
        <p:spPr>
          <a:xfrm>
            <a:off x="302654" y="2679923"/>
            <a:ext cx="11726214" cy="369331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funcA</a:t>
            </a:r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n</a:t>
            </a:r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	               </a:t>
            </a:r>
            <a:r>
              <a:rPr lang="en-US" i="1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scope of the function parameter 'n' begins</a:t>
            </a:r>
            <a:r>
              <a:rPr lang="en-US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			               </a:t>
            </a:r>
            <a:r>
              <a:rPr lang="en-US" i="1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the body of the function begins</a:t>
            </a:r>
            <a:r>
              <a:rPr lang="en-US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004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++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		               </a:t>
            </a:r>
            <a:r>
              <a:rPr lang="en-US" i="1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'n' is in scope and refers to the </a:t>
            </a:r>
            <a:r>
              <a:rPr lang="en-US" b="1" i="1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 parameter</a:t>
            </a:r>
            <a:r>
              <a:rPr lang="en-US" b="1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90909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i="1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int n = 2; 	               // </a:t>
            </a:r>
            <a:r>
              <a:rPr lang="en-US" b="1" i="1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error</a:t>
            </a:r>
            <a:r>
              <a:rPr lang="en-US" i="1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cannot redeclare identifier in the same scope</a:t>
            </a:r>
            <a:r>
              <a:rPr lang="en-US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00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n </a:t>
            </a:r>
            <a:r>
              <a:rPr lang="en-US" dirty="0"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n </a:t>
            </a:r>
            <a:r>
              <a:rPr lang="en-US" dirty="0"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 10</a:t>
            </a:r>
            <a:r>
              <a:rPr lang="en-US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4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	</a:t>
            </a:r>
            <a:r>
              <a:rPr lang="en-US" i="1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scope of loop-local 'n' begins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u="none" strike="noStrike" dirty="0" err="1">
                <a:solidFill>
                  <a:srgbClr val="003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"%d</a:t>
            </a:r>
            <a:r>
              <a:rPr lang="en-US" b="1" dirty="0"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en-US" dirty="0"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		</a:t>
            </a:r>
            <a:r>
              <a:rPr lang="en-US" i="1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prints 0 1 2 3 4 5 6 7 8 9</a:t>
            </a:r>
            <a:r>
              <a:rPr lang="en-US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					</a:t>
            </a:r>
            <a:r>
              <a:rPr lang="en-US" i="1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scope of the loop-local 'n' ends</a:t>
            </a:r>
            <a:r>
              <a:rPr lang="en-US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90909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US" dirty="0">
                <a:solidFill>
                  <a:srgbClr val="90909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</a:t>
            </a:r>
            <a:r>
              <a:rPr lang="en-US" i="1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the function parameter 'n' is back in scope</a:t>
            </a:r>
          </a:p>
          <a:p>
            <a:r>
              <a:rPr lang="en-US" dirty="0">
                <a:solidFill>
                  <a:srgbClr val="90909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u="none" strike="noStrike" dirty="0" err="1">
                <a:solidFill>
                  <a:srgbClr val="003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dirty="0"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%d</a:t>
            </a:r>
            <a:r>
              <a:rPr lang="en-US" b="1" dirty="0"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en-US" dirty="0"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		</a:t>
            </a:r>
            <a:r>
              <a:rPr lang="en-US" i="1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prints the value of the parameter</a:t>
            </a:r>
            <a:r>
              <a:rPr lang="en-US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endParaRPr lang="en-US" dirty="0">
              <a:solidFill>
                <a:srgbClr val="008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</a:t>
            </a:r>
            <a:r>
              <a:rPr lang="en-US" i="1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scope of function parameter 'n' ends</a:t>
            </a:r>
            <a:endParaRPr lang="en-US" i="1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F483A6-76F8-18E6-172D-F953596CF16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213248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BC39F-F1A4-7F46-B0E8-F6C93E22504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30045" y="805068"/>
            <a:ext cx="11331909" cy="531477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801687" lvl="1" indent="-457200">
              <a:buFont typeface="+mj-lt"/>
              <a:buAutoNum type="arabicPeriod"/>
            </a:pPr>
            <a:r>
              <a:rPr lang="en-US" sz="1800" b="1" dirty="0">
                <a:solidFill>
                  <a:schemeClr val="accent1"/>
                </a:solidFill>
                <a:cs typeface="Cambria"/>
              </a:rPr>
              <a:t>Static Storage Lifetime: </a:t>
            </a:r>
            <a:r>
              <a:rPr lang="en-US" sz="1800" dirty="0">
                <a:cs typeface="Cambria"/>
              </a:rPr>
              <a:t>valid </a:t>
            </a:r>
            <a:r>
              <a:rPr lang="en-US" sz="1800" dirty="0">
                <a:solidFill>
                  <a:srgbClr val="2C895B"/>
                </a:solidFill>
                <a:cs typeface="Cambria"/>
              </a:rPr>
              <a:t>while program is executing</a:t>
            </a:r>
          </a:p>
          <a:p>
            <a:pPr lvl="2">
              <a:lnSpc>
                <a:spcPct val="100000"/>
              </a:lnSpc>
            </a:pPr>
            <a:r>
              <a:rPr lang="en-US" sz="1800" dirty="0">
                <a:solidFill>
                  <a:srgbClr val="2C895B"/>
                </a:solidFill>
                <a:cs typeface="Cambria"/>
              </a:rPr>
              <a:t>Storage allocated </a:t>
            </a:r>
            <a:r>
              <a:rPr lang="en-US" sz="1800" dirty="0">
                <a:solidFill>
                  <a:srgbClr val="FF0000"/>
                </a:solidFill>
                <a:cs typeface="Cambria"/>
              </a:rPr>
              <a:t>and initialized </a:t>
            </a:r>
            <a:r>
              <a:rPr lang="en-US" sz="1800" b="1" dirty="0">
                <a:solidFill>
                  <a:srgbClr val="2C895B"/>
                </a:solidFill>
                <a:cs typeface="Cambria"/>
              </a:rPr>
              <a:t>prior to program start </a:t>
            </a:r>
            <a:r>
              <a:rPr lang="en-US" sz="1800" dirty="0">
                <a:solidFill>
                  <a:srgbClr val="2C895B"/>
                </a:solidFill>
                <a:cs typeface="Cambria"/>
              </a:rPr>
              <a:t>(</a:t>
            </a:r>
            <a:r>
              <a:rPr lang="en-US" sz="1800" dirty="0">
                <a:solidFill>
                  <a:srgbClr val="FF0000"/>
                </a:solidFill>
                <a:cs typeface="Cambria"/>
              </a:rPr>
              <a:t>implicit</a:t>
            </a:r>
            <a:r>
              <a:rPr lang="en-US" sz="1800" dirty="0">
                <a:solidFill>
                  <a:srgbClr val="2C895B"/>
                </a:solidFill>
                <a:cs typeface="Cambria"/>
              </a:rPr>
              <a:t> default = 0)</a:t>
            </a:r>
          </a:p>
          <a:p>
            <a:pPr lvl="3">
              <a:lnSpc>
                <a:spcPct val="100000"/>
              </a:lnSpc>
            </a:pPr>
            <a:endParaRPr lang="en-US" sz="1800" dirty="0">
              <a:solidFill>
                <a:srgbClr val="2C895B"/>
              </a:solidFill>
              <a:cs typeface="Cambria"/>
            </a:endParaRPr>
          </a:p>
          <a:p>
            <a:pPr marL="801687" lvl="1" indent="-457200">
              <a:buFont typeface="+mj-lt"/>
              <a:buAutoNum type="arabicPeriod"/>
            </a:pPr>
            <a:r>
              <a:rPr lang="en-US" sz="1800" b="1" dirty="0">
                <a:solidFill>
                  <a:schemeClr val="accent1"/>
                </a:solidFill>
                <a:cs typeface="Cambria"/>
              </a:rPr>
              <a:t>Automatic Storage Lifetime: </a:t>
            </a:r>
            <a:r>
              <a:rPr lang="en-US" sz="1800" dirty="0">
                <a:cs typeface="Cambria"/>
              </a:rPr>
              <a:t>valid </a:t>
            </a:r>
            <a:r>
              <a:rPr lang="en-US" sz="1800" dirty="0">
                <a:solidFill>
                  <a:srgbClr val="2C895B"/>
                </a:solidFill>
                <a:cs typeface="Cambria"/>
              </a:rPr>
              <a:t>while enclosing block is activated</a:t>
            </a:r>
          </a:p>
          <a:p>
            <a:pPr lvl="2">
              <a:lnSpc>
                <a:spcPct val="100000"/>
              </a:lnSpc>
            </a:pPr>
            <a:r>
              <a:rPr lang="en-US" sz="1800" b="1" dirty="0">
                <a:solidFill>
                  <a:srgbClr val="2C895B"/>
                </a:solidFill>
                <a:cs typeface="Cambria"/>
              </a:rPr>
              <a:t>Storage allocated </a:t>
            </a:r>
            <a:r>
              <a:rPr lang="en-US" sz="1800" b="1" dirty="0">
                <a:solidFill>
                  <a:srgbClr val="FF0000"/>
                </a:solidFill>
                <a:cs typeface="Cambria"/>
              </a:rPr>
              <a:t>and is not implicitly initialized (value = unspecified) </a:t>
            </a:r>
            <a:r>
              <a:rPr lang="en-US" sz="1800" dirty="0">
                <a:solidFill>
                  <a:srgbClr val="FF0000"/>
                </a:solidFill>
                <a:cs typeface="Cambria"/>
              </a:rPr>
              <a:t>by </a:t>
            </a:r>
            <a:r>
              <a:rPr lang="en-US" sz="1800" b="1" dirty="0">
                <a:solidFill>
                  <a:srgbClr val="2C895B"/>
                </a:solidFill>
                <a:cs typeface="Cambria"/>
              </a:rPr>
              <a:t>executing code </a:t>
            </a:r>
            <a:r>
              <a:rPr lang="en-US" sz="1800" dirty="0">
                <a:solidFill>
                  <a:srgbClr val="2C895B"/>
                </a:solidFill>
                <a:cs typeface="Cambria"/>
              </a:rPr>
              <a:t>when entering scope a</a:t>
            </a:r>
            <a:r>
              <a:rPr lang="en-US" sz="1800" dirty="0">
                <a:solidFill>
                  <a:schemeClr val="accent1"/>
                </a:solidFill>
                <a:cs typeface="Cambria"/>
              </a:rPr>
              <a:t>nd </a:t>
            </a:r>
            <a:r>
              <a:rPr lang="en-US" sz="1800" b="1" dirty="0">
                <a:solidFill>
                  <a:schemeClr val="accent1"/>
                </a:solidFill>
                <a:cs typeface="Cambria"/>
              </a:rPr>
              <a:t>made available for reuse </a:t>
            </a:r>
            <a:r>
              <a:rPr lang="en-US" sz="1800" dirty="0">
                <a:solidFill>
                  <a:schemeClr val="accent1"/>
                </a:solidFill>
                <a:cs typeface="Cambria"/>
              </a:rPr>
              <a:t>by </a:t>
            </a:r>
            <a:r>
              <a:rPr lang="en-US" sz="1800" b="1" dirty="0">
                <a:solidFill>
                  <a:schemeClr val="accent1"/>
                </a:solidFill>
                <a:cs typeface="Cambria"/>
              </a:rPr>
              <a:t>executing code </a:t>
            </a:r>
            <a:r>
              <a:rPr lang="en-US" sz="1800" dirty="0">
                <a:solidFill>
                  <a:schemeClr val="accent1"/>
                </a:solidFill>
                <a:cs typeface="Cambria"/>
              </a:rPr>
              <a:t>when </a:t>
            </a:r>
            <a:r>
              <a:rPr lang="en-US" sz="1800" dirty="0">
                <a:solidFill>
                  <a:srgbClr val="7030A0"/>
                </a:solidFill>
                <a:cs typeface="Cambria"/>
              </a:rPr>
              <a:t>exiting scope</a:t>
            </a:r>
          </a:p>
          <a:p>
            <a:pPr lvl="2">
              <a:lnSpc>
                <a:spcPct val="100000"/>
              </a:lnSpc>
            </a:pPr>
            <a:r>
              <a:rPr lang="en-US" sz="1800" dirty="0">
                <a:solidFill>
                  <a:schemeClr val="accent1"/>
                </a:solidFill>
                <a:cs typeface="Cambria"/>
              </a:rPr>
              <a:t>It is </a:t>
            </a:r>
            <a:r>
              <a:rPr lang="en-US" sz="1800" b="1" dirty="0">
                <a:solidFill>
                  <a:srgbClr val="FF0000"/>
                </a:solidFill>
                <a:cs typeface="Cambria"/>
              </a:rPr>
              <a:t>not correct to say that automatic storage has been deallocated on exit </a:t>
            </a:r>
            <a:r>
              <a:rPr lang="en-US" sz="1800" dirty="0">
                <a:solidFill>
                  <a:schemeClr val="accent1"/>
                </a:solidFill>
                <a:cs typeface="Cambria"/>
              </a:rPr>
              <a:t>(it </a:t>
            </a:r>
            <a:r>
              <a:rPr lang="en-US" sz="1800" b="1" i="1" dirty="0">
                <a:solidFill>
                  <a:schemeClr val="accent1"/>
                </a:solidFill>
                <a:cs typeface="Cambria"/>
              </a:rPr>
              <a:t>might be)</a:t>
            </a:r>
            <a:r>
              <a:rPr lang="en-US" sz="1800" dirty="0">
                <a:solidFill>
                  <a:schemeClr val="accent1"/>
                </a:solidFill>
                <a:cs typeface="Cambria"/>
              </a:rPr>
              <a:t> but more often is </a:t>
            </a:r>
            <a:r>
              <a:rPr lang="en-US" sz="1800" i="1" dirty="0">
                <a:solidFill>
                  <a:schemeClr val="accent1"/>
                </a:solidFill>
                <a:cs typeface="Cambria"/>
              </a:rPr>
              <a:t>still part of your program </a:t>
            </a:r>
            <a:r>
              <a:rPr lang="en-US" sz="1800" b="1" dirty="0">
                <a:solidFill>
                  <a:schemeClr val="accent1"/>
                </a:solidFill>
                <a:cs typeface="Cambria"/>
              </a:rPr>
              <a:t>and may be referenced from the viewpoint of the OS without causing a runtime fault </a:t>
            </a:r>
            <a:r>
              <a:rPr lang="en-US" sz="1800" dirty="0">
                <a:solidFill>
                  <a:schemeClr val="accent1"/>
                </a:solidFill>
                <a:cs typeface="Cambria"/>
              </a:rPr>
              <a:t>if you have an address (pointers later in course)</a:t>
            </a:r>
          </a:p>
          <a:p>
            <a:pPr lvl="2">
              <a:lnSpc>
                <a:spcPct val="100000"/>
              </a:lnSpc>
            </a:pPr>
            <a:r>
              <a:rPr lang="en-US" sz="1800" dirty="0">
                <a:solidFill>
                  <a:srgbClr val="FF0000"/>
                </a:solidFill>
                <a:cs typeface="Cambria"/>
              </a:rPr>
              <a:t>Contents of storage after exiting scope is not changed </a:t>
            </a:r>
            <a:r>
              <a:rPr lang="en-US" sz="1800" dirty="0">
                <a:solidFill>
                  <a:schemeClr val="accent1"/>
                </a:solidFill>
                <a:cs typeface="Cambria"/>
              </a:rPr>
              <a:t>(why would C act this way?)</a:t>
            </a:r>
            <a:endParaRPr lang="en-US" sz="1800" dirty="0">
              <a:solidFill>
                <a:srgbClr val="2C895B"/>
              </a:solidFill>
              <a:cs typeface="Cambria"/>
            </a:endParaRPr>
          </a:p>
          <a:p>
            <a:pPr lvl="3">
              <a:lnSpc>
                <a:spcPct val="100000"/>
              </a:lnSpc>
            </a:pPr>
            <a:endParaRPr lang="en-US" sz="1800" dirty="0">
              <a:solidFill>
                <a:srgbClr val="2C895B"/>
              </a:solidFill>
              <a:cs typeface="Cambria"/>
            </a:endParaRPr>
          </a:p>
          <a:p>
            <a:pPr marL="801687" lvl="1" indent="-457200">
              <a:buFont typeface="+mj-lt"/>
              <a:buAutoNum type="arabicPeriod"/>
            </a:pPr>
            <a:r>
              <a:rPr lang="en-US" sz="1800" b="1" dirty="0">
                <a:solidFill>
                  <a:srgbClr val="0070C0"/>
                </a:solidFill>
                <a:cs typeface="Cambria"/>
              </a:rPr>
              <a:t>Allocated Storage Lifetime: </a:t>
            </a:r>
            <a:r>
              <a:rPr lang="en-US" sz="1800" dirty="0">
                <a:solidFill>
                  <a:schemeClr val="tx2"/>
                </a:solidFill>
                <a:cs typeface="Cambria"/>
              </a:rPr>
              <a:t>valid </a:t>
            </a:r>
            <a:r>
              <a:rPr lang="en-US" sz="1800" dirty="0">
                <a:solidFill>
                  <a:srgbClr val="2C895B"/>
                </a:solidFill>
                <a:cs typeface="Cambria"/>
              </a:rPr>
              <a:t>from point of allocation until freed or program termination</a:t>
            </a:r>
          </a:p>
          <a:p>
            <a:pPr lvl="2">
              <a:lnSpc>
                <a:spcPct val="100000"/>
              </a:lnSpc>
            </a:pPr>
            <a:r>
              <a:rPr lang="en-US" sz="1800" dirty="0">
                <a:solidFill>
                  <a:srgbClr val="2C895B"/>
                </a:solidFill>
                <a:cs typeface="Cambria"/>
              </a:rPr>
              <a:t>Storage allocated by call to </a:t>
            </a:r>
            <a:r>
              <a:rPr lang="en-US" sz="1800" dirty="0">
                <a:solidFill>
                  <a:srgbClr val="0070C0"/>
                </a:solidFill>
                <a:cs typeface="Cambria"/>
              </a:rPr>
              <a:t>an allocator function (malloc() etc.) at runtime </a:t>
            </a:r>
            <a:r>
              <a:rPr lang="en-US" sz="1800" dirty="0">
                <a:solidFill>
                  <a:srgbClr val="2C895B"/>
                </a:solidFill>
                <a:cs typeface="Cambria"/>
              </a:rPr>
              <a:t>and </a:t>
            </a:r>
            <a:r>
              <a:rPr lang="en-US" sz="1800" dirty="0">
                <a:solidFill>
                  <a:srgbClr val="FF0000"/>
                </a:solidFill>
                <a:cs typeface="Cambria"/>
              </a:rPr>
              <a:t>is not implicitly initialized (value = garbage) - one allocator does initialize to zero at runtime </a:t>
            </a:r>
            <a:r>
              <a:rPr lang="en-US" sz="1800" dirty="0" err="1">
                <a:solidFill>
                  <a:srgbClr val="FF0000"/>
                </a:solidFill>
                <a:cs typeface="Cambria"/>
              </a:rPr>
              <a:t>calloc</a:t>
            </a:r>
            <a:r>
              <a:rPr lang="en-US" sz="1800" dirty="0">
                <a:solidFill>
                  <a:srgbClr val="FF0000"/>
                </a:solidFill>
                <a:cs typeface="Cambria"/>
              </a:rPr>
              <a:t>() – later in course</a:t>
            </a:r>
          </a:p>
          <a:p>
            <a:pPr lvl="3">
              <a:lnSpc>
                <a:spcPct val="100000"/>
              </a:lnSpc>
            </a:pPr>
            <a:endParaRPr lang="en-US" sz="1800" dirty="0">
              <a:solidFill>
                <a:srgbClr val="2C895B"/>
              </a:solidFill>
              <a:cs typeface="Cambria"/>
            </a:endParaRPr>
          </a:p>
          <a:p>
            <a:pPr marL="801687" lvl="1" indent="-457200">
              <a:buFont typeface="+mj-lt"/>
              <a:buAutoNum type="arabicPeriod"/>
            </a:pPr>
            <a:r>
              <a:rPr lang="en-US" sz="1800" b="1" dirty="0">
                <a:solidFill>
                  <a:srgbClr val="0070C0"/>
                </a:solidFill>
                <a:cs typeface="Cambria"/>
              </a:rPr>
              <a:t>Thread Storage Lifetime: </a:t>
            </a:r>
            <a:r>
              <a:rPr lang="en-US" sz="1800" dirty="0">
                <a:cs typeface="Cambria"/>
              </a:rPr>
              <a:t>valid </a:t>
            </a:r>
            <a:r>
              <a:rPr lang="en-US" sz="1800" dirty="0">
                <a:solidFill>
                  <a:srgbClr val="2C895B"/>
                </a:solidFill>
                <a:cs typeface="Cambria"/>
              </a:rPr>
              <a:t>while thread is executing </a:t>
            </a:r>
            <a:r>
              <a:rPr lang="en-US" sz="1800" dirty="0">
                <a:cs typeface="Cambria"/>
              </a:rPr>
              <a:t>(not CSE 30)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1552838-D5F1-C845-A51A-509064453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Variable Storage Lifetime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959DB7-C543-A941-96BA-39523EDFF91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33902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D9BD7B9-3441-B04C-8F22-4DB91BFE4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50733"/>
            <a:ext cx="7465848" cy="455603"/>
          </a:xfrm>
        </p:spPr>
        <p:txBody>
          <a:bodyPr/>
          <a:lstStyle/>
          <a:p>
            <a:r>
              <a:rPr lang="en-US" dirty="0"/>
              <a:t>Variables in C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112875C-70B5-F248-A9B8-5A136261B9DA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278618" y="490695"/>
            <a:ext cx="11143762" cy="447754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chemeClr val="tx2"/>
                </a:solidFill>
              </a:rPr>
              <a:t>Global variables </a:t>
            </a:r>
          </a:p>
          <a:p>
            <a:pPr lvl="1"/>
            <a:r>
              <a:rPr lang="en-US" sz="1800" b="1" dirty="0">
                <a:solidFill>
                  <a:schemeClr val="tx2"/>
                </a:solidFill>
              </a:rPr>
              <a:t>Defined at file scope </a:t>
            </a:r>
            <a:r>
              <a:rPr lang="en-US" sz="1800" dirty="0">
                <a:solidFill>
                  <a:schemeClr val="tx2"/>
                </a:solidFill>
              </a:rPr>
              <a:t>(outside of a block)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have</a:t>
            </a:r>
            <a:r>
              <a:rPr lang="en-US" sz="1800" dirty="0">
                <a:solidFill>
                  <a:srgbClr val="F3753F"/>
                </a:solidFill>
              </a:rPr>
              <a:t> static storage duration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global variables </a:t>
            </a:r>
            <a:r>
              <a:rPr lang="en-US" sz="1800" dirty="0">
                <a:solidFill>
                  <a:schemeClr val="accent1"/>
                </a:solidFill>
              </a:rPr>
              <a:t>defined without an initial value </a:t>
            </a:r>
            <a:r>
              <a:rPr lang="en-US" sz="1800" dirty="0">
                <a:solidFill>
                  <a:srgbClr val="FF0000"/>
                </a:solidFill>
              </a:rPr>
              <a:t>default to 0</a:t>
            </a:r>
            <a:r>
              <a:rPr lang="en-US" sz="1800" dirty="0">
                <a:solidFill>
                  <a:schemeClr val="accent6"/>
                </a:solidFill>
              </a:rPr>
              <a:t> (set prior to program execution start)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global variables </a:t>
            </a:r>
            <a:r>
              <a:rPr lang="en-US" sz="1800" dirty="0">
                <a:solidFill>
                  <a:schemeClr val="accent1"/>
                </a:solidFill>
              </a:rPr>
              <a:t>defined with an initial value </a:t>
            </a:r>
            <a:r>
              <a:rPr lang="en-US" sz="1800" dirty="0">
                <a:solidFill>
                  <a:srgbClr val="FF0000"/>
                </a:solidFill>
              </a:rPr>
              <a:t>are set at program start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chemeClr val="tx2"/>
                </a:solidFill>
              </a:rPr>
              <a:t>Local (block scope, or automatic) variables </a:t>
            </a:r>
            <a:r>
              <a:rPr lang="en-US" sz="1800" dirty="0">
                <a:solidFill>
                  <a:schemeClr val="tx2"/>
                </a:solidFill>
              </a:rPr>
              <a:t>(including function parameter variables)</a:t>
            </a:r>
          </a:p>
          <a:p>
            <a:pPr lvl="1"/>
            <a:r>
              <a:rPr lang="en-US" sz="1800" b="1" dirty="0">
                <a:solidFill>
                  <a:schemeClr val="tx2"/>
                </a:solidFill>
              </a:rPr>
              <a:t>Defined at block scope </a:t>
            </a:r>
            <a:r>
              <a:rPr lang="en-US" sz="1800" dirty="0">
                <a:solidFill>
                  <a:schemeClr val="tx2"/>
                </a:solidFill>
              </a:rPr>
              <a:t>(inside of a block) 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have</a:t>
            </a:r>
            <a:r>
              <a:rPr lang="en-US" sz="1800" dirty="0">
                <a:solidFill>
                  <a:srgbClr val="F3753F"/>
                </a:solidFill>
              </a:rPr>
              <a:t> automatic storage duration, </a:t>
            </a:r>
            <a:r>
              <a:rPr lang="en-US" sz="1800" b="1" dirty="0">
                <a:solidFill>
                  <a:srgbClr val="F3753F"/>
                </a:solidFill>
              </a:rPr>
              <a:t>with one exception (see below)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block scope variables </a:t>
            </a:r>
            <a:r>
              <a:rPr lang="en-US" sz="1800" dirty="0">
                <a:solidFill>
                  <a:schemeClr val="accent1"/>
                </a:solidFill>
              </a:rPr>
              <a:t>defined without an initial value </a:t>
            </a:r>
            <a:r>
              <a:rPr lang="en-US" sz="1800" dirty="0">
                <a:solidFill>
                  <a:srgbClr val="FF0000"/>
                </a:solidFill>
              </a:rPr>
              <a:t>have </a:t>
            </a:r>
            <a:r>
              <a:rPr lang="en-US" sz="1800" dirty="0">
                <a:solidFill>
                  <a:srgbClr val="2C895B"/>
                </a:solidFill>
              </a:rPr>
              <a:t>an </a:t>
            </a:r>
            <a:r>
              <a:rPr lang="en-US" sz="1800" b="1" dirty="0">
                <a:solidFill>
                  <a:srgbClr val="2C895B"/>
                </a:solidFill>
              </a:rPr>
              <a:t>unspecified</a:t>
            </a:r>
            <a:r>
              <a:rPr lang="en-US" sz="1800" dirty="0">
                <a:solidFill>
                  <a:srgbClr val="2C895B"/>
                </a:solidFill>
              </a:rPr>
              <a:t> initial value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block scope variables </a:t>
            </a:r>
            <a:r>
              <a:rPr lang="en-US" sz="1800" dirty="0">
                <a:solidFill>
                  <a:schemeClr val="accent1"/>
                </a:solidFill>
              </a:rPr>
              <a:t>defined with an initial </a:t>
            </a:r>
            <a:r>
              <a:rPr lang="en-US" sz="1800" dirty="0">
                <a:solidFill>
                  <a:srgbClr val="FF0000"/>
                </a:solidFill>
              </a:rPr>
              <a:t>are set each time by code when the block is entered </a:t>
            </a:r>
            <a:endParaRPr lang="en-US" sz="1800" dirty="0">
              <a:solidFill>
                <a:schemeClr val="accent6"/>
              </a:solidFill>
            </a:endParaRP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All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dirty="0">
                <a:solidFill>
                  <a:schemeClr val="accent6"/>
                </a:solidFill>
              </a:rPr>
              <a:t>block scope variables </a:t>
            </a:r>
            <a:r>
              <a:rPr lang="en-US" sz="1800" dirty="0">
                <a:solidFill>
                  <a:srgbClr val="FF0000"/>
                </a:solidFill>
              </a:rPr>
              <a:t>become </a:t>
            </a:r>
            <a:r>
              <a:rPr lang="en-US" sz="1800" b="1" dirty="0">
                <a:solidFill>
                  <a:srgbClr val="FF0000"/>
                </a:solidFill>
              </a:rPr>
              <a:t>unspecified</a:t>
            </a:r>
            <a:r>
              <a:rPr lang="en-US" sz="1800" dirty="0">
                <a:solidFill>
                  <a:srgbClr val="FF0000"/>
                </a:solidFill>
              </a:rPr>
              <a:t> at block exit</a:t>
            </a:r>
            <a:endParaRPr lang="en-US" sz="1800" dirty="0">
              <a:solidFill>
                <a:schemeClr val="accent6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0070C0"/>
                </a:solidFill>
              </a:rPr>
              <a:t>Variable definitions preceded by the keyword  </a:t>
            </a:r>
            <a:r>
              <a:rPr lang="en-US" sz="1800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dirty="0"/>
              <a:t>always have </a:t>
            </a:r>
            <a:r>
              <a:rPr lang="en-US" sz="1800" dirty="0">
                <a:solidFill>
                  <a:srgbClr val="F3753F"/>
                </a:solidFill>
              </a:rPr>
              <a:t>static storage duration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>
                <a:solidFill>
                  <a:schemeClr val="accent3"/>
                </a:solidFill>
              </a:rPr>
              <a:t>including variables defined with block scope (when used global variables it restricts scope – later slides)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EE08F9-F9A1-BA4F-9199-A376D37B67E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D15A48-16C5-4946-3AFE-03E483A5D017}"/>
              </a:ext>
            </a:extLst>
          </p:cNvPr>
          <p:cNvSpPr txBox="1"/>
          <p:nvPr/>
        </p:nvSpPr>
        <p:spPr>
          <a:xfrm>
            <a:off x="1246293" y="5052941"/>
            <a:ext cx="10369973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global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         </a:t>
            </a:r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global with static storage duration, initial value = 0</a:t>
            </a:r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foo(void)</a:t>
            </a:r>
            <a:endParaRPr lang="en-US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s;</a:t>
            </a:r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// "local" with static storage duration, initial value = 0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x;		</a:t>
            </a:r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"local" with automatic storage duration</a:t>
            </a:r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62336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D9BD7B9-3441-B04C-8F22-4DB91BFE4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3" y="553010"/>
            <a:ext cx="10230772" cy="455603"/>
          </a:xfrm>
        </p:spPr>
        <p:txBody>
          <a:bodyPr/>
          <a:lstStyle/>
          <a:p>
            <a:r>
              <a:rPr lang="en-US" dirty="0"/>
              <a:t>Example: </a:t>
            </a:r>
            <a:br>
              <a:rPr lang="en-US" dirty="0"/>
            </a:br>
            <a:r>
              <a:rPr lang="en-US" dirty="0"/>
              <a:t>Block scope (local) static storage duration variables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EE08F9-F9A1-BA4F-9199-A376D37B67E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D15A48-16C5-4946-3AFE-03E483A5D017}"/>
              </a:ext>
            </a:extLst>
          </p:cNvPr>
          <p:cNvSpPr txBox="1"/>
          <p:nvPr/>
        </p:nvSpPr>
        <p:spPr>
          <a:xfrm>
            <a:off x="794381" y="1194660"/>
            <a:ext cx="9643945" cy="50783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MAX 5</a:t>
            </a:r>
          </a:p>
          <a:p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foo(void)</a:t>
            </a:r>
            <a:endParaRPr lang="en-US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s;</a:t>
            </a:r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//static storage duration, </a:t>
            </a:r>
            <a:r>
              <a:rPr lang="en-US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 to 0 at program start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s += 1;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  <a:endParaRPr lang="en-US" sz="18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for (int </a:t>
            </a:r>
            <a:r>
              <a:rPr lang="en-US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MAX; </a:t>
            </a:r>
            <a:r>
              <a:rPr lang="en-US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("%d ", foo());</a:t>
            </a:r>
          </a:p>
          <a:p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("\n");</a:t>
            </a:r>
          </a:p>
          <a:p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EXIT_SUCCESS;</a:t>
            </a:r>
          </a:p>
          <a:p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AFA78341-E638-DA45-AE8E-035C91C60A83}"/>
              </a:ext>
            </a:extLst>
          </p:cNvPr>
          <p:cNvSpPr txBox="1">
            <a:spLocks/>
          </p:cNvSpPr>
          <p:nvPr/>
        </p:nvSpPr>
        <p:spPr>
          <a:xfrm>
            <a:off x="8090154" y="5035058"/>
            <a:ext cx="1846079" cy="145472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% ./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a.out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1 2 3 4 5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886034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8ECBAC-93D5-564E-93D0-BB8B30D54DE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43978" y="4066267"/>
            <a:ext cx="9971255" cy="268056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tx2"/>
                </a:solidFill>
              </a:rPr>
              <a:t>Large programs </a:t>
            </a:r>
            <a:r>
              <a:rPr lang="en-US" sz="2000" dirty="0">
                <a:solidFill>
                  <a:schemeClr val="accent3"/>
                </a:solidFill>
              </a:rPr>
              <a:t>in one source file </a:t>
            </a:r>
            <a:r>
              <a:rPr lang="en-US" sz="2000" dirty="0">
                <a:solidFill>
                  <a:srgbClr val="0070C0"/>
                </a:solidFill>
              </a:rPr>
              <a:t>can be very </a:t>
            </a:r>
            <a:r>
              <a:rPr lang="en-US" sz="2000" dirty="0">
                <a:solidFill>
                  <a:srgbClr val="F37440"/>
                </a:solidFill>
              </a:rPr>
              <a:t>difficult to manage</a:t>
            </a:r>
            <a:endParaRPr lang="en-US" sz="2000" dirty="0">
              <a:solidFill>
                <a:srgbClr val="0070C0"/>
              </a:solidFill>
            </a:endParaRP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Consider a program with</a:t>
            </a:r>
            <a:r>
              <a:rPr lang="en-US" sz="2000" dirty="0">
                <a:solidFill>
                  <a:srgbClr val="0070C0"/>
                </a:solidFill>
              </a:rPr>
              <a:t> many millions of lines of code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And there are </a:t>
            </a:r>
            <a:r>
              <a:rPr lang="en-US" sz="2000" dirty="0">
                <a:solidFill>
                  <a:srgbClr val="0070C0"/>
                </a:solidFill>
              </a:rPr>
              <a:t>100's developers </a:t>
            </a:r>
            <a:r>
              <a:rPr lang="en-US" sz="2000" dirty="0">
                <a:solidFill>
                  <a:schemeClr val="tx2"/>
                </a:solidFill>
              </a:rPr>
              <a:t>working on it, changing source parts of the code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The program is being rebuilt (compiled/linked) and tested several times a day</a:t>
            </a:r>
          </a:p>
          <a:p>
            <a:pPr>
              <a:lnSpc>
                <a:spcPct val="100000"/>
              </a:lnSpc>
            </a:pPr>
            <a:r>
              <a:rPr lang="en-US" sz="2200" b="1" dirty="0">
                <a:solidFill>
                  <a:schemeClr val="tx2"/>
                </a:solidFill>
              </a:rPr>
              <a:t>Approach: </a:t>
            </a:r>
            <a:r>
              <a:rPr lang="en-US" sz="2200" dirty="0">
                <a:solidFill>
                  <a:schemeClr val="tx2"/>
                </a:solidFill>
              </a:rPr>
              <a:t>Break a program into </a:t>
            </a:r>
            <a:r>
              <a:rPr lang="en-US" sz="2200" b="1" dirty="0">
                <a:solidFill>
                  <a:schemeClr val="tx2"/>
                </a:solidFill>
              </a:rPr>
              <a:t>individual translation units </a:t>
            </a:r>
            <a:r>
              <a:rPr lang="en-US" sz="2200" dirty="0">
                <a:solidFill>
                  <a:schemeClr val="tx2"/>
                </a:solidFill>
              </a:rPr>
              <a:t>(source files)</a:t>
            </a:r>
          </a:p>
          <a:p>
            <a:pPr lvl="1"/>
            <a:r>
              <a:rPr lang="en-US" sz="2000" b="1" dirty="0">
                <a:solidFill>
                  <a:schemeClr val="tx2"/>
                </a:solidFill>
              </a:rPr>
              <a:t>Compile them individually </a:t>
            </a:r>
            <a:r>
              <a:rPr lang="en-US" sz="2000" dirty="0">
                <a:solidFill>
                  <a:schemeClr val="tx2"/>
                </a:solidFill>
              </a:rPr>
              <a:t>and </a:t>
            </a:r>
            <a:r>
              <a:rPr lang="en-US" sz="2000" b="1" dirty="0">
                <a:solidFill>
                  <a:schemeClr val="tx2"/>
                </a:solidFill>
              </a:rPr>
              <a:t>then link them together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Only need to recompile those source files that have changed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27C743-8781-3946-AA56-F1F6FFCDB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514" y="230907"/>
            <a:ext cx="11067751" cy="352811"/>
          </a:xfrm>
        </p:spPr>
        <p:txBody>
          <a:bodyPr/>
          <a:lstStyle/>
          <a:p>
            <a:r>
              <a:rPr lang="en-US" dirty="0"/>
              <a:t>Real programs are distributed across multiple files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43918C-7908-A440-882C-E1836EF26E6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D9848A3-7754-F09B-B12E-591F920252CA}"/>
              </a:ext>
            </a:extLst>
          </p:cNvPr>
          <p:cNvSpPr/>
          <p:nvPr/>
        </p:nvSpPr>
        <p:spPr>
          <a:xfrm>
            <a:off x="726691" y="649173"/>
            <a:ext cx="998113" cy="40568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file1.c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860D8927-77BF-8105-C897-B3AD14233BF2}"/>
              </a:ext>
            </a:extLst>
          </p:cNvPr>
          <p:cNvSpPr/>
          <p:nvPr/>
        </p:nvSpPr>
        <p:spPr>
          <a:xfrm>
            <a:off x="2025311" y="649173"/>
            <a:ext cx="998113" cy="40568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file2.c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816AA9C-E444-78FD-70A3-EF643D3B757E}"/>
              </a:ext>
            </a:extLst>
          </p:cNvPr>
          <p:cNvSpPr/>
          <p:nvPr/>
        </p:nvSpPr>
        <p:spPr>
          <a:xfrm>
            <a:off x="5150584" y="667023"/>
            <a:ext cx="998113" cy="40568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fileN.c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658E671-0010-8671-432F-AAAE3701110C}"/>
              </a:ext>
            </a:extLst>
          </p:cNvPr>
          <p:cNvSpPr/>
          <p:nvPr/>
        </p:nvSpPr>
        <p:spPr>
          <a:xfrm>
            <a:off x="3624437" y="794060"/>
            <a:ext cx="115910" cy="1159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0810053-2D20-E2FF-E055-D8F50D67B81D}"/>
              </a:ext>
            </a:extLst>
          </p:cNvPr>
          <p:cNvSpPr/>
          <p:nvPr/>
        </p:nvSpPr>
        <p:spPr>
          <a:xfrm>
            <a:off x="3907772" y="795133"/>
            <a:ext cx="115910" cy="1159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0EC783E-3FBE-96D1-C1EF-08419D1F9B09}"/>
              </a:ext>
            </a:extLst>
          </p:cNvPr>
          <p:cNvSpPr/>
          <p:nvPr/>
        </p:nvSpPr>
        <p:spPr>
          <a:xfrm>
            <a:off x="4197547" y="794060"/>
            <a:ext cx="115910" cy="1159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9E8EF4F0-2078-DE93-7B5C-7D46392B6479}"/>
              </a:ext>
            </a:extLst>
          </p:cNvPr>
          <p:cNvSpPr/>
          <p:nvPr/>
        </p:nvSpPr>
        <p:spPr>
          <a:xfrm>
            <a:off x="726690" y="1463938"/>
            <a:ext cx="998113" cy="405684"/>
          </a:xfrm>
          <a:prstGeom prst="roundRect">
            <a:avLst/>
          </a:prstGeom>
          <a:solidFill>
            <a:srgbClr val="2C895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file1.o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E1D7C190-71A7-628D-4432-14FB82711D2F}"/>
              </a:ext>
            </a:extLst>
          </p:cNvPr>
          <p:cNvSpPr/>
          <p:nvPr/>
        </p:nvSpPr>
        <p:spPr>
          <a:xfrm>
            <a:off x="2031751" y="1474547"/>
            <a:ext cx="998113" cy="405684"/>
          </a:xfrm>
          <a:prstGeom prst="roundRect">
            <a:avLst/>
          </a:prstGeom>
          <a:solidFill>
            <a:srgbClr val="2C895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file2.o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A7EB0A08-B6D2-4BF5-5681-2DC2D91D9872}"/>
              </a:ext>
            </a:extLst>
          </p:cNvPr>
          <p:cNvSpPr/>
          <p:nvPr/>
        </p:nvSpPr>
        <p:spPr>
          <a:xfrm>
            <a:off x="5150584" y="1483641"/>
            <a:ext cx="998113" cy="405684"/>
          </a:xfrm>
          <a:prstGeom prst="roundRect">
            <a:avLst/>
          </a:prstGeom>
          <a:solidFill>
            <a:srgbClr val="2C895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fileN.o</a:t>
            </a:r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CBB629B-689F-56A2-4399-C35ABFAC12D5}"/>
              </a:ext>
            </a:extLst>
          </p:cNvPr>
          <p:cNvSpPr/>
          <p:nvPr/>
        </p:nvSpPr>
        <p:spPr>
          <a:xfrm>
            <a:off x="3699564" y="1625310"/>
            <a:ext cx="115910" cy="115910"/>
          </a:xfrm>
          <a:prstGeom prst="ellipse">
            <a:avLst/>
          </a:prstGeom>
          <a:solidFill>
            <a:srgbClr val="2C895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CE0BEB0-56A4-A75A-422C-875FACF4D986}"/>
              </a:ext>
            </a:extLst>
          </p:cNvPr>
          <p:cNvSpPr/>
          <p:nvPr/>
        </p:nvSpPr>
        <p:spPr>
          <a:xfrm>
            <a:off x="3982899" y="1626383"/>
            <a:ext cx="115910" cy="115910"/>
          </a:xfrm>
          <a:prstGeom prst="ellipse">
            <a:avLst/>
          </a:prstGeom>
          <a:solidFill>
            <a:srgbClr val="2C895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9B82005-B2C8-D596-BFCA-8BA89F8F4A8F}"/>
              </a:ext>
            </a:extLst>
          </p:cNvPr>
          <p:cNvSpPr/>
          <p:nvPr/>
        </p:nvSpPr>
        <p:spPr>
          <a:xfrm>
            <a:off x="4272674" y="1625310"/>
            <a:ext cx="115910" cy="115910"/>
          </a:xfrm>
          <a:prstGeom prst="ellipse">
            <a:avLst/>
          </a:prstGeom>
          <a:solidFill>
            <a:srgbClr val="2C895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Plus 22">
            <a:extLst>
              <a:ext uri="{FF2B5EF4-FFF2-40B4-BE49-F238E27FC236}">
                <a16:creationId xmlns:a16="http://schemas.microsoft.com/office/drawing/2014/main" id="{A609E35A-5941-CE65-948A-D4877CDD6449}"/>
              </a:ext>
            </a:extLst>
          </p:cNvPr>
          <p:cNvSpPr/>
          <p:nvPr/>
        </p:nvSpPr>
        <p:spPr>
          <a:xfrm>
            <a:off x="3230434" y="2643809"/>
            <a:ext cx="394003" cy="416175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nut 23">
            <a:extLst>
              <a:ext uri="{FF2B5EF4-FFF2-40B4-BE49-F238E27FC236}">
                <a16:creationId xmlns:a16="http://schemas.microsoft.com/office/drawing/2014/main" id="{00C6A07B-99D1-2160-5992-167F5640CA14}"/>
              </a:ext>
            </a:extLst>
          </p:cNvPr>
          <p:cNvSpPr/>
          <p:nvPr/>
        </p:nvSpPr>
        <p:spPr>
          <a:xfrm>
            <a:off x="3167822" y="2602210"/>
            <a:ext cx="519226" cy="519226"/>
          </a:xfrm>
          <a:prstGeom prst="donut">
            <a:avLst>
              <a:gd name="adj" fmla="val 1233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ED0DBDA2-E579-EA3B-1253-274CB89A2CA7}"/>
              </a:ext>
            </a:extLst>
          </p:cNvPr>
          <p:cNvSpPr/>
          <p:nvPr/>
        </p:nvSpPr>
        <p:spPr>
          <a:xfrm>
            <a:off x="5081188" y="2546548"/>
            <a:ext cx="1352284" cy="630550"/>
          </a:xfrm>
          <a:prstGeom prst="roundRect">
            <a:avLst/>
          </a:prstGeom>
          <a:solidFill>
            <a:srgbClr val="F3753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libraries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E691833-1EAA-B515-99C6-6F515D925841}"/>
              </a:ext>
            </a:extLst>
          </p:cNvPr>
          <p:cNvCxnSpPr>
            <a:stCxn id="10" idx="2"/>
          </p:cNvCxnSpPr>
          <p:nvPr/>
        </p:nvCxnSpPr>
        <p:spPr>
          <a:xfrm flipH="1">
            <a:off x="1225747" y="1054857"/>
            <a:ext cx="1" cy="425566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9B5DCAD-9EC5-C8F9-E1A3-46C74A7A54C0}"/>
              </a:ext>
            </a:extLst>
          </p:cNvPr>
          <p:cNvCxnSpPr/>
          <p:nvPr/>
        </p:nvCxnSpPr>
        <p:spPr>
          <a:xfrm flipH="1">
            <a:off x="2560858" y="1074457"/>
            <a:ext cx="1" cy="425566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88E0444-05E7-29A2-0729-9CFD85156D02}"/>
              </a:ext>
            </a:extLst>
          </p:cNvPr>
          <p:cNvCxnSpPr/>
          <p:nvPr/>
        </p:nvCxnSpPr>
        <p:spPr>
          <a:xfrm flipH="1">
            <a:off x="5619589" y="1074457"/>
            <a:ext cx="1" cy="425566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001DCDD-9581-A02C-D099-488E2CD88010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2561612" y="1853276"/>
            <a:ext cx="682249" cy="824973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15876B6-5B71-BA1B-76D3-BAFCD2038EF7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1254456" y="1875828"/>
            <a:ext cx="1913366" cy="985995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2FD1E6C-9C82-D226-9810-8853EB4177DB}"/>
              </a:ext>
            </a:extLst>
          </p:cNvPr>
          <p:cNvCxnSpPr>
            <a:cxnSpLocks/>
            <a:endCxn id="24" idx="7"/>
          </p:cNvCxnSpPr>
          <p:nvPr/>
        </p:nvCxnSpPr>
        <p:spPr>
          <a:xfrm flipH="1">
            <a:off x="3611009" y="1866234"/>
            <a:ext cx="2008581" cy="812015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5405A83-FA2C-F1E9-DC4B-339B0D044BE3}"/>
              </a:ext>
            </a:extLst>
          </p:cNvPr>
          <p:cNvCxnSpPr>
            <a:cxnSpLocks/>
            <a:stCxn id="25" idx="1"/>
            <a:endCxn id="24" idx="6"/>
          </p:cNvCxnSpPr>
          <p:nvPr/>
        </p:nvCxnSpPr>
        <p:spPr>
          <a:xfrm flipH="1">
            <a:off x="3687048" y="2861823"/>
            <a:ext cx="1394140" cy="0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0B80DD5D-EC14-DF11-9657-10D48F1F6951}"/>
              </a:ext>
            </a:extLst>
          </p:cNvPr>
          <p:cNvSpPr/>
          <p:nvPr/>
        </p:nvSpPr>
        <p:spPr>
          <a:xfrm>
            <a:off x="2614140" y="3392337"/>
            <a:ext cx="1671615" cy="603839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executable program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523E29E-AE0F-A8FF-F042-95C13858F71D}"/>
              </a:ext>
            </a:extLst>
          </p:cNvPr>
          <p:cNvCxnSpPr>
            <a:cxnSpLocks/>
            <a:stCxn id="24" idx="4"/>
          </p:cNvCxnSpPr>
          <p:nvPr/>
        </p:nvCxnSpPr>
        <p:spPr>
          <a:xfrm flipH="1">
            <a:off x="3427222" y="3121436"/>
            <a:ext cx="213" cy="291653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B4CBC6EF-3DAA-5421-5B45-869E898E2173}"/>
              </a:ext>
            </a:extLst>
          </p:cNvPr>
          <p:cNvGrpSpPr/>
          <p:nvPr/>
        </p:nvGrpSpPr>
        <p:grpSpPr>
          <a:xfrm>
            <a:off x="6276800" y="568349"/>
            <a:ext cx="5516135" cy="1754326"/>
            <a:chOff x="6276800" y="568349"/>
            <a:chExt cx="5516135" cy="1754326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41E2C32-C427-06A2-F427-2EF6B48FEFC3}"/>
                </a:ext>
              </a:extLst>
            </p:cNvPr>
            <p:cNvSpPr txBox="1"/>
            <p:nvPr/>
          </p:nvSpPr>
          <p:spPr>
            <a:xfrm>
              <a:off x="7124460" y="568349"/>
              <a:ext cx="4668475" cy="17543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6"/>
                  </a:solidFill>
                </a:rPr>
                <a:t>Example:</a:t>
              </a:r>
              <a:r>
                <a:rPr lang="en-US" dirty="0">
                  <a:solidFill>
                    <a:schemeClr val="accent6"/>
                  </a:solidFill>
                </a:rPr>
                <a:t> fixing a bug in a existing program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dirty="0">
                  <a:solidFill>
                    <a:schemeClr val="accent6"/>
                  </a:solidFill>
                </a:rPr>
                <a:t>You fix bug in just </a:t>
              </a:r>
              <a:r>
                <a:rPr lang="en-US" dirty="0" err="1">
                  <a:solidFill>
                    <a:schemeClr val="accent6"/>
                  </a:solidFill>
                </a:rPr>
                <a:t>fileN.c</a:t>
              </a:r>
              <a:endParaRPr lang="en-US" dirty="0">
                <a:solidFill>
                  <a:schemeClr val="accent6"/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en-US" dirty="0">
                  <a:solidFill>
                    <a:schemeClr val="accent6"/>
                  </a:solidFill>
                </a:rPr>
                <a:t>Only need to recompile </a:t>
              </a:r>
              <a:r>
                <a:rPr lang="en-US" dirty="0" err="1">
                  <a:solidFill>
                    <a:schemeClr val="accent6"/>
                  </a:solidFill>
                </a:rPr>
                <a:t>fileN.c</a:t>
              </a:r>
              <a:r>
                <a:rPr lang="en-US" dirty="0">
                  <a:solidFill>
                    <a:schemeClr val="accent6"/>
                  </a:solidFill>
                </a:rPr>
                <a:t> to </a:t>
              </a:r>
              <a:r>
                <a:rPr lang="en-US" dirty="0" err="1">
                  <a:solidFill>
                    <a:schemeClr val="accent6"/>
                  </a:solidFill>
                </a:rPr>
                <a:t>FileN.o</a:t>
              </a:r>
              <a:r>
                <a:rPr lang="en-US" dirty="0">
                  <a:solidFill>
                    <a:schemeClr val="accent6"/>
                  </a:solidFill>
                </a:rPr>
                <a:t> (all the other .o files are fine)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dirty="0">
                  <a:solidFill>
                    <a:schemeClr val="accent6"/>
                  </a:solidFill>
                </a:rPr>
                <a:t>Relink all .o files and libraries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dirty="0">
                  <a:solidFill>
                    <a:schemeClr val="accent6"/>
                  </a:solidFill>
                </a:rPr>
                <a:t>Test the executable</a:t>
              </a:r>
            </a:p>
          </p:txBody>
        </p:sp>
        <p:sp>
          <p:nvSpPr>
            <p:cNvPr id="6" name="Left Arrow 5">
              <a:extLst>
                <a:ext uri="{FF2B5EF4-FFF2-40B4-BE49-F238E27FC236}">
                  <a16:creationId xmlns:a16="http://schemas.microsoft.com/office/drawing/2014/main" id="{998D6C9A-E4AD-5D6B-4980-BA8E99BCCCFE}"/>
                </a:ext>
              </a:extLst>
            </p:cNvPr>
            <p:cNvSpPr/>
            <p:nvPr/>
          </p:nvSpPr>
          <p:spPr>
            <a:xfrm>
              <a:off x="6289290" y="794060"/>
              <a:ext cx="457202" cy="184734"/>
            </a:xfrm>
            <a:prstGeom prst="lef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Left Arrow 6">
              <a:extLst>
                <a:ext uri="{FF2B5EF4-FFF2-40B4-BE49-F238E27FC236}">
                  <a16:creationId xmlns:a16="http://schemas.microsoft.com/office/drawing/2014/main" id="{4E8AD046-5AEB-DF57-27F3-D72372C1A0E9}"/>
                </a:ext>
              </a:extLst>
            </p:cNvPr>
            <p:cNvSpPr/>
            <p:nvPr/>
          </p:nvSpPr>
          <p:spPr>
            <a:xfrm>
              <a:off x="6276800" y="1598792"/>
              <a:ext cx="457202" cy="184734"/>
            </a:xfrm>
            <a:prstGeom prst="lef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62030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A9CD9F-32A4-AF47-B9E8-8D45B4B856A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70468" y="904762"/>
            <a:ext cx="11422707" cy="542520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dirty="0">
                <a:solidFill>
                  <a:srgbClr val="0070C0"/>
                </a:solidFill>
              </a:rPr>
              <a:t>Linkage</a:t>
            </a:r>
            <a:r>
              <a:rPr lang="en-US" sz="2000" dirty="0"/>
              <a:t> determines whether an object (like a variable or a function) can be referenced </a:t>
            </a:r>
            <a:r>
              <a:rPr lang="en-US" sz="2000" dirty="0">
                <a:solidFill>
                  <a:srgbClr val="0070C0"/>
                </a:solidFill>
              </a:rPr>
              <a:t>outside the </a:t>
            </a:r>
            <a:r>
              <a:rPr lang="en-US" sz="2000" b="1" dirty="0">
                <a:solidFill>
                  <a:srgbClr val="0070C0"/>
                </a:solidFill>
              </a:rPr>
              <a:t>source file it is defined in</a:t>
            </a:r>
          </a:p>
          <a:p>
            <a:r>
              <a:rPr lang="en-US" sz="2000" dirty="0">
                <a:solidFill>
                  <a:srgbClr val="0070C0"/>
                </a:solidFill>
              </a:rPr>
              <a:t>External Linkage: </a:t>
            </a:r>
            <a:r>
              <a:rPr lang="en-US" sz="2000" dirty="0"/>
              <a:t>function and variables with external linkage </a:t>
            </a:r>
            <a:r>
              <a:rPr lang="en-US" sz="2000" b="1" dirty="0"/>
              <a:t>can be referenced anywhere in the entire program</a:t>
            </a:r>
          </a:p>
          <a:p>
            <a:pPr lvl="1"/>
            <a:r>
              <a:rPr lang="en-US" sz="2000" b="1" dirty="0">
                <a:solidFill>
                  <a:srgbClr val="2C895B"/>
                </a:solidFill>
              </a:rPr>
              <a:t>Global variables </a:t>
            </a:r>
            <a:r>
              <a:rPr lang="en-US" sz="2000" dirty="0">
                <a:solidFill>
                  <a:srgbClr val="2C895B"/>
                </a:solidFill>
              </a:rPr>
              <a:t>and </a:t>
            </a:r>
            <a:r>
              <a:rPr lang="en-US" sz="2000" b="1" dirty="0">
                <a:solidFill>
                  <a:srgbClr val="2C895B"/>
                </a:solidFill>
              </a:rPr>
              <a:t>all functions </a:t>
            </a:r>
            <a:r>
              <a:rPr lang="en-US" sz="2000" dirty="0">
                <a:solidFill>
                  <a:srgbClr val="2C895B"/>
                </a:solidFill>
              </a:rPr>
              <a:t>have external linkage by </a:t>
            </a:r>
            <a:r>
              <a:rPr lang="en-US" sz="2000" b="1" dirty="0">
                <a:solidFill>
                  <a:srgbClr val="2C895B"/>
                </a:solidFill>
              </a:rPr>
              <a:t>default </a:t>
            </a:r>
          </a:p>
          <a:p>
            <a:pPr lvl="1"/>
            <a:r>
              <a:rPr lang="en-US" sz="2000" b="1" dirty="0">
                <a:solidFill>
                  <a:srgbClr val="2C895B"/>
                </a:solidFill>
              </a:rPr>
              <a:t>Unless explicitly declared, </a:t>
            </a:r>
            <a:r>
              <a:rPr lang="en-US" sz="2000" dirty="0">
                <a:solidFill>
                  <a:srgbClr val="2C895B"/>
                </a:solidFill>
              </a:rPr>
              <a:t>the</a:t>
            </a:r>
            <a:r>
              <a:rPr lang="en-US" sz="2000" b="1" dirty="0">
                <a:solidFill>
                  <a:srgbClr val="2C895B"/>
                </a:solidFill>
              </a:rPr>
              <a:t> default type </a:t>
            </a:r>
            <a:r>
              <a:rPr lang="en-US" sz="2000" dirty="0">
                <a:solidFill>
                  <a:srgbClr val="2C895B"/>
                </a:solidFill>
              </a:rPr>
              <a:t>is</a:t>
            </a:r>
            <a:r>
              <a:rPr lang="en-US" sz="2000" b="1" dirty="0">
                <a:solidFill>
                  <a:srgbClr val="2C895B"/>
                </a:solidFill>
              </a:rPr>
              <a:t> int </a:t>
            </a:r>
            <a:r>
              <a:rPr lang="en-US" sz="2000" dirty="0">
                <a:solidFill>
                  <a:srgbClr val="2C895B"/>
                </a:solidFill>
              </a:rPr>
              <a:t>for</a:t>
            </a:r>
            <a:r>
              <a:rPr lang="en-US" sz="2000" b="1" dirty="0">
                <a:solidFill>
                  <a:srgbClr val="2C895B"/>
                </a:solidFill>
              </a:rPr>
              <a:t> both functions </a:t>
            </a:r>
            <a:r>
              <a:rPr lang="en-US" sz="2000" dirty="0">
                <a:solidFill>
                  <a:srgbClr val="2C895B"/>
                </a:solidFill>
              </a:rPr>
              <a:t>and</a:t>
            </a:r>
            <a:r>
              <a:rPr lang="en-US" sz="2000" b="1" dirty="0">
                <a:solidFill>
                  <a:srgbClr val="2C895B"/>
                </a:solidFill>
              </a:rPr>
              <a:t> global variables</a:t>
            </a:r>
          </a:p>
          <a:p>
            <a:pPr lvl="1"/>
            <a:r>
              <a:rPr lang="en-US" sz="2000" b="1" dirty="0">
                <a:solidFill>
                  <a:schemeClr val="tx2"/>
                </a:solidFill>
              </a:rPr>
              <a:t>However</a:t>
            </a:r>
            <a:r>
              <a:rPr lang="en-US" sz="2000" dirty="0">
                <a:solidFill>
                  <a:schemeClr val="tx2"/>
                </a:solidFill>
              </a:rPr>
              <a:t>, the compiler must know the correct types before the use of a function or a variable, so it is able to generate the correct code</a:t>
            </a:r>
          </a:p>
          <a:p>
            <a:pPr lvl="2"/>
            <a:r>
              <a:rPr lang="en-US" sz="1800" b="1" dirty="0">
                <a:solidFill>
                  <a:schemeClr val="tx2"/>
                </a:solidFill>
              </a:rPr>
              <a:t>NEVER DEPEND implicit default typing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Use </a:t>
            </a:r>
            <a:r>
              <a:rPr lang="en-US" sz="2000" b="1" dirty="0">
                <a:solidFill>
                  <a:schemeClr val="tx2"/>
                </a:solidFill>
              </a:rPr>
              <a:t>function prototypes </a:t>
            </a:r>
            <a:r>
              <a:rPr lang="en-US" sz="2000" dirty="0">
                <a:solidFill>
                  <a:schemeClr val="tx2"/>
                </a:solidFill>
              </a:rPr>
              <a:t>to </a:t>
            </a:r>
            <a:r>
              <a:rPr lang="en-US" sz="2000" b="1" dirty="0">
                <a:solidFill>
                  <a:schemeClr val="tx2"/>
                </a:solidFill>
              </a:rPr>
              <a:t>declare functions </a:t>
            </a:r>
            <a:r>
              <a:rPr lang="en-US" sz="2000" dirty="0">
                <a:solidFill>
                  <a:schemeClr val="tx2"/>
                </a:solidFill>
              </a:rPr>
              <a:t>before use</a:t>
            </a:r>
            <a:endParaRPr lang="en-US" sz="2000" b="1" dirty="0">
              <a:solidFill>
                <a:srgbClr val="2C895B"/>
              </a:solidFill>
            </a:endParaRPr>
          </a:p>
          <a:p>
            <a:pPr lvl="1"/>
            <a:r>
              <a:rPr lang="en-US" sz="2000" dirty="0">
                <a:cs typeface="Consolas" panose="020B0609020204030204" pitchFamily="49" charset="0"/>
              </a:rPr>
              <a:t>Use the keyword </a:t>
            </a:r>
            <a:r>
              <a:rPr lang="en-US" sz="2000" b="1" dirty="0">
                <a:solidFill>
                  <a:srgbClr val="2C895B"/>
                </a:solidFill>
                <a:cs typeface="Consolas" panose="020B0609020204030204" pitchFamily="49" charset="0"/>
              </a:rPr>
              <a:t>extern</a:t>
            </a:r>
            <a:r>
              <a:rPr lang="en-US" sz="2000" dirty="0">
                <a:cs typeface="Consolas" panose="020B0609020204030204" pitchFamily="49" charset="0"/>
              </a:rPr>
              <a:t> to "extend the visibility", </a:t>
            </a:r>
            <a:r>
              <a:rPr lang="en-US" sz="2000" dirty="0">
                <a:solidFill>
                  <a:srgbClr val="FF0000"/>
                </a:solidFill>
                <a:cs typeface="Consolas" panose="020B0609020204030204" pitchFamily="49" charset="0"/>
              </a:rPr>
              <a:t>e.g., declare</a:t>
            </a:r>
            <a:r>
              <a:rPr lang="en-US" sz="2000" dirty="0">
                <a:cs typeface="Consolas" panose="020B0609020204030204" pitchFamily="49" charset="0"/>
              </a:rPr>
              <a:t> a global variable before use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E939BDE-8AC6-E34C-9124-A2462591F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11170490" cy="715294"/>
          </a:xfrm>
        </p:spPr>
        <p:txBody>
          <a:bodyPr/>
          <a:lstStyle/>
          <a:p>
            <a:r>
              <a:rPr lang="en-US" dirty="0"/>
              <a:t>Controlling Linkage Across Files in Multi-File C Programs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2310C9-BF53-EB41-9D6C-4D0AA66055B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34E8E6-A1BF-1F74-1CE7-2093F14541C2}"/>
              </a:ext>
            </a:extLst>
          </p:cNvPr>
          <p:cNvSpPr txBox="1"/>
          <p:nvPr/>
        </p:nvSpPr>
        <p:spPr>
          <a:xfrm>
            <a:off x="3330531" y="5199996"/>
            <a:ext cx="4467627" cy="92333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example here is at file scope</a:t>
            </a:r>
          </a:p>
          <a:p>
            <a:r>
              <a:rPr lang="en-US" dirty="0"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extern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x;    </a:t>
            </a:r>
            <a:r>
              <a:rPr lang="en-US" dirty="0"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declaration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x = </a:t>
            </a:r>
            <a:r>
              <a:rPr lang="en-US" dirty="0">
                <a:solidFill>
                  <a:srgbClr val="00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     </a:t>
            </a:r>
            <a:r>
              <a:rPr lang="en-US" dirty="0"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definition</a:t>
            </a:r>
          </a:p>
        </p:txBody>
      </p:sp>
    </p:spTree>
    <p:extLst>
      <p:ext uri="{BB962C8B-B14F-4D97-AF65-F5344CB8AC3E}">
        <p14:creationId xmlns:p14="http://schemas.microsoft.com/office/powerpoint/2010/main" val="348165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2" animBg="1"/>
      <p:bldP spid="7" grpId="0"/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D446093-B6C7-6EED-2DA2-5E8195B84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205" y="264121"/>
            <a:ext cx="6222045" cy="6222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5656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A9CD9F-32A4-AF47-B9E8-8D45B4B856A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83111" y="841733"/>
            <a:ext cx="11170490" cy="554695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1800" dirty="0">
                <a:solidFill>
                  <a:srgbClr val="0070C0"/>
                </a:solidFill>
              </a:rPr>
              <a:t>Internal Linkage (private)</a:t>
            </a:r>
            <a:r>
              <a:rPr lang="en-US" sz="1800" dirty="0"/>
              <a:t>: </a:t>
            </a:r>
            <a:r>
              <a:rPr lang="en-US" sz="1800" dirty="0">
                <a:solidFill>
                  <a:srgbClr val="2C895B"/>
                </a:solidFill>
              </a:rPr>
              <a:t>functions</a:t>
            </a:r>
            <a:r>
              <a:rPr lang="en-US" sz="1800" dirty="0"/>
              <a:t> and </a:t>
            </a:r>
            <a:r>
              <a:rPr lang="en-US" sz="1800" dirty="0">
                <a:solidFill>
                  <a:srgbClr val="2C895B"/>
                </a:solidFill>
              </a:rPr>
              <a:t>global with internal linkage </a:t>
            </a:r>
            <a:r>
              <a:rPr lang="en-US" sz="1800" dirty="0"/>
              <a:t>can </a:t>
            </a:r>
            <a:r>
              <a:rPr lang="en-US" sz="1800" b="1" dirty="0"/>
              <a:t>only be referenced </a:t>
            </a:r>
            <a:r>
              <a:rPr lang="en-US" sz="1800" dirty="0"/>
              <a:t>in the </a:t>
            </a:r>
            <a:r>
              <a:rPr lang="en-US" sz="1800" b="1" dirty="0"/>
              <a:t>same source file</a:t>
            </a:r>
          </a:p>
          <a:p>
            <a:r>
              <a:rPr lang="en-US" sz="1800" dirty="0"/>
              <a:t>Global variables and functions can be defined to have </a:t>
            </a:r>
            <a:r>
              <a:rPr lang="en-US" sz="1800" dirty="0">
                <a:solidFill>
                  <a:schemeClr val="accent1"/>
                </a:solidFill>
              </a:rPr>
              <a:t>internal linkage</a:t>
            </a:r>
            <a:r>
              <a:rPr lang="en-US" sz="1800" dirty="0"/>
              <a:t> by using the keyword </a:t>
            </a:r>
            <a:r>
              <a:rPr lang="en-US" sz="1800" b="1" dirty="0">
                <a:solidFill>
                  <a:srgbClr val="FF0000"/>
                </a:solidFill>
              </a:rPr>
              <a:t>static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>
                <a:solidFill>
                  <a:schemeClr val="accent1"/>
                </a:solidFill>
              </a:rPr>
              <a:t>in front of the definition </a:t>
            </a:r>
            <a:r>
              <a:rPr lang="en-US" sz="1800" dirty="0">
                <a:solidFill>
                  <a:srgbClr val="FF0000"/>
                </a:solidFill>
              </a:rPr>
              <a:t>(confusingly another use of the word static)</a:t>
            </a:r>
          </a:p>
          <a:p>
            <a:endParaRPr lang="en-US" sz="1800" dirty="0">
              <a:solidFill>
                <a:srgbClr val="FF0000"/>
              </a:solidFill>
            </a:endParaRPr>
          </a:p>
          <a:p>
            <a:endParaRPr lang="en-US" sz="1800" dirty="0">
              <a:solidFill>
                <a:srgbClr val="FF0000"/>
              </a:solidFill>
            </a:endParaRPr>
          </a:p>
          <a:p>
            <a:r>
              <a:rPr lang="en-US" sz="1800" dirty="0">
                <a:cs typeface="Consolas" panose="020B0609020204030204" pitchFamily="49" charset="0"/>
              </a:rPr>
              <a:t>Use of the keyword </a:t>
            </a:r>
            <a:r>
              <a:rPr lang="en-US" sz="1800" dirty="0">
                <a:solidFill>
                  <a:srgbClr val="0070C0"/>
                </a:solidFill>
                <a:cs typeface="Consolas" panose="020B0609020204030204" pitchFamily="49" charset="0"/>
              </a:rPr>
              <a:t>static</a:t>
            </a:r>
            <a:r>
              <a:rPr lang="en-US" sz="1800" dirty="0">
                <a:cs typeface="Consolas" panose="020B0609020204030204" pitchFamily="49" charset="0"/>
              </a:rPr>
              <a:t> in front of a </a:t>
            </a:r>
            <a:r>
              <a:rPr lang="en-US" sz="1800" b="1" dirty="0">
                <a:solidFill>
                  <a:srgbClr val="7030A0"/>
                </a:solidFill>
                <a:cs typeface="Consolas" panose="020B0609020204030204" pitchFamily="49" charset="0"/>
              </a:rPr>
              <a:t>global variable definition </a:t>
            </a:r>
            <a:r>
              <a:rPr lang="en-US" sz="1800" dirty="0">
                <a:cs typeface="Consolas" panose="020B0609020204030204" pitchFamily="49" charset="0"/>
              </a:rPr>
              <a:t>or </a:t>
            </a:r>
            <a:r>
              <a:rPr lang="en-US" sz="1800" b="1" dirty="0">
                <a:solidFill>
                  <a:schemeClr val="accent1">
                    <a:lumMod val="60000"/>
                    <a:lumOff val="40000"/>
                  </a:schemeClr>
                </a:solidFill>
                <a:cs typeface="Consolas" panose="020B0609020204030204" pitchFamily="49" charset="0"/>
              </a:rPr>
              <a:t>function definition </a:t>
            </a:r>
            <a:r>
              <a:rPr lang="en-US" sz="1800" dirty="0">
                <a:cs typeface="Consolas" panose="020B0609020204030204" pitchFamily="49" charset="0"/>
              </a:rPr>
              <a:t>changes it to </a:t>
            </a:r>
            <a:r>
              <a:rPr lang="en-US" sz="1800" dirty="0">
                <a:solidFill>
                  <a:srgbClr val="2C895B"/>
                </a:solidFill>
                <a:cs typeface="Consolas" panose="020B0609020204030204" pitchFamily="49" charset="0"/>
              </a:rPr>
              <a:t>internal linkage </a:t>
            </a:r>
            <a:r>
              <a:rPr lang="en-US" sz="1800" dirty="0">
                <a:cs typeface="Consolas" panose="020B0609020204030204" pitchFamily="49" charset="0"/>
              </a:rPr>
              <a:t>and effectively makes it </a:t>
            </a:r>
            <a:r>
              <a:rPr lang="en-US" sz="1800" dirty="0">
                <a:solidFill>
                  <a:srgbClr val="F37440"/>
                </a:solidFill>
                <a:cs typeface="Consolas" panose="020B0609020204030204" pitchFamily="49" charset="0"/>
              </a:rPr>
              <a:t>private to the file they are defined in (It cannot be referenced by another file)</a:t>
            </a:r>
          </a:p>
          <a:p>
            <a:r>
              <a:rPr lang="en-US" sz="1800" dirty="0">
                <a:solidFill>
                  <a:schemeClr val="accent1"/>
                </a:solidFill>
                <a:cs typeface="Consolas" panose="020B0609020204030204" pitchFamily="49" charset="0"/>
              </a:rPr>
              <a:t>Function definitions in </a:t>
            </a:r>
            <a:r>
              <a:rPr lang="en-US" sz="1800" b="1" dirty="0">
                <a:solidFill>
                  <a:schemeClr val="accent1"/>
                </a:solidFill>
                <a:cs typeface="Consolas" panose="020B0609020204030204" pitchFamily="49" charset="0"/>
              </a:rPr>
              <a:t>different files </a:t>
            </a:r>
            <a:r>
              <a:rPr lang="en-US" sz="1800" dirty="0">
                <a:solidFill>
                  <a:schemeClr val="accent1"/>
                </a:solidFill>
                <a:cs typeface="Consolas" panose="020B0609020204030204" pitchFamily="49" charset="0"/>
              </a:rPr>
              <a:t>(translation units) </a:t>
            </a:r>
            <a:r>
              <a:rPr lang="en-US" sz="1800" dirty="0">
                <a:cs typeface="Consolas" panose="020B0609020204030204" pitchFamily="49" charset="0"/>
              </a:rPr>
              <a:t>can </a:t>
            </a:r>
            <a:r>
              <a:rPr lang="en-US" sz="1800" b="1" dirty="0">
                <a:cs typeface="Consolas" panose="020B0609020204030204" pitchFamily="49" charset="0"/>
              </a:rPr>
              <a:t>re-use the same name </a:t>
            </a:r>
            <a:r>
              <a:rPr lang="en-US" sz="1800" dirty="0">
                <a:cs typeface="Consolas" panose="020B0609020204030204" pitchFamily="49" charset="0"/>
              </a:rPr>
              <a:t>if </a:t>
            </a:r>
            <a:r>
              <a:rPr lang="en-US" sz="1800" dirty="0">
                <a:solidFill>
                  <a:schemeClr val="accent3"/>
                </a:solidFill>
                <a:cs typeface="Consolas" panose="020B0609020204030204" pitchFamily="49" charset="0"/>
              </a:rPr>
              <a:t>at most one has </a:t>
            </a:r>
            <a:r>
              <a:rPr lang="en-US" sz="1800" b="1" dirty="0">
                <a:solidFill>
                  <a:schemeClr val="accent3"/>
                </a:solidFill>
                <a:cs typeface="Consolas" panose="020B0609020204030204" pitchFamily="49" charset="0"/>
              </a:rPr>
              <a:t>external</a:t>
            </a:r>
            <a:r>
              <a:rPr lang="en-US" sz="1800" dirty="0">
                <a:solidFill>
                  <a:schemeClr val="accent3"/>
                </a:solidFill>
                <a:cs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chemeClr val="accent3"/>
                </a:solidFill>
                <a:cs typeface="Consolas" panose="020B0609020204030204" pitchFamily="49" charset="0"/>
              </a:rPr>
              <a:t>linkage (all others must be internal linkage)</a:t>
            </a:r>
          </a:p>
          <a:p>
            <a:r>
              <a:rPr lang="en-US" sz="1800" b="1" dirty="0">
                <a:solidFill>
                  <a:srgbClr val="0070C0"/>
                </a:solidFill>
              </a:rPr>
              <a:t>No Linkage: </a:t>
            </a:r>
            <a:r>
              <a:rPr lang="en-US" sz="1800" dirty="0">
                <a:solidFill>
                  <a:srgbClr val="2C895B"/>
                </a:solidFill>
              </a:rPr>
              <a:t>function parameters</a:t>
            </a:r>
            <a:r>
              <a:rPr lang="en-US" sz="1800" dirty="0">
                <a:solidFill>
                  <a:schemeClr val="tx2"/>
                </a:solidFill>
              </a:rPr>
              <a:t>, </a:t>
            </a:r>
            <a:r>
              <a:rPr lang="en-US" sz="1800" dirty="0">
                <a:solidFill>
                  <a:srgbClr val="2C895B"/>
                </a:solidFill>
              </a:rPr>
              <a:t>variables defined inside a block </a:t>
            </a:r>
            <a:r>
              <a:rPr lang="en-US" sz="1800" dirty="0">
                <a:solidFill>
                  <a:schemeClr val="tx2"/>
                </a:solidFill>
              </a:rPr>
              <a:t>(including a functions body)</a:t>
            </a:r>
          </a:p>
          <a:p>
            <a:pPr lvl="1"/>
            <a:r>
              <a:rPr lang="en-US" sz="1800" b="1" dirty="0">
                <a:solidFill>
                  <a:schemeClr val="tx2"/>
                </a:solidFill>
              </a:rPr>
              <a:t>Remember</a:t>
            </a:r>
            <a:r>
              <a:rPr lang="en-US" sz="1800" dirty="0">
                <a:solidFill>
                  <a:schemeClr val="tx2"/>
                </a:solidFill>
              </a:rPr>
              <a:t>: the keyword </a:t>
            </a:r>
            <a:r>
              <a:rPr lang="en-US" sz="1800" dirty="0">
                <a:solidFill>
                  <a:schemeClr val="accent1"/>
                </a:solidFill>
              </a:rPr>
              <a:t>static</a:t>
            </a:r>
            <a:r>
              <a:rPr lang="en-US" sz="1800" dirty="0">
                <a:solidFill>
                  <a:schemeClr val="tx2"/>
                </a:solidFill>
              </a:rPr>
              <a:t> in front of a </a:t>
            </a:r>
            <a:r>
              <a:rPr lang="en-US" sz="1800" b="1" dirty="0">
                <a:solidFill>
                  <a:schemeClr val="tx2"/>
                </a:solidFill>
              </a:rPr>
              <a:t>block scope variable </a:t>
            </a:r>
            <a:r>
              <a:rPr lang="en-US" sz="1800" dirty="0">
                <a:solidFill>
                  <a:schemeClr val="tx2"/>
                </a:solidFill>
              </a:rPr>
              <a:t>changes the variable to </a:t>
            </a:r>
            <a:r>
              <a:rPr lang="en-US" sz="1800" b="1" dirty="0">
                <a:solidFill>
                  <a:schemeClr val="tx2"/>
                </a:solidFill>
              </a:rPr>
              <a:t>static storage duration </a:t>
            </a:r>
            <a:r>
              <a:rPr lang="en-US" sz="1800" dirty="0">
                <a:solidFill>
                  <a:schemeClr val="tx2"/>
                </a:solidFill>
              </a:rPr>
              <a:t>(it does not change the linkage)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E939BDE-8AC6-E34C-9124-A2462591F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11170490" cy="715294"/>
          </a:xfrm>
        </p:spPr>
        <p:txBody>
          <a:bodyPr/>
          <a:lstStyle/>
          <a:p>
            <a:r>
              <a:rPr lang="en-US" dirty="0"/>
              <a:t>Controlling Linkage Across Files in Multi-File C Programs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2310C9-BF53-EB41-9D6C-4D0AA66055B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662CC18-D2A3-E452-9E9D-A19F0C9E828C}"/>
              </a:ext>
            </a:extLst>
          </p:cNvPr>
          <p:cNvSpPr txBox="1">
            <a:spLocks/>
          </p:cNvSpPr>
          <p:nvPr/>
        </p:nvSpPr>
        <p:spPr>
          <a:xfrm>
            <a:off x="3605545" y="2404157"/>
            <a:ext cx="3672051" cy="86588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int global2</a:t>
            </a:r>
            <a:r>
              <a:rPr lang="en-US" sz="18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int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funcB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(void) { }</a:t>
            </a:r>
          </a:p>
        </p:txBody>
      </p:sp>
    </p:spTree>
    <p:extLst>
      <p:ext uri="{BB962C8B-B14F-4D97-AF65-F5344CB8AC3E}">
        <p14:creationId xmlns:p14="http://schemas.microsoft.com/office/powerpoint/2010/main" val="4220196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2" animBg="1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640A806-1C8E-AC41-85A1-80CBF357E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761" y="-42571"/>
            <a:ext cx="10515600" cy="593141"/>
          </a:xfrm>
        </p:spPr>
        <p:txBody>
          <a:bodyPr/>
          <a:lstStyle/>
          <a:p>
            <a:r>
              <a:rPr lang="en-US" dirty="0"/>
              <a:t>Linkage Examples</a:t>
            </a: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784B9A3E-4044-2A4F-A8CE-FD51C931B234}"/>
              </a:ext>
            </a:extLst>
          </p:cNvPr>
          <p:cNvSpPr txBox="1">
            <a:spLocks/>
          </p:cNvSpPr>
          <p:nvPr/>
        </p:nvSpPr>
        <p:spPr>
          <a:xfrm>
            <a:off x="663788" y="1586647"/>
            <a:ext cx="10756052" cy="351367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8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global0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1;        </a:t>
            </a:r>
            <a:r>
              <a:rPr lang="en-US" sz="18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external linkage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int global2</a:t>
            </a:r>
            <a:r>
              <a:rPr lang="en-US" sz="18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   // internal linkage to this file, default initial value = 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funcA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(int x)</a:t>
            </a:r>
            <a:r>
              <a:rPr lang="en-US" sz="18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// </a:t>
            </a:r>
            <a:r>
              <a:rPr lang="en-US" sz="18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funcA</a:t>
            </a:r>
            <a:r>
              <a:rPr lang="en-US" sz="18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has external linkage; x has no linkage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int y;             </a:t>
            </a:r>
            <a:r>
              <a:rPr lang="en-US" sz="18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no linkage, no initial value set (value unspecified)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int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funcB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(void) </a:t>
            </a:r>
            <a:r>
              <a:rPr lang="en-US" sz="18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internal linkage restricted to this file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{ 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A790AF-BA2D-0C47-B961-F382A390610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950645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B4690-D6C7-E6F7-5B7B-199F1504C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941" y="257721"/>
            <a:ext cx="10515600" cy="378061"/>
          </a:xfrm>
        </p:spPr>
        <p:txBody>
          <a:bodyPr/>
          <a:lstStyle/>
          <a:p>
            <a:r>
              <a:rPr lang="en-US" dirty="0"/>
              <a:t>Creating Public Interface files (header files)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50C1F-F663-8A85-62A1-5FC6165E754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74941" y="3876260"/>
            <a:ext cx="6123990" cy="268590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file.h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/>
              <a:t>contains any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public preprocessor macros</a:t>
            </a:r>
          </a:p>
          <a:p>
            <a:pPr lvl="1"/>
            <a:r>
              <a:rPr lang="en-US" sz="1800" b="1" dirty="0">
                <a:solidFill>
                  <a:srgbClr val="0070C0"/>
                </a:solidFill>
              </a:rPr>
              <a:t>function prototypes </a:t>
            </a:r>
            <a:r>
              <a:rPr lang="en-US" sz="1800" dirty="0">
                <a:solidFill>
                  <a:srgbClr val="0070C0"/>
                </a:solidFill>
              </a:rPr>
              <a:t>for the functions </a:t>
            </a:r>
            <a:r>
              <a:rPr lang="en-US" sz="1800" dirty="0"/>
              <a:t>defined in the source file, </a:t>
            </a:r>
            <a:r>
              <a:rPr lang="en-US" sz="1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file.c</a:t>
            </a:r>
            <a:r>
              <a:rPr lang="en-US" sz="1800" dirty="0"/>
              <a:t> </a:t>
            </a:r>
            <a:r>
              <a:rPr lang="en-US" sz="1800" b="1" dirty="0">
                <a:solidFill>
                  <a:srgbClr val="2C895B"/>
                </a:solidFill>
              </a:rPr>
              <a:t>that you want visible (exported) </a:t>
            </a:r>
            <a:r>
              <a:rPr lang="en-US" sz="1800" dirty="0"/>
              <a:t>for use (called) by </a:t>
            </a:r>
            <a:r>
              <a:rPr lang="en-US" sz="1800" dirty="0">
                <a:solidFill>
                  <a:srgbClr val="7030A0"/>
                </a:solidFill>
              </a:rPr>
              <a:t>functions defined in </a:t>
            </a:r>
            <a:r>
              <a:rPr lang="en-US" sz="1800" b="1" dirty="0">
                <a:solidFill>
                  <a:srgbClr val="7030A0"/>
                </a:solidFill>
              </a:rPr>
              <a:t>other source files</a:t>
            </a:r>
          </a:p>
          <a:p>
            <a:pPr lvl="1"/>
            <a:r>
              <a:rPr lang="en-US" sz="1800" i="1" dirty="0">
                <a:solidFill>
                  <a:schemeClr val="accent3"/>
                </a:solidFill>
              </a:rPr>
              <a:t>global variable declarations (external linkage)</a:t>
            </a:r>
            <a:endParaRPr lang="en-US" sz="1800" dirty="0">
              <a:solidFill>
                <a:schemeClr val="accent6"/>
              </a:solidFill>
            </a:endParaRPr>
          </a:p>
          <a:p>
            <a:pPr lvl="1"/>
            <a:r>
              <a:rPr lang="en-US" sz="1800" b="1" dirty="0">
                <a:solidFill>
                  <a:srgbClr val="FF0000"/>
                </a:solidFill>
              </a:rPr>
              <a:t>Do not put any </a:t>
            </a:r>
            <a:r>
              <a:rPr lang="en-US" sz="1800" i="1" u="sng" dirty="0">
                <a:solidFill>
                  <a:srgbClr val="FF0000"/>
                </a:solidFill>
              </a:rPr>
              <a:t>definition statements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>
                <a:solidFill>
                  <a:schemeClr val="accent6"/>
                </a:solidFill>
              </a:rPr>
              <a:t>in a header file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C1EEED8-7D31-56F6-E005-C01B1228B3C4}"/>
              </a:ext>
            </a:extLst>
          </p:cNvPr>
          <p:cNvGrpSpPr/>
          <p:nvPr/>
        </p:nvGrpSpPr>
        <p:grpSpPr>
          <a:xfrm>
            <a:off x="8403190" y="2242816"/>
            <a:ext cx="3288080" cy="738924"/>
            <a:chOff x="1983300" y="4272872"/>
            <a:chExt cx="3288080" cy="73892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C8B4B7C-941B-30E0-E97D-E714831495F8}"/>
                </a:ext>
              </a:extLst>
            </p:cNvPr>
            <p:cNvSpPr txBox="1"/>
            <p:nvPr/>
          </p:nvSpPr>
          <p:spPr>
            <a:xfrm>
              <a:off x="1983300" y="4642464"/>
              <a:ext cx="3288080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the definitions of functions etc.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F66CC3D-C8EC-7EDB-E1E4-4674F740C36D}"/>
                </a:ext>
              </a:extLst>
            </p:cNvPr>
            <p:cNvSpPr txBox="1"/>
            <p:nvPr/>
          </p:nvSpPr>
          <p:spPr>
            <a:xfrm>
              <a:off x="2799916" y="4272872"/>
              <a:ext cx="6591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2"/>
                  </a:solidFill>
                </a:rPr>
                <a:t>file.c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4F94C89-DD27-53E2-F4BF-780BEF9B889D}"/>
              </a:ext>
            </a:extLst>
          </p:cNvPr>
          <p:cNvGrpSpPr/>
          <p:nvPr/>
        </p:nvGrpSpPr>
        <p:grpSpPr>
          <a:xfrm>
            <a:off x="8331944" y="964717"/>
            <a:ext cx="3518912" cy="945250"/>
            <a:chOff x="2065562" y="3011294"/>
            <a:chExt cx="3518912" cy="94525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2B33C4D-4BD0-DD98-CE6C-4DDE8CBD7F2D}"/>
                </a:ext>
              </a:extLst>
            </p:cNvPr>
            <p:cNvSpPr txBox="1"/>
            <p:nvPr/>
          </p:nvSpPr>
          <p:spPr>
            <a:xfrm>
              <a:off x="2065562" y="3310213"/>
              <a:ext cx="3518912" cy="64633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exported information </a:t>
              </a:r>
            </a:p>
            <a:p>
              <a:r>
                <a:rPr lang="en-US" dirty="0">
                  <a:solidFill>
                    <a:schemeClr val="accent2"/>
                  </a:solidFill>
                </a:rPr>
                <a:t>how to use functions etc. in </a:t>
              </a:r>
              <a:r>
                <a:rPr lang="en-US" dirty="0" err="1">
                  <a:solidFill>
                    <a:schemeClr val="accent2"/>
                  </a:solidFill>
                </a:rPr>
                <a:t>file.h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5E441C5-D800-406F-F250-0ED49C02532F}"/>
                </a:ext>
              </a:extLst>
            </p:cNvPr>
            <p:cNvSpPr txBox="1"/>
            <p:nvPr/>
          </p:nvSpPr>
          <p:spPr>
            <a:xfrm>
              <a:off x="3347318" y="3011294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2"/>
                  </a:solidFill>
                </a:rPr>
                <a:t>file.h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224B254-4216-8979-9C85-396ED2988D66}"/>
              </a:ext>
            </a:extLst>
          </p:cNvPr>
          <p:cNvGrpSpPr/>
          <p:nvPr/>
        </p:nvGrpSpPr>
        <p:grpSpPr>
          <a:xfrm>
            <a:off x="6867657" y="1407074"/>
            <a:ext cx="1464287" cy="1574666"/>
            <a:chOff x="601275" y="3444521"/>
            <a:chExt cx="1464287" cy="1574666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601DE6C-E379-9988-A7EB-6582EFDCAD74}"/>
                </a:ext>
              </a:extLst>
            </p:cNvPr>
            <p:cNvSpPr txBox="1"/>
            <p:nvPr/>
          </p:nvSpPr>
          <p:spPr>
            <a:xfrm>
              <a:off x="601275" y="3444521"/>
              <a:ext cx="1428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37440"/>
                  </a:solidFill>
                </a:rPr>
                <a:t>declarations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695D99C-A94B-509E-141C-58B6B15503EB}"/>
                </a:ext>
              </a:extLst>
            </p:cNvPr>
            <p:cNvSpPr txBox="1"/>
            <p:nvPr/>
          </p:nvSpPr>
          <p:spPr>
            <a:xfrm>
              <a:off x="842150" y="4649855"/>
              <a:ext cx="1223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definitions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3680509-46DC-BCB1-1D6B-66EB27FD49E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B7368D2-E118-2697-178F-446C26F0961D}"/>
              </a:ext>
            </a:extLst>
          </p:cNvPr>
          <p:cNvSpPr txBox="1">
            <a:spLocks/>
          </p:cNvSpPr>
          <p:nvPr/>
        </p:nvSpPr>
        <p:spPr>
          <a:xfrm>
            <a:off x="370788" y="678072"/>
            <a:ext cx="6425623" cy="30608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dirty="0"/>
              <a:t>To enable a </a:t>
            </a:r>
            <a:r>
              <a:rPr lang="en-US" sz="1800" b="1" dirty="0"/>
              <a:t>source file </a:t>
            </a:r>
            <a:r>
              <a:rPr lang="en-US" sz="1800" dirty="0"/>
              <a:t>to </a:t>
            </a:r>
            <a:r>
              <a:rPr lang="en-US" sz="1800" b="1" dirty="0">
                <a:solidFill>
                  <a:schemeClr val="accent1"/>
                </a:solidFill>
              </a:rPr>
              <a:t>use any of the </a:t>
            </a:r>
            <a:r>
              <a:rPr lang="en-US" sz="1800" b="1" dirty="0"/>
              <a:t>functions, global variables</a:t>
            </a:r>
            <a:r>
              <a:rPr lang="en-US" sz="1800" dirty="0"/>
              <a:t>, and </a:t>
            </a:r>
            <a:r>
              <a:rPr lang="en-US" sz="1800" b="1" dirty="0"/>
              <a:t>MACROS</a:t>
            </a:r>
            <a:r>
              <a:rPr lang="en-US" sz="1800" dirty="0"/>
              <a:t> defined in another file (separate translation unit) </a:t>
            </a:r>
          </a:p>
          <a:p>
            <a:pPr lvl="1"/>
            <a:r>
              <a:rPr lang="en-US" sz="1800" dirty="0"/>
              <a:t>You must create a file that exports all permitted accesses so the compiler can generate the correct code</a:t>
            </a:r>
          </a:p>
          <a:p>
            <a:r>
              <a:rPr lang="en-US" sz="1800" b="1" dirty="0"/>
              <a:t>Convention: </a:t>
            </a:r>
            <a:r>
              <a:rPr lang="en-US" sz="1800" dirty="0"/>
              <a:t>For each source file, </a:t>
            </a:r>
            <a:r>
              <a:rPr lang="en-US" sz="1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file.c</a:t>
            </a:r>
            <a:r>
              <a:rPr lang="en-US" sz="1800" dirty="0">
                <a:solidFill>
                  <a:schemeClr val="accent6"/>
                </a:solidFill>
                <a:cs typeface="Consolas" panose="020B0609020204030204" pitchFamily="49" charset="0"/>
              </a:rPr>
              <a:t>, the </a:t>
            </a:r>
            <a:r>
              <a:rPr lang="en-US" sz="1800" b="1" dirty="0">
                <a:solidFill>
                  <a:srgbClr val="F3753F"/>
                </a:solidFill>
              </a:rPr>
              <a:t>public interface file </a:t>
            </a:r>
            <a:r>
              <a:rPr lang="en-US" sz="1800" dirty="0"/>
              <a:t>is </a:t>
            </a:r>
            <a:r>
              <a:rPr lang="en-US" sz="1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file.h</a:t>
            </a:r>
            <a:endParaRPr lang="en-US" sz="1800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solidFill>
                  <a:schemeClr val="accent6"/>
                </a:solidFill>
                <a:cs typeface="Consolas" panose="020B0609020204030204" pitchFamily="49" charset="0"/>
              </a:rPr>
              <a:t>If a file has no external interfaces, then it does not need a .h file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6D4B674-661C-619C-F0AD-C1B6928C1E76}"/>
              </a:ext>
            </a:extLst>
          </p:cNvPr>
          <p:cNvSpPr txBox="1">
            <a:spLocks/>
          </p:cNvSpPr>
          <p:nvPr/>
        </p:nvSpPr>
        <p:spPr>
          <a:xfrm>
            <a:off x="6744192" y="3865012"/>
            <a:ext cx="5333627" cy="20282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file.c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/>
              <a:t>contains 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All function and global variable definitions (internal and external linkage) 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Any private preprocessor macros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Any private (internal linkage) function prototypes </a:t>
            </a:r>
          </a:p>
        </p:txBody>
      </p:sp>
    </p:spTree>
    <p:extLst>
      <p:ext uri="{BB962C8B-B14F-4D97-AF65-F5344CB8AC3E}">
        <p14:creationId xmlns:p14="http://schemas.microsoft.com/office/powerpoint/2010/main" val="408811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/>
      <p:bldP spid="10" grpId="0" uiExpand="1" build="p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B4690-D6C7-E6F7-5B7B-199F1504C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61" y="157830"/>
            <a:ext cx="10515600" cy="378061"/>
          </a:xfrm>
        </p:spPr>
        <p:txBody>
          <a:bodyPr/>
          <a:lstStyle/>
          <a:p>
            <a:r>
              <a:rPr lang="en-US" dirty="0"/>
              <a:t>Creating Public Interface files (header files)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680509-46DC-BCB1-1D6B-66EB27FD49E6}"/>
              </a:ext>
            </a:extLst>
          </p:cNvPr>
          <p:cNvSpPr txBox="1"/>
          <p:nvPr/>
        </p:nvSpPr>
        <p:spPr>
          <a:xfrm>
            <a:off x="11891918" y="6488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B1B8FB9-F4C9-475F-5FF8-03F4049E4A8C}"/>
              </a:ext>
            </a:extLst>
          </p:cNvPr>
          <p:cNvSpPr/>
          <p:nvPr/>
        </p:nvSpPr>
        <p:spPr bwMode="auto">
          <a:xfrm>
            <a:off x="6351926" y="535891"/>
            <a:ext cx="5725894" cy="6099177"/>
          </a:xfrm>
          <a:prstGeom prst="roundRect">
            <a:avLst>
              <a:gd name="adj" fmla="val 573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6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file.c</a:t>
            </a:r>
            <a:endParaRPr lang="en-US" sz="1600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600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"</a:t>
            </a:r>
            <a:r>
              <a:rPr lang="en-US" sz="1600" b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file.h</a:t>
            </a:r>
            <a:r>
              <a:rPr lang="en-US" sz="16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endParaRPr lang="en-US" sz="1600" dirty="0">
              <a:solidFill>
                <a:srgbClr val="0066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 int P(char ); </a:t>
            </a:r>
          </a:p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above: private function prototype</a:t>
            </a:r>
          </a:p>
          <a:p>
            <a:endParaRPr lang="en-US" sz="1600" dirty="0">
              <a:solidFill>
                <a:srgbClr val="0066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global;	          // initial value is 0</a:t>
            </a:r>
          </a:p>
          <a:p>
            <a:r>
              <a:rPr lang="en-US" sz="16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 int private = 1</a:t>
            </a: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 // private global</a:t>
            </a:r>
          </a:p>
          <a:p>
            <a:endParaRPr lang="en-US" sz="1600" dirty="0">
              <a:solidFill>
                <a:srgbClr val="0066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600" b="1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body not shown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1600" dirty="0">
              <a:solidFill>
                <a:srgbClr val="0066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en-US" sz="1600" b="1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16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x, int y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body not shown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 int </a:t>
            </a:r>
            <a:r>
              <a:rPr lang="en-US" sz="1600" b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sz="16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(char z)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body not shown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DF88A3E-3F26-DF8E-CA8D-AA297191C485}"/>
              </a:ext>
            </a:extLst>
          </p:cNvPr>
          <p:cNvSpPr/>
          <p:nvPr/>
        </p:nvSpPr>
        <p:spPr bwMode="auto">
          <a:xfrm>
            <a:off x="3535356" y="2858078"/>
            <a:ext cx="2597994" cy="3478032"/>
          </a:xfrm>
          <a:prstGeom prst="roundRect">
            <a:avLst>
              <a:gd name="adj" fmla="val 573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file.h</a:t>
            </a:r>
            <a:endParaRPr lang="en-US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ifndef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FILE_H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FILE_H</a:t>
            </a:r>
          </a:p>
          <a:p>
            <a:endParaRPr lang="en-US" dirty="0">
              <a:solidFill>
                <a:srgbClr val="0066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MAX 5</a:t>
            </a:r>
          </a:p>
          <a:p>
            <a:endParaRPr lang="en-US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extern int global;</a:t>
            </a:r>
          </a:p>
          <a:p>
            <a:endParaRPr lang="en-US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A(int);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B(int, int);</a:t>
            </a:r>
          </a:p>
          <a:p>
            <a:endParaRPr lang="en-US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#endif</a:t>
            </a:r>
          </a:p>
          <a:p>
            <a:endParaRPr lang="en-US" dirty="0">
              <a:solidFill>
                <a:srgbClr val="0066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9AAA955-B60A-432D-F9B7-1EF29C7AA4A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925177" y="756147"/>
            <a:ext cx="4914900" cy="126425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dirty="0"/>
              <a:t>Always #include your own declaration files BEFORE any definitions</a:t>
            </a:r>
          </a:p>
          <a:p>
            <a:pPr lvl="1"/>
            <a:r>
              <a:rPr lang="en-US" sz="1800" dirty="0">
                <a:solidFill>
                  <a:schemeClr val="accent1"/>
                </a:solidFill>
              </a:rPr>
              <a:t>compiler will then check </a:t>
            </a:r>
            <a:r>
              <a:rPr lang="en-US" sz="1800" dirty="0"/>
              <a:t>that the </a:t>
            </a:r>
            <a:r>
              <a:rPr lang="en-US" sz="1800" dirty="0">
                <a:solidFill>
                  <a:schemeClr val="accent3"/>
                </a:solidFill>
              </a:rPr>
              <a:t>definition and declarations </a:t>
            </a:r>
            <a:r>
              <a:rPr lang="en-US" sz="1800" dirty="0">
                <a:solidFill>
                  <a:srgbClr val="F3753F"/>
                </a:solidFill>
              </a:rPr>
              <a:t>are consistent</a:t>
            </a: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1CBACA30-206C-E6EC-9880-0418BF0ED17E}"/>
              </a:ext>
            </a:extLst>
          </p:cNvPr>
          <p:cNvSpPr/>
          <p:nvPr/>
        </p:nvSpPr>
        <p:spPr>
          <a:xfrm>
            <a:off x="5844972" y="1142182"/>
            <a:ext cx="350521" cy="2743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DA2E6E-430E-FD34-5120-719F9C97DBF4}"/>
              </a:ext>
            </a:extLst>
          </p:cNvPr>
          <p:cNvSpPr txBox="1"/>
          <p:nvPr/>
        </p:nvSpPr>
        <p:spPr>
          <a:xfrm>
            <a:off x="3492640" y="2488746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public interface for </a:t>
            </a:r>
            <a:r>
              <a:rPr lang="en-US" dirty="0" err="1"/>
              <a:t>file.c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9F8D469-0EF6-36B6-BC77-B5F575647CE7}"/>
              </a:ext>
            </a:extLst>
          </p:cNvPr>
          <p:cNvGrpSpPr/>
          <p:nvPr/>
        </p:nvGrpSpPr>
        <p:grpSpPr>
          <a:xfrm>
            <a:off x="258145" y="2711887"/>
            <a:ext cx="2811668" cy="3121050"/>
            <a:chOff x="258145" y="2711887"/>
            <a:chExt cx="2811668" cy="3121050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7D1D3588-9A64-0E37-B2CB-822C5E985F15}"/>
                </a:ext>
              </a:extLst>
            </p:cNvPr>
            <p:cNvSpPr/>
            <p:nvPr/>
          </p:nvSpPr>
          <p:spPr bwMode="auto">
            <a:xfrm>
              <a:off x="258145" y="3081219"/>
              <a:ext cx="2736648" cy="2751718"/>
            </a:xfrm>
            <a:prstGeom prst="roundRect">
              <a:avLst>
                <a:gd name="adj" fmla="val 5733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254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600" i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</a:t>
              </a:r>
              <a:r>
                <a:rPr lang="en-US" sz="1600" i="1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myprog.c</a:t>
              </a:r>
              <a:endParaRPr lang="en-US" sz="16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600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#include &lt;</a:t>
              </a:r>
              <a:r>
                <a:rPr lang="en-US" sz="1600" dirty="0" err="1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stdlib.h</a:t>
              </a:r>
              <a:r>
                <a:rPr lang="en-US" sz="1600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</a:p>
            <a:p>
              <a:r>
                <a:rPr lang="en-US" sz="1600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#include &lt;</a:t>
              </a:r>
              <a:r>
                <a:rPr lang="en-US" sz="1600" dirty="0" err="1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stdio.h</a:t>
              </a:r>
              <a:r>
                <a:rPr lang="en-US" sz="1600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</a:p>
            <a:p>
              <a:r>
                <a:rPr lang="en-US" sz="1600" b="1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#include "</a:t>
              </a:r>
              <a:r>
                <a:rPr lang="en-US" sz="1600" b="1" dirty="0" err="1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file.h</a:t>
              </a:r>
              <a:r>
                <a:rPr lang="en-US" sz="1600" b="1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"</a:t>
              </a:r>
            </a:p>
            <a:p>
              <a:endPara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600" i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code not shown</a:t>
              </a:r>
            </a:p>
            <a:p>
              <a:r>
                <a:rPr lang="en-US" sz="1600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 main(void)</a:t>
              </a:r>
            </a:p>
            <a:p>
              <a:r>
                <a:rPr lang="en-US" sz="1600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US" sz="1600" i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body not shown</a:t>
              </a:r>
              <a:endPara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600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  <a:endParaRPr lang="en-US" sz="1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DCE46D5-13A5-E77C-05B8-2CA66FC7ADA1}"/>
                </a:ext>
              </a:extLst>
            </p:cNvPr>
            <p:cNvSpPr txBox="1"/>
            <p:nvPr/>
          </p:nvSpPr>
          <p:spPr>
            <a:xfrm>
              <a:off x="333166" y="2711887"/>
              <a:ext cx="27366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using the public interface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693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4" grpId="0" uiExpand="1" build="p" animBg="1"/>
      <p:bldP spid="1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D5E692E-1E44-4448-9673-9400D7BA8F1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96577" y="3885354"/>
            <a:ext cx="11331909" cy="282970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1800" dirty="0"/>
              <a:t>compile each .c file independently to a .o object file this requires you use the –c flag to </a:t>
            </a:r>
            <a:r>
              <a:rPr lang="en-US" sz="1800" dirty="0" err="1"/>
              <a:t>gcc</a:t>
            </a:r>
            <a:r>
              <a:rPr lang="en-US" sz="1800" dirty="0"/>
              <a:t> to only compile and assemble and NOT to call the liner yet</a:t>
            </a:r>
          </a:p>
          <a:p>
            <a:pPr marL="354012" lvl="1" indent="0">
              <a:buNone/>
            </a:pP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-Wall –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Wextra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Werror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–c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file.c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creates </a:t>
            </a:r>
            <a:r>
              <a:rPr lang="en-US" sz="18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file.o</a:t>
            </a:r>
            <a:endParaRPr lang="en-US" sz="18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54012" lvl="1" indent="0">
              <a:buNone/>
            </a:pP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-Wall –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Wextra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Werror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–c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myprog.c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creates </a:t>
            </a:r>
            <a:r>
              <a:rPr lang="en-US" sz="18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myprog.o</a:t>
            </a:r>
            <a:endParaRPr lang="en-US" sz="18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solidFill>
                  <a:srgbClr val="0070C0"/>
                </a:solidFill>
              </a:rPr>
              <a:t>link</a:t>
            </a:r>
            <a:r>
              <a:rPr lang="en-US" sz="1800" dirty="0"/>
              <a:t> all the .o objects files and libraries (aggregation of multiple .o files)  to produce an executable file  (</a:t>
            </a:r>
            <a:r>
              <a:rPr lang="en-US" sz="1800" dirty="0" err="1"/>
              <a:t>gcc</a:t>
            </a:r>
            <a:r>
              <a:rPr lang="en-US" sz="1800" dirty="0"/>
              <a:t> calls </a:t>
            </a:r>
            <a:r>
              <a:rPr lang="en-US" sz="1800" dirty="0" err="1"/>
              <a:t>ld</a:t>
            </a:r>
            <a:r>
              <a:rPr lang="en-US" sz="1800" dirty="0"/>
              <a:t>, the linker</a:t>
            </a:r>
          </a:p>
          <a:p>
            <a:pPr lvl="1"/>
            <a:r>
              <a:rPr lang="en-US" sz="1600" dirty="0"/>
              <a:t>The .o's in the libraries are automatically linked in as needed to produce an executable file </a:t>
            </a:r>
          </a:p>
          <a:p>
            <a:pPr marL="354012" lvl="1" indent="0">
              <a:buNone/>
            </a:pP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-Wall –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Wextra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myprog.o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file.o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–o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myprog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3B1896-550F-164F-9834-AD90EF244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6" y="79997"/>
            <a:ext cx="11331909" cy="454980"/>
          </a:xfrm>
        </p:spPr>
        <p:txBody>
          <a:bodyPr/>
          <a:lstStyle/>
          <a:p>
            <a:r>
              <a:rPr lang="en-US" dirty="0"/>
              <a:t>Compiling Multi-File Programs (assembly steps not shown)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156A87EC-9AFD-F340-B654-15A00A5BD588}"/>
              </a:ext>
            </a:extLst>
          </p:cNvPr>
          <p:cNvSpPr/>
          <p:nvPr/>
        </p:nvSpPr>
        <p:spPr>
          <a:xfrm>
            <a:off x="6460946" y="2606436"/>
            <a:ext cx="2069024" cy="1180208"/>
          </a:xfrm>
          <a:prstGeom prst="roundRect">
            <a:avLst/>
          </a:prstGeom>
          <a:solidFill>
            <a:srgbClr val="2C89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libraries are a</a:t>
            </a:r>
          </a:p>
          <a:p>
            <a:pPr algn="ctr"/>
            <a:r>
              <a:rPr lang="en-US" dirty="0"/>
              <a:t>collection of .o files </a:t>
            </a:r>
          </a:p>
          <a:p>
            <a:pPr algn="ctr"/>
            <a:r>
              <a:rPr lang="en-US" dirty="0"/>
              <a:t>(e.g. </a:t>
            </a:r>
            <a:r>
              <a:rPr lang="en-US" dirty="0" err="1"/>
              <a:t>libc</a:t>
            </a:r>
            <a:r>
              <a:rPr lang="en-US" dirty="0"/>
              <a:t>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8577A39-51BE-5A42-755F-4270295C4942}"/>
              </a:ext>
            </a:extLst>
          </p:cNvPr>
          <p:cNvGrpSpPr/>
          <p:nvPr/>
        </p:nvGrpSpPr>
        <p:grpSpPr>
          <a:xfrm>
            <a:off x="182589" y="647700"/>
            <a:ext cx="8442555" cy="616572"/>
            <a:chOff x="182589" y="647700"/>
            <a:chExt cx="8442555" cy="616572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6DCF0E7F-EA01-134E-879A-259AA05CA6B5}"/>
                </a:ext>
              </a:extLst>
            </p:cNvPr>
            <p:cNvSpPr/>
            <p:nvPr/>
          </p:nvSpPr>
          <p:spPr>
            <a:xfrm>
              <a:off x="182589" y="649818"/>
              <a:ext cx="2069024" cy="51919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"</a:t>
              </a:r>
              <a:r>
                <a:rPr lang="en-US" sz="2400" dirty="0" err="1"/>
                <a:t>file.h</a:t>
              </a:r>
              <a:r>
                <a:rPr lang="en-US" sz="2400" dirty="0"/>
                <a:t>"</a:t>
              </a:r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F059843E-AC53-8247-A0E1-8BC965C0A333}"/>
                </a:ext>
              </a:extLst>
            </p:cNvPr>
            <p:cNvSpPr/>
            <p:nvPr/>
          </p:nvSpPr>
          <p:spPr>
            <a:xfrm>
              <a:off x="3286125" y="647700"/>
              <a:ext cx="2069024" cy="519193"/>
            </a:xfrm>
            <a:prstGeom prst="roundRect">
              <a:avLst/>
            </a:prstGeom>
            <a:solidFill>
              <a:srgbClr val="2C895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/>
                <a:t>file.c</a:t>
              </a:r>
              <a:endParaRPr lang="en-US" sz="2400" dirty="0"/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4147A3E8-F36C-FC45-A00E-4ACFD0828654}"/>
                </a:ext>
              </a:extLst>
            </p:cNvPr>
            <p:cNvSpPr/>
            <p:nvPr/>
          </p:nvSpPr>
          <p:spPr>
            <a:xfrm>
              <a:off x="6556120" y="647700"/>
              <a:ext cx="2069024" cy="519193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/>
                <a:t>file.o</a:t>
              </a:r>
              <a:endParaRPr lang="en-US" sz="2400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C960B13-AD0E-6541-BD4E-841EEE9E91CD}"/>
                </a:ext>
              </a:extLst>
            </p:cNvPr>
            <p:cNvCxnSpPr>
              <a:cxnSpLocks/>
              <a:stCxn id="4" idx="3"/>
              <a:endCxn id="5" idx="1"/>
            </p:cNvCxnSpPr>
            <p:nvPr/>
          </p:nvCxnSpPr>
          <p:spPr>
            <a:xfrm flipV="1">
              <a:off x="2251613" y="907297"/>
              <a:ext cx="1034512" cy="2118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CE7A6F2-4664-6946-9744-74CA51E1AB20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 flipV="1">
              <a:off x="5355149" y="907297"/>
              <a:ext cx="1200971" cy="4236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01CCF1E-4114-1F4E-8677-AD2113321124}"/>
                </a:ext>
              </a:extLst>
            </p:cNvPr>
            <p:cNvSpPr txBox="1"/>
            <p:nvPr/>
          </p:nvSpPr>
          <p:spPr>
            <a:xfrm>
              <a:off x="2439653" y="894940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C00000"/>
                  </a:solidFill>
                </a:rPr>
                <a:t>cpp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4AE5509-6CEC-5B48-9A92-9CA408589E9C}"/>
                </a:ext>
              </a:extLst>
            </p:cNvPr>
            <p:cNvSpPr txBox="1"/>
            <p:nvPr/>
          </p:nvSpPr>
          <p:spPr>
            <a:xfrm>
              <a:off x="5463356" y="873870"/>
              <a:ext cx="9156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C00000"/>
                  </a:solidFill>
                </a:rPr>
                <a:t>gcc</a:t>
              </a:r>
              <a:r>
                <a:rPr lang="en-US" dirty="0">
                  <a:solidFill>
                    <a:srgbClr val="C00000"/>
                  </a:solidFill>
                </a:rPr>
                <a:t> –c 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8C17C66-0CAD-5A4D-8A91-9791AEABAE79}"/>
              </a:ext>
            </a:extLst>
          </p:cNvPr>
          <p:cNvGrpSpPr/>
          <p:nvPr/>
        </p:nvGrpSpPr>
        <p:grpSpPr>
          <a:xfrm>
            <a:off x="8529970" y="901096"/>
            <a:ext cx="3516719" cy="2361805"/>
            <a:chOff x="8529970" y="901096"/>
            <a:chExt cx="3516719" cy="2361805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DDCFB859-97B4-6E4D-BEC5-FDE0AF2882E2}"/>
                </a:ext>
              </a:extLst>
            </p:cNvPr>
            <p:cNvSpPr/>
            <p:nvPr/>
          </p:nvSpPr>
          <p:spPr>
            <a:xfrm>
              <a:off x="9977665" y="1723027"/>
              <a:ext cx="2069024" cy="519193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/>
                <a:t>myprog</a:t>
              </a:r>
              <a:endParaRPr lang="en-US" sz="2400" dirty="0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9CE2AA94-1DE3-6747-A689-D48B88972335}"/>
                </a:ext>
              </a:extLst>
            </p:cNvPr>
            <p:cNvCxnSpPr>
              <a:cxnSpLocks/>
              <a:stCxn id="12" idx="3"/>
            </p:cNvCxnSpPr>
            <p:nvPr/>
          </p:nvCxnSpPr>
          <p:spPr>
            <a:xfrm flipV="1">
              <a:off x="8529970" y="2070384"/>
              <a:ext cx="1444357" cy="1126156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97175923-121A-2347-800F-A77FE52B9945}"/>
                </a:ext>
              </a:extLst>
            </p:cNvPr>
            <p:cNvCxnSpPr>
              <a:cxnSpLocks/>
            </p:cNvCxnSpPr>
            <p:nvPr/>
          </p:nvCxnSpPr>
          <p:spPr>
            <a:xfrm>
              <a:off x="8625144" y="901096"/>
              <a:ext cx="1352521" cy="944884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23794166-846E-A241-9CCB-1A525387300C}"/>
                </a:ext>
              </a:extLst>
            </p:cNvPr>
            <p:cNvCxnSpPr>
              <a:cxnSpLocks/>
              <a:stCxn id="31" idx="3"/>
              <a:endCxn id="11" idx="1"/>
            </p:cNvCxnSpPr>
            <p:nvPr/>
          </p:nvCxnSpPr>
          <p:spPr>
            <a:xfrm flipV="1">
              <a:off x="8661663" y="1982624"/>
              <a:ext cx="1316002" cy="199093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F903879-1DC9-B24B-A48B-9A814E537566}"/>
                </a:ext>
              </a:extLst>
            </p:cNvPr>
            <p:cNvSpPr txBox="1"/>
            <p:nvPr/>
          </p:nvSpPr>
          <p:spPr>
            <a:xfrm>
              <a:off x="9217098" y="2616570"/>
              <a:ext cx="167225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C00000"/>
                  </a:solidFill>
                </a:rPr>
                <a:t>ld</a:t>
              </a:r>
              <a:r>
                <a:rPr lang="en-US" dirty="0">
                  <a:solidFill>
                    <a:srgbClr val="C00000"/>
                  </a:solidFill>
                </a:rPr>
                <a:t> – link editor </a:t>
              </a:r>
            </a:p>
            <a:p>
              <a:r>
                <a:rPr lang="en-US" dirty="0">
                  <a:solidFill>
                    <a:srgbClr val="C00000"/>
                  </a:solidFill>
                </a:rPr>
                <a:t>(called by </a:t>
              </a:r>
              <a:r>
                <a:rPr lang="en-US" dirty="0" err="1">
                  <a:solidFill>
                    <a:srgbClr val="C00000"/>
                  </a:solidFill>
                </a:rPr>
                <a:t>gcc</a:t>
              </a:r>
              <a:r>
                <a:rPr lang="en-US" dirty="0">
                  <a:solidFill>
                    <a:srgbClr val="C00000"/>
                  </a:solidFill>
                </a:rPr>
                <a:t>)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DC75CA91-1BF3-AB41-8D2F-B01076B61EB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AB3B34-95D3-99A8-2276-1E1445FF909F}"/>
              </a:ext>
            </a:extLst>
          </p:cNvPr>
          <p:cNvGrpSpPr/>
          <p:nvPr/>
        </p:nvGrpSpPr>
        <p:grpSpPr>
          <a:xfrm>
            <a:off x="101947" y="909415"/>
            <a:ext cx="8559716" cy="2184109"/>
            <a:chOff x="101947" y="909415"/>
            <a:chExt cx="8559716" cy="2184109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F210CBC2-9BA3-8149-8037-421900336B86}"/>
                </a:ext>
              </a:extLst>
            </p:cNvPr>
            <p:cNvSpPr/>
            <p:nvPr/>
          </p:nvSpPr>
          <p:spPr>
            <a:xfrm>
              <a:off x="101947" y="2574331"/>
              <a:ext cx="2069024" cy="519193"/>
            </a:xfrm>
            <a:prstGeom prst="roundRect">
              <a:avLst/>
            </a:prstGeom>
            <a:solidFill>
              <a:srgbClr val="F3753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&lt;</a:t>
              </a:r>
              <a:r>
                <a:rPr lang="en-US" sz="2400" dirty="0" err="1"/>
                <a:t>stdio.h</a:t>
              </a:r>
              <a:r>
                <a:rPr lang="en-US" sz="2400" dirty="0"/>
                <a:t>&gt;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88D6AAC9-9D0A-CA4B-B6C7-2CAC1AC757D2}"/>
                </a:ext>
              </a:extLst>
            </p:cNvPr>
            <p:cNvSpPr/>
            <p:nvPr/>
          </p:nvSpPr>
          <p:spPr>
            <a:xfrm>
              <a:off x="101947" y="1781881"/>
              <a:ext cx="2069024" cy="519193"/>
            </a:xfrm>
            <a:prstGeom prst="roundRect">
              <a:avLst/>
            </a:prstGeom>
            <a:solidFill>
              <a:srgbClr val="F3753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&lt;</a:t>
              </a:r>
              <a:r>
                <a:rPr lang="en-US" sz="2400" dirty="0" err="1"/>
                <a:t>stdlib.h</a:t>
              </a:r>
              <a:r>
                <a:rPr lang="en-US" sz="2400" dirty="0"/>
                <a:t>&gt;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916C399-F026-4240-8426-3AF186DF6E30}"/>
                </a:ext>
              </a:extLst>
            </p:cNvPr>
            <p:cNvCxnSpPr>
              <a:cxnSpLocks/>
              <a:endCxn id="26" idx="1"/>
            </p:cNvCxnSpPr>
            <p:nvPr/>
          </p:nvCxnSpPr>
          <p:spPr>
            <a:xfrm flipV="1">
              <a:off x="2138775" y="2215144"/>
              <a:ext cx="1147350" cy="682277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BE3EFCF-4F71-3A47-B7B4-6FE3ED562B81}"/>
                </a:ext>
              </a:extLst>
            </p:cNvPr>
            <p:cNvSpPr txBox="1"/>
            <p:nvPr/>
          </p:nvSpPr>
          <p:spPr>
            <a:xfrm>
              <a:off x="2289646" y="2143243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C00000"/>
                  </a:solidFill>
                </a:rPr>
                <a:t>cpp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319F663-F90D-794D-8213-692ADCAE624E}"/>
                </a:ext>
              </a:extLst>
            </p:cNvPr>
            <p:cNvCxnSpPr>
              <a:cxnSpLocks/>
              <a:endCxn id="26" idx="1"/>
            </p:cNvCxnSpPr>
            <p:nvPr/>
          </p:nvCxnSpPr>
          <p:spPr>
            <a:xfrm>
              <a:off x="2174014" y="2018976"/>
              <a:ext cx="1112111" cy="196168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16D74C06-3C6A-E263-D0B4-DF84B93A287A}"/>
                </a:ext>
              </a:extLst>
            </p:cNvPr>
            <p:cNvSpPr/>
            <p:nvPr/>
          </p:nvSpPr>
          <p:spPr>
            <a:xfrm>
              <a:off x="3286125" y="1955547"/>
              <a:ext cx="2069024" cy="519193"/>
            </a:xfrm>
            <a:prstGeom prst="roundRect">
              <a:avLst/>
            </a:prstGeom>
            <a:solidFill>
              <a:srgbClr val="2C895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/>
                <a:t>myprog.c</a:t>
              </a:r>
              <a:endParaRPr lang="en-US" sz="2400" dirty="0"/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D1CF8568-2307-733A-8F4B-5DBAC48F86EE}"/>
                </a:ext>
              </a:extLst>
            </p:cNvPr>
            <p:cNvSpPr/>
            <p:nvPr/>
          </p:nvSpPr>
          <p:spPr>
            <a:xfrm>
              <a:off x="6592639" y="1922120"/>
              <a:ext cx="2069024" cy="519193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/>
                <a:t>myprog.o</a:t>
              </a:r>
              <a:endParaRPr lang="en-US" sz="2400" dirty="0"/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3E6FC62-EA6E-BE8A-0D82-8929842FB50D}"/>
                </a:ext>
              </a:extLst>
            </p:cNvPr>
            <p:cNvCxnSpPr>
              <a:cxnSpLocks/>
              <a:stCxn id="4" idx="3"/>
              <a:endCxn id="26" idx="1"/>
            </p:cNvCxnSpPr>
            <p:nvPr/>
          </p:nvCxnSpPr>
          <p:spPr>
            <a:xfrm>
              <a:off x="2251613" y="909415"/>
              <a:ext cx="1034512" cy="1305729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6BAE1AC-2D46-B4FB-EC84-ABBA8B5433B9}"/>
                </a:ext>
              </a:extLst>
            </p:cNvPr>
            <p:cNvCxnSpPr>
              <a:cxnSpLocks/>
              <a:endCxn id="31" idx="1"/>
            </p:cNvCxnSpPr>
            <p:nvPr/>
          </p:nvCxnSpPr>
          <p:spPr>
            <a:xfrm flipV="1">
              <a:off x="5391668" y="2181717"/>
              <a:ext cx="1200971" cy="4236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A26E12F-01E6-59C8-908C-803D7AB784DF}"/>
                </a:ext>
              </a:extLst>
            </p:cNvPr>
            <p:cNvSpPr txBox="1"/>
            <p:nvPr/>
          </p:nvSpPr>
          <p:spPr>
            <a:xfrm>
              <a:off x="2809532" y="1412549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C00000"/>
                  </a:solidFill>
                </a:rPr>
                <a:t>cpp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15CBEC0-8EDD-CE6C-8F37-D65D1BE8F051}"/>
                </a:ext>
              </a:extLst>
            </p:cNvPr>
            <p:cNvSpPr txBox="1"/>
            <p:nvPr/>
          </p:nvSpPr>
          <p:spPr>
            <a:xfrm>
              <a:off x="5515719" y="2201826"/>
              <a:ext cx="9156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C00000"/>
                  </a:solidFill>
                </a:rPr>
                <a:t>gcc</a:t>
              </a:r>
              <a:r>
                <a:rPr lang="en-US" dirty="0">
                  <a:solidFill>
                    <a:srgbClr val="C00000"/>
                  </a:solidFill>
                </a:rPr>
                <a:t> –c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84112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12" grpId="0" animBg="1"/>
      <p:bldP spid="2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B5CA00-8DC0-3142-A4E5-B758A8A07B9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92214" y="941583"/>
            <a:ext cx="8358472" cy="556138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sz="1800" dirty="0">
                <a:solidFill>
                  <a:srgbClr val="2C895B"/>
                </a:solidFill>
              </a:rPr>
              <a:t>Read/write </a:t>
            </a:r>
            <a:r>
              <a:rPr lang="en-US" altLang="en-US" sz="1800" dirty="0">
                <a:solidFill>
                  <a:schemeClr val="tx2"/>
                </a:solidFill>
              </a:rPr>
              <a:t>functions in the standard I/O library </a:t>
            </a:r>
            <a:r>
              <a:rPr lang="en-US" altLang="en-US" sz="1800" i="1" dirty="0">
                <a:solidFill>
                  <a:srgbClr val="0070C0"/>
                </a:solidFill>
              </a:rPr>
              <a:t>advances</a:t>
            </a:r>
            <a:r>
              <a:rPr lang="en-US" altLang="en-US" sz="1800" dirty="0">
                <a:solidFill>
                  <a:srgbClr val="0070C0"/>
                </a:solidFill>
              </a:rPr>
              <a:t> </a:t>
            </a:r>
            <a:r>
              <a:rPr lang="en-US" altLang="en-US" sz="1800" dirty="0"/>
              <a:t>the </a:t>
            </a:r>
            <a:r>
              <a:rPr lang="en-US" altLang="en-US" sz="1800" b="1" i="1" dirty="0">
                <a:solidFill>
                  <a:schemeClr val="accent5"/>
                </a:solidFill>
              </a:rPr>
              <a:t>file position pointer </a:t>
            </a:r>
            <a:r>
              <a:rPr lang="en-US" altLang="en-US" sz="1800" dirty="0">
                <a:solidFill>
                  <a:srgbClr val="2C895B"/>
                </a:solidFill>
              </a:rPr>
              <a:t>from</a:t>
            </a:r>
            <a:r>
              <a:rPr lang="en-US" altLang="en-US" sz="1800" dirty="0"/>
              <a:t> the </a:t>
            </a:r>
            <a:r>
              <a:rPr lang="en-US" altLang="en-US" sz="1800" b="1" i="1" dirty="0">
                <a:solidFill>
                  <a:schemeClr val="accent1"/>
                </a:solidFill>
              </a:rPr>
              <a:t>top of a file </a:t>
            </a:r>
            <a:r>
              <a:rPr lang="en-US" altLang="en-US" sz="1800" dirty="0"/>
              <a:t>(before the 1</a:t>
            </a:r>
            <a:r>
              <a:rPr lang="en-US" altLang="en-US" sz="1800" baseline="30000" dirty="0"/>
              <a:t>st</a:t>
            </a:r>
            <a:r>
              <a:rPr lang="en-US" altLang="en-US" sz="1800" dirty="0"/>
              <a:t> byte if any) </a:t>
            </a:r>
            <a:r>
              <a:rPr lang="en-US" altLang="en-US" sz="1800" dirty="0">
                <a:solidFill>
                  <a:srgbClr val="2C895B"/>
                </a:solidFill>
              </a:rPr>
              <a:t>towards</a:t>
            </a:r>
            <a:r>
              <a:rPr lang="en-US" altLang="en-US" sz="1800" dirty="0"/>
              <a:t> the </a:t>
            </a:r>
            <a:r>
              <a:rPr lang="en-US" altLang="en-US" sz="1800" b="1" i="1" dirty="0">
                <a:solidFill>
                  <a:schemeClr val="accent1"/>
                </a:solidFill>
              </a:rPr>
              <a:t>end of the file </a:t>
            </a:r>
            <a:r>
              <a:rPr lang="en-US" altLang="en-US" sz="1800" b="1" dirty="0">
                <a:solidFill>
                  <a:schemeClr val="accent6"/>
                </a:solidFill>
              </a:rPr>
              <a:t>after each call </a:t>
            </a:r>
            <a:r>
              <a:rPr lang="en-US" altLang="en-US" sz="1800" dirty="0">
                <a:solidFill>
                  <a:schemeClr val="accent6"/>
                </a:solidFill>
              </a:rPr>
              <a:t>to a read/write function</a:t>
            </a:r>
          </a:p>
          <a:p>
            <a:pPr lvl="1"/>
            <a:r>
              <a:rPr lang="en-US" altLang="en-US" sz="1800" b="1" dirty="0">
                <a:solidFill>
                  <a:schemeClr val="accent6"/>
                </a:solidFill>
              </a:rPr>
              <a:t>Side effect of call: </a:t>
            </a:r>
            <a:r>
              <a:rPr lang="en-US" altLang="en-US" sz="1800" dirty="0">
                <a:solidFill>
                  <a:schemeClr val="accent6"/>
                </a:solidFill>
              </a:rPr>
              <a:t>file position pointer moves towards the </a:t>
            </a:r>
            <a:r>
              <a:rPr lang="en-US" altLang="en-US" sz="1800" b="1" dirty="0">
                <a:solidFill>
                  <a:schemeClr val="accent6"/>
                </a:solidFill>
              </a:rPr>
              <a:t>end of file</a:t>
            </a:r>
            <a:r>
              <a:rPr lang="en-US" altLang="en-US" sz="1800" dirty="0">
                <a:solidFill>
                  <a:schemeClr val="accent6"/>
                </a:solidFill>
              </a:rPr>
              <a:t> by number of bytes read/written</a:t>
            </a:r>
          </a:p>
          <a:p>
            <a:pPr>
              <a:lnSpc>
                <a:spcPct val="100000"/>
              </a:lnSpc>
            </a:pPr>
            <a:r>
              <a:rPr lang="en-US" altLang="en-US" sz="1800" b="1" dirty="0">
                <a:solidFill>
                  <a:schemeClr val="accent6"/>
                </a:solidFill>
              </a:rPr>
              <a:t>standard I/O File position pointer </a:t>
            </a:r>
            <a:r>
              <a:rPr lang="en-US" altLang="en-US" sz="1800" dirty="0">
                <a:solidFill>
                  <a:schemeClr val="accent6"/>
                </a:solidFill>
              </a:rPr>
              <a:t>indicates where in the file (byte distance from the top of the file) the next read/write I/O will occur</a:t>
            </a:r>
          </a:p>
          <a:p>
            <a:r>
              <a:rPr lang="en-US" altLang="en-US" sz="1800" dirty="0">
                <a:solidFill>
                  <a:schemeClr val="accent6"/>
                </a:solidFill>
              </a:rPr>
              <a:t>Performing a sequence of read/write operations (without using any other </a:t>
            </a:r>
            <a:r>
              <a:rPr lang="en-US" altLang="en-US" sz="1800" dirty="0" err="1">
                <a:solidFill>
                  <a:schemeClr val="accent6"/>
                </a:solidFill>
              </a:rPr>
              <a:t>stdio</a:t>
            </a:r>
            <a:r>
              <a:rPr lang="en-US" altLang="en-US" sz="1800" dirty="0">
                <a:solidFill>
                  <a:schemeClr val="accent6"/>
                </a:solidFill>
              </a:rPr>
              <a:t> functions to move the file pointer between the read/write calls) performs what is called  </a:t>
            </a:r>
            <a:r>
              <a:rPr lang="en-US" altLang="en-US" sz="1800" b="1" dirty="0">
                <a:solidFill>
                  <a:schemeClr val="accent1"/>
                </a:solidFill>
              </a:rPr>
              <a:t>S</a:t>
            </a:r>
            <a:r>
              <a:rPr lang="en-US" altLang="en-US" sz="1800" b="1" dirty="0">
                <a:solidFill>
                  <a:srgbClr val="0070C0"/>
                </a:solidFill>
              </a:rPr>
              <a:t>equential I/O </a:t>
            </a:r>
            <a:r>
              <a:rPr lang="en-US" altLang="en-US" sz="1800" dirty="0">
                <a:solidFill>
                  <a:schemeClr val="tx2"/>
                </a:solidFill>
              </a:rPr>
              <a:t>(sequential read &amp; sequential write)</a:t>
            </a:r>
          </a:p>
          <a:p>
            <a:pPr>
              <a:lnSpc>
                <a:spcPct val="100000"/>
              </a:lnSpc>
            </a:pPr>
            <a:r>
              <a:rPr lang="en-US" altLang="en-US" sz="1800" dirty="0">
                <a:solidFill>
                  <a:schemeClr val="tx1">
                    <a:lumMod val="50000"/>
                  </a:schemeClr>
                </a:solidFill>
              </a:rPr>
              <a:t>EOF condition state may be set after a </a:t>
            </a:r>
            <a:r>
              <a:rPr lang="en-US" altLang="en-US" sz="1800" b="1" dirty="0">
                <a:solidFill>
                  <a:schemeClr val="tx1">
                    <a:lumMod val="50000"/>
                  </a:schemeClr>
                </a:solidFill>
              </a:rPr>
              <a:t>read operation</a:t>
            </a:r>
            <a:endParaRPr lang="en-US" altLang="en-US" sz="1800" b="1" dirty="0"/>
          </a:p>
          <a:p>
            <a:pPr lvl="1"/>
            <a:r>
              <a:rPr lang="en-US" altLang="en-US" sz="1800" dirty="0">
                <a:solidFill>
                  <a:srgbClr val="0070C0"/>
                </a:solidFill>
              </a:rPr>
              <a:t>After the last byte is read </a:t>
            </a:r>
            <a:r>
              <a:rPr lang="en-US" altLang="en-US" sz="1800" dirty="0">
                <a:solidFill>
                  <a:schemeClr val="tx1">
                    <a:lumMod val="50000"/>
                  </a:schemeClr>
                </a:solidFill>
              </a:rPr>
              <a:t>in a file, additional reads results in a </a:t>
            </a:r>
            <a:r>
              <a:rPr lang="en-US" altLang="en-US" sz="1800" b="1" dirty="0">
                <a:solidFill>
                  <a:srgbClr val="0070C0"/>
                </a:solidFill>
              </a:rPr>
              <a:t>function return value </a:t>
            </a:r>
            <a:r>
              <a:rPr lang="en-US" altLang="en-US" sz="1800" dirty="0">
                <a:solidFill>
                  <a:srgbClr val="0070C0"/>
                </a:solidFill>
              </a:rPr>
              <a:t>of EOF </a:t>
            </a:r>
          </a:p>
          <a:p>
            <a:pPr lvl="1"/>
            <a:r>
              <a:rPr lang="en-US" altLang="en-US" sz="1800" b="1" dirty="0">
                <a:solidFill>
                  <a:schemeClr val="accent1"/>
                </a:solidFill>
              </a:rPr>
              <a:t>EOF signals </a:t>
            </a:r>
            <a:r>
              <a:rPr lang="en-US" altLang="en-US" sz="1800" dirty="0"/>
              <a:t>no more data is available to be read</a:t>
            </a:r>
          </a:p>
          <a:p>
            <a:pPr lvl="1"/>
            <a:r>
              <a:rPr lang="en-US" altLang="en-US" sz="1800" dirty="0">
                <a:solidFill>
                  <a:srgbClr val="FF0000"/>
                </a:solidFill>
              </a:rPr>
              <a:t>EOF is </a:t>
            </a:r>
            <a:r>
              <a:rPr lang="en-US" altLang="en-US" sz="1800" b="1" dirty="0">
                <a:solidFill>
                  <a:srgbClr val="FF0000"/>
                </a:solidFill>
              </a:rPr>
              <a:t>NOT</a:t>
            </a:r>
            <a:r>
              <a:rPr lang="en-US" altLang="en-US" sz="1800" dirty="0">
                <a:solidFill>
                  <a:srgbClr val="FF0000"/>
                </a:solidFill>
              </a:rPr>
              <a:t> </a:t>
            </a:r>
            <a:r>
              <a:rPr lang="en-US" altLang="en-US" sz="1800" b="1" dirty="0">
                <a:solidFill>
                  <a:srgbClr val="FF0000"/>
                </a:solidFill>
              </a:rPr>
              <a:t>a character in the file</a:t>
            </a:r>
            <a:r>
              <a:rPr lang="en-US" altLang="en-US" sz="1800" dirty="0">
                <a:solidFill>
                  <a:srgbClr val="0070C0"/>
                </a:solidFill>
              </a:rPr>
              <a:t>, but a condition state on the stream</a:t>
            </a:r>
          </a:p>
          <a:p>
            <a:pPr lvl="1"/>
            <a:r>
              <a:rPr lang="en-US" altLang="en-US" sz="1800" dirty="0">
                <a:solidFill>
                  <a:srgbClr val="0070C0"/>
                </a:solidFill>
              </a:rPr>
              <a:t>EOF </a:t>
            </a:r>
            <a:r>
              <a:rPr lang="en-US" altLang="en-US" sz="1800" dirty="0">
                <a:solidFill>
                  <a:schemeClr val="accent6"/>
                </a:solidFill>
              </a:rPr>
              <a:t>is usually a </a:t>
            </a:r>
            <a:r>
              <a:rPr lang="en-US" altLang="en-US" sz="1800" dirty="0">
                <a:solidFill>
                  <a:srgbClr val="0070C0"/>
                </a:solidFill>
              </a:rPr>
              <a:t>#define EOF -1 macro </a:t>
            </a:r>
            <a:r>
              <a:rPr lang="en-US" altLang="en-US" sz="1800" dirty="0">
                <a:solidFill>
                  <a:schemeClr val="accent6"/>
                </a:solidFill>
              </a:rPr>
              <a:t>located in the file </a:t>
            </a:r>
            <a:r>
              <a:rPr lang="en-US" altLang="en-US" sz="1800" dirty="0" err="1">
                <a:solidFill>
                  <a:schemeClr val="accent6"/>
                </a:solidFill>
              </a:rPr>
              <a:t>stdio.h</a:t>
            </a:r>
            <a:r>
              <a:rPr lang="en-US" altLang="en-US" sz="1800" dirty="0">
                <a:solidFill>
                  <a:schemeClr val="accent6"/>
                </a:solidFill>
              </a:rPr>
              <a:t> (later in course)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972F3E0-5CD6-DF4A-961D-953F1B4FA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354" y="51084"/>
            <a:ext cx="11135062" cy="856232"/>
          </a:xfrm>
        </p:spPr>
        <p:txBody>
          <a:bodyPr/>
          <a:lstStyle/>
          <a:p>
            <a:r>
              <a:rPr lang="en-US" sz="2800" dirty="0"/>
              <a:t>C standard I/O Library (</a:t>
            </a:r>
            <a:r>
              <a:rPr lang="en-US" sz="2800" dirty="0" err="1"/>
              <a:t>stdio</a:t>
            </a:r>
            <a:r>
              <a:rPr lang="en-US" sz="2800" dirty="0"/>
              <a:t>) File I/O</a:t>
            </a:r>
            <a:br>
              <a:rPr lang="en-US" sz="2800" dirty="0"/>
            </a:br>
            <a:r>
              <a:rPr lang="en-US" sz="2800" dirty="0"/>
              <a:t>File Position Pointer and EOF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" name="AutoShape 5">
            <a:extLst>
              <a:ext uri="{FF2B5EF4-FFF2-40B4-BE49-F238E27FC236}">
                <a16:creationId xmlns:a16="http://schemas.microsoft.com/office/drawing/2014/main" id="{1F67076B-8725-6647-918D-5EBE1D4E8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10176" y="1223321"/>
            <a:ext cx="990600" cy="5115688"/>
          </a:xfrm>
          <a:prstGeom prst="foldedCorner">
            <a:avLst>
              <a:gd name="adj" fmla="val 21153"/>
            </a:avLst>
          </a:prstGeom>
          <a:solidFill>
            <a:srgbClr val="FFFF99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FontTx/>
              <a:buNone/>
            </a:pPr>
            <a:r>
              <a:rPr lang="en-US" altLang="en-US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</a:rPr>
              <a:t>file</a:t>
            </a:r>
          </a:p>
        </p:txBody>
      </p:sp>
      <p:sp>
        <p:nvSpPr>
          <p:cNvPr id="6" name="Line 7">
            <a:extLst>
              <a:ext uri="{FF2B5EF4-FFF2-40B4-BE49-F238E27FC236}">
                <a16:creationId xmlns:a16="http://schemas.microsoft.com/office/drawing/2014/main" id="{28FFDEFC-D747-2947-98E9-6C0658532046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16560" y="2817674"/>
            <a:ext cx="685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652493-AEF4-754F-93B4-4516615A1BD3}"/>
              </a:ext>
            </a:extLst>
          </p:cNvPr>
          <p:cNvSpPr txBox="1"/>
          <p:nvPr/>
        </p:nvSpPr>
        <p:spPr>
          <a:xfrm>
            <a:off x="8669059" y="2328091"/>
            <a:ext cx="1811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</a:rPr>
              <a:t>Old file position pointer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193D09-243F-5D45-9E0E-9A7AD3AB4D35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7" name="Line 7">
            <a:extLst>
              <a:ext uri="{FF2B5EF4-FFF2-40B4-BE49-F238E27FC236}">
                <a16:creationId xmlns:a16="http://schemas.microsoft.com/office/drawing/2014/main" id="{1D03FE8F-8CC8-264C-A3CA-775E9DA058EE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80535" y="4465379"/>
            <a:ext cx="6858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118286-7024-B847-A4CA-A9D0D2191A84}"/>
              </a:ext>
            </a:extLst>
          </p:cNvPr>
          <p:cNvSpPr txBox="1"/>
          <p:nvPr/>
        </p:nvSpPr>
        <p:spPr>
          <a:xfrm>
            <a:off x="8332193" y="4302287"/>
            <a:ext cx="2162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</a:rPr>
              <a:t>New file position pointer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305A0A5-1D24-904B-9547-D1174B8DD6DE}"/>
              </a:ext>
            </a:extLst>
          </p:cNvPr>
          <p:cNvCxnSpPr>
            <a:cxnSpLocks/>
          </p:cNvCxnSpPr>
          <p:nvPr/>
        </p:nvCxnSpPr>
        <p:spPr>
          <a:xfrm>
            <a:off x="10759460" y="2817674"/>
            <a:ext cx="0" cy="1586661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2DDF6B7-2E98-9C4C-AA5A-D424375F2563}"/>
              </a:ext>
            </a:extLst>
          </p:cNvPr>
          <p:cNvSpPr txBox="1"/>
          <p:nvPr/>
        </p:nvSpPr>
        <p:spPr>
          <a:xfrm>
            <a:off x="9413358" y="3397803"/>
            <a:ext cx="1364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rgbClr val="0070C0"/>
                </a:solidFill>
              </a:rPr>
              <a:t>read N </a:t>
            </a:r>
          </a:p>
          <a:p>
            <a:pPr algn="r"/>
            <a:r>
              <a:rPr lang="en-US" dirty="0">
                <a:solidFill>
                  <a:srgbClr val="0070C0"/>
                </a:solidFill>
              </a:rPr>
              <a:t>bytes/chars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070924-D4E8-F746-8C7B-F5B5652FB88A}"/>
              </a:ext>
            </a:extLst>
          </p:cNvPr>
          <p:cNvSpPr txBox="1"/>
          <p:nvPr/>
        </p:nvSpPr>
        <p:spPr>
          <a:xfrm>
            <a:off x="10459450" y="1169970"/>
            <a:ext cx="685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TOF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368B3A8-E958-4947-AD38-190B1362A09B}"/>
              </a:ext>
            </a:extLst>
          </p:cNvPr>
          <p:cNvSpPr txBox="1"/>
          <p:nvPr/>
        </p:nvSpPr>
        <p:spPr>
          <a:xfrm>
            <a:off x="10434934" y="6276675"/>
            <a:ext cx="685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EOF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820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A7FAFF-5970-0545-AA8D-56DA1BF8A22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966527" y="2404449"/>
            <a:ext cx="10085967" cy="4259946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20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 // import the public interface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20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writes c (demoted to a char)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to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rgbClr val="2C895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endParaRPr lang="en-US" sz="2000" b="1" dirty="0">
              <a:solidFill>
                <a:srgbClr val="2C895B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>
                <a:solidFill>
                  <a:srgbClr val="2C895B"/>
                </a:solidFill>
              </a:rPr>
              <a:t>returns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either: </a:t>
            </a:r>
            <a:r>
              <a:rPr lang="en-US" sz="2000" dirty="0">
                <a:solidFill>
                  <a:srgbClr val="2C895B"/>
                </a:solidFill>
              </a:rPr>
              <a:t>c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on success </a:t>
            </a:r>
            <a:r>
              <a:rPr lang="en-US" sz="2000" i="1" dirty="0">
                <a:solidFill>
                  <a:srgbClr val="FF0000"/>
                </a:solidFill>
              </a:rPr>
              <a:t>OR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000" dirty="0">
                <a:solidFill>
                  <a:srgbClr val="2C895B"/>
                </a:solidFill>
              </a:rPr>
              <a:t>EOF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(a macro often defined as -1) on failure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see % man 3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</a:rPr>
              <a:t>putchar</a:t>
            </a:r>
            <a:endParaRPr lang="en-US" sz="20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altLang="en-US" sz="20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getchar</a:t>
            </a:r>
            <a:r>
              <a:rPr lang="en-US" alt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(void); </a:t>
            </a:r>
          </a:p>
          <a:p>
            <a:pPr lvl="1"/>
            <a:r>
              <a:rPr lang="en-US" sz="2000" dirty="0">
                <a:solidFill>
                  <a:srgbClr val="2C895B"/>
                </a:solidFill>
              </a:rPr>
              <a:t>returns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the next input character (if present) </a:t>
            </a:r>
            <a:r>
              <a:rPr lang="en-US" sz="2000" b="1" dirty="0">
                <a:solidFill>
                  <a:srgbClr val="0070C0"/>
                </a:solidFill>
              </a:rPr>
              <a:t>promoted to an int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read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from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 </a:t>
            </a:r>
            <a:r>
              <a:rPr lang="en-US" sz="2000" b="1" dirty="0">
                <a:solidFill>
                  <a:srgbClr val="2C895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stdin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see % man 3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</a:rPr>
              <a:t>getchar</a:t>
            </a:r>
            <a:endParaRPr lang="en-US" altLang="en-US" sz="2000" dirty="0">
              <a:solidFill>
                <a:srgbClr val="0070C0"/>
              </a:solidFill>
              <a:latin typeface="Helvetica" pitchFamily="2" charset="0"/>
            </a:endParaRPr>
          </a:p>
          <a:p>
            <a:pPr>
              <a:lnSpc>
                <a:spcPct val="100000"/>
              </a:lnSpc>
            </a:pPr>
            <a:r>
              <a:rPr lang="en-US" altLang="en-US" sz="2000" dirty="0">
                <a:solidFill>
                  <a:schemeClr val="accent6"/>
                </a:solidFill>
                <a:latin typeface="Helvetica" pitchFamily="2" charset="0"/>
              </a:rPr>
              <a:t>Make sure you use </a:t>
            </a:r>
            <a:r>
              <a:rPr lang="en-US" altLang="en-US" sz="2000" dirty="0">
                <a:solidFill>
                  <a:srgbClr val="FF0000"/>
                </a:solidFill>
                <a:latin typeface="Helvetica" pitchFamily="2" charset="0"/>
              </a:rPr>
              <a:t>int variables </a:t>
            </a:r>
            <a:r>
              <a:rPr lang="en-US" altLang="en-US" sz="2000" dirty="0">
                <a:solidFill>
                  <a:schemeClr val="accent6"/>
                </a:solidFill>
                <a:latin typeface="Helvetica" pitchFamily="2" charset="0"/>
              </a:rPr>
              <a:t>with</a:t>
            </a:r>
            <a:r>
              <a:rPr lang="en-US" altLang="en-US" sz="2000" dirty="0">
                <a:solidFill>
                  <a:srgbClr val="FF0000"/>
                </a:solidFill>
                <a:latin typeface="Helvetica" pitchFamily="2" charset="0"/>
              </a:rPr>
              <a:t> </a:t>
            </a:r>
            <a:r>
              <a:rPr lang="en-US" altLang="en-US" sz="2000" dirty="0" err="1">
                <a:solidFill>
                  <a:srgbClr val="FF0000"/>
                </a:solidFill>
                <a:latin typeface="Helvetica" pitchFamily="2" charset="0"/>
              </a:rPr>
              <a:t>putchar</a:t>
            </a:r>
            <a:r>
              <a:rPr lang="en-US" altLang="en-US" sz="2000" dirty="0">
                <a:solidFill>
                  <a:srgbClr val="FF0000"/>
                </a:solidFill>
                <a:latin typeface="Helvetica" pitchFamily="2" charset="0"/>
              </a:rPr>
              <a:t>() </a:t>
            </a:r>
            <a:r>
              <a:rPr lang="en-US" altLang="en-US" sz="2000" dirty="0">
                <a:solidFill>
                  <a:schemeClr val="accent6"/>
                </a:solidFill>
                <a:latin typeface="Helvetica" pitchFamily="2" charset="0"/>
              </a:rPr>
              <a:t>and</a:t>
            </a:r>
            <a:r>
              <a:rPr lang="en-US" altLang="en-US" sz="2000" dirty="0">
                <a:solidFill>
                  <a:srgbClr val="FF0000"/>
                </a:solidFill>
                <a:latin typeface="Helvetica" pitchFamily="2" charset="0"/>
              </a:rPr>
              <a:t> </a:t>
            </a:r>
            <a:r>
              <a:rPr lang="en-US" altLang="en-US" sz="2000" dirty="0" err="1">
                <a:solidFill>
                  <a:srgbClr val="FF0000"/>
                </a:solidFill>
                <a:latin typeface="Helvetica" pitchFamily="2" charset="0"/>
              </a:rPr>
              <a:t>putchar</a:t>
            </a:r>
            <a:r>
              <a:rPr lang="en-US" altLang="en-US" sz="2000" dirty="0">
                <a:solidFill>
                  <a:srgbClr val="FF0000"/>
                </a:solidFill>
                <a:latin typeface="Helvetica" pitchFamily="2" charset="0"/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US" altLang="en-US" sz="2000" dirty="0">
                <a:solidFill>
                  <a:srgbClr val="0070C0"/>
                </a:solidFill>
                <a:latin typeface="Helvetica" pitchFamily="2" charset="0"/>
              </a:rPr>
              <a:t>Both functions return an int 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because they must be able </a:t>
            </a:r>
            <a:r>
              <a:rPr lang="en-US" altLang="en-US" sz="2000" dirty="0">
                <a:solidFill>
                  <a:srgbClr val="2C895B"/>
                </a:solidFill>
              </a:rPr>
              <a:t>to return both valid chars 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</a:rPr>
              <a:t>and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 indicate the  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</a:rPr>
              <a:t>EOF condition </a:t>
            </a:r>
            <a:r>
              <a:rPr lang="en-US" altLang="en-US" sz="2000" b="1" dirty="0"/>
              <a:t>(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-1) which is outside the range of valid characters</a:t>
            </a:r>
            <a:endParaRPr lang="en-US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536101-11CA-0642-9782-7DCFB738D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828" y="84874"/>
            <a:ext cx="11414700" cy="526342"/>
          </a:xfrm>
        </p:spPr>
        <p:txBody>
          <a:bodyPr/>
          <a:lstStyle/>
          <a:p>
            <a:r>
              <a:rPr lang="en-US" dirty="0"/>
              <a:t>C Library Function API : Simple Character I/O – Used in PA3</a:t>
            </a:r>
            <a:endParaRPr lang="en-US" dirty="0">
              <a:solidFill>
                <a:srgbClr val="2C895B"/>
              </a:solidFill>
            </a:endParaRPr>
          </a:p>
        </p:txBody>
      </p:sp>
      <p:graphicFrame>
        <p:nvGraphicFramePr>
          <p:cNvPr id="4" name="Group 27">
            <a:extLst>
              <a:ext uri="{FF2B5EF4-FFF2-40B4-BE49-F238E27FC236}">
                <a16:creationId xmlns:a16="http://schemas.microsoft.com/office/drawing/2014/main" id="{D85E6FD7-4228-CC4B-B6A4-A872CB31630C}"/>
              </a:ext>
            </a:extLst>
          </p:cNvPr>
          <p:cNvGraphicFramePr>
            <a:graphicFrameLocks/>
          </p:cNvGraphicFramePr>
          <p:nvPr/>
        </p:nvGraphicFramePr>
        <p:xfrm>
          <a:off x="1290320" y="586219"/>
          <a:ext cx="10412852" cy="1737360"/>
        </p:xfrm>
        <a:graphic>
          <a:graphicData uri="http://schemas.openxmlformats.org/drawingml/2006/table">
            <a:tbl>
              <a:tblPr/>
              <a:tblGrid>
                <a:gridCol w="1854085">
                  <a:extLst>
                    <a:ext uri="{9D8B030D-6E8A-4147-A177-3AD203B41FA5}">
                      <a16:colId xmlns:a16="http://schemas.microsoft.com/office/drawing/2014/main" val="1520686472"/>
                    </a:ext>
                  </a:extLst>
                </a:gridCol>
                <a:gridCol w="8558767">
                  <a:extLst>
                    <a:ext uri="{9D8B030D-6E8A-4147-A177-3AD203B41FA5}">
                      <a16:colId xmlns:a16="http://schemas.microsoft.com/office/drawing/2014/main" val="3723702983"/>
                    </a:ext>
                  </a:extLst>
                </a:gridCol>
              </a:tblGrid>
              <a:tr h="454013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Operation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  Usage Examples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1050779"/>
                  </a:ext>
                </a:extLst>
              </a:tr>
              <a:tr h="593709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Write a char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status; int c;</a:t>
                      </a:r>
                      <a:b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status = </a:t>
                      </a:r>
                      <a:r>
                        <a:rPr kumimoji="0" lang="en-US" alt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putchar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(c);        </a:t>
                      </a:r>
                      <a:r>
                        <a:rPr kumimoji="0" lang="en-US" alt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2C895B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/* Writes to screen </a:t>
                      </a:r>
                      <a:r>
                        <a:rPr kumimoji="0" lang="en-US" altLang="en-US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2C895B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stdout</a:t>
                      </a:r>
                      <a:r>
                        <a:rPr kumimoji="0" lang="en-US" alt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2C895B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*/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9027475"/>
                  </a:ext>
                </a:extLst>
              </a:tr>
              <a:tr h="593709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Read a char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int c;</a:t>
                      </a:r>
                      <a:b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c = </a:t>
                      </a:r>
                      <a:r>
                        <a:rPr kumimoji="0" lang="en-US" alt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getchar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();              </a:t>
                      </a:r>
                      <a:r>
                        <a:rPr kumimoji="0" lang="en-US" alt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2C895B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/* Reads from keyboard stdin */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2873375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7DD1B781-625E-0941-9FAA-FD7D0F59E887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AE4B5AC-6D9F-3C04-B026-71CE941A472B}"/>
              </a:ext>
            </a:extLst>
          </p:cNvPr>
          <p:cNvGrpSpPr/>
          <p:nvPr/>
        </p:nvGrpSpPr>
        <p:grpSpPr>
          <a:xfrm>
            <a:off x="50999" y="3039762"/>
            <a:ext cx="2016698" cy="3050348"/>
            <a:chOff x="1171105" y="3157037"/>
            <a:chExt cx="2016698" cy="3050348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B933AE5E-D10C-580A-03CA-30933B0C15C5}"/>
                </a:ext>
              </a:extLst>
            </p:cNvPr>
            <p:cNvCxnSpPr>
              <a:cxnSpLocks/>
              <a:stCxn id="7" idx="0"/>
            </p:cNvCxnSpPr>
            <p:nvPr/>
          </p:nvCxnSpPr>
          <p:spPr>
            <a:xfrm flipV="1">
              <a:off x="2066511" y="3157037"/>
              <a:ext cx="1121292" cy="465025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5D32F47-EF93-C897-4E79-E9A3B1941FBF}"/>
                </a:ext>
              </a:extLst>
            </p:cNvPr>
            <p:cNvSpPr txBox="1"/>
            <p:nvPr/>
          </p:nvSpPr>
          <p:spPr>
            <a:xfrm>
              <a:off x="1171105" y="3622062"/>
              <a:ext cx="1790812" cy="258532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Why is character I/O using an int?</a:t>
              </a:r>
            </a:p>
            <a:p>
              <a:endParaRPr lang="en-US" dirty="0">
                <a:solidFill>
                  <a:schemeClr val="accent1"/>
                </a:solidFill>
              </a:endParaRPr>
            </a:p>
            <a:p>
              <a:r>
                <a:rPr lang="en-US" dirty="0">
                  <a:solidFill>
                    <a:schemeClr val="accent1"/>
                  </a:solidFill>
                </a:rPr>
                <a:t>Answer: Needs to indicate an EOF (-1) condition that is not a valid char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7994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1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F536101-11CA-0642-9782-7DCFB738D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794" y="204230"/>
            <a:ext cx="10515600" cy="555661"/>
          </a:xfrm>
        </p:spPr>
        <p:txBody>
          <a:bodyPr/>
          <a:lstStyle/>
          <a:p>
            <a:r>
              <a:rPr lang="en-US" dirty="0"/>
              <a:t>Character I/O (Also the Primary loop in PA3)	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ectangle 28">
            <a:extLst>
              <a:ext uri="{FF2B5EF4-FFF2-40B4-BE49-F238E27FC236}">
                <a16:creationId xmlns:a16="http://schemas.microsoft.com/office/drawing/2014/main" id="{DCCE9780-A01A-BD4B-AC1A-9A6D324D1515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59085" y="812767"/>
            <a:ext cx="6975063" cy="4516887"/>
          </a:xfrm>
          <a:prstGeom prst="rect">
            <a:avLst/>
          </a:prstGeom>
          <a:solidFill>
            <a:schemeClr val="accent4">
              <a:lumMod val="20000"/>
              <a:lumOff val="80000"/>
              <a:alpha val="8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/>
          <a:lstStyle>
            <a:lvl1pPr marL="223838" indent="-223838" eaLnBrk="0" hangingPunct="0">
              <a:spcBef>
                <a:spcPct val="50000"/>
              </a:spcBef>
              <a:defRPr sz="2400">
                <a:solidFill>
                  <a:srgbClr val="0000FF"/>
                </a:solidFill>
                <a:latin typeface="Helvetica" pitchFamily="2" charset="0"/>
              </a:defRPr>
            </a:lvl1pPr>
            <a:lvl2pPr marL="563563" indent="-223838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2pPr>
            <a:lvl3pPr marL="911225" indent="-233363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3pPr>
            <a:lvl4pPr marL="1258888" indent="-233363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4pPr>
            <a:lvl5pPr marL="1597025" indent="-223838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5pPr>
            <a:lvl6pPr marL="20542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6pPr>
            <a:lvl7pPr marL="25114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7pPr>
            <a:lvl8pPr marL="29686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8pPr>
            <a:lvl9pPr marL="34258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9pPr>
          </a:lstStyle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b="1" i="1" dirty="0">
                <a:solidFill>
                  <a:srgbClr val="2C895B"/>
                </a:solidFill>
                <a:latin typeface="Courier New" panose="02070309020205020404" pitchFamily="49" charset="0"/>
              </a:rPr>
              <a:t>// copy stdin to </a:t>
            </a:r>
            <a:r>
              <a:rPr lang="en-US" altLang="en-US" sz="1800" b="1" i="1" dirty="0" err="1">
                <a:solidFill>
                  <a:srgbClr val="2C895B"/>
                </a:solidFill>
                <a:latin typeface="Courier New" panose="02070309020205020404" pitchFamily="49" charset="0"/>
              </a:rPr>
              <a:t>stdout</a:t>
            </a:r>
            <a:r>
              <a:rPr lang="en-US" altLang="en-US" sz="1800" b="1" i="1" dirty="0">
                <a:solidFill>
                  <a:srgbClr val="2C895B"/>
                </a:solidFill>
                <a:latin typeface="Courier New" panose="02070309020205020404" pitchFamily="49" charset="0"/>
              </a:rPr>
              <a:t> one char at a time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altLang="en-US" sz="1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alt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altLang="en-US" sz="1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alt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60000"/>
              </a:lnSpc>
              <a:buFontTx/>
              <a:buNone/>
            </a:pPr>
            <a:endParaRPr lang="en-US" altLang="en-US" sz="18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 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1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60000"/>
              </a:lnSpc>
              <a:buFontTx/>
              <a:buNone/>
            </a:pPr>
            <a:endParaRPr lang="en-US" altLang="en-US" sz="18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60000"/>
              </a:lnSpc>
              <a:buFontTx/>
              <a:buNone/>
            </a:pPr>
            <a:endParaRPr lang="en-US" altLang="en-US" sz="18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while ((</a:t>
            </a:r>
            <a:r>
              <a:rPr lang="en-US" alt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en-US" sz="1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getchar</a:t>
            </a:r>
            <a:r>
              <a:rPr lang="en-US" alt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!= EOF) {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(void)</a:t>
            </a:r>
            <a:r>
              <a:rPr lang="en-US" altLang="en-US" sz="1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r>
              <a:rPr lang="en-US" alt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(c)</a:t>
            </a: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 </a:t>
            </a: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ignore return value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>
              <a:lnSpc>
                <a:spcPct val="60000"/>
              </a:lnSpc>
              <a:buFontTx/>
              <a:buNone/>
            </a:pPr>
            <a:endParaRPr lang="en-US" altLang="en-US" sz="18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return EXIT_SUCCESS;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Rectangle 28">
            <a:extLst>
              <a:ext uri="{FF2B5EF4-FFF2-40B4-BE49-F238E27FC236}">
                <a16:creationId xmlns:a16="http://schemas.microsoft.com/office/drawing/2014/main" id="{A10A4F74-6F65-B54E-A7FA-082D19D34CFC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382010" y="820100"/>
            <a:ext cx="2373034" cy="2605682"/>
          </a:xfrm>
          <a:prstGeom prst="rect">
            <a:avLst/>
          </a:prstGeom>
          <a:solidFill>
            <a:schemeClr val="accent4">
              <a:lumMod val="20000"/>
              <a:lumOff val="80000"/>
              <a:alpha val="8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/>
          <a:lstStyle>
            <a:lvl1pPr marL="223838" indent="-223838" eaLnBrk="0" hangingPunct="0">
              <a:spcBef>
                <a:spcPct val="50000"/>
              </a:spcBef>
              <a:defRPr sz="2400">
                <a:solidFill>
                  <a:srgbClr val="0000FF"/>
                </a:solidFill>
                <a:latin typeface="Helvetica" pitchFamily="2" charset="0"/>
              </a:defRPr>
            </a:lvl1pPr>
            <a:lvl2pPr marL="563563" indent="-223838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2pPr>
            <a:lvl3pPr marL="911225" indent="-233363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3pPr>
            <a:lvl4pPr marL="1258888" indent="-233363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4pPr>
            <a:lvl5pPr marL="1597025" indent="-223838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5pPr>
            <a:lvl6pPr marL="20542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6pPr>
            <a:lvl7pPr marL="25114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7pPr>
            <a:lvl8pPr marL="29686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8pPr>
            <a:lvl9pPr marL="34258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9pPr>
          </a:lstStyle>
          <a:p>
            <a:r>
              <a:rPr lang="en-US" sz="18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 ./</a:t>
            </a:r>
            <a:r>
              <a:rPr lang="en-US" sz="18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a.out</a:t>
            </a:r>
            <a:endParaRPr lang="en-US" sz="1800" b="1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a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</a:t>
            </a:r>
            <a:endParaRPr lang="en-US" sz="18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a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</a:t>
            </a:r>
            <a:endParaRPr lang="en-US" sz="18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^d</a:t>
            </a:r>
          </a:p>
          <a:p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</a:p>
          <a:p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%./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a.out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a &gt; b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D2723BA-73DE-2D41-8FA1-6B0250A74F2A}"/>
              </a:ext>
            </a:extLst>
          </p:cNvPr>
          <p:cNvGrpSpPr/>
          <p:nvPr/>
        </p:nvGrpSpPr>
        <p:grpSpPr>
          <a:xfrm>
            <a:off x="3588429" y="1663963"/>
            <a:ext cx="3527496" cy="1861753"/>
            <a:chOff x="9140875" y="2856669"/>
            <a:chExt cx="3527496" cy="1861753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F8F37A33-E418-1046-BDA5-EBC0B32DA82B}"/>
                </a:ext>
              </a:extLst>
            </p:cNvPr>
            <p:cNvSpPr txBox="1"/>
            <p:nvPr/>
          </p:nvSpPr>
          <p:spPr>
            <a:xfrm>
              <a:off x="9140875" y="2856669"/>
              <a:ext cx="3527496" cy="92333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Always check return code to handle EOF </a:t>
              </a:r>
            </a:p>
            <a:p>
              <a:r>
                <a:rPr lang="en-US" dirty="0">
                  <a:solidFill>
                    <a:srgbClr val="2C895B"/>
                  </a:solidFill>
                </a:rPr>
                <a:t>EOF is a macro integer in </a:t>
              </a:r>
              <a:r>
                <a:rPr lang="en-US" dirty="0" err="1">
                  <a:solidFill>
                    <a:srgbClr val="2C895B"/>
                  </a:solidFill>
                </a:rPr>
                <a:t>stdio.h</a:t>
              </a:r>
              <a:endParaRPr lang="en-US" dirty="0">
                <a:solidFill>
                  <a:srgbClr val="2C895B"/>
                </a:solidFill>
              </a:endParaRP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0294F47-B639-7E4C-8D53-FE81C26A1D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26845" y="3832875"/>
              <a:ext cx="510102" cy="885547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BF593AF-E25F-AC44-BCE5-1893A44AF808}"/>
              </a:ext>
            </a:extLst>
          </p:cNvPr>
          <p:cNvGrpSpPr/>
          <p:nvPr/>
        </p:nvGrpSpPr>
        <p:grpSpPr>
          <a:xfrm>
            <a:off x="1910674" y="4103252"/>
            <a:ext cx="8514523" cy="1687937"/>
            <a:chOff x="7680190" y="4371238"/>
            <a:chExt cx="8514523" cy="1687937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82BD0A5-8E67-434B-AB22-C6C7C6CCD8FA}"/>
                </a:ext>
              </a:extLst>
            </p:cNvPr>
            <p:cNvCxnSpPr>
              <a:cxnSpLocks/>
              <a:stCxn id="15" idx="1"/>
            </p:cNvCxnSpPr>
            <p:nvPr/>
          </p:nvCxnSpPr>
          <p:spPr>
            <a:xfrm flipH="1" flipV="1">
              <a:off x="7680190" y="4371238"/>
              <a:ext cx="2332424" cy="949273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D6D4D55-E265-0140-9AF4-41B69FB076B4}"/>
                </a:ext>
              </a:extLst>
            </p:cNvPr>
            <p:cNvSpPr txBox="1"/>
            <p:nvPr/>
          </p:nvSpPr>
          <p:spPr>
            <a:xfrm>
              <a:off x="10012614" y="4581847"/>
              <a:ext cx="6182099" cy="147732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Always check return codes </a:t>
              </a:r>
              <a:r>
                <a:rPr lang="en-US" dirty="0">
                  <a:solidFill>
                    <a:srgbClr val="F37440"/>
                  </a:solidFill>
                </a:rPr>
                <a:t>unless you do not need it</a:t>
              </a:r>
              <a:endParaRPr lang="en-US" dirty="0">
                <a:solidFill>
                  <a:schemeClr val="accent1"/>
                </a:solidFill>
              </a:endParaRPr>
            </a:p>
            <a:p>
              <a:endParaRPr lang="en-US" dirty="0">
                <a:solidFill>
                  <a:schemeClr val="accent1"/>
                </a:solidFill>
              </a:endParaRPr>
            </a:p>
            <a:p>
              <a:r>
                <a:rPr lang="en-US" dirty="0">
                  <a:solidFill>
                    <a:schemeClr val="accent1"/>
                  </a:solidFill>
                </a:rPr>
                <a:t>Sometimes you may see a (void) cast which indicates </a:t>
              </a:r>
              <a:r>
                <a:rPr lang="en-US" b="1" i="1" dirty="0">
                  <a:solidFill>
                    <a:srgbClr val="7030A0"/>
                  </a:solidFill>
                </a:rPr>
                <a:t>ignoring the return value is deliberate</a:t>
              </a:r>
              <a:r>
                <a:rPr lang="en-US" dirty="0">
                  <a:solidFill>
                    <a:schemeClr val="accent1"/>
                  </a:solidFill>
                </a:rPr>
                <a:t> this is often required by many coding standards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7DD1B781-625E-0941-9FAA-FD7D0F59E887}"/>
              </a:ext>
            </a:extLst>
          </p:cNvPr>
          <p:cNvSpPr txBox="1"/>
          <p:nvPr/>
        </p:nvSpPr>
        <p:spPr>
          <a:xfrm>
            <a:off x="11884564" y="643630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6102D1B-4C55-484B-8EE2-EFFAB76DDB84}"/>
              </a:ext>
            </a:extLst>
          </p:cNvPr>
          <p:cNvGrpSpPr/>
          <p:nvPr/>
        </p:nvGrpSpPr>
        <p:grpSpPr>
          <a:xfrm>
            <a:off x="8018433" y="1096247"/>
            <a:ext cx="3963954" cy="1309231"/>
            <a:chOff x="8150400" y="1308844"/>
            <a:chExt cx="3963954" cy="1309231"/>
          </a:xfrm>
        </p:grpSpPr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63E824D4-BBC2-CF48-ACC3-9193F0E0624E}"/>
                </a:ext>
              </a:extLst>
            </p:cNvPr>
            <p:cNvSpPr txBox="1"/>
            <p:nvPr/>
          </p:nvSpPr>
          <p:spPr>
            <a:xfrm>
              <a:off x="9927688" y="1308844"/>
              <a:ext cx="2186666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Typed on keyboard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FDDE03B7-6A0C-8345-AA62-E1D93E7F83DB}"/>
                </a:ext>
              </a:extLst>
            </p:cNvPr>
            <p:cNvSpPr txBox="1"/>
            <p:nvPr/>
          </p:nvSpPr>
          <p:spPr>
            <a:xfrm>
              <a:off x="9927688" y="1805949"/>
              <a:ext cx="2186666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Printed by program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5E8B7A02-4406-4B45-981B-149DC15889CD}"/>
                </a:ext>
              </a:extLst>
            </p:cNvPr>
            <p:cNvSpPr txBox="1"/>
            <p:nvPr/>
          </p:nvSpPr>
          <p:spPr>
            <a:xfrm>
              <a:off x="9927688" y="2248743"/>
              <a:ext cx="2186666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Typed on keyboard</a:t>
              </a:r>
            </a:p>
          </p:txBody>
        </p:sp>
        <p:sp>
          <p:nvSpPr>
            <p:cNvPr id="13" name="Left Arrow 12">
              <a:extLst>
                <a:ext uri="{FF2B5EF4-FFF2-40B4-BE49-F238E27FC236}">
                  <a16:creationId xmlns:a16="http://schemas.microsoft.com/office/drawing/2014/main" id="{3E6D3AD0-884B-EE44-96BE-AB06FFC69409}"/>
                </a:ext>
              </a:extLst>
            </p:cNvPr>
            <p:cNvSpPr/>
            <p:nvPr/>
          </p:nvSpPr>
          <p:spPr>
            <a:xfrm>
              <a:off x="9532800" y="1493510"/>
              <a:ext cx="394888" cy="111266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Left Arrow 161">
              <a:extLst>
                <a:ext uri="{FF2B5EF4-FFF2-40B4-BE49-F238E27FC236}">
                  <a16:creationId xmlns:a16="http://schemas.microsoft.com/office/drawing/2014/main" id="{B2417F17-721A-9940-A6C4-F3E2CF36CBA8}"/>
                </a:ext>
              </a:extLst>
            </p:cNvPr>
            <p:cNvSpPr/>
            <p:nvPr/>
          </p:nvSpPr>
          <p:spPr>
            <a:xfrm>
              <a:off x="9532800" y="1955175"/>
              <a:ext cx="394888" cy="111266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Left Arrow 162">
              <a:extLst>
                <a:ext uri="{FF2B5EF4-FFF2-40B4-BE49-F238E27FC236}">
                  <a16:creationId xmlns:a16="http://schemas.microsoft.com/office/drawing/2014/main" id="{3B18EA30-269C-4045-B761-C107B2CFE6F2}"/>
                </a:ext>
              </a:extLst>
            </p:cNvPr>
            <p:cNvSpPr/>
            <p:nvPr/>
          </p:nvSpPr>
          <p:spPr>
            <a:xfrm>
              <a:off x="8150400" y="2377776"/>
              <a:ext cx="1761776" cy="95065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2EA9FB-AE34-41A4-749A-3A58460B3270}"/>
              </a:ext>
            </a:extLst>
          </p:cNvPr>
          <p:cNvGrpSpPr/>
          <p:nvPr/>
        </p:nvGrpSpPr>
        <p:grpSpPr>
          <a:xfrm>
            <a:off x="9544721" y="2878288"/>
            <a:ext cx="2489884" cy="369332"/>
            <a:chOff x="10018437" y="1120221"/>
            <a:chExt cx="2489884" cy="3693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605280E-519E-B516-1C29-81539A3B2491}"/>
                </a:ext>
              </a:extLst>
            </p:cNvPr>
            <p:cNvSpPr txBox="1"/>
            <p:nvPr/>
          </p:nvSpPr>
          <p:spPr>
            <a:xfrm>
              <a:off x="10241047" y="1120221"/>
              <a:ext cx="2267274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Copies file a to file b</a:t>
              </a:r>
            </a:p>
          </p:txBody>
        </p:sp>
        <p:sp>
          <p:nvSpPr>
            <p:cNvPr id="16" name="Left Arrow 15">
              <a:extLst>
                <a:ext uri="{FF2B5EF4-FFF2-40B4-BE49-F238E27FC236}">
                  <a16:creationId xmlns:a16="http://schemas.microsoft.com/office/drawing/2014/main" id="{ED2295B9-CFA6-3092-80DA-A208927EA193}"/>
                </a:ext>
              </a:extLst>
            </p:cNvPr>
            <p:cNvSpPr/>
            <p:nvPr/>
          </p:nvSpPr>
          <p:spPr>
            <a:xfrm>
              <a:off x="10018437" y="1282280"/>
              <a:ext cx="245306" cy="95065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6D662D4D-4944-DB5D-C20D-69892B818949}"/>
              </a:ext>
            </a:extLst>
          </p:cNvPr>
          <p:cNvSpPr txBox="1"/>
          <p:nvPr/>
        </p:nvSpPr>
        <p:spPr>
          <a:xfrm>
            <a:off x="1739585" y="6102654"/>
            <a:ext cx="627607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Make sure you use int variable with </a:t>
            </a:r>
            <a:r>
              <a:rPr lang="en-US" dirty="0" err="1">
                <a:solidFill>
                  <a:srgbClr val="FF0000"/>
                </a:solidFill>
              </a:rPr>
              <a:t>getchar</a:t>
            </a:r>
            <a:r>
              <a:rPr lang="en-US" dirty="0">
                <a:solidFill>
                  <a:srgbClr val="FF0000"/>
                </a:solidFill>
              </a:rPr>
              <a:t>() and </a:t>
            </a:r>
            <a:r>
              <a:rPr lang="en-US" dirty="0" err="1">
                <a:solidFill>
                  <a:srgbClr val="FF0000"/>
                </a:solidFill>
              </a:rPr>
              <a:t>putchar</a:t>
            </a:r>
            <a:r>
              <a:rPr lang="en-US" dirty="0">
                <a:solidFill>
                  <a:srgbClr val="FF0000"/>
                </a:solidFill>
              </a:rPr>
              <a:t>()!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029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B5CA00-8DC0-3142-A4E5-B758A8A07B9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00592" y="2686675"/>
            <a:ext cx="11551321" cy="398329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How can you have an </a:t>
            </a:r>
            <a:r>
              <a:rPr lang="en-US" sz="2000" dirty="0">
                <a:solidFill>
                  <a:srgbClr val="FF0000"/>
                </a:solidFill>
              </a:rPr>
              <a:t>EOF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when reading from a keyboard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?</a:t>
            </a:r>
          </a:p>
          <a:p>
            <a:r>
              <a:rPr lang="en-US" sz="2000" dirty="0" err="1">
                <a:solidFill>
                  <a:srgbClr val="0070C0"/>
                </a:solidFill>
              </a:rPr>
              <a:t>stdio</a:t>
            </a:r>
            <a:r>
              <a:rPr lang="en-US" sz="2000" dirty="0"/>
              <a:t> I/O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library functions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0070C0"/>
                </a:solidFill>
              </a:rPr>
              <a:t>designed</a:t>
            </a:r>
            <a:r>
              <a:rPr lang="en-US" sz="2000" dirty="0">
                <a:solidFill>
                  <a:srgbClr val="0070C0"/>
                </a:solidFill>
              </a:rPr>
              <a:t> to work primarily on </a:t>
            </a:r>
            <a:r>
              <a:rPr lang="en-US" sz="2000" b="1" dirty="0">
                <a:solidFill>
                  <a:srgbClr val="0070C0"/>
                </a:solidFill>
              </a:rPr>
              <a:t>files</a:t>
            </a:r>
            <a:endParaRPr lang="en-US" sz="2000" b="1" dirty="0"/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With </a:t>
            </a:r>
            <a:r>
              <a:rPr lang="en-US" sz="2000" dirty="0">
                <a:solidFill>
                  <a:srgbClr val="0070C0"/>
                </a:solidFill>
              </a:rPr>
              <a:t>keyboard devices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the </a:t>
            </a:r>
            <a:r>
              <a:rPr lang="en-US" sz="2000" dirty="0">
                <a:solidFill>
                  <a:srgbClr val="0070C0"/>
                </a:solidFill>
              </a:rPr>
              <a:t>semantics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of</a:t>
            </a:r>
            <a:r>
              <a:rPr lang="en-US" sz="2000" dirty="0"/>
              <a:t> </a:t>
            </a:r>
            <a:r>
              <a:rPr lang="en-US" sz="2000" i="1" dirty="0">
                <a:solidFill>
                  <a:srgbClr val="0070C0"/>
                </a:solidFill>
              </a:rPr>
              <a:t>file operations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needs to be </a:t>
            </a:r>
            <a:r>
              <a:rPr lang="en-US" sz="2000" i="1" dirty="0">
                <a:solidFill>
                  <a:srgbClr val="0070C0"/>
                </a:solidFill>
              </a:rPr>
              <a:t>"simulated"</a:t>
            </a:r>
          </a:p>
          <a:p>
            <a:r>
              <a:rPr lang="en-US" altLang="en-US" sz="2000" dirty="0">
                <a:solidFill>
                  <a:srgbClr val="00B050"/>
                </a:solidFill>
              </a:rPr>
              <a:t>Example: 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when a program (or a shell) is </a:t>
            </a:r>
            <a:r>
              <a:rPr lang="en-US" altLang="en-US" sz="2000" dirty="0">
                <a:solidFill>
                  <a:srgbClr val="0070C0"/>
                </a:solidFill>
              </a:rPr>
              <a:t>reading the keyboard 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and is blocked</a:t>
            </a:r>
            <a:r>
              <a:rPr lang="en-US" altLang="en-US" sz="2000" dirty="0"/>
              <a:t> </a:t>
            </a:r>
            <a:r>
              <a:rPr lang="en-US" altLang="en-US" sz="2000" dirty="0">
                <a:solidFill>
                  <a:srgbClr val="0070C0"/>
                </a:solidFill>
              </a:rPr>
              <a:t>waiting for input it is waiting for you to type a line</a:t>
            </a:r>
          </a:p>
          <a:p>
            <a:pPr lvl="1"/>
            <a:r>
              <a:rPr lang="en-US" altLang="en-US" sz="2000" b="1" dirty="0">
                <a:solidFill>
                  <a:srgbClr val="0070C0"/>
                </a:solidFill>
              </a:rPr>
              <a:t>This is NOT an EOF condition</a:t>
            </a:r>
          </a:p>
          <a:p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To </a:t>
            </a:r>
            <a:r>
              <a:rPr lang="en-US" altLang="en-US" sz="2000" dirty="0">
                <a:solidFill>
                  <a:srgbClr val="FF0000"/>
                </a:solidFill>
              </a:rPr>
              <a:t>set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 an </a:t>
            </a:r>
            <a:r>
              <a:rPr lang="en-US" altLang="en-US" sz="2000" i="1" dirty="0">
                <a:solidFill>
                  <a:srgbClr val="FF0000"/>
                </a:solidFill>
              </a:rPr>
              <a:t>EOF condition from the keyboard, </a:t>
            </a:r>
            <a:r>
              <a:rPr lang="en-US" altLang="en-US" sz="2000" dirty="0">
                <a:solidFill>
                  <a:srgbClr val="2C895B"/>
                </a:solidFill>
              </a:rPr>
              <a:t>type</a:t>
            </a:r>
            <a:r>
              <a:rPr lang="en-US" altLang="en-US" sz="2000" i="1" dirty="0">
                <a:solidFill>
                  <a:srgbClr val="FF0000"/>
                </a:solidFill>
              </a:rPr>
              <a:t> 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on an input line all by itself: </a:t>
            </a:r>
          </a:p>
          <a:p>
            <a:pPr marL="0" indent="0">
              <a:buNone/>
            </a:pPr>
            <a:r>
              <a:rPr lang="en-US" altLang="en-US" sz="2000" i="1" dirty="0"/>
              <a:t>        </a:t>
            </a:r>
            <a:r>
              <a:rPr lang="en-US" altLang="en-US" sz="2000" i="1" dirty="0">
                <a:solidFill>
                  <a:srgbClr val="0070C0"/>
                </a:solidFill>
              </a:rPr>
              <a:t>two key combination (</a:t>
            </a:r>
            <a:r>
              <a:rPr lang="en-US" altLang="en-US" sz="2000" b="1" i="1" dirty="0">
                <a:solidFill>
                  <a:schemeClr val="accent6"/>
                </a:solidFill>
              </a:rPr>
              <a:t>ctrl key </a:t>
            </a:r>
            <a:r>
              <a:rPr lang="en-US" altLang="en-US" sz="2000" i="1" dirty="0">
                <a:solidFill>
                  <a:srgbClr val="0070C0"/>
                </a:solidFill>
              </a:rPr>
              <a:t>and the </a:t>
            </a:r>
            <a:r>
              <a:rPr lang="en-US" altLang="en-US" sz="2000" b="1" i="1" dirty="0">
                <a:solidFill>
                  <a:schemeClr val="accent6"/>
                </a:solidFill>
              </a:rPr>
              <a:t>d key </a:t>
            </a:r>
            <a:r>
              <a:rPr lang="en-US" altLang="en-US" sz="2000" i="1" dirty="0">
                <a:solidFill>
                  <a:srgbClr val="0070C0"/>
                </a:solidFill>
              </a:rPr>
              <a:t>at same time), </a:t>
            </a:r>
            <a:r>
              <a:rPr lang="en-US" altLang="en-US" sz="2000" b="1" dirty="0">
                <a:solidFill>
                  <a:srgbClr val="0070C0"/>
                </a:solidFill>
              </a:rPr>
              <a:t>followed by a return/enter</a:t>
            </a:r>
          </a:p>
          <a:p>
            <a:pPr marL="354012" lvl="1" indent="0">
              <a:buNone/>
            </a:pPr>
            <a:r>
              <a:rPr lang="en-US" altLang="en-US" sz="2000" b="1" dirty="0">
                <a:solidFill>
                  <a:srgbClr val="0070C0"/>
                </a:solidFill>
              </a:rPr>
              <a:t>	</a:t>
            </a:r>
            <a:r>
              <a:rPr lang="en-US" alt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b="1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ctrl-d     </a:t>
            </a:r>
            <a:r>
              <a:rPr lang="en-US" alt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often shown in slides etc. as </a:t>
            </a:r>
            <a:r>
              <a:rPr lang="en-US" altLang="en-US" sz="2000" b="1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^d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972F3E0-5CD6-DF4A-961D-953F1B4FA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92" y="188029"/>
            <a:ext cx="11589406" cy="390520"/>
          </a:xfrm>
        </p:spPr>
        <p:txBody>
          <a:bodyPr/>
          <a:lstStyle/>
          <a:p>
            <a:r>
              <a:rPr lang="en-US" dirty="0" err="1"/>
              <a:t>stdio</a:t>
            </a:r>
            <a:r>
              <a:rPr lang="en-US" dirty="0"/>
              <a:t> File I/O – Working with a Keyboard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AEF385-82DC-DA4E-9269-5CD4A8D52CC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AF3C608C-2234-B74F-A2B7-6BB9101D64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45319" y="732048"/>
            <a:ext cx="9316278" cy="1892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1881D21-096B-2146-BAB3-0B6A3B88FF4C}"/>
              </a:ext>
            </a:extLst>
          </p:cNvPr>
          <p:cNvSpPr txBox="1"/>
          <p:nvPr/>
        </p:nvSpPr>
        <p:spPr>
          <a:xfrm>
            <a:off x="9561597" y="1354912"/>
            <a:ext cx="1879041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How do I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signal EOF?</a:t>
            </a:r>
          </a:p>
        </p:txBody>
      </p:sp>
    </p:spTree>
    <p:extLst>
      <p:ext uri="{BB962C8B-B14F-4D97-AF65-F5344CB8AC3E}">
        <p14:creationId xmlns:p14="http://schemas.microsoft.com/office/powerpoint/2010/main" val="280724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1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7C743-8781-3946-AA56-F1F6FFCDB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6" y="79997"/>
            <a:ext cx="11003445" cy="478519"/>
          </a:xfrm>
        </p:spPr>
        <p:txBody>
          <a:bodyPr/>
          <a:lstStyle/>
          <a:p>
            <a:r>
              <a:rPr lang="en-US" dirty="0"/>
              <a:t>PA3: Programming a Deterministic Finite Automaton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7989FBA-A88D-204F-A895-168924BF3FF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7F3EC2D-A2AD-2A28-9A10-7ACAE5FB22D0}"/>
              </a:ext>
            </a:extLst>
          </p:cNvPr>
          <p:cNvGrpSpPr/>
          <p:nvPr/>
        </p:nvGrpSpPr>
        <p:grpSpPr>
          <a:xfrm>
            <a:off x="2536087" y="4234635"/>
            <a:ext cx="5316252" cy="2384809"/>
            <a:chOff x="2536087" y="4234635"/>
            <a:chExt cx="5316252" cy="2384809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1A5CE57-D72E-6345-A00E-E16DA4DA17E0}"/>
                </a:ext>
              </a:extLst>
            </p:cNvPr>
            <p:cNvSpPr/>
            <p:nvPr/>
          </p:nvSpPr>
          <p:spPr>
            <a:xfrm>
              <a:off x="3050261" y="5401880"/>
              <a:ext cx="854109" cy="80702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start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01889B6D-B7BB-304B-BC73-E011A241C6C2}"/>
                </a:ext>
              </a:extLst>
            </p:cNvPr>
            <p:cNvSpPr/>
            <p:nvPr/>
          </p:nvSpPr>
          <p:spPr>
            <a:xfrm>
              <a:off x="5024853" y="5403663"/>
              <a:ext cx="854109" cy="807021"/>
            </a:xfrm>
            <a:prstGeom prst="ellipse">
              <a:avLst/>
            </a:prstGeom>
            <a:solidFill>
              <a:srgbClr val="F3744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quote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E83FC1BB-DB40-5C4D-BF10-2DBFAC52DCD2}"/>
                </a:ext>
              </a:extLst>
            </p:cNvPr>
            <p:cNvSpPr/>
            <p:nvPr/>
          </p:nvSpPr>
          <p:spPr>
            <a:xfrm>
              <a:off x="6998230" y="5409497"/>
              <a:ext cx="854109" cy="807021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slash</a:t>
              </a:r>
            </a:p>
          </p:txBody>
        </p:sp>
        <p:sp>
          <p:nvSpPr>
            <p:cNvPr id="65" name="Arc 64">
              <a:extLst>
                <a:ext uri="{FF2B5EF4-FFF2-40B4-BE49-F238E27FC236}">
                  <a16:creationId xmlns:a16="http://schemas.microsoft.com/office/drawing/2014/main" id="{CBFCC0DA-6EDA-CB4B-92C3-17FDAFCD566D}"/>
                </a:ext>
              </a:extLst>
            </p:cNvPr>
            <p:cNvSpPr/>
            <p:nvPr/>
          </p:nvSpPr>
          <p:spPr>
            <a:xfrm rot="9387854">
              <a:off x="5693197" y="4898572"/>
              <a:ext cx="1827892" cy="1396441"/>
            </a:xfrm>
            <a:prstGeom prst="arc">
              <a:avLst>
                <a:gd name="adj1" fmla="val 15003667"/>
                <a:gd name="adj2" fmla="val 21358983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991C8BA-235A-3942-9472-9222C1D68D11}"/>
                </a:ext>
              </a:extLst>
            </p:cNvPr>
            <p:cNvSpPr txBox="1"/>
            <p:nvPr/>
          </p:nvSpPr>
          <p:spPr>
            <a:xfrm>
              <a:off x="6166988" y="5449228"/>
              <a:ext cx="51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\ / -</a:t>
              </a:r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6B4F9E50-61CE-5C4F-8588-0DE2810E4E47}"/>
                </a:ext>
              </a:extLst>
            </p:cNvPr>
            <p:cNvCxnSpPr>
              <a:cxnSpLocks/>
            </p:cNvCxnSpPr>
            <p:nvPr/>
          </p:nvCxnSpPr>
          <p:spPr>
            <a:xfrm>
              <a:off x="2662053" y="5805391"/>
              <a:ext cx="381242" cy="1040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Arc 72">
              <a:extLst>
                <a:ext uri="{FF2B5EF4-FFF2-40B4-BE49-F238E27FC236}">
                  <a16:creationId xmlns:a16="http://schemas.microsoft.com/office/drawing/2014/main" id="{1D1B6038-BF54-114E-8B8F-4286F1EE214C}"/>
                </a:ext>
              </a:extLst>
            </p:cNvPr>
            <p:cNvSpPr/>
            <p:nvPr/>
          </p:nvSpPr>
          <p:spPr>
            <a:xfrm>
              <a:off x="3234949" y="4994986"/>
              <a:ext cx="424251" cy="628471"/>
            </a:xfrm>
            <a:prstGeom prst="arc">
              <a:avLst>
                <a:gd name="adj1" fmla="val 9264246"/>
                <a:gd name="adj2" fmla="val 2384839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E997535D-EA0A-F447-BE44-25005B463DB4}"/>
                </a:ext>
              </a:extLst>
            </p:cNvPr>
            <p:cNvSpPr txBox="1"/>
            <p:nvPr/>
          </p:nvSpPr>
          <p:spPr>
            <a:xfrm>
              <a:off x="2536087" y="4660317"/>
              <a:ext cx="17636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</a:rPr>
                <a:t>other / output(other)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93D4F2AF-D7A6-E641-8750-15F029D133A3}"/>
                </a:ext>
              </a:extLst>
            </p:cNvPr>
            <p:cNvSpPr txBox="1"/>
            <p:nvPr/>
          </p:nvSpPr>
          <p:spPr>
            <a:xfrm>
              <a:off x="4086998" y="5465256"/>
              <a:ext cx="5725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" / -</a:t>
              </a:r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DC3C1F5F-632B-AD4C-97F1-1C9981EB74EA}"/>
                </a:ext>
              </a:extLst>
            </p:cNvPr>
            <p:cNvCxnSpPr>
              <a:cxnSpLocks/>
              <a:stCxn id="33" idx="6"/>
              <a:endCxn id="34" idx="2"/>
            </p:cNvCxnSpPr>
            <p:nvPr/>
          </p:nvCxnSpPr>
          <p:spPr>
            <a:xfrm>
              <a:off x="3904370" y="5805391"/>
              <a:ext cx="1120483" cy="1783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2DB09770-92B2-C74B-9F6A-77ED4DCAB093}"/>
                </a:ext>
              </a:extLst>
            </p:cNvPr>
            <p:cNvCxnSpPr>
              <a:cxnSpLocks/>
            </p:cNvCxnSpPr>
            <p:nvPr/>
          </p:nvCxnSpPr>
          <p:spPr>
            <a:xfrm>
              <a:off x="5899404" y="5806903"/>
              <a:ext cx="1100041" cy="1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EE431581-3189-C14C-988B-3BF49053C29C}"/>
                </a:ext>
              </a:extLst>
            </p:cNvPr>
            <p:cNvSpPr txBox="1"/>
            <p:nvPr/>
          </p:nvSpPr>
          <p:spPr>
            <a:xfrm>
              <a:off x="4290991" y="4957168"/>
              <a:ext cx="11079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EOF/No error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81225902-C5D1-2D40-A491-291A119FCC22}"/>
                </a:ext>
              </a:extLst>
            </p:cNvPr>
            <p:cNvSpPr txBox="1"/>
            <p:nvPr/>
          </p:nvSpPr>
          <p:spPr>
            <a:xfrm>
              <a:off x="6253924" y="6280890"/>
              <a:ext cx="51488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</a:rPr>
                <a:t>all/-</a:t>
              </a:r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9B7BD4A4-B7AB-0D4E-BF60-FCBD2952900D}"/>
                </a:ext>
              </a:extLst>
            </p:cNvPr>
            <p:cNvSpPr/>
            <p:nvPr/>
          </p:nvSpPr>
          <p:spPr>
            <a:xfrm>
              <a:off x="4907205" y="4234635"/>
              <a:ext cx="1103863" cy="626396"/>
            </a:xfrm>
            <a:prstGeom prst="ellipse">
              <a:avLst/>
            </a:prstGeom>
            <a:gradFill flip="none" rotWithShape="1">
              <a:gsLst>
                <a:gs pos="0">
                  <a:srgbClr val="2C895B">
                    <a:tint val="66000"/>
                    <a:satMod val="160000"/>
                  </a:srgbClr>
                </a:gs>
                <a:gs pos="50000">
                  <a:srgbClr val="2C895B">
                    <a:tint val="44500"/>
                    <a:satMod val="160000"/>
                  </a:srgbClr>
                </a:gs>
                <a:gs pos="100000">
                  <a:srgbClr val="2C895B">
                    <a:tint val="23500"/>
                    <a:satMod val="160000"/>
                  </a:srgbClr>
                </a:gs>
              </a:gsLst>
              <a:lin ang="189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2"/>
                  </a:solidFill>
                </a:rPr>
                <a:t>end program</a:t>
              </a:r>
            </a:p>
          </p:txBody>
        </p: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0BD1ED0D-936B-C447-8DBA-77E8CADBD54C}"/>
                </a:ext>
              </a:extLst>
            </p:cNvPr>
            <p:cNvCxnSpPr>
              <a:cxnSpLocks/>
              <a:endCxn id="86" idx="2"/>
            </p:cNvCxnSpPr>
            <p:nvPr/>
          </p:nvCxnSpPr>
          <p:spPr>
            <a:xfrm flipV="1">
              <a:off x="3806439" y="4547833"/>
              <a:ext cx="1100766" cy="1014926"/>
            </a:xfrm>
            <a:prstGeom prst="straightConnector1">
              <a:avLst/>
            </a:prstGeom>
            <a:ln w="28575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BC27526C-752A-ACF4-5B57-E072D47A8342}"/>
                </a:ext>
              </a:extLst>
            </p:cNvPr>
            <p:cNvSpPr/>
            <p:nvPr/>
          </p:nvSpPr>
          <p:spPr>
            <a:xfrm rot="9387854">
              <a:off x="3550000" y="5019406"/>
              <a:ext cx="1844930" cy="1342589"/>
            </a:xfrm>
            <a:prstGeom prst="arc">
              <a:avLst>
                <a:gd name="adj1" fmla="val 14204287"/>
                <a:gd name="adj2" fmla="val 21409888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5AF3ABC-E816-7EB7-956C-5B894C8F01B4}"/>
                </a:ext>
              </a:extLst>
            </p:cNvPr>
            <p:cNvSpPr txBox="1"/>
            <p:nvPr/>
          </p:nvSpPr>
          <p:spPr>
            <a:xfrm>
              <a:off x="4039577" y="6025594"/>
              <a:ext cx="5725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" / -</a:t>
              </a:r>
            </a:p>
          </p:txBody>
        </p:sp>
        <p:sp>
          <p:nvSpPr>
            <p:cNvPr id="17" name="Arc 16">
              <a:extLst>
                <a:ext uri="{FF2B5EF4-FFF2-40B4-BE49-F238E27FC236}">
                  <a16:creationId xmlns:a16="http://schemas.microsoft.com/office/drawing/2014/main" id="{189B7250-8A68-3DD0-3837-FB88502A35EE}"/>
                </a:ext>
              </a:extLst>
            </p:cNvPr>
            <p:cNvSpPr/>
            <p:nvPr/>
          </p:nvSpPr>
          <p:spPr>
            <a:xfrm flipV="1">
              <a:off x="5170795" y="6038871"/>
              <a:ext cx="489971" cy="549958"/>
            </a:xfrm>
            <a:prstGeom prst="arc">
              <a:avLst>
                <a:gd name="adj1" fmla="val 8610538"/>
                <a:gd name="adj2" fmla="val 2384839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E1A20E3-0BEE-9677-FF53-E3F60C60FCC8}"/>
                </a:ext>
              </a:extLst>
            </p:cNvPr>
            <p:cNvCxnSpPr>
              <a:cxnSpLocks/>
              <a:stCxn id="34" idx="0"/>
              <a:endCxn id="86" idx="4"/>
            </p:cNvCxnSpPr>
            <p:nvPr/>
          </p:nvCxnSpPr>
          <p:spPr>
            <a:xfrm flipV="1">
              <a:off x="5451908" y="4861031"/>
              <a:ext cx="7229" cy="542632"/>
            </a:xfrm>
            <a:prstGeom prst="straightConnector1">
              <a:avLst/>
            </a:prstGeom>
            <a:ln w="28575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3832952-D91E-AC29-2719-6FCAED3E7BDF}"/>
                </a:ext>
              </a:extLst>
            </p:cNvPr>
            <p:cNvSpPr txBox="1"/>
            <p:nvPr/>
          </p:nvSpPr>
          <p:spPr>
            <a:xfrm>
              <a:off x="5437379" y="4981438"/>
              <a:ext cx="8691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EOF/error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66D43FDF-8FE1-FF6D-663C-16FA5F699152}"/>
                </a:ext>
              </a:extLst>
            </p:cNvPr>
            <p:cNvCxnSpPr>
              <a:cxnSpLocks/>
              <a:stCxn id="35" idx="1"/>
            </p:cNvCxnSpPr>
            <p:nvPr/>
          </p:nvCxnSpPr>
          <p:spPr>
            <a:xfrm flipH="1" flipV="1">
              <a:off x="5984804" y="4647257"/>
              <a:ext cx="1138507" cy="880425"/>
            </a:xfrm>
            <a:prstGeom prst="straightConnector1">
              <a:avLst/>
            </a:prstGeom>
            <a:ln w="28575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D0F2775-4FDB-0452-35F1-7BEA8A824E31}"/>
                </a:ext>
              </a:extLst>
            </p:cNvPr>
            <p:cNvSpPr txBox="1"/>
            <p:nvPr/>
          </p:nvSpPr>
          <p:spPr>
            <a:xfrm>
              <a:off x="6614383" y="4925110"/>
              <a:ext cx="8691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EOF/error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CC0649D8-84BB-2A53-7578-CB4A1B533437}"/>
              </a:ext>
            </a:extLst>
          </p:cNvPr>
          <p:cNvSpPr txBox="1"/>
          <p:nvPr/>
        </p:nvSpPr>
        <p:spPr>
          <a:xfrm>
            <a:off x="497305" y="585066"/>
            <a:ext cx="11553797" cy="3477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Rules for this DFA example</a:t>
            </a:r>
          </a:p>
          <a:p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Copy input to output while removing everything in "strings" from output</a:t>
            </a:r>
          </a:p>
          <a:p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input:  </a:t>
            </a:r>
            <a:r>
              <a:rPr lang="en-US" sz="2000" i="1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</a:t>
            </a:r>
            <a:r>
              <a:rPr lang="en-US" sz="2000" i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"foo"</a:t>
            </a:r>
            <a:r>
              <a:rPr lang="en-US" sz="2000" i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output: </a:t>
            </a:r>
            <a:r>
              <a:rPr lang="en-US" sz="2000" i="1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</a:t>
            </a:r>
            <a:r>
              <a:rPr lang="en-US" sz="20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2000" i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endParaRPr lang="en-US" sz="2000" i="1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2000" i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Special Case: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Inside a string, a \ is an escape sequence, ignore the next char </a:t>
            </a:r>
          </a:p>
          <a:p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Allows you to put an " in a string</a:t>
            </a:r>
          </a:p>
          <a:p>
            <a:r>
              <a:rPr lang="en-US" sz="2000" i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r>
              <a:rPr lang="en-US" sz="2000" i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input:  </a:t>
            </a:r>
            <a:r>
              <a:rPr lang="en-US" sz="2000" i="1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</a:t>
            </a:r>
            <a:r>
              <a:rPr lang="en-US" sz="2000" i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"foo</a:t>
            </a:r>
            <a:r>
              <a:rPr lang="en-US" sz="20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\"</a:t>
            </a:r>
            <a:r>
              <a:rPr lang="en-US" sz="2000" i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bar"</a:t>
            </a:r>
            <a:r>
              <a:rPr lang="en-US" sz="2000" i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output: </a:t>
            </a:r>
            <a:r>
              <a:rPr lang="en-US" sz="2000" i="1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</a:t>
            </a:r>
            <a:r>
              <a:rPr lang="en-US" sz="20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2000" i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endParaRPr lang="en-US" sz="2000" i="1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93C7B6-7EC2-316B-A734-40AC765440BD}"/>
              </a:ext>
            </a:extLst>
          </p:cNvPr>
          <p:cNvSpPr txBox="1"/>
          <p:nvPr/>
        </p:nvSpPr>
        <p:spPr>
          <a:xfrm>
            <a:off x="4540638" y="6519446"/>
            <a:ext cx="894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other / -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1C78B3-14BF-A661-D75D-98D88A2A86AE}"/>
              </a:ext>
            </a:extLst>
          </p:cNvPr>
          <p:cNvSpPr txBox="1"/>
          <p:nvPr/>
        </p:nvSpPr>
        <p:spPr>
          <a:xfrm>
            <a:off x="7579983" y="6273305"/>
            <a:ext cx="248016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the – means no output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9086F6C-0518-33F5-FA7E-2FA1339DA81D}"/>
              </a:ext>
            </a:extLst>
          </p:cNvPr>
          <p:cNvCxnSpPr>
            <a:stCxn id="4" idx="1"/>
          </p:cNvCxnSpPr>
          <p:nvPr/>
        </p:nvCxnSpPr>
        <p:spPr>
          <a:xfrm flipH="1">
            <a:off x="6768216" y="6457971"/>
            <a:ext cx="811767" cy="35719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7602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F68E8-9344-B04F-B310-722837802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810" y="0"/>
            <a:ext cx="10515600" cy="715294"/>
          </a:xfrm>
        </p:spPr>
        <p:txBody>
          <a:bodyPr/>
          <a:lstStyle/>
          <a:p>
            <a:r>
              <a:rPr lang="en-US" dirty="0"/>
              <a:t>Why header guards are needed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8380EC-B030-1041-9FD5-6D449E013D5F}"/>
              </a:ext>
            </a:extLst>
          </p:cNvPr>
          <p:cNvSpPr txBox="1"/>
          <p:nvPr/>
        </p:nvSpPr>
        <p:spPr>
          <a:xfrm>
            <a:off x="11891918" y="654692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1C07FE-1F91-3651-9DFC-1C0061B2635F}"/>
              </a:ext>
            </a:extLst>
          </p:cNvPr>
          <p:cNvSpPr txBox="1"/>
          <p:nvPr/>
        </p:nvSpPr>
        <p:spPr>
          <a:xfrm>
            <a:off x="416509" y="4371053"/>
            <a:ext cx="2590800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"</a:t>
            </a:r>
            <a:r>
              <a:rPr lang="en-US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sum.h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"</a:t>
            </a:r>
            <a:r>
              <a:rPr lang="en-US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bar.h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endParaRPr lang="en-US" dirty="0">
              <a:solidFill>
                <a:srgbClr val="F3753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file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ex.c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b="1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int x[MAX];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int z = MIN;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6E408BC-02F0-36C8-DB27-35A21E933994}"/>
              </a:ext>
            </a:extLst>
          </p:cNvPr>
          <p:cNvGrpSpPr/>
          <p:nvPr/>
        </p:nvGrpSpPr>
        <p:grpSpPr>
          <a:xfrm>
            <a:off x="8407551" y="4925051"/>
            <a:ext cx="3208020" cy="1200329"/>
            <a:chOff x="8407551" y="4925051"/>
            <a:chExt cx="3208020" cy="1200329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69A03CD-1DE9-C19A-2FCE-DD8720BE1094}"/>
                </a:ext>
              </a:extLst>
            </p:cNvPr>
            <p:cNvSpPr txBox="1"/>
            <p:nvPr/>
          </p:nvSpPr>
          <p:spPr>
            <a:xfrm>
              <a:off x="9024771" y="4925051"/>
              <a:ext cx="2590800" cy="12003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 </a:t>
              </a:r>
              <a:r>
                <a:rPr lang="en-US" b="1" dirty="0">
                  <a:solidFill>
                    <a:srgbClr val="6699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main</a:t>
              </a:r>
              <a:r>
                <a:rPr lang="en-US" dirty="0">
                  <a:solidFill>
                    <a:srgbClr val="5A5A5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void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)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int x[8];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int z = 1;</a:t>
              </a:r>
            </a:p>
          </p:txBody>
        </p:sp>
        <p:sp>
          <p:nvSpPr>
            <p:cNvPr id="27" name="Right Arrow 26">
              <a:extLst>
                <a:ext uri="{FF2B5EF4-FFF2-40B4-BE49-F238E27FC236}">
                  <a16:creationId xmlns:a16="http://schemas.microsoft.com/office/drawing/2014/main" id="{AC83E8BA-D9F0-3AD7-522F-E271852AEFF0}"/>
                </a:ext>
              </a:extLst>
            </p:cNvPr>
            <p:cNvSpPr/>
            <p:nvPr/>
          </p:nvSpPr>
          <p:spPr>
            <a:xfrm>
              <a:off x="8407551" y="5353784"/>
              <a:ext cx="617220" cy="342864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DC4722B-0893-9550-F2FE-48AE2FD5704D}"/>
              </a:ext>
            </a:extLst>
          </p:cNvPr>
          <p:cNvGrpSpPr/>
          <p:nvPr/>
        </p:nvGrpSpPr>
        <p:grpSpPr>
          <a:xfrm>
            <a:off x="1759101" y="780179"/>
            <a:ext cx="6563472" cy="5632311"/>
            <a:chOff x="1759101" y="780179"/>
            <a:chExt cx="6563472" cy="563231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9E86AD0-7476-64EA-850D-FD60FC2BB3C4}"/>
                </a:ext>
              </a:extLst>
            </p:cNvPr>
            <p:cNvSpPr txBox="1"/>
            <p:nvPr/>
          </p:nvSpPr>
          <p:spPr>
            <a:xfrm>
              <a:off x="3429476" y="831179"/>
              <a:ext cx="1943099" cy="14773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</a:t>
              </a:r>
              <a:r>
                <a:rPr lang="en-US" dirty="0" err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ifndef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SUM_H</a:t>
              </a:r>
            </a:p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SUM_H</a:t>
              </a:r>
            </a:p>
            <a:p>
              <a:endPara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MAX 8</a:t>
              </a:r>
            </a:p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#endif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3B15927-516A-4C39-8A07-394592878BBE}"/>
                </a:ext>
              </a:extLst>
            </p:cNvPr>
            <p:cNvSpPr txBox="1"/>
            <p:nvPr/>
          </p:nvSpPr>
          <p:spPr>
            <a:xfrm>
              <a:off x="2104893" y="1173782"/>
              <a:ext cx="117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file </a:t>
              </a:r>
              <a:r>
                <a:rPr lang="en-US" dirty="0" err="1"/>
                <a:t>sum.h</a:t>
              </a:r>
              <a:endParaRPr lang="en-US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2BB2A1F-2AEA-2D4E-28E7-C13D8C61A363}"/>
                </a:ext>
              </a:extLst>
            </p:cNvPr>
            <p:cNvSpPr txBox="1"/>
            <p:nvPr/>
          </p:nvSpPr>
          <p:spPr>
            <a:xfrm>
              <a:off x="2968332" y="2766640"/>
              <a:ext cx="2404243" cy="14773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</a:t>
              </a:r>
              <a:r>
                <a:rPr lang="en-US" dirty="0" err="1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ifndef</a:t>
              </a:r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BAR_H</a:t>
              </a: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BAR_H</a:t>
              </a:r>
            </a:p>
            <a:p>
              <a:r>
                <a:rPr lang="en-US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#include "</a:t>
              </a:r>
              <a:r>
                <a:rPr lang="en-US" dirty="0" err="1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sum.h</a:t>
              </a:r>
              <a:r>
                <a:rPr lang="en-US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"</a:t>
              </a: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MIN 1</a:t>
              </a: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#endif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DDD7718-9522-3ED8-08AB-F2273095557C}"/>
                </a:ext>
              </a:extLst>
            </p:cNvPr>
            <p:cNvSpPr txBox="1"/>
            <p:nvPr/>
          </p:nvSpPr>
          <p:spPr>
            <a:xfrm>
              <a:off x="1759101" y="3290054"/>
              <a:ext cx="1056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file </a:t>
              </a:r>
              <a:r>
                <a:rPr lang="en-US" dirty="0" err="1"/>
                <a:t>bar.h</a:t>
              </a:r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4AE39B7-2778-50E7-B589-EBCECA17E781}"/>
                </a:ext>
              </a:extLst>
            </p:cNvPr>
            <p:cNvSpPr txBox="1"/>
            <p:nvPr/>
          </p:nvSpPr>
          <p:spPr>
            <a:xfrm>
              <a:off x="5993264" y="780179"/>
              <a:ext cx="2329309" cy="563231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</a:t>
              </a:r>
              <a:r>
                <a:rPr lang="en-US" dirty="0" err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ifndef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SUM_H</a:t>
              </a:r>
            </a:p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SUM_H</a:t>
              </a:r>
            </a:p>
            <a:p>
              <a:endPara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MAX 8</a:t>
              </a:r>
            </a:p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#endif</a:t>
              </a: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</a:t>
              </a:r>
              <a:r>
                <a:rPr lang="en-US" dirty="0" err="1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ifndef</a:t>
              </a:r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BAR_H</a:t>
              </a: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BAR_H</a:t>
              </a:r>
            </a:p>
            <a:p>
              <a:r>
                <a:rPr lang="en-US" strike="sngStrike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</a:t>
              </a:r>
              <a:r>
                <a:rPr lang="en-US" strike="sngStrike" dirty="0" err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ifndef</a:t>
              </a:r>
              <a:r>
                <a:rPr lang="en-US" strike="sngStrike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SUM_H</a:t>
              </a:r>
            </a:p>
            <a:p>
              <a:r>
                <a:rPr lang="en-US" strike="sngStrike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SUM_H</a:t>
              </a:r>
            </a:p>
            <a:p>
              <a:endParaRPr lang="en-US" strike="sngStrike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trike="sngStrike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MAX 8</a:t>
              </a:r>
            </a:p>
            <a:p>
              <a:r>
                <a:rPr lang="en-US" strike="sngStrike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#endif</a:t>
              </a: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MIN 1</a:t>
              </a: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#endif</a:t>
              </a:r>
            </a:p>
            <a:p>
              <a:endPara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file </a:t>
              </a:r>
              <a:r>
                <a:rPr lang="en-US" dirty="0" err="1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ex.c</a:t>
              </a:r>
              <a:endPara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 </a:t>
              </a:r>
              <a:r>
                <a:rPr lang="en-US" b="1" dirty="0">
                  <a:solidFill>
                    <a:srgbClr val="6699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main</a:t>
              </a:r>
              <a:r>
                <a:rPr lang="en-US" dirty="0">
                  <a:solidFill>
                    <a:srgbClr val="5A5A5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void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)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int x[MAX];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int z = MIN;</a:t>
              </a:r>
            </a:p>
          </p:txBody>
        </p:sp>
        <p:sp>
          <p:nvSpPr>
            <p:cNvPr id="26" name="Right Arrow 25">
              <a:extLst>
                <a:ext uri="{FF2B5EF4-FFF2-40B4-BE49-F238E27FC236}">
                  <a16:creationId xmlns:a16="http://schemas.microsoft.com/office/drawing/2014/main" id="{8514943F-C002-CC1C-DAC5-1BBC3BADC02D}"/>
                </a:ext>
              </a:extLst>
            </p:cNvPr>
            <p:cNvSpPr/>
            <p:nvPr/>
          </p:nvSpPr>
          <p:spPr>
            <a:xfrm>
              <a:off x="3055082" y="5353784"/>
              <a:ext cx="2633248" cy="342864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Left Brace 7">
              <a:extLst>
                <a:ext uri="{FF2B5EF4-FFF2-40B4-BE49-F238E27FC236}">
                  <a16:creationId xmlns:a16="http://schemas.microsoft.com/office/drawing/2014/main" id="{C029E902-DCAC-60C7-863C-48D80592C536}"/>
                </a:ext>
              </a:extLst>
            </p:cNvPr>
            <p:cNvSpPr/>
            <p:nvPr/>
          </p:nvSpPr>
          <p:spPr>
            <a:xfrm>
              <a:off x="5394960" y="841408"/>
              <a:ext cx="513326" cy="1342206"/>
            </a:xfrm>
            <a:prstGeom prst="lef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Left Brace 8">
              <a:extLst>
                <a:ext uri="{FF2B5EF4-FFF2-40B4-BE49-F238E27FC236}">
                  <a16:creationId xmlns:a16="http://schemas.microsoft.com/office/drawing/2014/main" id="{1E2707C5-721C-7839-9F05-8B4961EFE74D}"/>
                </a:ext>
              </a:extLst>
            </p:cNvPr>
            <p:cNvSpPr/>
            <p:nvPr/>
          </p:nvSpPr>
          <p:spPr>
            <a:xfrm>
              <a:off x="5384391" y="2264008"/>
              <a:ext cx="513326" cy="2384192"/>
            </a:xfrm>
            <a:prstGeom prst="lef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CA9920A-0295-C5CA-E1C0-8F9095C1EAF4}"/>
              </a:ext>
            </a:extLst>
          </p:cNvPr>
          <p:cNvGrpSpPr/>
          <p:nvPr/>
        </p:nvGrpSpPr>
        <p:grpSpPr>
          <a:xfrm>
            <a:off x="7800900" y="2490655"/>
            <a:ext cx="4032980" cy="1477328"/>
            <a:chOff x="7800900" y="2490655"/>
            <a:chExt cx="4032980" cy="1477328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998C127-F6CB-47C8-2B9F-15D5FCC281EF}"/>
                </a:ext>
              </a:extLst>
            </p:cNvPr>
            <p:cNvSpPr txBox="1"/>
            <p:nvPr/>
          </p:nvSpPr>
          <p:spPr>
            <a:xfrm>
              <a:off x="8426537" y="2490655"/>
              <a:ext cx="3407343" cy="14773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SUM_H </a:t>
              </a:r>
              <a:r>
                <a:rPr lang="en-US" b="1" dirty="0">
                  <a:solidFill>
                    <a:schemeClr val="accent1"/>
                  </a:solidFill>
                </a:rPr>
                <a:t>is already defined here</a:t>
              </a:r>
              <a:endParaRPr lang="en-US" dirty="0">
                <a:solidFill>
                  <a:schemeClr val="accent1"/>
                </a:solidFill>
              </a:endParaRPr>
            </a:p>
            <a:p>
              <a:r>
                <a:rPr lang="en-US" dirty="0">
                  <a:solidFill>
                    <a:schemeClr val="accent1"/>
                  </a:solidFill>
                </a:rPr>
                <a:t>	</a:t>
              </a:r>
              <a:r>
                <a:rPr lang="en-US" b="1" dirty="0">
                  <a:solidFill>
                    <a:schemeClr val="accent1"/>
                  </a:solidFill>
                </a:rPr>
                <a:t>So</a:t>
              </a:r>
            </a:p>
            <a:p>
              <a:r>
                <a:rPr lang="en-US" dirty="0">
                  <a:solidFill>
                    <a:schemeClr val="accent1"/>
                  </a:solidFill>
                </a:rPr>
                <a:t> #define MAX 8 is </a:t>
              </a:r>
              <a:r>
                <a:rPr lang="en-US" b="1" dirty="0">
                  <a:solidFill>
                    <a:schemeClr val="accent1"/>
                  </a:solidFill>
                </a:rPr>
                <a:t>not included again</a:t>
              </a:r>
            </a:p>
          </p:txBody>
        </p:sp>
        <p:sp>
          <p:nvSpPr>
            <p:cNvPr id="12" name="Right Arrow 11">
              <a:extLst>
                <a:ext uri="{FF2B5EF4-FFF2-40B4-BE49-F238E27FC236}">
                  <a16:creationId xmlns:a16="http://schemas.microsoft.com/office/drawing/2014/main" id="{EADF4A63-A020-2083-D21A-024D68D50C63}"/>
                </a:ext>
              </a:extLst>
            </p:cNvPr>
            <p:cNvSpPr/>
            <p:nvPr/>
          </p:nvSpPr>
          <p:spPr>
            <a:xfrm rot="10800000">
              <a:off x="7800900" y="2765504"/>
              <a:ext cx="617220" cy="342864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ABBD504-CB6E-6EB2-2678-65777071F6B0}"/>
              </a:ext>
            </a:extLst>
          </p:cNvPr>
          <p:cNvGrpSpPr/>
          <p:nvPr/>
        </p:nvGrpSpPr>
        <p:grpSpPr>
          <a:xfrm>
            <a:off x="7867355" y="1098020"/>
            <a:ext cx="3359475" cy="435567"/>
            <a:chOff x="7867355" y="1098020"/>
            <a:chExt cx="3359475" cy="435567"/>
          </a:xfrm>
        </p:grpSpPr>
        <p:sp>
          <p:nvSpPr>
            <p:cNvPr id="11" name="Right Arrow 10">
              <a:extLst>
                <a:ext uri="{FF2B5EF4-FFF2-40B4-BE49-F238E27FC236}">
                  <a16:creationId xmlns:a16="http://schemas.microsoft.com/office/drawing/2014/main" id="{D5C2E5B3-48EB-C143-9D1E-C242706A74D5}"/>
                </a:ext>
              </a:extLst>
            </p:cNvPr>
            <p:cNvSpPr/>
            <p:nvPr/>
          </p:nvSpPr>
          <p:spPr>
            <a:xfrm rot="10800000">
              <a:off x="7867355" y="1098020"/>
              <a:ext cx="617220" cy="342864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9B66C9A-5361-5AF3-9E40-058793599767}"/>
                </a:ext>
              </a:extLst>
            </p:cNvPr>
            <p:cNvSpPr txBox="1"/>
            <p:nvPr/>
          </p:nvSpPr>
          <p:spPr>
            <a:xfrm>
              <a:off x="8541479" y="1164255"/>
              <a:ext cx="2685351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SUM_H </a:t>
              </a:r>
              <a:r>
                <a:rPr lang="en-US" b="1" dirty="0">
                  <a:solidFill>
                    <a:schemeClr val="accent1"/>
                  </a:solidFill>
                </a:rPr>
                <a:t>is defined here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0279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37665C9-5628-6668-1DEA-5370944F4F2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52964" y="910586"/>
            <a:ext cx="10503450" cy="251841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Break the program into three files</a:t>
            </a:r>
          </a:p>
          <a:p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noq.c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dirty="0"/>
              <a:t>is where main loop is, imports declarations in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states.h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states.h</a:t>
            </a:r>
            <a:r>
              <a:rPr lang="en-US" dirty="0"/>
              <a:t>    is the public interface to the state handlers in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states.c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states.c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/>
              <a:t>definition of the state handler functions, imports declarations in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states.h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/>
              <a:t>Observe there is no .h file for </a:t>
            </a:r>
            <a:r>
              <a:rPr lang="en-US" dirty="0" err="1"/>
              <a:t>noq.c</a:t>
            </a:r>
            <a:r>
              <a:rPr lang="en-US" dirty="0"/>
              <a:t>, as it does not have any exports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546D0F4-EBA9-3C03-7023-D7B0B9C8B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068" y="79997"/>
            <a:ext cx="11433243" cy="715294"/>
          </a:xfrm>
        </p:spPr>
        <p:txBody>
          <a:bodyPr/>
          <a:lstStyle/>
          <a:p>
            <a:r>
              <a:rPr lang="en-US" dirty="0"/>
              <a:t>Programming a Deterministic Finite Automaton – The Files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17CA10-91D2-3BB2-BFAB-721DC9F26A80}"/>
              </a:ext>
            </a:extLst>
          </p:cNvPr>
          <p:cNvSpPr txBox="1"/>
          <p:nvPr/>
        </p:nvSpPr>
        <p:spPr>
          <a:xfrm>
            <a:off x="1095454" y="3698752"/>
            <a:ext cx="3350597" cy="12003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noq.c</a:t>
            </a:r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"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states.h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main() function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current state variable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2160C2-24B4-EFE7-5534-AFB272CA4E08}"/>
              </a:ext>
            </a:extLst>
          </p:cNvPr>
          <p:cNvSpPr txBox="1"/>
          <p:nvPr/>
        </p:nvSpPr>
        <p:spPr>
          <a:xfrm>
            <a:off x="5562034" y="3634849"/>
            <a:ext cx="4674668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states.h</a:t>
            </a:r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#defines for each state "value"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 prototypes for each state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1CDA78-2FE0-C6D8-D1BD-52A92A1355BB}"/>
              </a:ext>
            </a:extLst>
          </p:cNvPr>
          <p:cNvSpPr txBox="1"/>
          <p:nvPr/>
        </p:nvSpPr>
        <p:spPr>
          <a:xfrm>
            <a:off x="5562034" y="5508595"/>
            <a:ext cx="4616970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states.c</a:t>
            </a:r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"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states.h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 definitions for each state</a:t>
            </a:r>
          </a:p>
        </p:txBody>
      </p:sp>
      <p:sp>
        <p:nvSpPr>
          <p:cNvPr id="9" name="Left Arrow 8">
            <a:extLst>
              <a:ext uri="{FF2B5EF4-FFF2-40B4-BE49-F238E27FC236}">
                <a16:creationId xmlns:a16="http://schemas.microsoft.com/office/drawing/2014/main" id="{22EFD6F7-A885-52F4-5ADB-4B4DBC258C03}"/>
              </a:ext>
            </a:extLst>
          </p:cNvPr>
          <p:cNvSpPr/>
          <p:nvPr/>
        </p:nvSpPr>
        <p:spPr>
          <a:xfrm>
            <a:off x="4446051" y="4071217"/>
            <a:ext cx="1115983" cy="30736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D0046601-15A6-960D-CD98-F524AF014898}"/>
              </a:ext>
            </a:extLst>
          </p:cNvPr>
          <p:cNvSpPr/>
          <p:nvPr/>
        </p:nvSpPr>
        <p:spPr>
          <a:xfrm>
            <a:off x="7098377" y="4663328"/>
            <a:ext cx="402682" cy="6763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DF8884-1D39-09F7-96E4-0EDE8F00D385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629594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CD2F14-EC62-1249-9E9B-A22139647E7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008105" y="5387002"/>
            <a:ext cx="6854999" cy="1270077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dirty="0"/>
              <a:t>Each function implements the </a:t>
            </a:r>
            <a:r>
              <a:rPr lang="en-US" sz="2000" b="1" dirty="0">
                <a:solidFill>
                  <a:srgbClr val="0070C0"/>
                </a:solidFill>
              </a:rPr>
              <a:t>arcs</a:t>
            </a:r>
            <a:r>
              <a:rPr lang="en-US" sz="2000" dirty="0">
                <a:solidFill>
                  <a:srgbClr val="0070C0"/>
                </a:solidFill>
              </a:rPr>
              <a:t> out of that state</a:t>
            </a:r>
          </a:p>
          <a:p>
            <a:pPr marL="696912" lvl="1" indent="-342900">
              <a:buFont typeface="+mj-lt"/>
              <a:buAutoNum type="arabicPeriod"/>
            </a:pPr>
            <a:r>
              <a:rPr lang="en-US" sz="2000" b="1" dirty="0">
                <a:solidFill>
                  <a:schemeClr val="accent1"/>
                </a:solidFill>
              </a:rPr>
              <a:t>returns the next state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>
                <a:solidFill>
                  <a:srgbClr val="2C895B"/>
                </a:solidFill>
              </a:rPr>
              <a:t>based on the input</a:t>
            </a:r>
          </a:p>
          <a:p>
            <a:pPr marL="696912" lvl="1" indent="-342900">
              <a:buFont typeface="+mj-lt"/>
              <a:buAutoNum type="arabicPeriod"/>
            </a:pPr>
            <a:r>
              <a:rPr lang="en-US" sz="2000" b="1" dirty="0">
                <a:solidFill>
                  <a:srgbClr val="0070C0"/>
                </a:solidFill>
              </a:rPr>
              <a:t>performs</a:t>
            </a:r>
            <a:r>
              <a:rPr lang="en-US" sz="2000" dirty="0">
                <a:solidFill>
                  <a:srgbClr val="0070C0"/>
                </a:solidFill>
              </a:rPr>
              <a:t> any </a:t>
            </a:r>
            <a:r>
              <a:rPr lang="en-US" sz="2000" b="1" dirty="0">
                <a:solidFill>
                  <a:srgbClr val="0070C0"/>
                </a:solidFill>
              </a:rPr>
              <a:t>actions associated</a:t>
            </a:r>
            <a:r>
              <a:rPr lang="en-US" sz="2000" dirty="0">
                <a:solidFill>
                  <a:srgbClr val="0070C0"/>
                </a:solidFill>
              </a:rPr>
              <a:t> with </a:t>
            </a:r>
            <a:r>
              <a:rPr lang="en-US" sz="2000" b="1" dirty="0">
                <a:solidFill>
                  <a:srgbClr val="0070C0"/>
                </a:solidFill>
              </a:rPr>
              <a:t>arc taken</a:t>
            </a:r>
            <a:endParaRPr lang="en-US" sz="1800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27C743-8781-3946-AA56-F1F6FFCDB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11026188" cy="478519"/>
          </a:xfrm>
        </p:spPr>
        <p:txBody>
          <a:bodyPr/>
          <a:lstStyle/>
          <a:p>
            <a:r>
              <a:rPr lang="en-US" dirty="0"/>
              <a:t>Programming a Deterministic Finite Automaton - </a:t>
            </a:r>
            <a:r>
              <a:rPr lang="en-US" dirty="0" err="1"/>
              <a:t>states.h</a:t>
            </a:r>
            <a:r>
              <a:rPr lang="en-US" dirty="0"/>
              <a:t> 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1A5CE57-D72E-6345-A00E-E16DA4DA17E0}"/>
              </a:ext>
            </a:extLst>
          </p:cNvPr>
          <p:cNvSpPr/>
          <p:nvPr/>
        </p:nvSpPr>
        <p:spPr>
          <a:xfrm>
            <a:off x="6253774" y="3190982"/>
            <a:ext cx="854109" cy="8070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start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1889B6D-B7BB-304B-BC73-E011A241C6C2}"/>
              </a:ext>
            </a:extLst>
          </p:cNvPr>
          <p:cNvSpPr/>
          <p:nvPr/>
        </p:nvSpPr>
        <p:spPr>
          <a:xfrm>
            <a:off x="8228366" y="3192765"/>
            <a:ext cx="854109" cy="807021"/>
          </a:xfrm>
          <a:prstGeom prst="ellipse">
            <a:avLst/>
          </a:prstGeom>
          <a:solidFill>
            <a:srgbClr val="F374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quote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83FC1BB-DB40-5C4D-BF10-2DBFAC52DCD2}"/>
              </a:ext>
            </a:extLst>
          </p:cNvPr>
          <p:cNvSpPr/>
          <p:nvPr/>
        </p:nvSpPr>
        <p:spPr>
          <a:xfrm>
            <a:off x="10201743" y="3198599"/>
            <a:ext cx="854109" cy="807021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slash</a:t>
            </a:r>
          </a:p>
        </p:txBody>
      </p:sp>
      <p:sp>
        <p:nvSpPr>
          <p:cNvPr id="65" name="Arc 64">
            <a:extLst>
              <a:ext uri="{FF2B5EF4-FFF2-40B4-BE49-F238E27FC236}">
                <a16:creationId xmlns:a16="http://schemas.microsoft.com/office/drawing/2014/main" id="{CBFCC0DA-6EDA-CB4B-92C3-17FDAFCD566D}"/>
              </a:ext>
            </a:extLst>
          </p:cNvPr>
          <p:cNvSpPr/>
          <p:nvPr/>
        </p:nvSpPr>
        <p:spPr>
          <a:xfrm rot="9387854">
            <a:off x="8896710" y="2687674"/>
            <a:ext cx="1827892" cy="1396441"/>
          </a:xfrm>
          <a:prstGeom prst="arc">
            <a:avLst>
              <a:gd name="adj1" fmla="val 15003667"/>
              <a:gd name="adj2" fmla="val 21358983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991C8BA-235A-3942-9472-9222C1D68D11}"/>
              </a:ext>
            </a:extLst>
          </p:cNvPr>
          <p:cNvSpPr txBox="1"/>
          <p:nvPr/>
        </p:nvSpPr>
        <p:spPr>
          <a:xfrm>
            <a:off x="9370501" y="3238330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\ / -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B4F9E50-61CE-5C4F-8588-0DE2810E4E47}"/>
              </a:ext>
            </a:extLst>
          </p:cNvPr>
          <p:cNvCxnSpPr>
            <a:cxnSpLocks/>
          </p:cNvCxnSpPr>
          <p:nvPr/>
        </p:nvCxnSpPr>
        <p:spPr>
          <a:xfrm>
            <a:off x="5865566" y="3594493"/>
            <a:ext cx="381242" cy="104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Arc 72">
            <a:extLst>
              <a:ext uri="{FF2B5EF4-FFF2-40B4-BE49-F238E27FC236}">
                <a16:creationId xmlns:a16="http://schemas.microsoft.com/office/drawing/2014/main" id="{1D1B6038-BF54-114E-8B8F-4286F1EE214C}"/>
              </a:ext>
            </a:extLst>
          </p:cNvPr>
          <p:cNvSpPr/>
          <p:nvPr/>
        </p:nvSpPr>
        <p:spPr>
          <a:xfrm>
            <a:off x="6438462" y="2784088"/>
            <a:ext cx="424251" cy="628471"/>
          </a:xfrm>
          <a:prstGeom prst="arc">
            <a:avLst>
              <a:gd name="adj1" fmla="val 9264246"/>
              <a:gd name="adj2" fmla="val 2384839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997535D-EA0A-F447-BE44-25005B463DB4}"/>
              </a:ext>
            </a:extLst>
          </p:cNvPr>
          <p:cNvSpPr txBox="1"/>
          <p:nvPr/>
        </p:nvSpPr>
        <p:spPr>
          <a:xfrm>
            <a:off x="5739600" y="2449419"/>
            <a:ext cx="17636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other / output(other)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3D4F2AF-D7A6-E641-8750-15F029D133A3}"/>
              </a:ext>
            </a:extLst>
          </p:cNvPr>
          <p:cNvSpPr txBox="1"/>
          <p:nvPr/>
        </p:nvSpPr>
        <p:spPr>
          <a:xfrm>
            <a:off x="7290511" y="3254358"/>
            <a:ext cx="572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" / -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C3C1F5F-632B-AD4C-97F1-1C9981EB74EA}"/>
              </a:ext>
            </a:extLst>
          </p:cNvPr>
          <p:cNvCxnSpPr>
            <a:cxnSpLocks/>
            <a:stCxn id="33" idx="6"/>
            <a:endCxn id="34" idx="2"/>
          </p:cNvCxnSpPr>
          <p:nvPr/>
        </p:nvCxnSpPr>
        <p:spPr>
          <a:xfrm>
            <a:off x="7107883" y="3594493"/>
            <a:ext cx="1120483" cy="1783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2DB09770-92B2-C74B-9F6A-77ED4DCAB093}"/>
              </a:ext>
            </a:extLst>
          </p:cNvPr>
          <p:cNvCxnSpPr>
            <a:cxnSpLocks/>
          </p:cNvCxnSpPr>
          <p:nvPr/>
        </p:nvCxnSpPr>
        <p:spPr>
          <a:xfrm>
            <a:off x="9102917" y="3596005"/>
            <a:ext cx="1100041" cy="1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EE431581-3189-C14C-988B-3BF49053C29C}"/>
              </a:ext>
            </a:extLst>
          </p:cNvPr>
          <p:cNvSpPr txBox="1"/>
          <p:nvPr/>
        </p:nvSpPr>
        <p:spPr>
          <a:xfrm>
            <a:off x="7494504" y="2746270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EOF/No error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1225902-C5D1-2D40-A491-291A119FCC22}"/>
              </a:ext>
            </a:extLst>
          </p:cNvPr>
          <p:cNvSpPr txBox="1"/>
          <p:nvPr/>
        </p:nvSpPr>
        <p:spPr>
          <a:xfrm>
            <a:off x="9457437" y="4069992"/>
            <a:ext cx="514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all/-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9B7BD4A4-B7AB-0D4E-BF60-FCBD2952900D}"/>
              </a:ext>
            </a:extLst>
          </p:cNvPr>
          <p:cNvSpPr/>
          <p:nvPr/>
        </p:nvSpPr>
        <p:spPr>
          <a:xfrm>
            <a:off x="8110718" y="2023737"/>
            <a:ext cx="1103863" cy="626396"/>
          </a:xfrm>
          <a:prstGeom prst="ellipse">
            <a:avLst/>
          </a:prstGeom>
          <a:gradFill flip="none" rotWithShape="1">
            <a:gsLst>
              <a:gs pos="0">
                <a:srgbClr val="2C895B">
                  <a:tint val="66000"/>
                  <a:satMod val="160000"/>
                </a:srgbClr>
              </a:gs>
              <a:gs pos="50000">
                <a:srgbClr val="2C895B">
                  <a:tint val="44500"/>
                  <a:satMod val="160000"/>
                </a:srgbClr>
              </a:gs>
              <a:gs pos="100000">
                <a:srgbClr val="2C895B">
                  <a:tint val="23500"/>
                  <a:satMod val="160000"/>
                </a:srgb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end program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BD1ED0D-936B-C447-8DBA-77E8CADBD54C}"/>
              </a:ext>
            </a:extLst>
          </p:cNvPr>
          <p:cNvCxnSpPr>
            <a:cxnSpLocks/>
            <a:endCxn id="86" idx="2"/>
          </p:cNvCxnSpPr>
          <p:nvPr/>
        </p:nvCxnSpPr>
        <p:spPr>
          <a:xfrm flipV="1">
            <a:off x="7009952" y="2336935"/>
            <a:ext cx="1100766" cy="1014926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B41ED4C2-1C5B-CD47-BB03-F0AF71856FD6}"/>
              </a:ext>
            </a:extLst>
          </p:cNvPr>
          <p:cNvSpPr txBox="1"/>
          <p:nvPr/>
        </p:nvSpPr>
        <p:spPr>
          <a:xfrm>
            <a:off x="1118462" y="660429"/>
            <a:ext cx="4363695" cy="452431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public interface file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states.h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ifndef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STATES_H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STATES_H</a:t>
            </a:r>
            <a:b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Assign a value for each state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 0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QUOTE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 1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SLASH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 2</a:t>
            </a:r>
            <a:b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Function prototypes 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for each state handler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STARTstate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(int);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QUOTEstate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(int);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SLASHstate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#endif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1F41DD-985B-7A43-AD6D-BEBFB01D0645}"/>
              </a:ext>
            </a:extLst>
          </p:cNvPr>
          <p:cNvSpPr txBox="1"/>
          <p:nvPr/>
        </p:nvSpPr>
        <p:spPr>
          <a:xfrm>
            <a:off x="7393499" y="888663"/>
            <a:ext cx="291618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Will not need to be a state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E2BEF33-3FA8-4446-91FA-D62B982B74D0}"/>
              </a:ext>
            </a:extLst>
          </p:cNvPr>
          <p:cNvCxnSpPr>
            <a:cxnSpLocks/>
            <a:endCxn id="86" idx="0"/>
          </p:cNvCxnSpPr>
          <p:nvPr/>
        </p:nvCxnSpPr>
        <p:spPr>
          <a:xfrm>
            <a:off x="8519836" y="1267064"/>
            <a:ext cx="142814" cy="756673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7989FBA-A88D-204F-A895-168924BF3FF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BC27526C-752A-ACF4-5B57-E072D47A8342}"/>
              </a:ext>
            </a:extLst>
          </p:cNvPr>
          <p:cNvSpPr/>
          <p:nvPr/>
        </p:nvSpPr>
        <p:spPr>
          <a:xfrm rot="9387854">
            <a:off x="6753513" y="2808508"/>
            <a:ext cx="1844930" cy="1342589"/>
          </a:xfrm>
          <a:prstGeom prst="arc">
            <a:avLst>
              <a:gd name="adj1" fmla="val 14204287"/>
              <a:gd name="adj2" fmla="val 21409888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AF3ABC-E816-7EB7-956C-5B894C8F01B4}"/>
              </a:ext>
            </a:extLst>
          </p:cNvPr>
          <p:cNvSpPr txBox="1"/>
          <p:nvPr/>
        </p:nvSpPr>
        <p:spPr>
          <a:xfrm>
            <a:off x="7243090" y="3814696"/>
            <a:ext cx="572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" / -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189B7250-8A68-3DD0-3837-FB88502A35EE}"/>
              </a:ext>
            </a:extLst>
          </p:cNvPr>
          <p:cNvSpPr/>
          <p:nvPr/>
        </p:nvSpPr>
        <p:spPr>
          <a:xfrm flipV="1">
            <a:off x="8374308" y="3827973"/>
            <a:ext cx="489971" cy="549958"/>
          </a:xfrm>
          <a:prstGeom prst="arc">
            <a:avLst>
              <a:gd name="adj1" fmla="val 8610538"/>
              <a:gd name="adj2" fmla="val 2384839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E1A20E3-0BEE-9677-FF53-E3F60C60FCC8}"/>
              </a:ext>
            </a:extLst>
          </p:cNvPr>
          <p:cNvCxnSpPr>
            <a:cxnSpLocks/>
            <a:stCxn id="34" idx="0"/>
            <a:endCxn id="86" idx="4"/>
          </p:cNvCxnSpPr>
          <p:nvPr/>
        </p:nvCxnSpPr>
        <p:spPr>
          <a:xfrm flipV="1">
            <a:off x="8655421" y="2650133"/>
            <a:ext cx="7229" cy="542632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3832952-D91E-AC29-2719-6FCAED3E7BDF}"/>
              </a:ext>
            </a:extLst>
          </p:cNvPr>
          <p:cNvSpPr txBox="1"/>
          <p:nvPr/>
        </p:nvSpPr>
        <p:spPr>
          <a:xfrm>
            <a:off x="8640892" y="2770540"/>
            <a:ext cx="8691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EOF/error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6D43FDF-8FE1-FF6D-663C-16FA5F699152}"/>
              </a:ext>
            </a:extLst>
          </p:cNvPr>
          <p:cNvCxnSpPr>
            <a:cxnSpLocks/>
            <a:stCxn id="35" idx="1"/>
          </p:cNvCxnSpPr>
          <p:nvPr/>
        </p:nvCxnSpPr>
        <p:spPr>
          <a:xfrm flipH="1" flipV="1">
            <a:off x="9188317" y="2436359"/>
            <a:ext cx="1138507" cy="880425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D0F2775-4FDB-0452-35F1-7BEA8A824E31}"/>
              </a:ext>
            </a:extLst>
          </p:cNvPr>
          <p:cNvSpPr txBox="1"/>
          <p:nvPr/>
        </p:nvSpPr>
        <p:spPr>
          <a:xfrm>
            <a:off x="9817896" y="2714212"/>
            <a:ext cx="8691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EOF/error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D1527C2-59A9-BCF6-0C28-5EE07D900DD3}"/>
              </a:ext>
            </a:extLst>
          </p:cNvPr>
          <p:cNvSpPr txBox="1"/>
          <p:nvPr/>
        </p:nvSpPr>
        <p:spPr>
          <a:xfrm>
            <a:off x="8468469" y="4431789"/>
            <a:ext cx="894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other / -</a:t>
            </a:r>
          </a:p>
        </p:txBody>
      </p:sp>
    </p:spTree>
    <p:extLst>
      <p:ext uri="{BB962C8B-B14F-4D97-AF65-F5344CB8AC3E}">
        <p14:creationId xmlns:p14="http://schemas.microsoft.com/office/powerpoint/2010/main" val="1332785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546D0F4-EBA9-3C03-7023-D7B0B9C8B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068" y="79997"/>
            <a:ext cx="11895081" cy="511674"/>
          </a:xfrm>
        </p:spPr>
        <p:txBody>
          <a:bodyPr/>
          <a:lstStyle/>
          <a:p>
            <a:r>
              <a:rPr lang="en-US" dirty="0"/>
              <a:t>Programming a Deterministic Finite Automaton – </a:t>
            </a:r>
            <a:r>
              <a:rPr lang="en-US" dirty="0" err="1"/>
              <a:t>states.c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58C52F-93A5-6C7E-419B-D1D5489E004D}"/>
              </a:ext>
            </a:extLst>
          </p:cNvPr>
          <p:cNvSpPr txBox="1"/>
          <p:nvPr/>
        </p:nvSpPr>
        <p:spPr>
          <a:xfrm>
            <a:off x="5483421" y="591671"/>
            <a:ext cx="6581670" cy="57554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"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states.h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STARTstate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c)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if (c == '\"')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return </a:t>
            </a:r>
            <a:r>
              <a:rPr lang="en-US" sz="16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QUOTE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      // saw a double quote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(c);             // echo input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return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          // stay in START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6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6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QUOTEstate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c)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if (c == '\\')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return 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SLASH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      // backslash ignore next char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else if (c == '\"')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return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      // closing " go to START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return </a:t>
            </a:r>
            <a:r>
              <a:rPr lang="en-US" sz="16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QUOTE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6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6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SLASHstate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return </a:t>
            </a:r>
            <a:r>
              <a:rPr lang="en-US" sz="16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QUOTE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1B026C-4829-78BF-473B-681007D6C897}"/>
              </a:ext>
            </a:extLst>
          </p:cNvPr>
          <p:cNvSpPr txBox="1"/>
          <p:nvPr/>
        </p:nvSpPr>
        <p:spPr>
          <a:xfrm>
            <a:off x="11069640" y="722402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states.c</a:t>
            </a:r>
            <a:r>
              <a:rPr lang="en-US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2166469-0761-DF3C-72F1-681388C292EB}"/>
              </a:ext>
            </a:extLst>
          </p:cNvPr>
          <p:cNvSpPr/>
          <p:nvPr/>
        </p:nvSpPr>
        <p:spPr>
          <a:xfrm>
            <a:off x="518574" y="3172698"/>
            <a:ext cx="854109" cy="8070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start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E87276-C4B4-2B65-3791-D4BA8E3EE843}"/>
              </a:ext>
            </a:extLst>
          </p:cNvPr>
          <p:cNvSpPr/>
          <p:nvPr/>
        </p:nvSpPr>
        <p:spPr>
          <a:xfrm>
            <a:off x="2493166" y="3174481"/>
            <a:ext cx="854109" cy="807021"/>
          </a:xfrm>
          <a:prstGeom prst="ellipse">
            <a:avLst/>
          </a:prstGeom>
          <a:solidFill>
            <a:srgbClr val="F374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quote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255B20B-E041-2F4A-AA13-543F5E12D22C}"/>
              </a:ext>
            </a:extLst>
          </p:cNvPr>
          <p:cNvSpPr/>
          <p:nvPr/>
        </p:nvSpPr>
        <p:spPr>
          <a:xfrm>
            <a:off x="4466543" y="3180315"/>
            <a:ext cx="854109" cy="807021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slash</a:t>
            </a:r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24291010-11F4-8758-6339-539AAF93504A}"/>
              </a:ext>
            </a:extLst>
          </p:cNvPr>
          <p:cNvSpPr/>
          <p:nvPr/>
        </p:nvSpPr>
        <p:spPr>
          <a:xfrm rot="9387854">
            <a:off x="3161510" y="2669390"/>
            <a:ext cx="1827892" cy="1396441"/>
          </a:xfrm>
          <a:prstGeom prst="arc">
            <a:avLst>
              <a:gd name="adj1" fmla="val 15003667"/>
              <a:gd name="adj2" fmla="val 21358983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6EE4C62-9407-9A6C-432F-DC91E98F5221}"/>
              </a:ext>
            </a:extLst>
          </p:cNvPr>
          <p:cNvSpPr txBox="1"/>
          <p:nvPr/>
        </p:nvSpPr>
        <p:spPr>
          <a:xfrm>
            <a:off x="3635301" y="3220046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\ / -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1A92C6C-E0A5-78F6-3291-29F99279EA50}"/>
              </a:ext>
            </a:extLst>
          </p:cNvPr>
          <p:cNvCxnSpPr>
            <a:cxnSpLocks/>
          </p:cNvCxnSpPr>
          <p:nvPr/>
        </p:nvCxnSpPr>
        <p:spPr>
          <a:xfrm>
            <a:off x="130366" y="3576209"/>
            <a:ext cx="381242" cy="104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rc 21">
            <a:extLst>
              <a:ext uri="{FF2B5EF4-FFF2-40B4-BE49-F238E27FC236}">
                <a16:creationId xmlns:a16="http://schemas.microsoft.com/office/drawing/2014/main" id="{4810ED0C-18E4-F9E8-0BD3-F993889AE5E4}"/>
              </a:ext>
            </a:extLst>
          </p:cNvPr>
          <p:cNvSpPr/>
          <p:nvPr/>
        </p:nvSpPr>
        <p:spPr>
          <a:xfrm>
            <a:off x="703262" y="2765804"/>
            <a:ext cx="424251" cy="628471"/>
          </a:xfrm>
          <a:prstGeom prst="arc">
            <a:avLst>
              <a:gd name="adj1" fmla="val 9264246"/>
              <a:gd name="adj2" fmla="val 2384839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CC8B980-DEE5-1665-ADF3-476ABCD07F29}"/>
              </a:ext>
            </a:extLst>
          </p:cNvPr>
          <p:cNvSpPr txBox="1"/>
          <p:nvPr/>
        </p:nvSpPr>
        <p:spPr>
          <a:xfrm>
            <a:off x="180108" y="2413118"/>
            <a:ext cx="17636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other / output(other)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4987B2-EB75-CBB2-4F01-DE8CA7164F0C}"/>
              </a:ext>
            </a:extLst>
          </p:cNvPr>
          <p:cNvSpPr txBox="1"/>
          <p:nvPr/>
        </p:nvSpPr>
        <p:spPr>
          <a:xfrm>
            <a:off x="1555311" y="3236074"/>
            <a:ext cx="572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" / -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BE3D196-4D22-C636-09D2-30774166939A}"/>
              </a:ext>
            </a:extLst>
          </p:cNvPr>
          <p:cNvCxnSpPr>
            <a:cxnSpLocks/>
            <a:stCxn id="16" idx="6"/>
            <a:endCxn id="17" idx="2"/>
          </p:cNvCxnSpPr>
          <p:nvPr/>
        </p:nvCxnSpPr>
        <p:spPr>
          <a:xfrm>
            <a:off x="1372683" y="3576209"/>
            <a:ext cx="1120483" cy="1783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2545854-818F-9848-9118-640FB200B2C9}"/>
              </a:ext>
            </a:extLst>
          </p:cNvPr>
          <p:cNvCxnSpPr>
            <a:cxnSpLocks/>
          </p:cNvCxnSpPr>
          <p:nvPr/>
        </p:nvCxnSpPr>
        <p:spPr>
          <a:xfrm>
            <a:off x="3367717" y="3577721"/>
            <a:ext cx="1100041" cy="1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67292FF-9572-2DF5-B391-A876EF1E6451}"/>
              </a:ext>
            </a:extLst>
          </p:cNvPr>
          <p:cNvSpPr txBox="1"/>
          <p:nvPr/>
        </p:nvSpPr>
        <p:spPr>
          <a:xfrm>
            <a:off x="1507890" y="3796412"/>
            <a:ext cx="572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" / -</a:t>
            </a:r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9943F047-5CC4-99BE-FDED-2B196B4B997C}"/>
              </a:ext>
            </a:extLst>
          </p:cNvPr>
          <p:cNvSpPr/>
          <p:nvPr/>
        </p:nvSpPr>
        <p:spPr>
          <a:xfrm flipV="1">
            <a:off x="2639108" y="3809689"/>
            <a:ext cx="489971" cy="549958"/>
          </a:xfrm>
          <a:prstGeom prst="arc">
            <a:avLst>
              <a:gd name="adj1" fmla="val 8610538"/>
              <a:gd name="adj2" fmla="val 2384839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A3D1602-7FB1-0F4A-3193-2810E3429885}"/>
              </a:ext>
            </a:extLst>
          </p:cNvPr>
          <p:cNvSpPr txBox="1"/>
          <p:nvPr/>
        </p:nvSpPr>
        <p:spPr>
          <a:xfrm>
            <a:off x="3776292" y="4086666"/>
            <a:ext cx="514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all/-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F966B00-3A9B-04BE-A98F-37D173DD8C0C}"/>
              </a:ext>
            </a:extLst>
          </p:cNvPr>
          <p:cNvSpPr txBox="1"/>
          <p:nvPr/>
        </p:nvSpPr>
        <p:spPr>
          <a:xfrm>
            <a:off x="2584584" y="4321111"/>
            <a:ext cx="894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other / -</a:t>
            </a:r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DE7CF870-0608-5F68-55BE-EF1EE12E872D}"/>
              </a:ext>
            </a:extLst>
          </p:cNvPr>
          <p:cNvSpPr/>
          <p:nvPr/>
        </p:nvSpPr>
        <p:spPr>
          <a:xfrm rot="9387854">
            <a:off x="1071650" y="2805763"/>
            <a:ext cx="1844930" cy="1342589"/>
          </a:xfrm>
          <a:prstGeom prst="arc">
            <a:avLst>
              <a:gd name="adj1" fmla="val 14204287"/>
              <a:gd name="adj2" fmla="val 21409888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5647D6-FB31-0EAB-A5EB-19686C5D566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774988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E2F113-A9ED-A149-D59D-62F6AF4EE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862" y="46737"/>
            <a:ext cx="10515600" cy="452308"/>
          </a:xfrm>
        </p:spPr>
        <p:txBody>
          <a:bodyPr/>
          <a:lstStyle/>
          <a:p>
            <a:r>
              <a:rPr lang="en-US" dirty="0"/>
              <a:t>Programming a Deterministic Finite Automaton – </a:t>
            </a:r>
            <a:r>
              <a:rPr lang="en-US" dirty="0" err="1"/>
              <a:t>noq.c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160D56-B767-3150-6A68-963485003A24}"/>
              </a:ext>
            </a:extLst>
          </p:cNvPr>
          <p:cNvSpPr txBox="1"/>
          <p:nvPr/>
        </p:nvSpPr>
        <p:spPr>
          <a:xfrm>
            <a:off x="6116693" y="452308"/>
            <a:ext cx="5930445" cy="60016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int c;                  // input char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int state = START;      // initial state of DFA</a:t>
            </a:r>
            <a:b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while ((c =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getchar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()) != EOF) {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switch (state) {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case START: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state =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STARTstate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(c);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break;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case QUOTE: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state =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QUOTEstate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(c);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break;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case SLASH: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state =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SLASHstate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break;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default: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fprintf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(stderr, "Error: Invalid state (%d)\n");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return EXIT_FAILURE;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}  // end switch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}  // end while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/*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* All done. No explicit end state used here.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* if not in start state, we have an error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*/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if (state == START) 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return EXIT_SUCCESS;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// ok we had an error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fprintf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(stderr, "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noq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error: Missing end quote \"\n");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return EXIT_FAILURE;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705EB1-1422-D22C-8FEC-59A2F9DA5F37}"/>
              </a:ext>
            </a:extLst>
          </p:cNvPr>
          <p:cNvSpPr txBox="1"/>
          <p:nvPr/>
        </p:nvSpPr>
        <p:spPr>
          <a:xfrm>
            <a:off x="11927778" y="657087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9BB385-42F6-5670-C0EC-4132CB5A3234}"/>
              </a:ext>
            </a:extLst>
          </p:cNvPr>
          <p:cNvGrpSpPr/>
          <p:nvPr/>
        </p:nvGrpSpPr>
        <p:grpSpPr>
          <a:xfrm>
            <a:off x="1250410" y="1455190"/>
            <a:ext cx="5167960" cy="369332"/>
            <a:chOff x="237739" y="1369553"/>
            <a:chExt cx="5167960" cy="369332"/>
          </a:xfrm>
        </p:grpSpPr>
        <p:sp>
          <p:nvSpPr>
            <p:cNvPr id="10" name="Left Arrow 9">
              <a:extLst>
                <a:ext uri="{FF2B5EF4-FFF2-40B4-BE49-F238E27FC236}">
                  <a16:creationId xmlns:a16="http://schemas.microsoft.com/office/drawing/2014/main" id="{9A76E3AE-7522-9E33-F4E0-2BF0A21E4171}"/>
                </a:ext>
              </a:extLst>
            </p:cNvPr>
            <p:cNvSpPr/>
            <p:nvPr/>
          </p:nvSpPr>
          <p:spPr>
            <a:xfrm rot="10800000">
              <a:off x="4897989" y="1643820"/>
              <a:ext cx="507710" cy="95065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23F3624-1408-0C61-3F6D-D160D4BF9FDD}"/>
                </a:ext>
              </a:extLst>
            </p:cNvPr>
            <p:cNvSpPr txBox="1"/>
            <p:nvPr/>
          </p:nvSpPr>
          <p:spPr>
            <a:xfrm>
              <a:off x="237739" y="1369553"/>
              <a:ext cx="4660250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primary loop read a char at a time until EOF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702D8D9-3EEB-7DAC-F1EA-224CF7072A98}"/>
              </a:ext>
            </a:extLst>
          </p:cNvPr>
          <p:cNvGrpSpPr/>
          <p:nvPr/>
        </p:nvGrpSpPr>
        <p:grpSpPr>
          <a:xfrm>
            <a:off x="1614860" y="1969748"/>
            <a:ext cx="5143732" cy="369332"/>
            <a:chOff x="629247" y="1116112"/>
            <a:chExt cx="5143732" cy="369332"/>
          </a:xfrm>
        </p:grpSpPr>
        <p:sp>
          <p:nvSpPr>
            <p:cNvPr id="14" name="Left Arrow 13">
              <a:extLst>
                <a:ext uri="{FF2B5EF4-FFF2-40B4-BE49-F238E27FC236}">
                  <a16:creationId xmlns:a16="http://schemas.microsoft.com/office/drawing/2014/main" id="{EB1FF7C8-E240-01EC-C6C8-1A5D46459B2C}"/>
                </a:ext>
              </a:extLst>
            </p:cNvPr>
            <p:cNvSpPr/>
            <p:nvPr/>
          </p:nvSpPr>
          <p:spPr>
            <a:xfrm rot="10254556">
              <a:off x="4594942" y="1165488"/>
              <a:ext cx="1178037" cy="45719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4320D0C-33D5-3CE3-5594-EE367B1D27BF}"/>
                </a:ext>
              </a:extLst>
            </p:cNvPr>
            <p:cNvSpPr txBox="1"/>
            <p:nvPr/>
          </p:nvSpPr>
          <p:spPr>
            <a:xfrm>
              <a:off x="629247" y="1116112"/>
              <a:ext cx="3916457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process input based on current state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87284BC-7EB8-15C9-8DAA-35AE377E90FC}"/>
              </a:ext>
            </a:extLst>
          </p:cNvPr>
          <p:cNvSpPr txBox="1"/>
          <p:nvPr/>
        </p:nvSpPr>
        <p:spPr>
          <a:xfrm>
            <a:off x="9173726" y="2179489"/>
            <a:ext cx="2683643" cy="73866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call state handlers based on current state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state handlers return next state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CC621AC-33B7-B3C1-C2A6-0CC3089BAAFC}"/>
              </a:ext>
            </a:extLst>
          </p:cNvPr>
          <p:cNvSpPr/>
          <p:nvPr/>
        </p:nvSpPr>
        <p:spPr>
          <a:xfrm>
            <a:off x="578123" y="3638125"/>
            <a:ext cx="854109" cy="8070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start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A4C2722-C9C6-05C2-7A3E-62CAD9CE2981}"/>
              </a:ext>
            </a:extLst>
          </p:cNvPr>
          <p:cNvSpPr/>
          <p:nvPr/>
        </p:nvSpPr>
        <p:spPr>
          <a:xfrm>
            <a:off x="2552715" y="3639908"/>
            <a:ext cx="854109" cy="807021"/>
          </a:xfrm>
          <a:prstGeom prst="ellipse">
            <a:avLst/>
          </a:prstGeom>
          <a:solidFill>
            <a:srgbClr val="F374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quote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3DB3EA9-098C-760D-FBD8-948F1A83C74A}"/>
              </a:ext>
            </a:extLst>
          </p:cNvPr>
          <p:cNvSpPr/>
          <p:nvPr/>
        </p:nvSpPr>
        <p:spPr>
          <a:xfrm>
            <a:off x="4526092" y="3645742"/>
            <a:ext cx="854109" cy="807021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slash</a:t>
            </a:r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B37A2BD2-1ADB-DA76-07C6-825990502D88}"/>
              </a:ext>
            </a:extLst>
          </p:cNvPr>
          <p:cNvSpPr/>
          <p:nvPr/>
        </p:nvSpPr>
        <p:spPr>
          <a:xfrm rot="9387854">
            <a:off x="3221059" y="3134817"/>
            <a:ext cx="1827892" cy="1396441"/>
          </a:xfrm>
          <a:prstGeom prst="arc">
            <a:avLst>
              <a:gd name="adj1" fmla="val 15003667"/>
              <a:gd name="adj2" fmla="val 21358983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4D74E9F-7A6E-D8B7-9CA7-9B74850ECED3}"/>
              </a:ext>
            </a:extLst>
          </p:cNvPr>
          <p:cNvSpPr txBox="1"/>
          <p:nvPr/>
        </p:nvSpPr>
        <p:spPr>
          <a:xfrm>
            <a:off x="3694850" y="3685473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\ / -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6DE9FF6-F9E9-62A3-93E5-15600F55E746}"/>
              </a:ext>
            </a:extLst>
          </p:cNvPr>
          <p:cNvCxnSpPr>
            <a:cxnSpLocks/>
          </p:cNvCxnSpPr>
          <p:nvPr/>
        </p:nvCxnSpPr>
        <p:spPr>
          <a:xfrm>
            <a:off x="189915" y="4041636"/>
            <a:ext cx="381242" cy="104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Arc 25">
            <a:extLst>
              <a:ext uri="{FF2B5EF4-FFF2-40B4-BE49-F238E27FC236}">
                <a16:creationId xmlns:a16="http://schemas.microsoft.com/office/drawing/2014/main" id="{6A1727E8-CA0E-FC41-CF4D-E613060B9529}"/>
              </a:ext>
            </a:extLst>
          </p:cNvPr>
          <p:cNvSpPr/>
          <p:nvPr/>
        </p:nvSpPr>
        <p:spPr>
          <a:xfrm>
            <a:off x="762811" y="3231231"/>
            <a:ext cx="424251" cy="628471"/>
          </a:xfrm>
          <a:prstGeom prst="arc">
            <a:avLst>
              <a:gd name="adj1" fmla="val 9264246"/>
              <a:gd name="adj2" fmla="val 2384839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21FE65F-B47D-7C4D-5A65-000AF85BFD10}"/>
              </a:ext>
            </a:extLst>
          </p:cNvPr>
          <p:cNvSpPr txBox="1"/>
          <p:nvPr/>
        </p:nvSpPr>
        <p:spPr>
          <a:xfrm>
            <a:off x="63949" y="2896562"/>
            <a:ext cx="17636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other / output(other)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91AA641-B95D-B78E-FF08-5FCDC97A4F6D}"/>
              </a:ext>
            </a:extLst>
          </p:cNvPr>
          <p:cNvSpPr txBox="1"/>
          <p:nvPr/>
        </p:nvSpPr>
        <p:spPr>
          <a:xfrm>
            <a:off x="1614860" y="3701501"/>
            <a:ext cx="572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" / -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80D884A-2F8B-653C-67E4-874CC3C4CF93}"/>
              </a:ext>
            </a:extLst>
          </p:cNvPr>
          <p:cNvCxnSpPr>
            <a:cxnSpLocks/>
            <a:stCxn id="20" idx="6"/>
            <a:endCxn id="21" idx="2"/>
          </p:cNvCxnSpPr>
          <p:nvPr/>
        </p:nvCxnSpPr>
        <p:spPr>
          <a:xfrm>
            <a:off x="1432232" y="4041636"/>
            <a:ext cx="1120483" cy="1783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7BB22C9-206C-DFF5-3A91-47FC5DA67098}"/>
              </a:ext>
            </a:extLst>
          </p:cNvPr>
          <p:cNvCxnSpPr>
            <a:cxnSpLocks/>
          </p:cNvCxnSpPr>
          <p:nvPr/>
        </p:nvCxnSpPr>
        <p:spPr>
          <a:xfrm>
            <a:off x="3427266" y="4043148"/>
            <a:ext cx="1100041" cy="1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1FCE159-410C-4E5A-925C-7DD051515B23}"/>
              </a:ext>
            </a:extLst>
          </p:cNvPr>
          <p:cNvSpPr txBox="1"/>
          <p:nvPr/>
        </p:nvSpPr>
        <p:spPr>
          <a:xfrm>
            <a:off x="1818853" y="3193413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EOF/No error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46FCDBF-53E5-B632-50AB-618DA3CCD064}"/>
              </a:ext>
            </a:extLst>
          </p:cNvPr>
          <p:cNvSpPr txBox="1"/>
          <p:nvPr/>
        </p:nvSpPr>
        <p:spPr>
          <a:xfrm>
            <a:off x="3781786" y="4517135"/>
            <a:ext cx="514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all/-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9E570C0-7B27-97B2-3F16-8C3BC4F4511B}"/>
              </a:ext>
            </a:extLst>
          </p:cNvPr>
          <p:cNvSpPr/>
          <p:nvPr/>
        </p:nvSpPr>
        <p:spPr>
          <a:xfrm>
            <a:off x="2435067" y="2470880"/>
            <a:ext cx="1103863" cy="626396"/>
          </a:xfrm>
          <a:prstGeom prst="ellipse">
            <a:avLst/>
          </a:prstGeom>
          <a:gradFill flip="none" rotWithShape="1">
            <a:gsLst>
              <a:gs pos="0">
                <a:srgbClr val="2C895B">
                  <a:tint val="66000"/>
                  <a:satMod val="160000"/>
                </a:srgbClr>
              </a:gs>
              <a:gs pos="50000">
                <a:srgbClr val="2C895B">
                  <a:tint val="44500"/>
                  <a:satMod val="160000"/>
                </a:srgbClr>
              </a:gs>
              <a:gs pos="100000">
                <a:srgbClr val="2C895B">
                  <a:tint val="23500"/>
                  <a:satMod val="160000"/>
                </a:srgb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end program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11004E5-7F25-789F-E865-3F838DBC80C3}"/>
              </a:ext>
            </a:extLst>
          </p:cNvPr>
          <p:cNvCxnSpPr>
            <a:cxnSpLocks/>
            <a:endCxn id="33" idx="2"/>
          </p:cNvCxnSpPr>
          <p:nvPr/>
        </p:nvCxnSpPr>
        <p:spPr>
          <a:xfrm flipV="1">
            <a:off x="1334301" y="2784078"/>
            <a:ext cx="1100766" cy="1014926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Arc 34">
            <a:extLst>
              <a:ext uri="{FF2B5EF4-FFF2-40B4-BE49-F238E27FC236}">
                <a16:creationId xmlns:a16="http://schemas.microsoft.com/office/drawing/2014/main" id="{D1BC9993-20D4-C2F8-9CFB-BCA75F3429E6}"/>
              </a:ext>
            </a:extLst>
          </p:cNvPr>
          <p:cNvSpPr/>
          <p:nvPr/>
        </p:nvSpPr>
        <p:spPr>
          <a:xfrm rot="9387854">
            <a:off x="1077862" y="3255651"/>
            <a:ext cx="1844930" cy="1342589"/>
          </a:xfrm>
          <a:prstGeom prst="arc">
            <a:avLst>
              <a:gd name="adj1" fmla="val 14204287"/>
              <a:gd name="adj2" fmla="val 21409888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FA5BAF3-F1F3-5848-45DC-B2D051E2DE8A}"/>
              </a:ext>
            </a:extLst>
          </p:cNvPr>
          <p:cNvSpPr txBox="1"/>
          <p:nvPr/>
        </p:nvSpPr>
        <p:spPr>
          <a:xfrm>
            <a:off x="1567439" y="4261839"/>
            <a:ext cx="572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" / -</a:t>
            </a:r>
          </a:p>
        </p:txBody>
      </p:sp>
      <p:sp>
        <p:nvSpPr>
          <p:cNvPr id="37" name="Arc 36">
            <a:extLst>
              <a:ext uri="{FF2B5EF4-FFF2-40B4-BE49-F238E27FC236}">
                <a16:creationId xmlns:a16="http://schemas.microsoft.com/office/drawing/2014/main" id="{48C0FD94-C72C-BB35-6328-7A168FF2F0AA}"/>
              </a:ext>
            </a:extLst>
          </p:cNvPr>
          <p:cNvSpPr/>
          <p:nvPr/>
        </p:nvSpPr>
        <p:spPr>
          <a:xfrm flipV="1">
            <a:off x="2698657" y="4275116"/>
            <a:ext cx="489971" cy="549958"/>
          </a:xfrm>
          <a:prstGeom prst="arc">
            <a:avLst>
              <a:gd name="adj1" fmla="val 8610538"/>
              <a:gd name="adj2" fmla="val 2384839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3CE5E65-A777-F771-96CB-6795A8883E2B}"/>
              </a:ext>
            </a:extLst>
          </p:cNvPr>
          <p:cNvCxnSpPr>
            <a:cxnSpLocks/>
            <a:stCxn id="21" idx="0"/>
            <a:endCxn id="33" idx="4"/>
          </p:cNvCxnSpPr>
          <p:nvPr/>
        </p:nvCxnSpPr>
        <p:spPr>
          <a:xfrm flipV="1">
            <a:off x="2979770" y="3097276"/>
            <a:ext cx="7229" cy="542632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0525098-7287-7D9A-62F8-C729F0B7629E}"/>
              </a:ext>
            </a:extLst>
          </p:cNvPr>
          <p:cNvSpPr txBox="1"/>
          <p:nvPr/>
        </p:nvSpPr>
        <p:spPr>
          <a:xfrm>
            <a:off x="2965241" y="3217683"/>
            <a:ext cx="8691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EOF/error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B499D5D-2D41-0DCD-2B7B-8C099498723E}"/>
              </a:ext>
            </a:extLst>
          </p:cNvPr>
          <p:cNvCxnSpPr>
            <a:cxnSpLocks/>
            <a:stCxn id="22" idx="1"/>
          </p:cNvCxnSpPr>
          <p:nvPr/>
        </p:nvCxnSpPr>
        <p:spPr>
          <a:xfrm flipH="1" flipV="1">
            <a:off x="3512666" y="2883502"/>
            <a:ext cx="1138507" cy="880425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B61E9EA-5A73-9D46-3888-5244C54BF123}"/>
              </a:ext>
            </a:extLst>
          </p:cNvPr>
          <p:cNvSpPr txBox="1"/>
          <p:nvPr/>
        </p:nvSpPr>
        <p:spPr>
          <a:xfrm>
            <a:off x="4142245" y="3161355"/>
            <a:ext cx="8691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EOF/error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D724F22-7DC9-0643-0E57-03EE9088F220}"/>
              </a:ext>
            </a:extLst>
          </p:cNvPr>
          <p:cNvSpPr txBox="1"/>
          <p:nvPr/>
        </p:nvSpPr>
        <p:spPr>
          <a:xfrm>
            <a:off x="8896838" y="5272074"/>
            <a:ext cx="1805302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check ending "state"</a:t>
            </a:r>
          </a:p>
        </p:txBody>
      </p:sp>
    </p:spTree>
    <p:extLst>
      <p:ext uri="{BB962C8B-B14F-4D97-AF65-F5344CB8AC3E}">
        <p14:creationId xmlns:p14="http://schemas.microsoft.com/office/powerpoint/2010/main" val="1597619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B1BF5-E617-4640-B83A-D73C358AA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6" y="79997"/>
            <a:ext cx="11695423" cy="596891"/>
          </a:xfrm>
        </p:spPr>
        <p:txBody>
          <a:bodyPr/>
          <a:lstStyle/>
          <a:p>
            <a:r>
              <a:rPr lang="en-US" dirty="0"/>
              <a:t>Linux/Unix Process and Standard I/O (CSE 15L)</a:t>
            </a:r>
            <a:endParaRPr lang="en-US" dirty="0">
              <a:solidFill>
                <a:srgbClr val="2C895B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43FD2BB-F055-5D47-A657-5515A4093E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663" t="3814" r="2606" b="4714"/>
          <a:stretch/>
        </p:blipFill>
        <p:spPr bwMode="auto">
          <a:xfrm>
            <a:off x="1049811" y="922343"/>
            <a:ext cx="10092377" cy="594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BD898F51-EB2F-9846-8D46-DEBFB744BFA3}"/>
              </a:ext>
            </a:extLst>
          </p:cNvPr>
          <p:cNvGrpSpPr/>
          <p:nvPr/>
        </p:nvGrpSpPr>
        <p:grpSpPr>
          <a:xfrm>
            <a:off x="3562390" y="3490592"/>
            <a:ext cx="3579826" cy="836061"/>
            <a:chOff x="3562390" y="3490592"/>
            <a:chExt cx="3579826" cy="83606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6DB0993-C5FE-0944-BF5D-460340AF4CBA}"/>
                </a:ext>
              </a:extLst>
            </p:cNvPr>
            <p:cNvSpPr txBox="1"/>
            <p:nvPr/>
          </p:nvSpPr>
          <p:spPr>
            <a:xfrm>
              <a:off x="3562390" y="3490592"/>
              <a:ext cx="3579826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</a:rPr>
                <a:t>Linux OS "file descriptor number"</a:t>
              </a:r>
            </a:p>
          </p:txBody>
        </p:sp>
        <p:sp>
          <p:nvSpPr>
            <p:cNvPr id="5" name="Up Arrow 4">
              <a:extLst>
                <a:ext uri="{FF2B5EF4-FFF2-40B4-BE49-F238E27FC236}">
                  <a16:creationId xmlns:a16="http://schemas.microsoft.com/office/drawing/2014/main" id="{510241D7-C974-1447-8213-FA60BF0C20E1}"/>
                </a:ext>
              </a:extLst>
            </p:cNvPr>
            <p:cNvSpPr/>
            <p:nvPr/>
          </p:nvSpPr>
          <p:spPr>
            <a:xfrm rot="10800000">
              <a:off x="5082797" y="3886599"/>
              <a:ext cx="231006" cy="440054"/>
            </a:xfrm>
            <a:prstGeom prst="upArrow">
              <a:avLst/>
            </a:prstGeom>
            <a:solidFill>
              <a:srgbClr val="2C895B"/>
            </a:solidFill>
            <a:ln>
              <a:solidFill>
                <a:srgbClr val="2C89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CE545F4-851E-CE49-855A-673654D64360}"/>
              </a:ext>
            </a:extLst>
          </p:cNvPr>
          <p:cNvGrpSpPr/>
          <p:nvPr/>
        </p:nvGrpSpPr>
        <p:grpSpPr>
          <a:xfrm>
            <a:off x="3336251" y="784870"/>
            <a:ext cx="3403496" cy="809387"/>
            <a:chOff x="3336251" y="784870"/>
            <a:chExt cx="3403496" cy="80938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498ABB1-371F-7948-A9BF-4A982A074293}"/>
                </a:ext>
              </a:extLst>
            </p:cNvPr>
            <p:cNvSpPr txBox="1"/>
            <p:nvPr/>
          </p:nvSpPr>
          <p:spPr>
            <a:xfrm>
              <a:off x="3336251" y="784870"/>
              <a:ext cx="3403496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c </a:t>
              </a:r>
              <a:r>
                <a:rPr lang="en-US" dirty="0" err="1">
                  <a:solidFill>
                    <a:srgbClr val="0070C0"/>
                  </a:solidFill>
                </a:rPr>
                <a:t>stdio</a:t>
              </a:r>
              <a:r>
                <a:rPr lang="en-US" dirty="0">
                  <a:solidFill>
                    <a:srgbClr val="0070C0"/>
                  </a:solidFill>
                </a:rPr>
                <a:t> file handle/pointer (file *)</a:t>
              </a:r>
            </a:p>
          </p:txBody>
        </p:sp>
        <p:sp>
          <p:nvSpPr>
            <p:cNvPr id="8" name="Up Arrow 7">
              <a:extLst>
                <a:ext uri="{FF2B5EF4-FFF2-40B4-BE49-F238E27FC236}">
                  <a16:creationId xmlns:a16="http://schemas.microsoft.com/office/drawing/2014/main" id="{9D447373-5ED8-9B4D-AC3E-2E1120365252}"/>
                </a:ext>
              </a:extLst>
            </p:cNvPr>
            <p:cNvSpPr/>
            <p:nvPr/>
          </p:nvSpPr>
          <p:spPr>
            <a:xfrm rot="10800000">
              <a:off x="5932271" y="1154203"/>
              <a:ext cx="231006" cy="440054"/>
            </a:xfrm>
            <a:prstGeom prst="up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FFD0471-5FD6-BC4E-ADC5-2D3813E04503}"/>
              </a:ext>
            </a:extLst>
          </p:cNvPr>
          <p:cNvSpPr txBox="1"/>
          <p:nvPr/>
        </p:nvSpPr>
        <p:spPr>
          <a:xfrm>
            <a:off x="4998467" y="2140699"/>
            <a:ext cx="348255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THIS IS A TEST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E0E197-F97D-2045-9146-536DEAAF098A}"/>
              </a:ext>
            </a:extLst>
          </p:cNvPr>
          <p:cNvSpPr txBox="1"/>
          <p:nvPr/>
        </p:nvSpPr>
        <p:spPr>
          <a:xfrm rot="5400000">
            <a:off x="1692523" y="3866944"/>
            <a:ext cx="24957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THIS IS A TEST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A0D771-6051-9B4F-911E-743EF71C4AFA}"/>
              </a:ext>
            </a:extLst>
          </p:cNvPr>
          <p:cNvSpPr txBox="1"/>
          <p:nvPr/>
        </p:nvSpPr>
        <p:spPr>
          <a:xfrm>
            <a:off x="1212887" y="2242235"/>
            <a:ext cx="221086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echo input to output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7A256B-B93F-D847-A0CC-C62EE9B6BD1E}"/>
              </a:ext>
            </a:extLst>
          </p:cNvPr>
          <p:cNvSpPr txBox="1"/>
          <p:nvPr/>
        </p:nvSpPr>
        <p:spPr>
          <a:xfrm>
            <a:off x="7687010" y="4106626"/>
            <a:ext cx="2591523" cy="1015663"/>
          </a:xfrm>
          <a:prstGeom prst="rect">
            <a:avLst/>
          </a:prstGeom>
          <a:solidFill>
            <a:srgbClr val="74C3FF"/>
          </a:solidFill>
        </p:spPr>
        <p:txBody>
          <a:bodyPr wrap="square">
            <a:spAutoFit/>
          </a:bodyPr>
          <a:lstStyle/>
          <a:p>
            <a:endParaRPr lang="en-US" sz="1800" dirty="0">
              <a:solidFill>
                <a:schemeClr val="tx2"/>
              </a:solidFill>
            </a:endParaRPr>
          </a:p>
          <a:p>
            <a:r>
              <a:rPr lang="en-US" sz="2400" dirty="0">
                <a:solidFill>
                  <a:schemeClr val="tx2"/>
                </a:solidFill>
              </a:rPr>
              <a:t>THIS IS A TEST</a:t>
            </a:r>
          </a:p>
          <a:p>
            <a:endParaRPr lang="en-US" sz="1800" dirty="0">
              <a:solidFill>
                <a:schemeClr val="tx2"/>
              </a:solidFill>
            </a:endParaRPr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AE7B5D30-01A9-474E-B219-001AC2BC6395}"/>
              </a:ext>
            </a:extLst>
          </p:cNvPr>
          <p:cNvSpPr txBox="1">
            <a:spLocks/>
          </p:cNvSpPr>
          <p:nvPr/>
        </p:nvSpPr>
        <p:spPr>
          <a:xfrm>
            <a:off x="2242581" y="5843541"/>
            <a:ext cx="4760191" cy="88575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I/O Is not part of C it is supplied in the runtime environment: standard C library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B3013A-BA10-0D4C-B716-CD8680CCD3F8}"/>
              </a:ext>
            </a:extLst>
          </p:cNvPr>
          <p:cNvSpPr txBox="1"/>
          <p:nvPr/>
        </p:nvSpPr>
        <p:spPr>
          <a:xfrm>
            <a:off x="11884564" y="643630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105987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4" grpId="0" animBg="1"/>
      <p:bldP spid="13" grpId="0" animBg="1"/>
      <p:bldP spid="1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82FDA81-8D4E-7841-A3C6-81939E4B3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187" y="88133"/>
            <a:ext cx="10515600" cy="528511"/>
          </a:xfrm>
        </p:spPr>
        <p:txBody>
          <a:bodyPr/>
          <a:lstStyle/>
          <a:p>
            <a:r>
              <a:rPr lang="en-US" dirty="0"/>
              <a:t>C Library Function: Simple Formatted Printing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A310523-720E-C14B-A98D-341766451C82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342445" y="2226717"/>
            <a:ext cx="9347521" cy="4543150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20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 // import the public interface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fprintf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(FILE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*file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const char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000" b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format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...); 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Write chars to the file identified by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file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2000" dirty="0" err="1">
                <a:solidFill>
                  <a:srgbClr val="7030A0"/>
                </a:solidFill>
              </a:rPr>
              <a:t>stdout</a:t>
            </a:r>
            <a:r>
              <a:rPr lang="en-US" sz="2000" dirty="0">
                <a:solidFill>
                  <a:srgbClr val="7030A0"/>
                </a:solidFill>
              </a:rPr>
              <a:t>, stderr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are already open)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Convert values to chars, as directed by </a:t>
            </a:r>
            <a:r>
              <a:rPr lang="en-US" sz="2000" b="1" dirty="0">
                <a:solidFill>
                  <a:srgbClr val="F3753F"/>
                </a:solidFill>
              </a:rPr>
              <a:t>format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endParaRPr lang="en-US" sz="2000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r>
              <a:rPr lang="en-US" sz="2000" dirty="0">
                <a:solidFill>
                  <a:schemeClr val="accent1"/>
                </a:solidFill>
              </a:rPr>
              <a:t>Return count of chars successfully written</a:t>
            </a:r>
          </a:p>
          <a:p>
            <a:pPr lvl="1"/>
            <a:r>
              <a:rPr lang="en-US" sz="2000" b="1" dirty="0">
                <a:solidFill>
                  <a:srgbClr val="F3753F"/>
                </a:solidFill>
              </a:rPr>
              <a:t>Format</a:t>
            </a:r>
            <a:r>
              <a:rPr lang="en-US" sz="2000" b="1" dirty="0">
                <a:solidFill>
                  <a:schemeClr val="accent3"/>
                </a:solidFill>
              </a:rPr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is the </a:t>
            </a:r>
            <a:r>
              <a:rPr lang="en-US" sz="2000" dirty="0">
                <a:solidFill>
                  <a:srgbClr val="0070C0"/>
                </a:solidFill>
              </a:rPr>
              <a:t>output specifications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enclosed in a </a:t>
            </a:r>
            <a:r>
              <a:rPr lang="en-US" sz="2000" dirty="0">
                <a:solidFill>
                  <a:schemeClr val="accent5"/>
                </a:solidFill>
              </a:rPr>
              <a:t>"string"</a:t>
            </a:r>
          </a:p>
          <a:p>
            <a:pPr lvl="1"/>
            <a:r>
              <a:rPr lang="en-US" sz="2000" dirty="0"/>
              <a:t>R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eturns a negative value if an error occurs</a:t>
            </a:r>
          </a:p>
          <a:p>
            <a:pPr lvl="2"/>
            <a:endParaRPr lang="en-US" sz="1600" b="1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(const char *</a:t>
            </a:r>
            <a:r>
              <a:rPr lang="en-US" sz="2000" b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format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...); </a:t>
            </a:r>
            <a:r>
              <a:rPr lang="en-US" sz="20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*</a:t>
            </a:r>
            <a:r>
              <a:rPr lang="en-US" sz="2000" b="1" i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format</a:t>
            </a:r>
            <a:r>
              <a:rPr lang="en-US" sz="20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later in course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Equivalent to </a:t>
            </a:r>
            <a:r>
              <a:rPr lang="en-US" sz="20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fprintf</a:t>
            </a:r>
            <a:r>
              <a:rPr lang="en-US" sz="20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stdout</a:t>
            </a:r>
            <a:r>
              <a:rPr lang="en-US" sz="20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format, ...);</a:t>
            </a:r>
          </a:p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Type</a:t>
            </a:r>
            <a:r>
              <a:rPr lang="en-US" sz="2400" b="1" dirty="0">
                <a:solidFill>
                  <a:schemeClr val="tx1">
                    <a:lumMod val="50000"/>
                  </a:schemeClr>
                </a:solidFill>
              </a:rPr>
              <a:t> %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man 3 </a:t>
            </a:r>
            <a:r>
              <a:rPr lang="en-US" sz="24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for more information on </a:t>
            </a:r>
            <a:r>
              <a:rPr lang="en-US" sz="2400" i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format</a:t>
            </a:r>
          </a:p>
        </p:txBody>
      </p:sp>
      <p:graphicFrame>
        <p:nvGraphicFramePr>
          <p:cNvPr id="4" name="Group 4">
            <a:extLst>
              <a:ext uri="{FF2B5EF4-FFF2-40B4-BE49-F238E27FC236}">
                <a16:creationId xmlns:a16="http://schemas.microsoft.com/office/drawing/2014/main" id="{FA099624-6FFE-894C-866D-3D4BFD2DCD46}"/>
              </a:ext>
            </a:extLst>
          </p:cNvPr>
          <p:cNvGraphicFramePr>
            <a:graphicFrameLocks/>
          </p:cNvGraphicFramePr>
          <p:nvPr/>
        </p:nvGraphicFramePr>
        <p:xfrm>
          <a:off x="474177" y="682424"/>
          <a:ext cx="11415624" cy="1463040"/>
        </p:xfrm>
        <a:graphic>
          <a:graphicData uri="http://schemas.openxmlformats.org/drawingml/2006/table">
            <a:tbl>
              <a:tblPr/>
              <a:tblGrid>
                <a:gridCol w="2993046">
                  <a:extLst>
                    <a:ext uri="{9D8B030D-6E8A-4147-A177-3AD203B41FA5}">
                      <a16:colId xmlns:a16="http://schemas.microsoft.com/office/drawing/2014/main" val="1695198898"/>
                    </a:ext>
                  </a:extLst>
                </a:gridCol>
                <a:gridCol w="8422578">
                  <a:extLst>
                    <a:ext uri="{9D8B030D-6E8A-4147-A177-3AD203B41FA5}">
                      <a16:colId xmlns:a16="http://schemas.microsoft.com/office/drawing/2014/main" val="3806342213"/>
                    </a:ext>
                  </a:extLst>
                </a:gridCol>
              </a:tblGrid>
              <a:tr h="38100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Helvetica" pitchFamily="2" charset="0"/>
                        </a:rPr>
                        <a:t>Task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Helvetica" pitchFamily="2" charset="0"/>
                        </a:rPr>
                        <a:t>  Example Function Calls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343136"/>
                  </a:ext>
                </a:extLst>
              </a:tr>
              <a:tr h="726165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Write formatted data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status;</a:t>
                      </a:r>
                      <a:b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status = </a:t>
                      </a:r>
                      <a:r>
                        <a:rPr kumimoji="0" lang="en-US" alt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fprintf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alt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stderr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"%d\n", </a:t>
                      </a:r>
                      <a:r>
                        <a:rPr kumimoji="0" lang="en-US" alt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</a:t>
                      </a:r>
                      <a:b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status = </a:t>
                      </a:r>
                      <a:r>
                        <a:rPr kumimoji="0" lang="en-US" alt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printf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("%d\n", </a:t>
                      </a:r>
                      <a:r>
                        <a:rPr kumimoji="0" lang="en-US" alt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      </a:t>
                      </a:r>
                      <a:r>
                        <a:rPr kumimoji="0" lang="en-US" alt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2C895B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/* Writes to </a:t>
                      </a:r>
                      <a:r>
                        <a:rPr kumimoji="0" lang="en-US" altLang="en-US" sz="20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2C895B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stdout</a:t>
                      </a:r>
                      <a:r>
                        <a:rPr kumimoji="0" lang="en-US" alt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2C895B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*/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60327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688AA52-C606-ED4E-9D02-6B75A938F76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633726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3C591-ED06-144C-A5F7-F4FCFEB2F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635" y="253441"/>
            <a:ext cx="11405656" cy="447054"/>
          </a:xfrm>
        </p:spPr>
        <p:txBody>
          <a:bodyPr/>
          <a:lstStyle/>
          <a:p>
            <a:r>
              <a:rPr lang="en-US" dirty="0"/>
              <a:t>Some Formatted Output Conversion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B19B8-B91D-714B-859B-8190EB74A93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99205" y="888856"/>
            <a:ext cx="10793590" cy="502898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Conversion specifications example</a:t>
            </a:r>
          </a:p>
          <a:p>
            <a:pPr lvl="1"/>
            <a:r>
              <a:rPr lang="en-US" sz="2000" b="1" dirty="0">
                <a:solidFill>
                  <a:srgbClr val="FF0000"/>
                </a:solidFill>
              </a:rPr>
              <a:t>%d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conversion specifier for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int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variables</a:t>
            </a:r>
          </a:p>
          <a:p>
            <a:pPr lvl="1"/>
            <a:r>
              <a:rPr lang="en-US" sz="2000" b="1" dirty="0">
                <a:solidFill>
                  <a:srgbClr val="F3753F"/>
                </a:solidFill>
              </a:rPr>
              <a:t>%c </a:t>
            </a:r>
            <a:r>
              <a:rPr lang="en-US" sz="2000" dirty="0"/>
              <a:t>conversion specifier for </a:t>
            </a:r>
            <a:r>
              <a:rPr lang="en-US" sz="2000" b="1" dirty="0"/>
              <a:t>char </a:t>
            </a:r>
            <a:r>
              <a:rPr lang="en-US" sz="2000" dirty="0"/>
              <a:t>variables</a:t>
            </a:r>
          </a:p>
          <a:p>
            <a:pPr lvl="1"/>
            <a:r>
              <a:rPr lang="en-US" sz="2000" dirty="0"/>
              <a:t>many more conversion specifiers (online manual: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 man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/>
              <a:t>and the textbooks)</a:t>
            </a:r>
            <a:endParaRPr lang="en-US" sz="2000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endParaRPr lang="en-US" sz="1800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marL="354012" lvl="1" indent="0">
              <a:buNone/>
            </a:pPr>
            <a:endParaRPr lang="en-US" sz="2000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Output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F3B944A-894D-E249-8B2A-972E9C6FF73A}"/>
              </a:ext>
            </a:extLst>
          </p:cNvPr>
          <p:cNvSpPr/>
          <p:nvPr/>
        </p:nvSpPr>
        <p:spPr bwMode="auto">
          <a:xfrm>
            <a:off x="1499692" y="2644618"/>
            <a:ext cx="8528863" cy="1755856"/>
          </a:xfrm>
          <a:prstGeom prst="roundRect">
            <a:avLst/>
          </a:prstGeom>
          <a:solidFill>
            <a:schemeClr val="bg1">
              <a:alpha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10;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'</a:t>
            </a:r>
            <a:r>
              <a:rPr lang="en-US" b="1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</a:p>
          <a:p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a[] = " Hello\n";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solidFill>
                  <a:srgbClr val="2C895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%c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1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%s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b="1" dirty="0">
                <a:solidFill>
                  <a:srgbClr val="2C895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write to </a:t>
            </a:r>
            <a:r>
              <a:rPr lang="en-US" b="1" dirty="0" err="1">
                <a:solidFill>
                  <a:srgbClr val="2C895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endParaRPr lang="en-US" b="1" dirty="0">
              <a:solidFill>
                <a:srgbClr val="2C895B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solidFill>
                  <a:srgbClr val="2C895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stderr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"This is an error message to stderr\n"); 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3FBB47C-03CC-FB41-A31A-CEAE545B540B}"/>
              </a:ext>
            </a:extLst>
          </p:cNvPr>
          <p:cNvSpPr/>
          <p:nvPr/>
        </p:nvSpPr>
        <p:spPr bwMode="auto">
          <a:xfrm>
            <a:off x="2117293" y="4904154"/>
            <a:ext cx="5109130" cy="781870"/>
          </a:xfrm>
          <a:prstGeom prst="roundRect">
            <a:avLst/>
          </a:prstGeom>
          <a:solidFill>
            <a:schemeClr val="bg1">
              <a:alpha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10, Hello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 is an error message to stderr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22CDDC-7C60-F446-BC53-1A082B50984D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72949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5" grpId="0" animBg="1"/>
      <p:bldP spid="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FE035-2029-A743-81BB-27131B99B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102" y="64941"/>
            <a:ext cx="10515600" cy="578652"/>
          </a:xfrm>
        </p:spPr>
        <p:txBody>
          <a:bodyPr/>
          <a:lstStyle/>
          <a:p>
            <a:r>
              <a:rPr lang="en-US" dirty="0"/>
              <a:t>Conditional Statements </a:t>
            </a:r>
            <a:r>
              <a:rPr lang="en-US" altLang="en-US" sz="2400" dirty="0"/>
              <a:t>(</a:t>
            </a:r>
            <a:r>
              <a:rPr lang="en-US" alt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if, while, do...while, for</a:t>
            </a:r>
            <a:r>
              <a:rPr lang="en-US" altLang="en-US" sz="2400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A44B1-F232-7B49-B331-463CBDCFB5D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19184" y="809565"/>
            <a:ext cx="11108594" cy="566185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altLang="en-US" sz="2200" b="1" dirty="0">
                <a:solidFill>
                  <a:srgbClr val="0070C0"/>
                </a:solidFill>
              </a:rPr>
              <a:t>C conditional test expressions</a:t>
            </a:r>
            <a:r>
              <a:rPr lang="en-US" altLang="en-US" sz="2200" dirty="0">
                <a:solidFill>
                  <a:schemeClr val="tx1">
                    <a:lumMod val="50000"/>
                  </a:schemeClr>
                </a:solidFill>
              </a:rPr>
              <a:t>: </a:t>
            </a:r>
            <a:r>
              <a:rPr lang="en-US" altLang="en-US" sz="2200" b="1" dirty="0">
                <a:solidFill>
                  <a:srgbClr val="FF0000"/>
                </a:solidFill>
              </a:rPr>
              <a:t>0 (NULL) is FALSE</a:t>
            </a:r>
            <a:r>
              <a:rPr lang="en-US" altLang="en-US" sz="2200" b="1" dirty="0"/>
              <a:t>,  </a:t>
            </a:r>
            <a:r>
              <a:rPr lang="en-US" altLang="en-US" sz="2200" b="1" u="sng" dirty="0">
                <a:solidFill>
                  <a:srgbClr val="00B050"/>
                </a:solidFill>
              </a:rPr>
              <a:t>any</a:t>
            </a:r>
            <a:r>
              <a:rPr lang="en-US" altLang="en-US" sz="2200" b="1" dirty="0">
                <a:solidFill>
                  <a:srgbClr val="00B050"/>
                </a:solidFill>
              </a:rPr>
              <a:t> non-0 value is TRUE </a:t>
            </a:r>
          </a:p>
          <a:p>
            <a:r>
              <a:rPr lang="en-US" altLang="en-US" sz="2200" b="1" dirty="0">
                <a:solidFill>
                  <a:srgbClr val="FF0000"/>
                </a:solidFill>
              </a:rPr>
              <a:t>C comparison operators ( ==, !=, &gt;, etc.) </a:t>
            </a:r>
            <a:r>
              <a:rPr lang="en-US" altLang="en-US" sz="2200" b="1" dirty="0">
                <a:solidFill>
                  <a:srgbClr val="0070C0"/>
                </a:solidFill>
              </a:rPr>
              <a:t>evaluate to either 0 (false) or 1 (true)</a:t>
            </a:r>
          </a:p>
          <a:p>
            <a:r>
              <a:rPr lang="en-US" altLang="en-US" sz="2400" dirty="0">
                <a:solidFill>
                  <a:srgbClr val="00B050"/>
                </a:solidFill>
              </a:rPr>
              <a:t>Legal in Java and in C:</a:t>
            </a:r>
          </a:p>
          <a:p>
            <a:pPr lvl="1"/>
            <a:endParaRPr lang="en-US" altLang="en-US" sz="2000" dirty="0"/>
          </a:p>
          <a:p>
            <a:pPr lvl="1"/>
            <a:endParaRPr lang="en-US" altLang="en-US" sz="2800" dirty="0"/>
          </a:p>
          <a:p>
            <a:pPr lvl="2"/>
            <a:endParaRPr lang="en-US" altLang="en-US" sz="3000" dirty="0"/>
          </a:p>
          <a:p>
            <a:pPr lvl="2"/>
            <a:endParaRPr lang="en-US" altLang="en-US" sz="2000" dirty="0">
              <a:solidFill>
                <a:srgbClr val="FF0000"/>
              </a:solidFill>
            </a:endParaRPr>
          </a:p>
          <a:p>
            <a:r>
              <a:rPr lang="en-US" altLang="en-US" sz="2400" dirty="0">
                <a:solidFill>
                  <a:srgbClr val="FF0000"/>
                </a:solidFill>
              </a:rPr>
              <a:t>Illegal in Java</a:t>
            </a:r>
            <a:r>
              <a:rPr lang="en-US" altLang="en-US" sz="2400" dirty="0"/>
              <a:t>, </a:t>
            </a:r>
            <a:r>
              <a:rPr lang="en-US" altLang="en-US" sz="2400" dirty="0">
                <a:solidFill>
                  <a:srgbClr val="00B050"/>
                </a:solidFill>
              </a:rPr>
              <a:t>but </a:t>
            </a:r>
            <a:r>
              <a:rPr lang="en-US" altLang="en-US" sz="2400" b="1" dirty="0">
                <a:solidFill>
                  <a:srgbClr val="00B050"/>
                </a:solidFill>
              </a:rPr>
              <a:t>legal</a:t>
            </a:r>
            <a:r>
              <a:rPr lang="en-US" altLang="en-US" sz="2400" dirty="0">
                <a:solidFill>
                  <a:srgbClr val="00B050"/>
                </a:solidFill>
              </a:rPr>
              <a:t> in C (often a typo!):</a:t>
            </a:r>
          </a:p>
          <a:p>
            <a:pPr marL="0" indent="0">
              <a:buNone/>
            </a:pPr>
            <a:endParaRPr lang="en-US" altLang="en-US" sz="3200" dirty="0"/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4E5977E7-482D-4144-A70D-1D7F918395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4852" y="2494875"/>
            <a:ext cx="2733768" cy="16312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</a:t>
            </a:r>
            <a:b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5)</a:t>
            </a:r>
            <a:b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2000" i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statement1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b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2000" i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statement2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E058225E-C681-9B44-B233-E782AF46F2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1756" y="4681928"/>
            <a:ext cx="2733768" cy="16312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</a:t>
            </a:r>
            <a:b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5)</a:t>
            </a:r>
            <a:b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2000" i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statement1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b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2000" i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statement2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9489300-9A37-794F-BC34-5108AD749AEB}"/>
              </a:ext>
            </a:extLst>
          </p:cNvPr>
          <p:cNvGrpSpPr/>
          <p:nvPr/>
        </p:nvGrpSpPr>
        <p:grpSpPr>
          <a:xfrm>
            <a:off x="5355524" y="4724996"/>
            <a:ext cx="4369543" cy="1323439"/>
            <a:chOff x="4343030" y="4978705"/>
            <a:chExt cx="4316888" cy="132343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2D12BAA-0164-484B-A922-F1C9C32EA351}"/>
                </a:ext>
              </a:extLst>
            </p:cNvPr>
            <p:cNvSpPr txBox="1"/>
            <p:nvPr/>
          </p:nvSpPr>
          <p:spPr>
            <a:xfrm>
              <a:off x="4706721" y="4978705"/>
              <a:ext cx="3953197" cy="132343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Assignment operators evaluate to</a:t>
              </a:r>
            </a:p>
            <a:p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the value that is assigned, so….</a:t>
              </a:r>
            </a:p>
            <a:p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Which statement is executed </a:t>
              </a:r>
            </a:p>
            <a:p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after the if statement test?</a:t>
              </a:r>
            </a:p>
          </p:txBody>
        </p:sp>
        <p:sp>
          <p:nvSpPr>
            <p:cNvPr id="9" name="Left Arrow 8">
              <a:extLst>
                <a:ext uri="{FF2B5EF4-FFF2-40B4-BE49-F238E27FC236}">
                  <a16:creationId xmlns:a16="http://schemas.microsoft.com/office/drawing/2014/main" id="{F3AAAB56-52C3-364E-AF27-6BC8FB892183}"/>
                </a:ext>
              </a:extLst>
            </p:cNvPr>
            <p:cNvSpPr/>
            <p:nvPr/>
          </p:nvSpPr>
          <p:spPr>
            <a:xfrm>
              <a:off x="4343030" y="5266077"/>
              <a:ext cx="337931" cy="268356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222CF63-4DE5-A646-A560-A1DAB8696DFC}"/>
              </a:ext>
            </a:extLst>
          </p:cNvPr>
          <p:cNvGrpSpPr/>
          <p:nvPr/>
        </p:nvGrpSpPr>
        <p:grpSpPr>
          <a:xfrm>
            <a:off x="5293629" y="2795167"/>
            <a:ext cx="3862788" cy="707886"/>
            <a:chOff x="4353339" y="4901332"/>
            <a:chExt cx="3862788" cy="70788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DDFE29E-F950-BB4F-BC03-874E4D31F428}"/>
                </a:ext>
              </a:extLst>
            </p:cNvPr>
            <p:cNvSpPr txBox="1"/>
            <p:nvPr/>
          </p:nvSpPr>
          <p:spPr>
            <a:xfrm>
              <a:off x="4685993" y="4901332"/>
              <a:ext cx="3530134" cy="70788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Which statement is executed </a:t>
              </a:r>
            </a:p>
            <a:p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after the if statement test?</a:t>
              </a:r>
            </a:p>
          </p:txBody>
        </p:sp>
        <p:sp>
          <p:nvSpPr>
            <p:cNvPr id="13" name="Left Arrow 12">
              <a:extLst>
                <a:ext uri="{FF2B5EF4-FFF2-40B4-BE49-F238E27FC236}">
                  <a16:creationId xmlns:a16="http://schemas.microsoft.com/office/drawing/2014/main" id="{DE6C1C53-4133-F64F-A776-E7E504363717}"/>
                </a:ext>
              </a:extLst>
            </p:cNvPr>
            <p:cNvSpPr/>
            <p:nvPr/>
          </p:nvSpPr>
          <p:spPr>
            <a:xfrm>
              <a:off x="4353339" y="5009322"/>
              <a:ext cx="337931" cy="268356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6EB81527-606F-6E4D-9253-62932299B266}"/>
              </a:ext>
            </a:extLst>
          </p:cNvPr>
          <p:cNvSpPr txBox="1"/>
          <p:nvPr/>
        </p:nvSpPr>
        <p:spPr>
          <a:xfrm>
            <a:off x="11927778" y="654458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58278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7" grpId="0" animBg="1"/>
      <p:bldP spid="1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87A5C572-4DDC-A791-216B-24B0508E8D8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06636" y="1360258"/>
            <a:ext cx="11578728" cy="4454553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400" dirty="0">
                <a:solidFill>
                  <a:schemeClr val="tx2"/>
                </a:solidFill>
              </a:rPr>
              <a:t>In evaluation of </a:t>
            </a:r>
            <a:r>
              <a:rPr lang="en-US" sz="2400" dirty="0">
                <a:solidFill>
                  <a:srgbClr val="2C895B"/>
                </a:solidFill>
              </a:rPr>
              <a:t>conditional guard expressions, </a:t>
            </a:r>
            <a:r>
              <a:rPr lang="en-US" sz="2400" dirty="0">
                <a:solidFill>
                  <a:schemeClr val="tx2"/>
                </a:solidFill>
              </a:rPr>
              <a:t>C uses what is called </a:t>
            </a:r>
            <a:r>
              <a:rPr lang="en-US" sz="2400" b="1" dirty="0">
                <a:solidFill>
                  <a:srgbClr val="C00000"/>
                </a:solidFill>
              </a:rPr>
              <a:t>short circu</a:t>
            </a:r>
            <a:r>
              <a:rPr lang="en-US" sz="2400" dirty="0">
                <a:solidFill>
                  <a:srgbClr val="C00000"/>
                </a:solidFill>
              </a:rPr>
              <a:t>it </a:t>
            </a:r>
            <a:r>
              <a:rPr lang="en-US" sz="2400" dirty="0">
                <a:solidFill>
                  <a:schemeClr val="tx2"/>
                </a:solidFill>
              </a:rPr>
              <a:t>or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b="1" dirty="0">
                <a:solidFill>
                  <a:srgbClr val="C00000"/>
                </a:solidFill>
              </a:rPr>
              <a:t>minimal</a:t>
            </a:r>
            <a:r>
              <a:rPr lang="en-US" sz="2400" dirty="0">
                <a:solidFill>
                  <a:srgbClr val="C00000"/>
                </a:solidFill>
              </a:rPr>
              <a:t> evaluation</a:t>
            </a:r>
          </a:p>
          <a:p>
            <a:endParaRPr lang="en-US" sz="3600" dirty="0">
              <a:solidFill>
                <a:schemeClr val="tx2"/>
              </a:solidFill>
            </a:endParaRPr>
          </a:p>
          <a:p>
            <a:r>
              <a:rPr lang="en-US" sz="2400" b="1" dirty="0">
                <a:solidFill>
                  <a:schemeClr val="tx2"/>
                </a:solidFill>
              </a:rPr>
              <a:t>Each</a:t>
            </a:r>
            <a:r>
              <a:rPr lang="en-US" sz="2400" dirty="0">
                <a:solidFill>
                  <a:srgbClr val="F37440"/>
                </a:solidFill>
              </a:rPr>
              <a:t> expression argument </a:t>
            </a:r>
            <a:r>
              <a:rPr lang="en-US" sz="2400" dirty="0">
                <a:solidFill>
                  <a:schemeClr val="tx2"/>
                </a:solidFill>
              </a:rPr>
              <a:t>is </a:t>
            </a:r>
            <a:r>
              <a:rPr lang="en-US" sz="2400" dirty="0">
                <a:solidFill>
                  <a:srgbClr val="2C895B"/>
                </a:solidFill>
              </a:rPr>
              <a:t>evaluated </a:t>
            </a:r>
            <a:r>
              <a:rPr lang="en-US" sz="2400" b="1" dirty="0">
                <a:solidFill>
                  <a:srgbClr val="2C895B"/>
                </a:solidFill>
              </a:rPr>
              <a:t>in sequence </a:t>
            </a:r>
            <a:r>
              <a:rPr lang="en-US" sz="2400" dirty="0">
                <a:solidFill>
                  <a:srgbClr val="2C895B"/>
                </a:solidFill>
              </a:rPr>
              <a:t>from </a:t>
            </a:r>
            <a:r>
              <a:rPr lang="en-US" sz="2400" dirty="0">
                <a:solidFill>
                  <a:schemeClr val="accent1"/>
                </a:solidFill>
              </a:rPr>
              <a:t>left to right </a:t>
            </a:r>
            <a:r>
              <a:rPr lang="en-US" sz="2400" dirty="0">
                <a:solidFill>
                  <a:schemeClr val="tx2"/>
                </a:solidFill>
              </a:rPr>
              <a:t>including any </a:t>
            </a:r>
            <a:r>
              <a:rPr lang="en-US" sz="2400" dirty="0">
                <a:solidFill>
                  <a:srgbClr val="FF0000"/>
                </a:solidFill>
              </a:rPr>
              <a:t>side effects  </a:t>
            </a:r>
            <a:r>
              <a:rPr lang="en-US" sz="2400" dirty="0">
                <a:solidFill>
                  <a:schemeClr val="tx2"/>
                </a:solidFill>
              </a:rPr>
              <a:t>(modified using parenthesis), </a:t>
            </a:r>
            <a:r>
              <a:rPr lang="en-US" sz="2400" b="1" dirty="0">
                <a:solidFill>
                  <a:srgbClr val="0070C0"/>
                </a:solidFill>
              </a:rPr>
              <a:t>before</a:t>
            </a:r>
            <a:r>
              <a:rPr lang="en-US" sz="2400" dirty="0">
                <a:solidFill>
                  <a:schemeClr val="tx2"/>
                </a:solidFill>
              </a:rPr>
              <a:t> (optionally) </a:t>
            </a:r>
            <a:r>
              <a:rPr lang="en-US" sz="2400" dirty="0">
                <a:solidFill>
                  <a:srgbClr val="2C895B"/>
                </a:solidFill>
              </a:rPr>
              <a:t>evaluating the next expression argument</a:t>
            </a:r>
          </a:p>
          <a:p>
            <a:r>
              <a:rPr lang="en-US" sz="2400" dirty="0">
                <a:solidFill>
                  <a:schemeClr val="tx2"/>
                </a:solidFill>
              </a:rPr>
              <a:t>If after </a:t>
            </a:r>
            <a:r>
              <a:rPr lang="en-US" sz="2400" dirty="0">
                <a:solidFill>
                  <a:srgbClr val="2C895B"/>
                </a:solidFill>
              </a:rPr>
              <a:t>evaluating an argument</a:t>
            </a:r>
            <a:r>
              <a:rPr lang="en-US" sz="2400" dirty="0">
                <a:solidFill>
                  <a:schemeClr val="tx2"/>
                </a:solidFill>
              </a:rPr>
              <a:t>, the </a:t>
            </a:r>
            <a:r>
              <a:rPr lang="en-US" sz="2400" dirty="0">
                <a:solidFill>
                  <a:srgbClr val="F37440"/>
                </a:solidFill>
              </a:rPr>
              <a:t>value of the entire expression can be determined</a:t>
            </a:r>
            <a:r>
              <a:rPr lang="en-US" sz="2400" dirty="0">
                <a:solidFill>
                  <a:schemeClr val="tx2"/>
                </a:solidFill>
              </a:rPr>
              <a:t>, then the </a:t>
            </a:r>
            <a:r>
              <a:rPr lang="en-US" sz="2400" dirty="0">
                <a:solidFill>
                  <a:srgbClr val="C00000"/>
                </a:solidFill>
              </a:rPr>
              <a:t>remaining arguments are NOT evaluated </a:t>
            </a:r>
            <a:r>
              <a:rPr lang="en-US" sz="2400" i="1" dirty="0">
                <a:solidFill>
                  <a:srgbClr val="7030A0"/>
                </a:solidFill>
              </a:rPr>
              <a:t>(for performance)  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3B9562-FFFD-0649-B4D1-5311765C7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10515600" cy="492880"/>
          </a:xfrm>
        </p:spPr>
        <p:txBody>
          <a:bodyPr/>
          <a:lstStyle/>
          <a:p>
            <a:r>
              <a:rPr lang="en-US" dirty="0"/>
              <a:t>Program Flow – Short Circuit or Minimal Evaluation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DD4079-75CF-4440-8916-EEF44A2D81F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E587D27-3E83-5DDE-73F4-C57E45F7DC07}"/>
              </a:ext>
            </a:extLst>
          </p:cNvPr>
          <p:cNvSpPr/>
          <p:nvPr/>
        </p:nvSpPr>
        <p:spPr bwMode="auto">
          <a:xfrm>
            <a:off x="687538" y="2365823"/>
            <a:ext cx="10443989" cy="44338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if ((</a:t>
            </a:r>
            <a:r>
              <a:rPr lang="en-US" sz="2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5) </a:t>
            </a:r>
            <a:r>
              <a:rPr lang="en-US" sz="22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||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22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3))  </a:t>
            </a:r>
            <a:r>
              <a:rPr lang="en-US" sz="22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200" b="1" i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x == 5</a:t>
            </a:r>
            <a:r>
              <a:rPr lang="en-US" sz="22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then </a:t>
            </a:r>
            <a:r>
              <a:rPr lang="en-US" sz="2200" b="1" i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 &gt; 3 is not evaluated</a:t>
            </a:r>
          </a:p>
        </p:txBody>
      </p:sp>
      <p:sp>
        <p:nvSpPr>
          <p:cNvPr id="3" name="Up Arrow 2">
            <a:extLst>
              <a:ext uri="{FF2B5EF4-FFF2-40B4-BE49-F238E27FC236}">
                <a16:creationId xmlns:a16="http://schemas.microsoft.com/office/drawing/2014/main" id="{25FEDB70-D422-3128-A2E5-DC1954F31E68}"/>
              </a:ext>
            </a:extLst>
          </p:cNvPr>
          <p:cNvSpPr/>
          <p:nvPr/>
        </p:nvSpPr>
        <p:spPr>
          <a:xfrm>
            <a:off x="1874521" y="2862723"/>
            <a:ext cx="322530" cy="31778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>
            <a:extLst>
              <a:ext uri="{FF2B5EF4-FFF2-40B4-BE49-F238E27FC236}">
                <a16:creationId xmlns:a16="http://schemas.microsoft.com/office/drawing/2014/main" id="{9DC275CC-3EC2-326B-CEAB-1FC68DF3DC03}"/>
              </a:ext>
            </a:extLst>
          </p:cNvPr>
          <p:cNvSpPr/>
          <p:nvPr/>
        </p:nvSpPr>
        <p:spPr>
          <a:xfrm>
            <a:off x="3603671" y="2831848"/>
            <a:ext cx="322530" cy="31778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304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uiExpand="1" build="p" animBg="1"/>
      <p:bldP spid="18" grpId="0"/>
      <p:bldP spid="7" grpId="0" animBg="1"/>
      <p:bldP spid="3" grpId="0" animBg="1"/>
      <p:bldP spid="1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B9562-FFFD-0649-B4D1-5311765C7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10515600" cy="492880"/>
          </a:xfrm>
        </p:spPr>
        <p:txBody>
          <a:bodyPr/>
          <a:lstStyle/>
          <a:p>
            <a:r>
              <a:rPr lang="en-US" dirty="0"/>
              <a:t>Program Flow – Short Circuit or Minimal Evaluation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DD4079-75CF-4440-8916-EEF44A2D81F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7FE557A-8E58-06D1-6FB0-21E6E4609B72}"/>
              </a:ext>
            </a:extLst>
          </p:cNvPr>
          <p:cNvSpPr/>
          <p:nvPr/>
        </p:nvSpPr>
        <p:spPr bwMode="auto">
          <a:xfrm>
            <a:off x="698748" y="1339169"/>
            <a:ext cx="10188530" cy="791766"/>
          </a:xfrm>
          <a:prstGeom prst="roundRect">
            <a:avLst>
              <a:gd name="adj" fmla="val 573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 != 0)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&amp;&amp; </a:t>
            </a:r>
            <a:r>
              <a:rPr lang="en-US" sz="22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2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(b)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)     </a:t>
            </a:r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if a is 0, </a:t>
            </a:r>
            <a:r>
              <a:rPr lang="en-US" sz="2200" i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2200" i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(b)</a:t>
            </a:r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not called </a:t>
            </a:r>
          </a:p>
          <a:p>
            <a:pPr fontAlgn="base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en-US" sz="22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do_something</a:t>
            </a:r>
            <a:r>
              <a:rPr lang="en-US" sz="22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188CBA4-8767-6EB4-A5B9-B4A0189E7B24}"/>
              </a:ext>
            </a:extLst>
          </p:cNvPr>
          <p:cNvSpPr/>
          <p:nvPr/>
        </p:nvSpPr>
        <p:spPr bwMode="auto">
          <a:xfrm>
            <a:off x="625366" y="2818738"/>
            <a:ext cx="10592873" cy="3183049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if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 &gt; 0)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&amp;&amp; 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 == 'Q')</a:t>
            </a:r>
            <a:r>
              <a:rPr lang="en-US" sz="22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evaluates to non zero (true) </a:t>
            </a:r>
          </a:p>
          <a:p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then (b == 3) is not tested</a:t>
            </a:r>
          </a:p>
          <a:p>
            <a:endParaRPr lang="en-US" sz="22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 &gt; 0)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&amp;&amp; 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 == 'Q')</a:t>
            </a:r>
            <a:r>
              <a:rPr lang="en-US" sz="22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|| (b == 3)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  // c short circuit </a:t>
            </a:r>
            <a:endParaRPr lang="en-US" sz="2200" i="1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x = x / 2;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(x == 0) {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return 0; 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43309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7DAF0-B92F-7241-9BF4-E8CA2E5CE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882" y="76398"/>
            <a:ext cx="11128268" cy="715294"/>
          </a:xfrm>
        </p:spPr>
        <p:txBody>
          <a:bodyPr/>
          <a:lstStyle/>
          <a:p>
            <a:r>
              <a:rPr lang="en-US" dirty="0"/>
              <a:t>Background: What is a Definition?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DC04-7F26-F848-A3C4-0AC772E3D238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071314" y="1468655"/>
            <a:ext cx="9703403" cy="414982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3"/>
                </a:solidFill>
              </a:rPr>
              <a:t>Definition</a:t>
            </a:r>
            <a:r>
              <a:rPr lang="en-US" sz="2000" dirty="0">
                <a:solidFill>
                  <a:srgbClr val="0070C0"/>
                </a:solidFill>
              </a:rPr>
              <a:t>: </a:t>
            </a:r>
            <a:r>
              <a:rPr lang="en-US" sz="2000" dirty="0">
                <a:solidFill>
                  <a:schemeClr val="accent3"/>
                </a:solidFill>
              </a:rPr>
              <a:t>creates an </a:t>
            </a:r>
            <a:r>
              <a:rPr lang="en-US" sz="2000" u="sng" dirty="0">
                <a:solidFill>
                  <a:schemeClr val="accent3"/>
                </a:solidFill>
              </a:rPr>
              <a:t>instance</a:t>
            </a:r>
            <a:r>
              <a:rPr lang="en-US" sz="2000" dirty="0">
                <a:solidFill>
                  <a:schemeClr val="accent3"/>
                </a:solidFill>
              </a:rPr>
              <a:t> of a </a:t>
            </a:r>
            <a:r>
              <a:rPr lang="en-US" sz="2000" i="1" dirty="0">
                <a:solidFill>
                  <a:schemeClr val="accent3"/>
                </a:solidFill>
              </a:rPr>
              <a:t>thing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There </a:t>
            </a:r>
            <a:r>
              <a:rPr lang="en-US" sz="2000" b="1" dirty="0"/>
              <a:t>must be exactly </a:t>
            </a:r>
            <a:r>
              <a:rPr lang="en-US" sz="2000" b="1" u="sng" dirty="0"/>
              <a:t>one</a:t>
            </a:r>
            <a:r>
              <a:rPr lang="en-US" sz="2000" dirty="0"/>
              <a:t> definition of each </a:t>
            </a:r>
            <a:r>
              <a:rPr lang="en-US" sz="2000" i="1" dirty="0">
                <a:solidFill>
                  <a:schemeClr val="accent1"/>
                </a:solidFill>
              </a:rPr>
              <a:t>function or </a:t>
            </a:r>
            <a:r>
              <a:rPr lang="en-US" sz="2000" i="1" dirty="0">
                <a:solidFill>
                  <a:srgbClr val="7030A0"/>
                </a:solidFill>
              </a:rPr>
              <a:t>variable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/>
              <a:t>(no duplicates)</a:t>
            </a:r>
            <a:endParaRPr lang="en-US" sz="1800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1"/>
                </a:solidFill>
              </a:rPr>
              <a:t>Function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chemeClr val="accent1"/>
                </a:solidFill>
              </a:rPr>
              <a:t>definition </a:t>
            </a:r>
            <a:r>
              <a:rPr lang="en-US" sz="2000" b="1" dirty="0">
                <a:solidFill>
                  <a:schemeClr val="accent6"/>
                </a:solidFill>
              </a:rPr>
              <a:t>(compiler actions) 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sz="2000" b="1" dirty="0">
                <a:solidFill>
                  <a:srgbClr val="2C895B"/>
                </a:solidFill>
              </a:rPr>
              <a:t>creates code </a:t>
            </a:r>
            <a:r>
              <a:rPr lang="en-US" sz="2000" dirty="0"/>
              <a:t>you wrote in the functions body </a:t>
            </a:r>
            <a:endParaRPr lang="en-US" sz="2000" u="sng" dirty="0"/>
          </a:p>
          <a:p>
            <a:pPr marL="811212" lvl="1" indent="-457200">
              <a:buFont typeface="+mj-lt"/>
              <a:buAutoNum type="arabicPeriod"/>
            </a:pPr>
            <a:r>
              <a:rPr lang="en-US" sz="2000" b="1" dirty="0">
                <a:solidFill>
                  <a:srgbClr val="2C895B"/>
                </a:solidFill>
              </a:rPr>
              <a:t>allocates</a:t>
            </a:r>
            <a:r>
              <a:rPr lang="en-US" sz="2000" dirty="0"/>
              <a:t> memory to store the code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sz="2000" b="1" dirty="0">
                <a:solidFill>
                  <a:srgbClr val="2C895B"/>
                </a:solidFill>
              </a:rPr>
              <a:t>binds</a:t>
            </a:r>
            <a:r>
              <a:rPr lang="en-US" sz="2000" dirty="0"/>
              <a:t> the function name to the allocated memory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1"/>
                </a:solidFill>
              </a:rPr>
              <a:t>Variable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chemeClr val="accent1"/>
                </a:solidFill>
              </a:rPr>
              <a:t>definitions</a:t>
            </a:r>
            <a:r>
              <a:rPr lang="en-US" sz="2000" b="1" dirty="0"/>
              <a:t> (compiler actions)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sz="2000" b="1" dirty="0">
                <a:solidFill>
                  <a:srgbClr val="2C895B"/>
                </a:solidFill>
              </a:rPr>
              <a:t>allocates memory: </a:t>
            </a:r>
            <a:r>
              <a:rPr lang="en-US" sz="2000" dirty="0">
                <a:solidFill>
                  <a:srgbClr val="0070C0"/>
                </a:solidFill>
              </a:rPr>
              <a:t>generate code </a:t>
            </a:r>
            <a:r>
              <a:rPr lang="en-US" sz="2000" dirty="0">
                <a:solidFill>
                  <a:srgbClr val="F37440"/>
                </a:solidFill>
              </a:rPr>
              <a:t>to allocate space </a:t>
            </a:r>
            <a:r>
              <a:rPr lang="en-US" sz="2000" dirty="0"/>
              <a:t>for local variables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sz="2000" b="1" dirty="0">
                <a:solidFill>
                  <a:srgbClr val="2C895B"/>
                </a:solidFill>
              </a:rPr>
              <a:t>initialize memory: </a:t>
            </a:r>
            <a:r>
              <a:rPr lang="en-US" sz="2000" dirty="0">
                <a:solidFill>
                  <a:srgbClr val="0070C0"/>
                </a:solidFill>
              </a:rPr>
              <a:t>generate code </a:t>
            </a:r>
            <a:r>
              <a:rPr lang="en-US" sz="2000" dirty="0"/>
              <a:t>to </a:t>
            </a:r>
            <a:r>
              <a:rPr lang="en-US" sz="2000" dirty="0">
                <a:solidFill>
                  <a:srgbClr val="F37440"/>
                </a:solidFill>
              </a:rPr>
              <a:t>initialize the memory </a:t>
            </a:r>
            <a:r>
              <a:rPr lang="en-US" sz="2000" dirty="0"/>
              <a:t>for local variables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sz="2000" b="1" dirty="0">
                <a:solidFill>
                  <a:srgbClr val="2C895B"/>
                </a:solidFill>
              </a:rPr>
              <a:t>binds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2C895B"/>
                </a:solidFill>
              </a:rPr>
              <a:t>(or associates) </a:t>
            </a:r>
            <a:r>
              <a:rPr lang="en-US" sz="2000" dirty="0"/>
              <a:t>the variable name to the allocated memory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63159D-1992-EF4C-B2E3-19674EC59B1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17125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32F2B-24D1-E549-9C01-7502CDFF9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238" y="325710"/>
            <a:ext cx="10515600" cy="396836"/>
          </a:xfrm>
        </p:spPr>
        <p:txBody>
          <a:bodyPr/>
          <a:lstStyle/>
          <a:p>
            <a:r>
              <a:rPr lang="en-US" dirty="0"/>
              <a:t>Be Careful with the comma </a:t>
            </a:r>
            <a:r>
              <a:rPr lang="en-US" dirty="0">
                <a:solidFill>
                  <a:srgbClr val="FF0000"/>
                </a:solidFill>
              </a:rPr>
              <a:t>,</a:t>
            </a:r>
            <a:r>
              <a:rPr lang="en-US" dirty="0"/>
              <a:t> sequence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D026A-C439-B94E-BD66-5FF26B8149C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346560" y="1624298"/>
            <a:ext cx="9498879" cy="394876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Sequence Operator </a:t>
            </a:r>
            <a:r>
              <a:rPr lang="en-US" sz="2400" b="1" dirty="0">
                <a:solidFill>
                  <a:srgbClr val="FF0000"/>
                </a:solidFill>
              </a:rPr>
              <a:t>,</a:t>
            </a:r>
          </a:p>
          <a:p>
            <a:pPr marL="354012" lvl="1" indent="0">
              <a:buNone/>
            </a:pPr>
            <a:r>
              <a:rPr lang="en-US" altLang="en-US" sz="2400" i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en-US" sz="2400" b="1" i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expr1</a:t>
            </a:r>
            <a:r>
              <a:rPr lang="en-US" altLang="en-US" sz="2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en-US" sz="2400" b="1" i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expr2</a:t>
            </a:r>
          </a:p>
          <a:p>
            <a:pPr marL="225425" indent="-225425"/>
            <a:r>
              <a:rPr lang="en-US" altLang="en-US" sz="2400" dirty="0">
                <a:solidFill>
                  <a:schemeClr val="tx1">
                    <a:lumMod val="50000"/>
                  </a:schemeClr>
                </a:solidFill>
              </a:rPr>
              <a:t>Evaluates </a:t>
            </a:r>
            <a:r>
              <a:rPr lang="en-US" altLang="en-US" sz="2400" i="1" dirty="0">
                <a:solidFill>
                  <a:srgbClr val="0070C0"/>
                </a:solidFill>
              </a:rPr>
              <a:t>expr1</a:t>
            </a:r>
            <a:r>
              <a:rPr lang="en-US" altLang="en-US" sz="2400" dirty="0">
                <a:solidFill>
                  <a:schemeClr val="tx1">
                    <a:lumMod val="50000"/>
                  </a:schemeClr>
                </a:solidFill>
              </a:rPr>
              <a:t> first and then </a:t>
            </a:r>
            <a:r>
              <a:rPr lang="en-US" altLang="en-US" sz="2400" i="1" dirty="0">
                <a:solidFill>
                  <a:srgbClr val="0070C0"/>
                </a:solidFill>
              </a:rPr>
              <a:t>expr2</a:t>
            </a:r>
            <a:r>
              <a:rPr lang="en-US" altLang="en-US" sz="2400" i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en-US" sz="2400" dirty="0">
                <a:solidFill>
                  <a:schemeClr val="tx1">
                    <a:lumMod val="50000"/>
                  </a:schemeClr>
                </a:solidFill>
              </a:rPr>
              <a:t>evaluates to or returns </a:t>
            </a:r>
            <a:r>
              <a:rPr lang="en-US" altLang="en-US" sz="2400" i="1" dirty="0">
                <a:solidFill>
                  <a:srgbClr val="0070C0"/>
                </a:solidFill>
              </a:rPr>
              <a:t>expr2</a:t>
            </a:r>
          </a:p>
          <a:p>
            <a:pPr lvl="2"/>
            <a:endParaRPr lang="en-US" sz="2400" dirty="0"/>
          </a:p>
          <a:p>
            <a:pPr marL="354012" lvl="1" indent="0">
              <a:buNone/>
            </a:pPr>
            <a:endParaRPr lang="en-US" sz="2400" dirty="0"/>
          </a:p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Unexpected results with </a:t>
            </a:r>
            <a:r>
              <a:rPr lang="en-US" sz="2400" b="1" dirty="0">
                <a:solidFill>
                  <a:srgbClr val="FF0000"/>
                </a:solidFill>
              </a:rPr>
              <a:t>,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 operator (some compilers will warn)</a:t>
            </a:r>
          </a:p>
        </p:txBody>
      </p:sp>
      <p:sp>
        <p:nvSpPr>
          <p:cNvPr id="4" name="Text Box 22">
            <a:extLst>
              <a:ext uri="{FF2B5EF4-FFF2-40B4-BE49-F238E27FC236}">
                <a16:creationId xmlns:a16="http://schemas.microsoft.com/office/drawing/2014/main" id="{B93EA467-9304-054F-A284-1223D21143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0665" y="3183387"/>
            <a:ext cx="5713719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</a:t>
            </a:r>
            <a:r>
              <a:rPr lang="en-US" altLang="en-US" sz="2000" b="1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</a:t>
            </a:r>
            <a:r>
              <a:rPr lang="en-US" alt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 = 0; </a:t>
            </a:r>
            <a:r>
              <a:rPr lang="en-US" altLang="en-US" sz="2000" b="1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10; </a:t>
            </a:r>
            <a:r>
              <a:rPr lang="en-US" altLang="en-US" sz="2000" b="1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en-US" alt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b="1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j++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buFontTx/>
              <a:buNone/>
            </a:pP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0B853C-9B25-3D4F-B939-66A73CBA14E5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2" name="Text Box 22">
            <a:extLst>
              <a:ext uri="{FF2B5EF4-FFF2-40B4-BE49-F238E27FC236}">
                <a16:creationId xmlns:a16="http://schemas.microsoft.com/office/drawing/2014/main" id="{924820F6-DA7C-6C40-89EC-EE2EA38BDE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0665" y="4573696"/>
            <a:ext cx="7983208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b="1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64</a:t>
            </a:r>
            <a:r>
              <a:rPr lang="en-US" alt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323;        </a:t>
            </a:r>
            <a:r>
              <a:rPr lang="en-US" altLang="en-US" sz="20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altLang="en-US" sz="2000" b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64 (assigns first)</a:t>
            </a:r>
          </a:p>
          <a:p>
            <a:pPr>
              <a:buFontTx/>
              <a:buNone/>
            </a:pP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b="1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(64</a:t>
            </a:r>
            <a:r>
              <a:rPr lang="en-US" alt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323);     </a:t>
            </a:r>
            <a:r>
              <a:rPr lang="en-US" altLang="en-US" sz="20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altLang="en-US" sz="2000" b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323 (value of expression)</a:t>
            </a:r>
          </a:p>
        </p:txBody>
      </p:sp>
    </p:spTree>
    <p:extLst>
      <p:ext uri="{BB962C8B-B14F-4D97-AF65-F5344CB8AC3E}">
        <p14:creationId xmlns:p14="http://schemas.microsoft.com/office/powerpoint/2010/main" val="249083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1" grpId="0"/>
      <p:bldP spid="1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06397AF-76C7-764F-ABB5-BAA529F232E9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426256" y="645401"/>
                <a:ext cx="11646795" cy="5916764"/>
              </a:xfr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 sz="2400" dirty="0">
                    <a:solidFill>
                      <a:schemeClr val="tx1">
                        <a:lumMod val="50000"/>
                      </a:schemeClr>
                    </a:solidFill>
                  </a:rPr>
                  <a:t>Binary is base 2</a:t>
                </a:r>
              </a:p>
              <a:p>
                <a:pPr lvl="1"/>
                <a:r>
                  <a:rPr lang="en-US" sz="2000" i="1" dirty="0">
                    <a:solidFill>
                      <a:schemeClr val="tx1">
                        <a:lumMod val="50000"/>
                      </a:schemeClr>
                    </a:solidFill>
                  </a:rPr>
                  <a:t>adjective: </a:t>
                </a:r>
                <a:r>
                  <a:rPr lang="en-US" sz="2000" dirty="0">
                    <a:solidFill>
                      <a:schemeClr val="tx1">
                        <a:lumMod val="50000"/>
                      </a:schemeClr>
                    </a:solidFill>
                  </a:rPr>
                  <a:t>being in a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state of one of two </a:t>
                </a:r>
                <a:r>
                  <a:rPr lang="en-US" sz="2000" b="1" dirty="0">
                    <a:solidFill>
                      <a:schemeClr val="accent1"/>
                    </a:solidFill>
                  </a:rPr>
                  <a:t>mutually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</a:t>
                </a:r>
                <a:r>
                  <a:rPr lang="en-US" sz="2000" b="1" dirty="0">
                    <a:solidFill>
                      <a:schemeClr val="accent1"/>
                    </a:solidFill>
                  </a:rPr>
                  <a:t>exclusive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conditions </a:t>
                </a:r>
                <a:r>
                  <a:rPr lang="en-US" sz="2000" dirty="0">
                    <a:solidFill>
                      <a:schemeClr val="tx1">
                        <a:lumMod val="50000"/>
                      </a:schemeClr>
                    </a:solidFill>
                  </a:rPr>
                  <a:t>such as 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on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or </a:t>
                </a:r>
                <a:r>
                  <a:rPr lang="en-US" sz="2000" dirty="0">
                    <a:solidFill>
                      <a:srgbClr val="0070C0"/>
                    </a:solidFill>
                  </a:rPr>
                  <a:t>off</a:t>
                </a:r>
                <a:r>
                  <a:rPr lang="en-US" sz="2000" dirty="0"/>
                  <a:t>, </a:t>
                </a:r>
                <a:r>
                  <a:rPr lang="en-US" sz="2000" dirty="0">
                    <a:solidFill>
                      <a:srgbClr val="FF0000"/>
                    </a:solidFill>
                  </a:rPr>
                  <a:t>true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</a:t>
                </a:r>
                <a:r>
                  <a:rPr lang="en-US" sz="2000" dirty="0">
                    <a:solidFill>
                      <a:schemeClr val="tx1">
                        <a:lumMod val="50000"/>
                      </a:schemeClr>
                    </a:solidFill>
                  </a:rPr>
                  <a:t>or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</a:t>
                </a:r>
                <a:r>
                  <a:rPr lang="en-US" sz="2000" dirty="0">
                    <a:solidFill>
                      <a:srgbClr val="0070C0"/>
                    </a:solidFill>
                  </a:rPr>
                  <a:t>false</a:t>
                </a:r>
                <a:r>
                  <a:rPr lang="en-US" sz="2000" dirty="0"/>
                  <a:t>, </a:t>
                </a:r>
                <a:r>
                  <a:rPr lang="en-US" sz="2000" dirty="0">
                    <a:solidFill>
                      <a:srgbClr val="FF0000"/>
                    </a:solidFill>
                  </a:rPr>
                  <a:t>molten</a:t>
                </a:r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tx1">
                        <a:lumMod val="50000"/>
                      </a:schemeClr>
                    </a:solidFill>
                  </a:rPr>
                  <a:t>or</a:t>
                </a:r>
                <a:r>
                  <a:rPr lang="en-US" sz="2000" dirty="0"/>
                  <a:t> </a:t>
                </a:r>
                <a:r>
                  <a:rPr lang="en-US" sz="2000" dirty="0">
                    <a:solidFill>
                      <a:srgbClr val="0070C0"/>
                    </a:solidFill>
                  </a:rPr>
                  <a:t>frozen</a:t>
                </a:r>
                <a:r>
                  <a:rPr lang="en-US" sz="2000" dirty="0"/>
                  <a:t>, </a:t>
                </a:r>
                <a:r>
                  <a:rPr lang="en-US" sz="2000" dirty="0">
                    <a:solidFill>
                      <a:srgbClr val="FF0000"/>
                    </a:solidFill>
                  </a:rPr>
                  <a:t>presence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or absence </a:t>
                </a:r>
                <a:r>
                  <a:rPr lang="en-US" sz="2000" dirty="0">
                    <a:solidFill>
                      <a:schemeClr val="tx1">
                        <a:lumMod val="50000"/>
                      </a:schemeClr>
                    </a:solidFill>
                  </a:rPr>
                  <a:t>of a signal</a:t>
                </a:r>
              </a:p>
              <a:p>
                <a:pPr lvl="1"/>
                <a:r>
                  <a:rPr lang="en-US" sz="2000" dirty="0">
                    <a:solidFill>
                      <a:schemeClr val="tx1">
                        <a:lumMod val="50000"/>
                      </a:schemeClr>
                    </a:solidFill>
                  </a:rPr>
                  <a:t>From Late Latin </a:t>
                </a:r>
                <a:r>
                  <a:rPr lang="en-US" sz="2000" i="1" dirty="0" err="1">
                    <a:solidFill>
                      <a:schemeClr val="tx1">
                        <a:lumMod val="50000"/>
                      </a:schemeClr>
                    </a:solidFill>
                  </a:rPr>
                  <a:t>bīnārius</a:t>
                </a:r>
                <a:r>
                  <a:rPr lang="en-US" sz="2000" i="1" dirty="0">
                    <a:solidFill>
                      <a:schemeClr val="tx1">
                        <a:lumMod val="50000"/>
                      </a:schemeClr>
                    </a:solidFill>
                  </a:rPr>
                  <a:t> </a:t>
                </a:r>
                <a:r>
                  <a:rPr lang="en-US" sz="2000" dirty="0">
                    <a:solidFill>
                      <a:schemeClr val="tx1">
                        <a:lumMod val="50000"/>
                      </a:schemeClr>
                    </a:solidFill>
                  </a:rPr>
                  <a:t>(“consisting of two”)</a:t>
                </a:r>
              </a:p>
              <a:p>
                <a:r>
                  <a:rPr lang="en-US" sz="2400" dirty="0">
                    <a:solidFill>
                      <a:srgbClr val="FF0000"/>
                    </a:solidFill>
                  </a:rPr>
                  <a:t>Two</a:t>
                </a:r>
                <a:r>
                  <a:rPr lang="en-US" sz="2400" dirty="0"/>
                  <a:t> </a:t>
                </a:r>
                <a:r>
                  <a:rPr lang="en-US" sz="2400" dirty="0">
                    <a:solidFill>
                      <a:schemeClr val="tx1">
                        <a:lumMod val="50000"/>
                      </a:schemeClr>
                    </a:solidFill>
                  </a:rPr>
                  <a:t>symbols:</a:t>
                </a:r>
              </a:p>
              <a:p>
                <a:pPr marL="354012" lvl="1" indent="0">
                  <a:buNone/>
                </a:pPr>
                <a:r>
                  <a:rPr lang="en-US" sz="2000" b="1" dirty="0">
                    <a:solidFill>
                      <a:schemeClr val="tx1">
                        <a:lumMod val="50000"/>
                      </a:schemeClr>
                    </a:solidFill>
                  </a:rPr>
                  <a:t>0    1</a:t>
                </a:r>
              </a:p>
              <a:p>
                <a:r>
                  <a:rPr lang="en-US" sz="2200" dirty="0">
                    <a:solidFill>
                      <a:schemeClr val="tx1">
                        <a:lumMod val="50000"/>
                      </a:schemeClr>
                    </a:solidFill>
                  </a:rPr>
                  <a:t>Numbers in C starting with</a:t>
                </a:r>
                <a:r>
                  <a:rPr lang="en-US" sz="2200" dirty="0"/>
                  <a:t> </a:t>
                </a:r>
                <a:r>
                  <a:rPr lang="en-US" sz="2200" dirty="0">
                    <a:solidFill>
                      <a:srgbClr val="FF0000"/>
                    </a:solidFill>
                  </a:rPr>
                  <a:t>0b</a:t>
                </a:r>
                <a:r>
                  <a:rPr lang="en-US" sz="2200" dirty="0">
                    <a:solidFill>
                      <a:schemeClr val="tx1">
                        <a:lumMod val="50000"/>
                      </a:schemeClr>
                    </a:solidFill>
                  </a:rPr>
                  <a:t> are binary</a:t>
                </a:r>
              </a:p>
              <a:p>
                <a:r>
                  <a:rPr lang="en-US" sz="2400" u="sng" dirty="0">
                    <a:solidFill>
                      <a:schemeClr val="tx1">
                        <a:lumMod val="50000"/>
                      </a:schemeClr>
                    </a:solidFill>
                  </a:rPr>
                  <a:t>Example</a:t>
                </a:r>
                <a:r>
                  <a:rPr lang="en-US" sz="2400" dirty="0">
                    <a:solidFill>
                      <a:schemeClr val="tx1">
                        <a:lumMod val="50000"/>
                      </a:schemeClr>
                    </a:solidFill>
                  </a:rPr>
                  <a:t>:  What is</a:t>
                </a:r>
                <a:r>
                  <a:rPr lang="en-US" sz="2400" dirty="0"/>
                  <a:t> </a:t>
                </a:r>
                <a:r>
                  <a:rPr lang="en-US" sz="2400" dirty="0">
                    <a:solidFill>
                      <a:srgbClr val="FF0000"/>
                    </a:solidFill>
                  </a:rPr>
                  <a:t>0b</a:t>
                </a:r>
                <a:r>
                  <a:rPr lang="en-US" sz="2400" dirty="0">
                    <a:solidFill>
                      <a:schemeClr val="tx1">
                        <a:lumMod val="50000"/>
                      </a:schemeClr>
                    </a:solidFill>
                  </a:rPr>
                  <a:t>110 in base 10?</a:t>
                </a:r>
              </a:p>
              <a:p>
                <a:pPr lvl="1"/>
                <a:r>
                  <a:rPr lang="en-US" sz="2000" dirty="0">
                    <a:solidFill>
                      <a:srgbClr val="FF0000"/>
                    </a:solidFill>
                  </a:rPr>
                  <a:t>0b</a:t>
                </a:r>
                <a:r>
                  <a:rPr lang="en-US" sz="2000" dirty="0">
                    <a:solidFill>
                      <a:srgbClr val="0070C0"/>
                    </a:solidFill>
                  </a:rPr>
                  <a:t>110</a:t>
                </a:r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tx1">
                        <a:lumMod val="50000"/>
                      </a:schemeClr>
                    </a:solidFill>
                  </a:rPr>
                  <a:t>= </a:t>
                </a:r>
                <a:r>
                  <a:rPr lang="en-US" sz="2000" dirty="0">
                    <a:solidFill>
                      <a:srgbClr val="0070C0"/>
                    </a:solidFill>
                  </a:rPr>
                  <a:t>110</a:t>
                </a:r>
                <a:r>
                  <a:rPr lang="en-US" sz="2000" baseline="-25000" dirty="0">
                    <a:solidFill>
                      <a:schemeClr val="tx1">
                        <a:lumMod val="50000"/>
                      </a:schemeClr>
                    </a:solidFill>
                  </a:rPr>
                  <a:t>2</a:t>
                </a:r>
                <a:r>
                  <a:rPr lang="en-US" sz="2000" dirty="0">
                    <a:solidFill>
                      <a:schemeClr val="tx1">
                        <a:lumMod val="50000"/>
                      </a:schemeClr>
                    </a:solidFill>
                  </a:rPr>
                  <a:t> = (</a:t>
                </a:r>
                <a:r>
                  <a:rPr lang="en-US" sz="2000" dirty="0">
                    <a:solidFill>
                      <a:srgbClr val="0070C0"/>
                    </a:solidFill>
                  </a:rPr>
                  <a:t>1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000" dirty="0">
                    <a:solidFill>
                      <a:schemeClr val="tx1">
                        <a:lumMod val="50000"/>
                      </a:schemeClr>
                    </a:solidFill>
                  </a:rPr>
                  <a:t> 2</a:t>
                </a:r>
                <a:r>
                  <a:rPr lang="en-US" sz="2000" baseline="30000" dirty="0">
                    <a:solidFill>
                      <a:srgbClr val="C00000"/>
                    </a:solidFill>
                  </a:rPr>
                  <a:t>2</a:t>
                </a:r>
                <a:r>
                  <a:rPr lang="en-US" sz="2000" dirty="0">
                    <a:solidFill>
                      <a:schemeClr val="tx1">
                        <a:lumMod val="50000"/>
                      </a:schemeClr>
                    </a:solidFill>
                  </a:rPr>
                  <a:t>) + (</a:t>
                </a:r>
                <a:r>
                  <a:rPr lang="en-US" sz="2000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tx1">
                        <a:lumMod val="50000"/>
                      </a:schemeClr>
                    </a:solidFill>
                  </a:rPr>
                  <a:t>2</a:t>
                </a:r>
                <a:r>
                  <a:rPr lang="en-US" sz="2000" baseline="30000" dirty="0">
                    <a:solidFill>
                      <a:srgbClr val="C00000"/>
                    </a:solidFill>
                  </a:rPr>
                  <a:t>1</a:t>
                </a:r>
                <a:r>
                  <a:rPr lang="en-US" sz="2000" dirty="0">
                    <a:solidFill>
                      <a:schemeClr val="tx1">
                        <a:lumMod val="50000"/>
                      </a:schemeClr>
                    </a:solidFill>
                  </a:rPr>
                  <a:t>) + (</a:t>
                </a:r>
                <a:r>
                  <a:rPr lang="en-US" sz="2000" dirty="0">
                    <a:solidFill>
                      <a:srgbClr val="0070C0"/>
                    </a:solidFill>
                  </a:rPr>
                  <a:t>0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tx1">
                        <a:lumMod val="50000"/>
                      </a:schemeClr>
                    </a:solidFill>
                  </a:rPr>
                  <a:t>2</a:t>
                </a:r>
                <a:r>
                  <a:rPr lang="en-US" sz="2000" baseline="30000" dirty="0">
                    <a:solidFill>
                      <a:srgbClr val="C00000"/>
                    </a:solidFill>
                  </a:rPr>
                  <a:t>0</a:t>
                </a:r>
                <a:r>
                  <a:rPr lang="en-US" sz="2000" dirty="0">
                    <a:solidFill>
                      <a:schemeClr val="tx1">
                        <a:lumMod val="50000"/>
                      </a:schemeClr>
                    </a:solidFill>
                  </a:rPr>
                  <a:t>) = 6</a:t>
                </a:r>
                <a:r>
                  <a:rPr lang="en-US" sz="2000" baseline="-25000" dirty="0">
                    <a:solidFill>
                      <a:schemeClr val="tx1">
                        <a:lumMod val="50000"/>
                      </a:schemeClr>
                    </a:solidFill>
                  </a:rPr>
                  <a:t>10</a:t>
                </a:r>
              </a:p>
              <a:p>
                <a:pPr lvl="1"/>
                <a:endParaRPr lang="en-US" sz="2000" baseline="-25000" dirty="0"/>
              </a:p>
              <a:p>
                <a:r>
                  <a:rPr lang="en-US" sz="2400" dirty="0">
                    <a:solidFill>
                      <a:srgbClr val="FF0000"/>
                    </a:solidFill>
                  </a:rPr>
                  <a:t>A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bit</a:t>
                </a:r>
                <a:r>
                  <a:rPr 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>
                    <a:solidFill>
                      <a:schemeClr val="tx1">
                        <a:lumMod val="50000"/>
                      </a:schemeClr>
                    </a:solidFill>
                  </a:rPr>
                  <a:t>is a </a:t>
                </a:r>
                <a:r>
                  <a:rPr lang="en-US" sz="2400" dirty="0">
                    <a:solidFill>
                      <a:srgbClr val="2C895B"/>
                    </a:solidFill>
                  </a:rPr>
                  <a:t>single binary digit</a:t>
                </a:r>
              </a:p>
              <a:p>
                <a:r>
                  <a:rPr lang="en-US" sz="2400" dirty="0">
                    <a:solidFill>
                      <a:schemeClr val="accent5"/>
                    </a:solidFill>
                  </a:rPr>
                  <a:t>A </a:t>
                </a:r>
                <a:r>
                  <a:rPr lang="en-US" sz="2400" b="1" dirty="0">
                    <a:solidFill>
                      <a:schemeClr val="accent5"/>
                    </a:solidFill>
                  </a:rPr>
                  <a:t>byte</a:t>
                </a:r>
                <a:r>
                  <a:rPr lang="en-US" sz="2400" dirty="0">
                    <a:solidFill>
                      <a:schemeClr val="accent5"/>
                    </a:solidFill>
                  </a:rPr>
                  <a:t> </a:t>
                </a:r>
                <a:r>
                  <a:rPr lang="en-US" sz="2400" dirty="0">
                    <a:solidFill>
                      <a:schemeClr val="tx1">
                        <a:lumMod val="50000"/>
                      </a:schemeClr>
                    </a:solidFill>
                  </a:rPr>
                  <a:t>is an </a:t>
                </a:r>
                <a:r>
                  <a:rPr lang="en-US" sz="2400" dirty="0">
                    <a:solidFill>
                      <a:schemeClr val="accent5"/>
                    </a:solidFill>
                  </a:rPr>
                  <a:t>8-bit</a:t>
                </a:r>
                <a:r>
                  <a:rPr lang="en-US" sz="2400" dirty="0"/>
                  <a:t> </a:t>
                </a:r>
                <a:r>
                  <a:rPr lang="en-US" sz="2400" dirty="0">
                    <a:solidFill>
                      <a:schemeClr val="tx1">
                        <a:lumMod val="50000"/>
                      </a:schemeClr>
                    </a:solidFill>
                  </a:rPr>
                  <a:t>value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06397AF-76C7-764F-ABB5-BAA529F232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426256" y="645401"/>
                <a:ext cx="11646795" cy="5916764"/>
              </a:xfrm>
              <a:blipFill>
                <a:blip r:embed="rId3"/>
                <a:stretch>
                  <a:fillRect l="-763" t="-214" r="-109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CACBE630-FE61-C746-B2DC-60E418965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073" y="157566"/>
            <a:ext cx="10515600" cy="497393"/>
          </a:xfrm>
        </p:spPr>
        <p:txBody>
          <a:bodyPr/>
          <a:lstStyle/>
          <a:p>
            <a:r>
              <a:rPr lang="en-US" dirty="0"/>
              <a:t>Review: Binary Numbering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A1D2EF2-50F8-4B47-9EC1-46818D1AD8EC}"/>
              </a:ext>
            </a:extLst>
          </p:cNvPr>
          <p:cNvGrpSpPr/>
          <p:nvPr/>
        </p:nvGrpSpPr>
        <p:grpSpPr>
          <a:xfrm>
            <a:off x="4790212" y="4405125"/>
            <a:ext cx="1747948" cy="798295"/>
            <a:chOff x="4911706" y="4731240"/>
            <a:chExt cx="1747948" cy="79829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46B2148-A562-0240-812D-BBFC0CD36917}"/>
                </a:ext>
              </a:extLst>
            </p:cNvPr>
            <p:cNvSpPr txBox="1"/>
            <p:nvPr/>
          </p:nvSpPr>
          <p:spPr>
            <a:xfrm>
              <a:off x="5051521" y="5160203"/>
              <a:ext cx="1608133" cy="369332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powers of two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417C7691-ABD2-4146-8FC1-96A580D15BE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911706" y="4761748"/>
              <a:ext cx="426364" cy="3670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1B7AEA78-8E83-5D44-805F-54B39FA3BC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05114" y="4731240"/>
              <a:ext cx="0" cy="42803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104" name="Picture 8" descr="How to Easily Create a Matrix Schedule - ArchSmarter -">
            <a:extLst>
              <a:ext uri="{FF2B5EF4-FFF2-40B4-BE49-F238E27FC236}">
                <a16:creationId xmlns:a16="http://schemas.microsoft.com/office/drawing/2014/main" id="{96734651-4953-A445-AA84-FEBB585A2A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50938" y="2233469"/>
            <a:ext cx="5076840" cy="2969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C02962C-F3A2-7645-9C66-2D75FB603CFE}"/>
                  </a:ext>
                </a:extLst>
              </p:cNvPr>
              <p:cNvSpPr txBox="1"/>
              <p:nvPr>
                <p:custDataLst>
                  <p:tags r:id="rId1"/>
                </p:custDataLst>
              </p:nvPr>
            </p:nvSpPr>
            <p:spPr>
              <a:xfrm>
                <a:off x="426257" y="6082404"/>
                <a:ext cx="10982494" cy="36933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 algn="ctr" defTabSz="825500" hangingPunct="0"/>
                <a14:m>
                  <m:oMath xmlns:m="http://schemas.openxmlformats.org/officeDocument/2006/math">
                    <m:r>
                      <a:rPr kumimoji="0" lang="en-US" sz="20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FillTx/>
                        <a:latin typeface="Cambria Math" panose="02040503050406030204" pitchFamily="18" charset="0"/>
                        <a:sym typeface="Helvetica Light"/>
                      </a:rPr>
                      <m:t>𝑈𝑛𝑠𝑖𝑔𝑛𝑒𝑑</m:t>
                    </m:r>
                    <m:r>
                      <a:rPr kumimoji="0" lang="en-US" sz="20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FillTx/>
                        <a:latin typeface="Cambria Math" panose="02040503050406030204" pitchFamily="18" charset="0"/>
                        <a:sym typeface="Helvetica Light"/>
                      </a:rPr>
                      <m:t> </m:t>
                    </m:r>
                    <m:r>
                      <a:rPr kumimoji="0" lang="en-US" sz="20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FillTx/>
                        <a:latin typeface="Cambria Math" panose="02040503050406030204" pitchFamily="18" charset="0"/>
                        <a:sym typeface="Helvetica Light"/>
                      </a:rPr>
                      <m:t>𝑏𝑖𝑛𝑎𝑟𝑦</m:t>
                    </m:r>
                    <m:r>
                      <a:rPr kumimoji="0" lang="en-US" sz="20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FillTx/>
                        <a:latin typeface="Cambria Math" panose="02040503050406030204" pitchFamily="18" charset="0"/>
                        <a:sym typeface="Helvetica Light"/>
                      </a:rPr>
                      <m:t> </m:t>
                    </m:r>
                    <m:r>
                      <a:rPr kumimoji="0" lang="en-US" sz="20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FillTx/>
                        <a:latin typeface="Cambria Math" panose="02040503050406030204" pitchFamily="18" charset="0"/>
                        <a:sym typeface="Helvetica Light"/>
                      </a:rPr>
                      <m:t>𝑁𝑢𝑚𝑏𝑒𝑟</m:t>
                    </m:r>
                    <m:r>
                      <a:rPr kumimoji="0" lang="en-US" sz="20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FillTx/>
                        <a:latin typeface="Cambria Math" panose="02040503050406030204" pitchFamily="18" charset="0"/>
                        <a:sym typeface="Helvetica Light"/>
                      </a:rPr>
                      <m:t>= </m:t>
                    </m:r>
                    <m:nary>
                      <m:naryPr>
                        <m:chr m:val="∑"/>
                        <m:ctrlPr>
                          <a:rPr kumimoji="0" lang="en-US" sz="2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0" lang="en-US" sz="2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𝑖</m:t>
                        </m:r>
                        <m:r>
                          <a:rPr kumimoji="0" lang="en-US" sz="2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=0</m:t>
                        </m:r>
                      </m:sub>
                      <m:sup>
                        <m:r>
                          <a:rPr kumimoji="0" lang="en-US" sz="2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𝑖</m:t>
                        </m:r>
                        <m:r>
                          <a:rPr kumimoji="0" lang="en-US" sz="2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=</m:t>
                        </m:r>
                        <m:r>
                          <a:rPr kumimoji="0" lang="en-US" sz="2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𝑛</m:t>
                        </m:r>
                        <m:r>
                          <a:rPr kumimoji="0" lang="en-US" sz="2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kumimoji="0" lang="en-US" sz="20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Light"/>
                              </a:rPr>
                            </m:ctrlPr>
                          </m:sSubPr>
                          <m:e>
                            <m:r>
                              <a:rPr kumimoji="0" lang="en-US" sz="20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Light"/>
                              </a:rPr>
                              <m:t>𝑏</m:t>
                            </m:r>
                          </m:e>
                          <m:sub>
                            <m:r>
                              <a:rPr kumimoji="0" lang="en-US" sz="20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Light"/>
                              </a:rPr>
                              <m:t>𝑖</m:t>
                            </m:r>
                          </m:sub>
                        </m:sSub>
                        <m:r>
                          <a:rPr kumimoji="0" lang="en-US" sz="2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 </m:t>
                        </m:r>
                        <m:r>
                          <a:rPr kumimoji="0" lang="en-US" sz="2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𝑥</m:t>
                        </m:r>
                        <m:r>
                          <a:rPr kumimoji="0" lang="en-US" sz="2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 </m:t>
                        </m:r>
                        <m:sSup>
                          <m:sSupPr>
                            <m:ctrlPr>
                              <a:rPr kumimoji="0" lang="en-US" sz="20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Light"/>
                              </a:rPr>
                            </m:ctrlPr>
                          </m:sSupPr>
                          <m:e>
                            <m:r>
                              <a:rPr kumimoji="0" lang="en-US" sz="20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Light"/>
                              </a:rPr>
                              <m:t>2</m:t>
                            </m:r>
                          </m:e>
                          <m:sup>
                            <m:r>
                              <a:rPr kumimoji="0" lang="en-US" sz="20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Light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r>
                  <a:rPr kumimoji="0" lang="en-US" sz="2000" b="0" i="0" u="none" strike="noStrike" cap="none" spc="0" normalizeH="0" baseline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FillTx/>
                    <a:latin typeface="Courier New" panose="02070309020205020404" pitchFamily="49" charset="0"/>
                    <a:cs typeface="Courier New" panose="02070309020205020404" pitchFamily="49" charset="0"/>
                    <a:sym typeface="Helvetica Light"/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Helvetica Light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Helvetica Light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Helvetica Light"/>
                              </a:rPr>
                              <m:t>𝑛</m:t>
                            </m:r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Helvetica Light"/>
                              </a:rPr>
                              <m:t>−1</m:t>
                            </m:r>
                          </m:sub>
                        </m:sSub>
                        <m:r>
                          <a:rPr kumimoji="0" lang="en-US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2</m:t>
                        </m:r>
                      </m:e>
                      <m:sup>
                        <m:r>
                          <a:rPr kumimoji="0" lang="en-US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𝑁</m:t>
                        </m:r>
                        <m:r>
                          <a:rPr kumimoji="0" lang="en-US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−1</m:t>
                        </m:r>
                      </m:sup>
                    </m:sSup>
                    <m:r>
                      <a:rPr kumimoji="0" lang="en-US" sz="24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FillTx/>
                        <a:latin typeface="Cambria Math" panose="02040503050406030204" pitchFamily="18" charset="0"/>
                        <a:sym typeface="Helvetica Light"/>
                      </a:rPr>
                      <m:t>+ </m:t>
                    </m:r>
                    <m:sSup>
                      <m:sSupPr>
                        <m:ctrlPr>
                          <a:rPr kumimoji="0" lang="en-US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Helvetica Light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Helvetica Light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Helvetica Light"/>
                              </a:rPr>
                              <m:t>𝑛</m:t>
                            </m:r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Helvetica Light"/>
                              </a:rPr>
                              <m:t>−2</m:t>
                            </m:r>
                          </m:sub>
                        </m:sSub>
                        <m:r>
                          <a:rPr kumimoji="0" lang="en-US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2</m:t>
                        </m:r>
                      </m:e>
                      <m:sup>
                        <m:r>
                          <a:rPr kumimoji="0" lang="en-US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𝑁</m:t>
                        </m:r>
                        <m:r>
                          <a:rPr kumimoji="0" lang="en-US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−2</m:t>
                        </m:r>
                      </m:sup>
                    </m:sSup>
                    <m:r>
                      <a:rPr kumimoji="0" lang="en-US" sz="24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FillTx/>
                        <a:latin typeface="Cambria Math" panose="02040503050406030204" pitchFamily="18" charset="0"/>
                        <a:sym typeface="Helvetica Light"/>
                      </a:rPr>
                      <m:t>+ …+ </m:t>
                    </m:r>
                    <m:sSup>
                      <m:sSupPr>
                        <m:ctrlPr>
                          <a:rPr kumimoji="0" lang="en-US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Helvetica Light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Helvetica Light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Helvetica Light"/>
                              </a:rPr>
                              <m:t>1</m:t>
                            </m:r>
                          </m:sub>
                        </m:sSub>
                        <m:r>
                          <a:rPr kumimoji="0" lang="en-US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2</m:t>
                        </m:r>
                      </m:e>
                      <m:sup>
                        <m:r>
                          <a:rPr kumimoji="0" lang="en-US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1</m:t>
                        </m:r>
                      </m:sup>
                    </m:sSup>
                    <m:r>
                      <a:rPr kumimoji="0" lang="en-US" sz="24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FillTx/>
                        <a:latin typeface="Cambria Math" panose="02040503050406030204" pitchFamily="18" charset="0"/>
                        <a:sym typeface="Helvetica Light"/>
                      </a:rPr>
                      <m:t>+ </m:t>
                    </m:r>
                    <m:sSub>
                      <m:sSubPr>
                        <m:ctrlPr>
                          <a:rPr kumimoji="0" lang="en-US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</m:ctrlPr>
                      </m:sSubPr>
                      <m:e>
                        <m:r>
                          <a:rPr kumimoji="0" lang="en-US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𝑏</m:t>
                        </m:r>
                      </m:e>
                      <m:sub>
                        <m:r>
                          <a:rPr kumimoji="0" lang="en-US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Helvetica Light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Helvetica Light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Helvetica Light"/>
                          </a:rPr>
                          <m:t>0</m:t>
                        </m:r>
                      </m:sup>
                    </m:sSup>
                  </m:oMath>
                </a14:m>
                <a:endParaRPr kumimoji="0" lang="en-US" sz="2000" b="0" i="0" u="none" strike="noStrike" cap="none" spc="0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uFillTx/>
                  <a:latin typeface="Courier New" panose="02070309020205020404" pitchFamily="49" charset="0"/>
                  <a:cs typeface="Courier New" panose="02070309020205020404" pitchFamily="49" charset="0"/>
                  <a:sym typeface="Helvetica Light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C02962C-F3A2-7645-9C66-2D75FB603C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5"/>
                </p:custDataLst>
              </p:nvPr>
            </p:nvSpPr>
            <p:spPr>
              <a:xfrm>
                <a:off x="426257" y="6082404"/>
                <a:ext cx="10982494" cy="369332"/>
              </a:xfrm>
              <a:prstGeom prst="rect">
                <a:avLst/>
              </a:prstGeom>
              <a:blipFill>
                <a:blip r:embed="rId6"/>
                <a:stretch>
                  <a:fillRect l="-577" t="-131034" r="-115" b="-206897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133D136A-933E-B542-922B-B12EEFBF69E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535107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11" grpId="0"/>
      <p:bldP spid="1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06397AF-76C7-764F-ABB5-BAA529F232E9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344653" y="822511"/>
                <a:ext cx="11703967" cy="5739654"/>
              </a:xfr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 sz="2400" dirty="0">
                    <a:solidFill>
                      <a:schemeClr val="tx1">
                        <a:lumMod val="50000"/>
                      </a:schemeClr>
                    </a:solidFill>
                  </a:rPr>
                  <a:t>hexadecimal is base 16</a:t>
                </a:r>
              </a:p>
              <a:p>
                <a:pPr lvl="1"/>
                <a:r>
                  <a:rPr lang="en-US" sz="2000" dirty="0">
                    <a:solidFill>
                      <a:schemeClr val="tx1">
                        <a:lumMod val="50000"/>
                      </a:schemeClr>
                    </a:solidFill>
                  </a:rPr>
                  <a:t>From “</a:t>
                </a:r>
                <a:r>
                  <a:rPr lang="en-US" sz="2000" dirty="0" err="1">
                    <a:solidFill>
                      <a:schemeClr val="tx1">
                        <a:lumMod val="50000"/>
                      </a:schemeClr>
                    </a:solidFill>
                  </a:rPr>
                  <a:t>hexa</a:t>
                </a:r>
                <a:r>
                  <a:rPr lang="en-US" sz="2000" dirty="0">
                    <a:solidFill>
                      <a:schemeClr val="tx1">
                        <a:lumMod val="50000"/>
                      </a:schemeClr>
                    </a:solidFill>
                  </a:rPr>
                  <a:t>” (Ancient Greek </a:t>
                </a:r>
                <a:r>
                  <a:rPr lang="el-GR" sz="2000" dirty="0" err="1">
                    <a:solidFill>
                      <a:schemeClr val="tx1">
                        <a:lumMod val="50000"/>
                      </a:schemeClr>
                    </a:solidFill>
                  </a:rPr>
                  <a:t>ἑξα</a:t>
                </a:r>
                <a:r>
                  <a:rPr lang="el-GR" sz="2000" dirty="0">
                    <a:solidFill>
                      <a:schemeClr val="tx1">
                        <a:lumMod val="50000"/>
                      </a:schemeClr>
                    </a:solidFill>
                  </a:rPr>
                  <a:t>-) ⇒ </a:t>
                </a:r>
                <a:r>
                  <a:rPr lang="en-US" sz="2000" dirty="0">
                    <a:solidFill>
                      <a:schemeClr val="tx1">
                        <a:lumMod val="50000"/>
                      </a:schemeClr>
                    </a:solidFill>
                  </a:rPr>
                  <a:t>six </a:t>
                </a:r>
              </a:p>
              <a:p>
                <a:pPr lvl="1"/>
                <a:r>
                  <a:rPr lang="en-US" sz="2000" dirty="0">
                    <a:solidFill>
                      <a:schemeClr val="tx1">
                        <a:lumMod val="50000"/>
                      </a:schemeClr>
                    </a:solidFill>
                  </a:rPr>
                  <a:t>and from “</a:t>
                </a:r>
                <a:r>
                  <a:rPr lang="en-US" sz="2000" dirty="0" err="1">
                    <a:solidFill>
                      <a:schemeClr val="tx1">
                        <a:lumMod val="50000"/>
                      </a:schemeClr>
                    </a:solidFill>
                  </a:rPr>
                  <a:t>decem</a:t>
                </a:r>
                <a:r>
                  <a:rPr lang="en-US" sz="2000" dirty="0">
                    <a:solidFill>
                      <a:schemeClr val="tx1">
                        <a:lumMod val="50000"/>
                      </a:schemeClr>
                    </a:solidFill>
                  </a:rPr>
                  <a:t>” (Latin) ⇒ ten </a:t>
                </a:r>
              </a:p>
              <a:p>
                <a:r>
                  <a:rPr lang="en-US" sz="2200" dirty="0">
                    <a:solidFill>
                      <a:srgbClr val="FF0000"/>
                    </a:solidFill>
                  </a:rPr>
                  <a:t>Sixteen</a:t>
                </a:r>
                <a:r>
                  <a:rPr lang="en-US" sz="2200" dirty="0"/>
                  <a:t> </a:t>
                </a:r>
                <a:r>
                  <a:rPr lang="en-US" sz="2200" dirty="0">
                    <a:solidFill>
                      <a:schemeClr val="tx1">
                        <a:lumMod val="50000"/>
                      </a:schemeClr>
                    </a:solidFill>
                  </a:rPr>
                  <a:t>symbols </a:t>
                </a:r>
              </a:p>
              <a:p>
                <a:pPr marL="354012" lvl="1" indent="0">
                  <a:buNone/>
                </a:pPr>
                <a:r>
                  <a:rPr lang="en-US" sz="2000" b="1" dirty="0">
                    <a:solidFill>
                      <a:schemeClr val="tx1">
                        <a:lumMod val="50000"/>
                      </a:schemeClr>
                    </a:solidFill>
                  </a:rPr>
                  <a:t>0 1 2 3 4 5 6 7 8 9 a b c d e f</a:t>
                </a:r>
              </a:p>
              <a:p>
                <a:pPr marL="354012" lvl="1" indent="0">
                  <a:buNone/>
                </a:pPr>
                <a:endParaRPr lang="en-US" sz="2000" dirty="0"/>
              </a:p>
              <a:p>
                <a:r>
                  <a:rPr lang="en-US" sz="2400" dirty="0">
                    <a:solidFill>
                      <a:schemeClr val="tx1">
                        <a:lumMod val="50000"/>
                      </a:schemeClr>
                    </a:solidFill>
                  </a:rPr>
                  <a:t>Numbers in C starting with </a:t>
                </a:r>
                <a:r>
                  <a:rPr lang="en-US" sz="2400" dirty="0">
                    <a:solidFill>
                      <a:srgbClr val="FF0000"/>
                    </a:solidFill>
                  </a:rPr>
                  <a:t>0x </a:t>
                </a:r>
                <a:r>
                  <a:rPr lang="en-US" sz="2400" dirty="0">
                    <a:solidFill>
                      <a:schemeClr val="tx1">
                        <a:lumMod val="50000"/>
                      </a:schemeClr>
                    </a:solidFill>
                  </a:rPr>
                  <a:t>are hexadecimal</a:t>
                </a:r>
              </a:p>
              <a:p>
                <a:pPr lvl="1"/>
                <a:r>
                  <a:rPr lang="en-US" sz="2000" dirty="0">
                    <a:solidFill>
                      <a:schemeClr val="tx1">
                        <a:lumMod val="50000"/>
                      </a:schemeClr>
                    </a:solidFill>
                  </a:rPr>
                  <a:t>16</a:t>
                </a:r>
                <a:r>
                  <a:rPr lang="en-US" sz="2000" baseline="-25000" dirty="0">
                    <a:solidFill>
                      <a:schemeClr val="tx1">
                        <a:lumMod val="50000"/>
                      </a:schemeClr>
                    </a:solidFill>
                  </a:rPr>
                  <a:t>10</a:t>
                </a:r>
                <a:r>
                  <a:rPr lang="en-US" sz="2000" dirty="0">
                    <a:solidFill>
                      <a:schemeClr val="tx1">
                        <a:lumMod val="50000"/>
                      </a:schemeClr>
                    </a:solidFill>
                  </a:rPr>
                  <a:t> = </a:t>
                </a:r>
                <a:r>
                  <a:rPr lang="en-US" sz="2000" dirty="0">
                    <a:solidFill>
                      <a:srgbClr val="FF0000"/>
                    </a:solidFill>
                  </a:rPr>
                  <a:t>0x</a:t>
                </a:r>
                <a:r>
                  <a:rPr lang="en-US" sz="2000" dirty="0">
                    <a:solidFill>
                      <a:schemeClr val="tx1">
                        <a:lumMod val="50000"/>
                      </a:schemeClr>
                    </a:solidFill>
                  </a:rPr>
                  <a:t>10</a:t>
                </a:r>
                <a:r>
                  <a:rPr lang="en-US" sz="2000" baseline="-25000" dirty="0">
                    <a:solidFill>
                      <a:schemeClr val="tx1">
                        <a:lumMod val="50000"/>
                      </a:schemeClr>
                    </a:solidFill>
                  </a:rPr>
                  <a:t>16</a:t>
                </a:r>
                <a:r>
                  <a:rPr lang="en-US" sz="2000" dirty="0"/>
                  <a:t> </a:t>
                </a:r>
              </a:p>
              <a:p>
                <a:r>
                  <a:rPr lang="en-US" sz="2000" u="sng" dirty="0">
                    <a:solidFill>
                      <a:schemeClr val="tx1">
                        <a:lumMod val="50000"/>
                      </a:schemeClr>
                    </a:solidFill>
                  </a:rPr>
                  <a:t>Example</a:t>
                </a:r>
                <a:r>
                  <a:rPr lang="en-US" sz="2000" dirty="0">
                    <a:solidFill>
                      <a:schemeClr val="tx1">
                        <a:lumMod val="50000"/>
                      </a:schemeClr>
                    </a:solidFill>
                  </a:rPr>
                  <a:t>:  What is </a:t>
                </a:r>
                <a:r>
                  <a:rPr lang="en-US" sz="2000" dirty="0">
                    <a:solidFill>
                      <a:srgbClr val="FF0000"/>
                    </a:solidFill>
                  </a:rPr>
                  <a:t>0x</a:t>
                </a:r>
                <a:r>
                  <a:rPr lang="en-US" sz="2000" dirty="0">
                    <a:solidFill>
                      <a:schemeClr val="tx1">
                        <a:lumMod val="50000"/>
                      </a:schemeClr>
                    </a:solidFill>
                  </a:rPr>
                  <a:t>a5</a:t>
                </a:r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tx1">
                        <a:lumMod val="50000"/>
                      </a:schemeClr>
                    </a:solidFill>
                  </a:rPr>
                  <a:t>in base 10?</a:t>
                </a:r>
              </a:p>
              <a:p>
                <a:pPr lvl="1"/>
                <a:r>
                  <a:rPr lang="en-US" sz="1800" dirty="0">
                    <a:solidFill>
                      <a:srgbClr val="FF0000"/>
                    </a:solidFill>
                  </a:rPr>
                  <a:t>0x</a:t>
                </a:r>
                <a:r>
                  <a:rPr lang="en-US" sz="1800" dirty="0">
                    <a:solidFill>
                      <a:srgbClr val="0070C0"/>
                    </a:solidFill>
                  </a:rPr>
                  <a:t>a5</a:t>
                </a:r>
                <a:r>
                  <a:rPr lang="en-US" sz="1800" dirty="0"/>
                  <a:t> </a:t>
                </a:r>
                <a:r>
                  <a:rPr lang="en-US" sz="1800" dirty="0">
                    <a:solidFill>
                      <a:schemeClr val="tx1">
                        <a:lumMod val="50000"/>
                      </a:schemeClr>
                    </a:solidFill>
                  </a:rPr>
                  <a:t>=</a:t>
                </a:r>
                <a:r>
                  <a:rPr lang="en-US" sz="1800" dirty="0"/>
                  <a:t> </a:t>
                </a:r>
                <a:r>
                  <a:rPr lang="en-US" sz="1800" dirty="0">
                    <a:solidFill>
                      <a:srgbClr val="0070C0"/>
                    </a:solidFill>
                  </a:rPr>
                  <a:t>a5</a:t>
                </a:r>
                <a:r>
                  <a:rPr lang="en-US" sz="1800" baseline="-25000" dirty="0">
                    <a:solidFill>
                      <a:schemeClr val="tx1">
                        <a:lumMod val="50000"/>
                      </a:schemeClr>
                    </a:solidFill>
                  </a:rPr>
                  <a:t>16</a:t>
                </a:r>
                <a:r>
                  <a:rPr lang="en-US" sz="1800" dirty="0">
                    <a:solidFill>
                      <a:schemeClr val="tx1">
                        <a:lumMod val="50000"/>
                      </a:schemeClr>
                    </a:solidFill>
                  </a:rPr>
                  <a:t> = (</a:t>
                </a:r>
                <a:r>
                  <a:rPr lang="en-US" sz="1800" dirty="0">
                    <a:solidFill>
                      <a:srgbClr val="0070C0"/>
                    </a:solidFill>
                  </a:rPr>
                  <a:t>10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>
                    <a:solidFill>
                      <a:schemeClr val="tx1">
                        <a:lumMod val="50000"/>
                      </a:schemeClr>
                    </a:solidFill>
                  </a:rPr>
                  <a:t>16</a:t>
                </a:r>
                <a:r>
                  <a:rPr lang="en-US" sz="1800" baseline="30000" dirty="0">
                    <a:solidFill>
                      <a:srgbClr val="C00000"/>
                    </a:solidFill>
                  </a:rPr>
                  <a:t>1</a:t>
                </a:r>
                <a:r>
                  <a:rPr lang="en-US" sz="1800" dirty="0">
                    <a:solidFill>
                      <a:schemeClr val="tx1">
                        <a:lumMod val="50000"/>
                      </a:schemeClr>
                    </a:solidFill>
                  </a:rPr>
                  <a:t>) + (</a:t>
                </a:r>
                <a:r>
                  <a:rPr lang="en-US" sz="1800" dirty="0">
                    <a:solidFill>
                      <a:srgbClr val="0070C0"/>
                    </a:solidFill>
                  </a:rPr>
                  <a:t>5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>
                    <a:solidFill>
                      <a:schemeClr val="tx1">
                        <a:lumMod val="50000"/>
                      </a:schemeClr>
                    </a:solidFill>
                  </a:rPr>
                  <a:t>16</a:t>
                </a:r>
                <a:r>
                  <a:rPr lang="en-US" sz="1800" baseline="30000" dirty="0">
                    <a:solidFill>
                      <a:srgbClr val="C00000"/>
                    </a:solidFill>
                  </a:rPr>
                  <a:t>0</a:t>
                </a:r>
                <a:r>
                  <a:rPr lang="en-US" sz="1800" dirty="0">
                    <a:solidFill>
                      <a:schemeClr val="tx1">
                        <a:lumMod val="50000"/>
                      </a:schemeClr>
                    </a:solidFill>
                  </a:rPr>
                  <a:t>) = 165</a:t>
                </a:r>
                <a:r>
                  <a:rPr lang="en-US" sz="1800" baseline="-25000" dirty="0">
                    <a:solidFill>
                      <a:schemeClr val="tx1">
                        <a:lumMod val="50000"/>
                      </a:schemeClr>
                    </a:solidFill>
                  </a:rPr>
                  <a:t>10</a:t>
                </a:r>
              </a:p>
              <a:p>
                <a:r>
                  <a:rPr lang="en-US" sz="2000" dirty="0">
                    <a:solidFill>
                      <a:srgbClr val="0070C0"/>
                    </a:solidFill>
                  </a:rPr>
                  <a:t>Hexadecimal</a:t>
                </a:r>
                <a:r>
                  <a:rPr lang="en-US" sz="2000" dirty="0">
                    <a:solidFill>
                      <a:schemeClr val="tx1">
                        <a:lumMod val="50000"/>
                      </a:schemeClr>
                    </a:solidFill>
                  </a:rPr>
                  <a:t> numbers are </a:t>
                </a:r>
                <a:r>
                  <a:rPr lang="en-US" sz="2000" dirty="0">
                    <a:solidFill>
                      <a:srgbClr val="0070C0"/>
                    </a:solidFill>
                  </a:rPr>
                  <a:t>very commonly used </a:t>
                </a:r>
                <a:r>
                  <a:rPr lang="en-US" sz="2000" dirty="0">
                    <a:solidFill>
                      <a:schemeClr val="tx1">
                        <a:lumMod val="50000"/>
                      </a:schemeClr>
                    </a:solidFill>
                  </a:rPr>
                  <a:t>in programming </a:t>
                </a:r>
                <a:r>
                  <a:rPr lang="en-US" sz="2000" dirty="0">
                    <a:solidFill>
                      <a:srgbClr val="0070C0"/>
                    </a:solidFill>
                  </a:rPr>
                  <a:t>to express binary values</a:t>
                </a:r>
              </a:p>
              <a:p>
                <a:pPr lvl="1"/>
                <a:r>
                  <a:rPr lang="en-US" sz="1800" dirty="0">
                    <a:solidFill>
                      <a:schemeClr val="tx1">
                        <a:lumMod val="50000"/>
                      </a:schemeClr>
                    </a:solidFill>
                  </a:rPr>
                  <a:t>Imagine the difficulty in correctly expressing a 64-bit binary value in your code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06397AF-76C7-764F-ABB5-BAA529F232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344653" y="822511"/>
                <a:ext cx="11703967" cy="5739654"/>
              </a:xfrm>
              <a:blipFill>
                <a:blip r:embed="rId3"/>
                <a:stretch>
                  <a:fillRect l="-650" t="-221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CACBE630-FE61-C746-B2DC-60E418965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4482"/>
            <a:ext cx="6516621" cy="497393"/>
          </a:xfrm>
        </p:spPr>
        <p:txBody>
          <a:bodyPr/>
          <a:lstStyle/>
          <a:p>
            <a:r>
              <a:rPr lang="en-US" dirty="0"/>
              <a:t>Review: Hexadecimal Numbering</a:t>
            </a:r>
          </a:p>
        </p:txBody>
      </p:sp>
      <p:pic>
        <p:nvPicPr>
          <p:cNvPr id="2052" name="Picture 4" descr="Why Do We Have 10 Fingers and 10 Toes? - YouTube">
            <a:extLst>
              <a:ext uri="{FF2B5EF4-FFF2-40B4-BE49-F238E27FC236}">
                <a16:creationId xmlns:a16="http://schemas.microsoft.com/office/drawing/2014/main" id="{199447FA-4D01-8E49-8544-FE8513BDB7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408517" y="87584"/>
            <a:ext cx="5640104" cy="323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5AD1CC6-086C-2E48-B65C-567BD8774F9B}"/>
                  </a:ext>
                </a:extLst>
              </p:cNvPr>
              <p:cNvSpPr txBox="1"/>
              <p:nvPr>
                <p:custDataLst>
                  <p:tags r:id="rId1"/>
                </p:custDataLst>
              </p:nvPr>
            </p:nvSpPr>
            <p:spPr>
              <a:xfrm>
                <a:off x="344654" y="6103272"/>
                <a:ext cx="11481220" cy="36933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 algn="ctr" defTabSz="825500" hangingPunct="0"/>
                <a14:m>
                  <m:oMath xmlns:m="http://schemas.openxmlformats.org/officeDocument/2006/math">
                    <m:r>
                      <a:rPr kumimoji="0" lang="en-US" sz="20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FillTx/>
                        <a:latin typeface="Cambria Math" panose="02040503050406030204" pitchFamily="18" charset="0"/>
                        <a:sym typeface="Helvetica Light"/>
                      </a:rPr>
                      <m:t>𝑈𝑛𝑠𝑖𝑔𝑛𝑒𝑑</m:t>
                    </m:r>
                    <m:r>
                      <a:rPr kumimoji="0" lang="en-US" sz="20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FillTx/>
                        <a:latin typeface="Cambria Math" panose="02040503050406030204" pitchFamily="18" charset="0"/>
                        <a:sym typeface="Helvetica Light"/>
                      </a:rPr>
                      <m:t> </m:t>
                    </m:r>
                    <m:r>
                      <a:rPr kumimoji="0" lang="en-US" sz="20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FillTx/>
                        <a:latin typeface="Cambria Math" panose="02040503050406030204" pitchFamily="18" charset="0"/>
                        <a:sym typeface="Helvetica Light"/>
                      </a:rPr>
                      <m:t>𝐻𝑒𝑥</m:t>
                    </m:r>
                    <m:r>
                      <a:rPr kumimoji="0" lang="en-US" sz="20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FillTx/>
                        <a:latin typeface="Cambria Math" panose="02040503050406030204" pitchFamily="18" charset="0"/>
                        <a:sym typeface="Helvetica Light"/>
                      </a:rPr>
                      <m:t> </m:t>
                    </m:r>
                    <m:r>
                      <a:rPr kumimoji="0" lang="en-US" sz="20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FillTx/>
                        <a:latin typeface="Cambria Math" panose="02040503050406030204" pitchFamily="18" charset="0"/>
                        <a:sym typeface="Helvetica Light"/>
                      </a:rPr>
                      <m:t>𝑁𝑢𝑚𝑏𝑒𝑟</m:t>
                    </m:r>
                    <m:r>
                      <a:rPr kumimoji="0" lang="en-US" sz="20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FillTx/>
                        <a:latin typeface="Cambria Math" panose="02040503050406030204" pitchFamily="18" charset="0"/>
                        <a:sym typeface="Helvetica Light"/>
                      </a:rPr>
                      <m:t>= </m:t>
                    </m:r>
                    <m:nary>
                      <m:naryPr>
                        <m:chr m:val="∑"/>
                        <m:ctrlPr>
                          <a:rPr kumimoji="0" lang="en-US" sz="2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0" lang="en-US" sz="2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𝑖</m:t>
                        </m:r>
                        <m:r>
                          <a:rPr kumimoji="0" lang="en-US" sz="2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=0</m:t>
                        </m:r>
                      </m:sub>
                      <m:sup>
                        <m:r>
                          <a:rPr kumimoji="0" lang="en-US" sz="2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𝑖</m:t>
                        </m:r>
                        <m:r>
                          <a:rPr kumimoji="0" lang="en-US" sz="2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=</m:t>
                        </m:r>
                        <m:r>
                          <a:rPr kumimoji="0" lang="en-US" sz="2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𝑛</m:t>
                        </m:r>
                        <m:r>
                          <a:rPr kumimoji="0" lang="en-US" sz="2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kumimoji="0" lang="en-US" sz="20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Light"/>
                              </a:rPr>
                            </m:ctrlPr>
                          </m:sSubPr>
                          <m:e>
                            <m:r>
                              <a:rPr kumimoji="0" lang="en-US" sz="20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Light"/>
                              </a:rPr>
                              <m:t>𝑏</m:t>
                            </m:r>
                          </m:e>
                          <m:sub>
                            <m:r>
                              <a:rPr kumimoji="0" lang="en-US" sz="20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Light"/>
                              </a:rPr>
                              <m:t>𝑖</m:t>
                            </m:r>
                          </m:sub>
                        </m:sSub>
                        <m:r>
                          <a:rPr kumimoji="0" lang="en-US" sz="2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 </m:t>
                        </m:r>
                        <m:r>
                          <a:rPr kumimoji="0" lang="en-US" sz="2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𝑥</m:t>
                        </m:r>
                        <m:r>
                          <a:rPr kumimoji="0" lang="en-US" sz="2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 </m:t>
                        </m:r>
                        <m:sSup>
                          <m:sSupPr>
                            <m:ctrlPr>
                              <a:rPr kumimoji="0" lang="en-US" sz="20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Light"/>
                              </a:rPr>
                            </m:ctrlPr>
                          </m:sSupPr>
                          <m:e>
                            <m:r>
                              <a:rPr kumimoji="0" lang="en-US" sz="20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Light"/>
                              </a:rPr>
                              <m:t>16</m:t>
                            </m:r>
                          </m:e>
                          <m:sup>
                            <m:r>
                              <a:rPr kumimoji="0" lang="en-US" sz="20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Light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r>
                  <a:rPr kumimoji="0" lang="en-US" sz="2000" b="0" i="0" u="none" strike="noStrike" cap="none" spc="0" normalizeH="0" baseline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FillTx/>
                    <a:latin typeface="Courier New" panose="02070309020205020404" pitchFamily="49" charset="0"/>
                    <a:cs typeface="Courier New" panose="02070309020205020404" pitchFamily="49" charset="0"/>
                    <a:sym typeface="Helvetica Light"/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Helvetica Light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Helvetica Light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Helvetica Light"/>
                              </a:rPr>
                              <m:t>𝑛</m:t>
                            </m:r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Helvetica Light"/>
                              </a:rPr>
                              <m:t>−1</m:t>
                            </m:r>
                          </m:sub>
                        </m:sSub>
                        <m:r>
                          <a:rPr kumimoji="0" lang="en-US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16</m:t>
                        </m:r>
                      </m:e>
                      <m:sup>
                        <m:r>
                          <a:rPr kumimoji="0" lang="en-US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𝑁</m:t>
                        </m:r>
                        <m:r>
                          <a:rPr kumimoji="0" lang="en-US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−1</m:t>
                        </m:r>
                      </m:sup>
                    </m:sSup>
                    <m:r>
                      <a:rPr kumimoji="0" lang="en-US" sz="24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FillTx/>
                        <a:latin typeface="Cambria Math" panose="02040503050406030204" pitchFamily="18" charset="0"/>
                        <a:sym typeface="Helvetica Light"/>
                      </a:rPr>
                      <m:t>+ </m:t>
                    </m:r>
                    <m:sSup>
                      <m:sSupPr>
                        <m:ctrlPr>
                          <a:rPr kumimoji="0" lang="en-US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Helvetica Light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Helvetica Light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Helvetica Light"/>
                              </a:rPr>
                              <m:t>𝑛</m:t>
                            </m:r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Helvetica Light"/>
                              </a:rPr>
                              <m:t>−2</m:t>
                            </m:r>
                          </m:sub>
                        </m:sSub>
                        <m:r>
                          <a:rPr kumimoji="0" lang="en-US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16</m:t>
                        </m:r>
                      </m:e>
                      <m:sup>
                        <m:r>
                          <a:rPr kumimoji="0" lang="en-US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𝑁</m:t>
                        </m:r>
                        <m:r>
                          <a:rPr kumimoji="0" lang="en-US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−2</m:t>
                        </m:r>
                      </m:sup>
                    </m:sSup>
                    <m:r>
                      <a:rPr kumimoji="0" lang="en-US" sz="24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FillTx/>
                        <a:latin typeface="Cambria Math" panose="02040503050406030204" pitchFamily="18" charset="0"/>
                        <a:sym typeface="Helvetica Light"/>
                      </a:rPr>
                      <m:t>+ …+ </m:t>
                    </m:r>
                    <m:sSup>
                      <m:sSupPr>
                        <m:ctrlPr>
                          <a:rPr kumimoji="0" lang="en-US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Helvetica Light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Helvetica Light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Helvetica Light"/>
                              </a:rPr>
                              <m:t>1</m:t>
                            </m:r>
                          </m:sub>
                        </m:sSub>
                        <m:r>
                          <a:rPr kumimoji="0" lang="en-US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16</m:t>
                        </m:r>
                      </m:e>
                      <m:sup>
                        <m:r>
                          <a:rPr kumimoji="0" lang="en-US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1</m:t>
                        </m:r>
                      </m:sup>
                    </m:sSup>
                    <m:r>
                      <a:rPr kumimoji="0" lang="en-US" sz="24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FillTx/>
                        <a:latin typeface="Cambria Math" panose="02040503050406030204" pitchFamily="18" charset="0"/>
                        <a:sym typeface="Helvetica Light"/>
                      </a:rPr>
                      <m:t>+ </m:t>
                    </m:r>
                    <m:sSub>
                      <m:sSubPr>
                        <m:ctrlPr>
                          <a:rPr kumimoji="0" lang="en-US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</m:ctrlPr>
                      </m:sSubPr>
                      <m:e>
                        <m:r>
                          <a:rPr kumimoji="0" lang="en-US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𝑏</m:t>
                        </m:r>
                      </m:e>
                      <m:sub>
                        <m:r>
                          <a:rPr kumimoji="0" lang="en-US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Helvetica Light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Helvetica Light"/>
                          </a:rPr>
                          <m:t>16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Helvetica Light"/>
                          </a:rPr>
                          <m:t>0</m:t>
                        </m:r>
                      </m:sup>
                    </m:sSup>
                  </m:oMath>
                </a14:m>
                <a:endParaRPr kumimoji="0" lang="en-US" sz="2000" b="0" i="0" u="none" strike="noStrike" cap="none" spc="0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uFillTx/>
                  <a:latin typeface="Courier New" panose="02070309020205020404" pitchFamily="49" charset="0"/>
                  <a:cs typeface="Courier New" panose="02070309020205020404" pitchFamily="49" charset="0"/>
                  <a:sym typeface="Helvetica Light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5AD1CC6-086C-2E48-B65C-567BD8774F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5"/>
                </p:custDataLst>
              </p:nvPr>
            </p:nvSpPr>
            <p:spPr>
              <a:xfrm>
                <a:off x="344654" y="6103272"/>
                <a:ext cx="11481220" cy="369332"/>
              </a:xfrm>
              <a:prstGeom prst="rect">
                <a:avLst/>
              </a:prstGeom>
              <a:blipFill>
                <a:blip r:embed="rId6"/>
                <a:stretch>
                  <a:fillRect l="-552" t="-126667" b="-200000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627D2152-9F8A-BE42-91B3-4B5C6948E89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56399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5" grpId="0"/>
      <p:bldP spid="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CA7FC2C-998A-1A43-8532-FE9C06DAF5C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025293" y="771674"/>
            <a:ext cx="7690846" cy="2013277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dirty="0">
                <a:solidFill>
                  <a:schemeClr val="accent1"/>
                </a:solidFill>
              </a:rPr>
              <a:t>Decimal is base 10 and 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B0F0"/>
                </a:solidFill>
              </a:rPr>
              <a:t>Hexadecimal is base 16</a:t>
            </a:r>
            <a:r>
              <a:rPr lang="en-US" sz="2000" dirty="0"/>
              <a:t>, </a:t>
            </a:r>
            <a:endParaRPr lang="en-US" sz="2000" dirty="0">
              <a:solidFill>
                <a:schemeClr val="accent3"/>
              </a:solidFill>
            </a:endParaRPr>
          </a:p>
          <a:p>
            <a:r>
              <a:rPr lang="en-US" sz="2000" b="1" dirty="0">
                <a:solidFill>
                  <a:srgbClr val="00B0F0"/>
                </a:solidFill>
              </a:rPr>
              <a:t>Hex digits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have 16 values 0 - 9  a - f (written in C as </a:t>
            </a:r>
            <a:r>
              <a:rPr lang="en-US" sz="2000" dirty="0">
                <a:solidFill>
                  <a:srgbClr val="0070C0"/>
                </a:solidFill>
              </a:rPr>
              <a:t>0x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0 – </a:t>
            </a:r>
            <a:r>
              <a:rPr lang="en-US" sz="2000" dirty="0">
                <a:solidFill>
                  <a:srgbClr val="0070C0"/>
                </a:solidFill>
              </a:rPr>
              <a:t>0x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f)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No standard prefix in C for binary (most use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70C0"/>
                </a:solidFill>
              </a:rPr>
              <a:t>hex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) </a:t>
            </a:r>
            <a:endParaRPr lang="en-US" sz="2000" dirty="0"/>
          </a:p>
          <a:p>
            <a:pPr lvl="1"/>
            <a:r>
              <a:rPr lang="en-US" sz="2000" dirty="0" err="1">
                <a:solidFill>
                  <a:schemeClr val="tx1">
                    <a:lumMod val="50000"/>
                  </a:schemeClr>
                </a:solidFill>
              </a:rPr>
              <a:t>gcc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(compiler) allows </a:t>
            </a:r>
            <a:r>
              <a:rPr lang="en-US" sz="2000" dirty="0">
                <a:solidFill>
                  <a:srgbClr val="0070C0"/>
                </a:solidFill>
              </a:rPr>
              <a:t>0b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prefix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others might not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EF59E7-3544-2C47-A0E9-FA7E45798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597" y="139663"/>
            <a:ext cx="10515600" cy="525966"/>
          </a:xfrm>
        </p:spPr>
        <p:txBody>
          <a:bodyPr/>
          <a:lstStyle/>
          <a:p>
            <a:r>
              <a:rPr lang="en-US" dirty="0"/>
              <a:t>Number Base Overview (as written in C)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4F81C14-52A7-B448-8B68-B9644CC8F33E}"/>
              </a:ext>
            </a:extLst>
          </p:cNvPr>
          <p:cNvGraphicFramePr>
            <a:graphicFrameLocks noGrp="1"/>
          </p:cNvGraphicFramePr>
          <p:nvPr/>
        </p:nvGraphicFramePr>
        <p:xfrm>
          <a:off x="289110" y="3035366"/>
          <a:ext cx="11602814" cy="132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3518">
                  <a:extLst>
                    <a:ext uri="{9D8B030D-6E8A-4147-A177-3AD203B41FA5}">
                      <a16:colId xmlns:a16="http://schemas.microsoft.com/office/drawing/2014/main" val="3907230231"/>
                    </a:ext>
                  </a:extLst>
                </a:gridCol>
                <a:gridCol w="1161162">
                  <a:extLst>
                    <a:ext uri="{9D8B030D-6E8A-4147-A177-3AD203B41FA5}">
                      <a16:colId xmlns:a16="http://schemas.microsoft.com/office/drawing/2014/main" val="1475302328"/>
                    </a:ext>
                  </a:extLst>
                </a:gridCol>
                <a:gridCol w="1161162">
                  <a:extLst>
                    <a:ext uri="{9D8B030D-6E8A-4147-A177-3AD203B41FA5}">
                      <a16:colId xmlns:a16="http://schemas.microsoft.com/office/drawing/2014/main" val="229470600"/>
                    </a:ext>
                  </a:extLst>
                </a:gridCol>
                <a:gridCol w="1161162">
                  <a:extLst>
                    <a:ext uri="{9D8B030D-6E8A-4147-A177-3AD203B41FA5}">
                      <a16:colId xmlns:a16="http://schemas.microsoft.com/office/drawing/2014/main" val="3653598114"/>
                    </a:ext>
                  </a:extLst>
                </a:gridCol>
                <a:gridCol w="1161162">
                  <a:extLst>
                    <a:ext uri="{9D8B030D-6E8A-4147-A177-3AD203B41FA5}">
                      <a16:colId xmlns:a16="http://schemas.microsoft.com/office/drawing/2014/main" val="620688831"/>
                    </a:ext>
                  </a:extLst>
                </a:gridCol>
                <a:gridCol w="1161162">
                  <a:extLst>
                    <a:ext uri="{9D8B030D-6E8A-4147-A177-3AD203B41FA5}">
                      <a16:colId xmlns:a16="http://schemas.microsoft.com/office/drawing/2014/main" val="488825259"/>
                    </a:ext>
                  </a:extLst>
                </a:gridCol>
                <a:gridCol w="1161162">
                  <a:extLst>
                    <a:ext uri="{9D8B030D-6E8A-4147-A177-3AD203B41FA5}">
                      <a16:colId xmlns:a16="http://schemas.microsoft.com/office/drawing/2014/main" val="2257383531"/>
                    </a:ext>
                  </a:extLst>
                </a:gridCol>
                <a:gridCol w="1161162">
                  <a:extLst>
                    <a:ext uri="{9D8B030D-6E8A-4147-A177-3AD203B41FA5}">
                      <a16:colId xmlns:a16="http://schemas.microsoft.com/office/drawing/2014/main" val="3395438350"/>
                    </a:ext>
                  </a:extLst>
                </a:gridCol>
                <a:gridCol w="1161162">
                  <a:extLst>
                    <a:ext uri="{9D8B030D-6E8A-4147-A177-3AD203B41FA5}">
                      <a16:colId xmlns:a16="http://schemas.microsoft.com/office/drawing/2014/main" val="789219158"/>
                    </a:ext>
                  </a:extLst>
                </a:gridCol>
              </a:tblGrid>
              <a:tr h="206275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Hex digit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1242248"/>
                  </a:ext>
                </a:extLst>
              </a:tr>
              <a:tr h="46408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Decimal 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7292737"/>
                  </a:ext>
                </a:extLst>
              </a:tr>
              <a:tr h="46408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Binary 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0b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0b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0b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0b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0b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0b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0b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0110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0b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553111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09ED8BD-B1AA-EE4F-8608-1FD928343777}"/>
              </a:ext>
            </a:extLst>
          </p:cNvPr>
          <p:cNvGraphicFramePr>
            <a:graphicFrameLocks noGrp="1"/>
          </p:cNvGraphicFramePr>
          <p:nvPr/>
        </p:nvGraphicFramePr>
        <p:xfrm>
          <a:off x="289110" y="4860595"/>
          <a:ext cx="11602814" cy="14160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3518">
                  <a:extLst>
                    <a:ext uri="{9D8B030D-6E8A-4147-A177-3AD203B41FA5}">
                      <a16:colId xmlns:a16="http://schemas.microsoft.com/office/drawing/2014/main" val="3907230231"/>
                    </a:ext>
                  </a:extLst>
                </a:gridCol>
                <a:gridCol w="1161162">
                  <a:extLst>
                    <a:ext uri="{9D8B030D-6E8A-4147-A177-3AD203B41FA5}">
                      <a16:colId xmlns:a16="http://schemas.microsoft.com/office/drawing/2014/main" val="1475302328"/>
                    </a:ext>
                  </a:extLst>
                </a:gridCol>
                <a:gridCol w="1161162">
                  <a:extLst>
                    <a:ext uri="{9D8B030D-6E8A-4147-A177-3AD203B41FA5}">
                      <a16:colId xmlns:a16="http://schemas.microsoft.com/office/drawing/2014/main" val="229470600"/>
                    </a:ext>
                  </a:extLst>
                </a:gridCol>
                <a:gridCol w="1161162">
                  <a:extLst>
                    <a:ext uri="{9D8B030D-6E8A-4147-A177-3AD203B41FA5}">
                      <a16:colId xmlns:a16="http://schemas.microsoft.com/office/drawing/2014/main" val="3653598114"/>
                    </a:ext>
                  </a:extLst>
                </a:gridCol>
                <a:gridCol w="1161162">
                  <a:extLst>
                    <a:ext uri="{9D8B030D-6E8A-4147-A177-3AD203B41FA5}">
                      <a16:colId xmlns:a16="http://schemas.microsoft.com/office/drawing/2014/main" val="620688831"/>
                    </a:ext>
                  </a:extLst>
                </a:gridCol>
                <a:gridCol w="1161162">
                  <a:extLst>
                    <a:ext uri="{9D8B030D-6E8A-4147-A177-3AD203B41FA5}">
                      <a16:colId xmlns:a16="http://schemas.microsoft.com/office/drawing/2014/main" val="488825259"/>
                    </a:ext>
                  </a:extLst>
                </a:gridCol>
                <a:gridCol w="1161162">
                  <a:extLst>
                    <a:ext uri="{9D8B030D-6E8A-4147-A177-3AD203B41FA5}">
                      <a16:colId xmlns:a16="http://schemas.microsoft.com/office/drawing/2014/main" val="2257383531"/>
                    </a:ext>
                  </a:extLst>
                </a:gridCol>
                <a:gridCol w="1161162">
                  <a:extLst>
                    <a:ext uri="{9D8B030D-6E8A-4147-A177-3AD203B41FA5}">
                      <a16:colId xmlns:a16="http://schemas.microsoft.com/office/drawing/2014/main" val="3395438350"/>
                    </a:ext>
                  </a:extLst>
                </a:gridCol>
                <a:gridCol w="1161162">
                  <a:extLst>
                    <a:ext uri="{9D8B030D-6E8A-4147-A177-3AD203B41FA5}">
                      <a16:colId xmlns:a16="http://schemas.microsoft.com/office/drawing/2014/main" val="789219158"/>
                    </a:ext>
                  </a:extLst>
                </a:gridCol>
              </a:tblGrid>
              <a:tr h="487879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Hex digit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1242248"/>
                  </a:ext>
                </a:extLst>
              </a:tr>
              <a:tr h="46408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Decimal 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7292737"/>
                  </a:ext>
                </a:extLst>
              </a:tr>
              <a:tr h="46408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Binary 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0b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0b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0b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0b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0b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0b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0b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0b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553111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A9A3767-DE90-F143-8031-75925D06AFB5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330709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2492F7A-D3EA-114E-85E6-055627671B7E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122550" y="805450"/>
                <a:ext cx="8606671" cy="5869669"/>
              </a:xfr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 sz="2800" dirty="0">
                    <a:solidFill>
                      <a:schemeClr val="accent1"/>
                    </a:solidFill>
                  </a:rPr>
                  <a:t>Hex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 Binary: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Helvetica Light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Helvetica Light"/>
                          </a:rPr>
                          <m:t> 16</m:t>
                        </m:r>
                      </m:e>
                      <m:sup>
                        <m:r>
                          <a:rPr lang="en-US" sz="2800" i="1" smtClean="0">
                            <a:solidFill>
                              <a:srgbClr val="F3753F"/>
                            </a:solidFill>
                            <a:latin typeface="Cambria Math" panose="02040503050406030204" pitchFamily="18" charset="0"/>
                            <a:sym typeface="Helvetica Light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2800" dirty="0"/>
                  <a:t>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Helvetica Light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Helvetica Light"/>
                          </a:rPr>
                          <m:t> 2</m:t>
                        </m:r>
                      </m:e>
                      <m:sup>
                        <m:r>
                          <a:rPr lang="en-US" sz="2800" i="1" smtClean="0">
                            <a:solidFill>
                              <a:srgbClr val="2C895B"/>
                            </a:solidFill>
                            <a:latin typeface="Cambria Math" panose="02040503050406030204" pitchFamily="18" charset="0"/>
                            <a:sym typeface="Helvetica Light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sz="2800" dirty="0"/>
                  <a:t>  </a:t>
                </a:r>
                <a:r>
                  <a:rPr lang="en-US" sz="2800" dirty="0">
                    <a:solidFill>
                      <a:srgbClr val="F3753F"/>
                    </a:solidFill>
                  </a:rPr>
                  <a:t>1</a:t>
                </a:r>
                <a:r>
                  <a:rPr lang="en-US" sz="2800" dirty="0"/>
                  <a:t> digit hex = </a:t>
                </a:r>
                <a:r>
                  <a:rPr lang="en-US" sz="2800" dirty="0">
                    <a:solidFill>
                      <a:srgbClr val="2C895B"/>
                    </a:solidFill>
                  </a:rPr>
                  <a:t>4</a:t>
                </a:r>
                <a:r>
                  <a:rPr lang="en-US" sz="2800" dirty="0"/>
                  <a:t> digits binary</a:t>
                </a:r>
                <a:endParaRPr lang="en-US" sz="2800" dirty="0">
                  <a:solidFill>
                    <a:schemeClr val="accent1"/>
                  </a:solidFill>
                </a:endParaRPr>
              </a:p>
              <a:p>
                <a:pPr marL="811212" lvl="1" indent="-457200">
                  <a:buFont typeface="+mj-lt"/>
                  <a:buAutoNum type="arabicPeriod"/>
                </a:pPr>
                <a:r>
                  <a:rPr lang="en-US" sz="2400" dirty="0"/>
                  <a:t>Replace hex digits with binary digits</a:t>
                </a:r>
              </a:p>
              <a:p>
                <a:pPr marL="811212" lvl="1" indent="-457200">
                  <a:buFont typeface="+mj-lt"/>
                  <a:buAutoNum type="arabicPeriod"/>
                </a:pPr>
                <a:r>
                  <a:rPr lang="en-US" sz="2400" dirty="0"/>
                  <a:t>drop </a:t>
                </a:r>
                <a:r>
                  <a:rPr lang="en-US" sz="2400" dirty="0">
                    <a:solidFill>
                      <a:srgbClr val="FF0000"/>
                    </a:solidFill>
                  </a:rPr>
                  <a:t>leading zeros</a:t>
                </a:r>
              </a:p>
              <a:p>
                <a:pPr lvl="1"/>
                <a:r>
                  <a:rPr lang="en-US" sz="2400" u="sng" dirty="0"/>
                  <a:t>Example</a:t>
                </a:r>
                <a:r>
                  <a:rPr lang="en-US" sz="2400" dirty="0"/>
                  <a:t>: 0x</a:t>
                </a:r>
                <a:r>
                  <a:rPr lang="en-US" sz="2400" dirty="0">
                    <a:solidFill>
                      <a:schemeClr val="accent3"/>
                    </a:solidFill>
                  </a:rPr>
                  <a:t>2</a:t>
                </a:r>
                <a:r>
                  <a:rPr lang="en-US" sz="2400" dirty="0">
                    <a:solidFill>
                      <a:schemeClr val="accent5"/>
                    </a:solidFill>
                  </a:rPr>
                  <a:t>d</a:t>
                </a:r>
                <a:r>
                  <a:rPr lang="en-US" sz="2400" dirty="0"/>
                  <a:t> to binary</a:t>
                </a:r>
              </a:p>
              <a:p>
                <a:pPr lvl="2"/>
                <a:r>
                  <a:rPr lang="en-US" sz="2400" dirty="0"/>
                  <a:t>0x2 is 0b</a:t>
                </a:r>
                <a:r>
                  <a:rPr lang="en-US" sz="2400" dirty="0">
                    <a:solidFill>
                      <a:schemeClr val="accent3"/>
                    </a:solidFill>
                  </a:rPr>
                  <a:t>00</a:t>
                </a:r>
                <a:r>
                  <a:rPr lang="en-US" sz="2400" b="1" dirty="0">
                    <a:solidFill>
                      <a:schemeClr val="accent3"/>
                    </a:solidFill>
                  </a:rPr>
                  <a:t>10,</a:t>
                </a:r>
                <a:r>
                  <a:rPr lang="en-US" sz="2400" dirty="0"/>
                  <a:t> 0xd is 0b</a:t>
                </a:r>
                <a:r>
                  <a:rPr lang="en-US" sz="2400" dirty="0">
                    <a:solidFill>
                      <a:schemeClr val="accent5"/>
                    </a:solidFill>
                  </a:rPr>
                  <a:t>1101</a:t>
                </a:r>
              </a:p>
              <a:p>
                <a:pPr lvl="2"/>
                <a:r>
                  <a:rPr lang="en-US" sz="2400" dirty="0"/>
                  <a:t>Drop two leading zeros, answer is 0b</a:t>
                </a:r>
                <a:r>
                  <a:rPr lang="en-US" sz="2400" b="1" dirty="0">
                    <a:solidFill>
                      <a:schemeClr val="accent3"/>
                    </a:solidFill>
                  </a:rPr>
                  <a:t>10</a:t>
                </a:r>
                <a:r>
                  <a:rPr lang="en-US" sz="2400" dirty="0">
                    <a:solidFill>
                      <a:schemeClr val="accent5"/>
                    </a:solidFill>
                  </a:rPr>
                  <a:t>1101</a:t>
                </a:r>
                <a:endParaRPr lang="en-US" sz="2000" dirty="0">
                  <a:solidFill>
                    <a:schemeClr val="accent5"/>
                  </a:solidFill>
                </a:endParaRPr>
              </a:p>
              <a:p>
                <a:r>
                  <a:rPr lang="en-US" sz="2800" dirty="0">
                    <a:solidFill>
                      <a:schemeClr val="accent1"/>
                    </a:solidFill>
                  </a:rPr>
                  <a:t>Binary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 Hex: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Helvetica Light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Helvetica Light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Helvetica Light"/>
                              </a:rPr>
                              <m:t> 2</m:t>
                            </m:r>
                          </m:e>
                          <m:sup>
                            <m: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Helvetica Light"/>
                              </a:rPr>
                              <m:t>4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2800" dirty="0"/>
                          <m:t> =</m:t>
                        </m:r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Helvetica Light"/>
                          </a:rPr>
                          <m:t>16</m:t>
                        </m:r>
                      </m:e>
                      <m:sup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Helvetica Light"/>
                          </a:rPr>
                          <m:t>1</m:t>
                        </m:r>
                      </m:sup>
                    </m:sSup>
                  </m:oMath>
                </a14:m>
                <a:endParaRPr lang="en-US" sz="2800" dirty="0">
                  <a:solidFill>
                    <a:schemeClr val="accent1"/>
                  </a:solidFill>
                </a:endParaRPr>
              </a:p>
              <a:p>
                <a:pPr marL="811212" lvl="1" indent="-457200">
                  <a:buFont typeface="+mj-lt"/>
                  <a:buAutoNum type="arabicPeriod"/>
                </a:pPr>
                <a:r>
                  <a:rPr lang="en-US" sz="2400" dirty="0"/>
                  <a:t>Pad with enough </a:t>
                </a:r>
                <a:r>
                  <a:rPr lang="en-US" sz="2400" dirty="0">
                    <a:solidFill>
                      <a:srgbClr val="FF0000"/>
                    </a:solidFill>
                  </a:rPr>
                  <a:t>leading zeros </a:t>
                </a:r>
                <a:r>
                  <a:rPr lang="en-US" sz="2400" dirty="0"/>
                  <a:t>until number of digits is a multiple of 4</a:t>
                </a:r>
              </a:p>
              <a:p>
                <a:pPr marL="811212" lvl="1" indent="-457200">
                  <a:buFont typeface="+mj-lt"/>
                  <a:buAutoNum type="arabicPeriod"/>
                </a:pPr>
                <a:r>
                  <a:rPr lang="en-US" sz="2400" dirty="0"/>
                  <a:t>replace each </a:t>
                </a:r>
                <a:r>
                  <a:rPr lang="en-US" sz="2400" b="1" dirty="0">
                    <a:solidFill>
                      <a:schemeClr val="tx1">
                        <a:lumMod val="50000"/>
                      </a:schemeClr>
                    </a:solidFill>
                  </a:rPr>
                  <a:t>group of 4 </a:t>
                </a:r>
                <a:r>
                  <a:rPr lang="en-US" sz="2400" dirty="0"/>
                  <a:t>with the </a:t>
                </a:r>
                <a:r>
                  <a:rPr lang="en-US" sz="2400" b="1" dirty="0"/>
                  <a:t>HEX equivalent</a:t>
                </a:r>
              </a:p>
              <a:p>
                <a:pPr lvl="1"/>
                <a:r>
                  <a:rPr lang="en-US" sz="2400" u="sng" dirty="0"/>
                  <a:t>Example</a:t>
                </a:r>
                <a:r>
                  <a:rPr lang="en-US" sz="2400" dirty="0"/>
                  <a:t>:  		 </a:t>
                </a:r>
                <a:r>
                  <a:rPr lang="en-US" sz="2400" dirty="0">
                    <a:solidFill>
                      <a:schemeClr val="tx1">
                        <a:lumMod val="50000"/>
                      </a:schemeClr>
                    </a:solidFill>
                  </a:rPr>
                  <a:t>0b101101</a:t>
                </a:r>
              </a:p>
              <a:p>
                <a:pPr lvl="2"/>
                <a:r>
                  <a:rPr lang="en-US" sz="2400" b="1" dirty="0">
                    <a:solidFill>
                      <a:srgbClr val="FF0000"/>
                    </a:solidFill>
                  </a:rPr>
                  <a:t>Pad on the left</a:t>
                </a:r>
                <a:r>
                  <a:rPr lang="en-US" sz="2400" dirty="0"/>
                  <a:t> to:	</a:t>
                </a:r>
                <a:r>
                  <a:rPr lang="en-US" sz="2400" dirty="0">
                    <a:solidFill>
                      <a:schemeClr val="tx1">
                        <a:lumMod val="50000"/>
                      </a:schemeClr>
                    </a:solidFill>
                  </a:rPr>
                  <a:t> 0b </a:t>
                </a:r>
                <a:r>
                  <a:rPr lang="en-US" sz="2400" dirty="0">
                    <a:solidFill>
                      <a:srgbClr val="0070C0"/>
                    </a:solidFill>
                  </a:rPr>
                  <a:t>0010</a:t>
                </a:r>
                <a:r>
                  <a:rPr lang="en-US" sz="2400" dirty="0"/>
                  <a:t> </a:t>
                </a:r>
                <a:r>
                  <a:rPr lang="en-US" sz="2400" dirty="0">
                    <a:solidFill>
                      <a:schemeClr val="accent3"/>
                    </a:solidFill>
                  </a:rPr>
                  <a:t>1101</a:t>
                </a:r>
              </a:p>
              <a:p>
                <a:pPr lvl="2"/>
                <a:r>
                  <a:rPr lang="en-US" sz="2400" dirty="0"/>
                  <a:t>Replace to get:      </a:t>
                </a:r>
                <a:r>
                  <a:rPr lang="en-US" sz="2400" dirty="0">
                    <a:solidFill>
                      <a:schemeClr val="tx1">
                        <a:lumMod val="50000"/>
                      </a:schemeClr>
                    </a:solidFill>
                  </a:rPr>
                  <a:t>0x</a:t>
                </a:r>
                <a:r>
                  <a:rPr lang="en-US" sz="2400" dirty="0">
                    <a:solidFill>
                      <a:srgbClr val="0070C0"/>
                    </a:solidFill>
                  </a:rPr>
                  <a:t>2</a:t>
                </a:r>
                <a:r>
                  <a:rPr lang="en-US" sz="2400" dirty="0">
                    <a:solidFill>
                      <a:schemeClr val="accent3"/>
                    </a:solidFill>
                  </a:rPr>
                  <a:t>d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2492F7A-D3EA-114E-85E6-055627671B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122550" y="805450"/>
                <a:ext cx="8606671" cy="5869669"/>
              </a:xfrm>
              <a:blipFill>
                <a:blip r:embed="rId2"/>
                <a:stretch>
                  <a:fillRect l="-1325" t="-215" r="-884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F312B79F-88F7-F542-AB8C-49329598E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 </a:t>
            </a:r>
            <a:r>
              <a:rPr lang="en-US" dirty="0">
                <a:sym typeface="Wingdings" pitchFamily="2" charset="2"/>
              </a:rPr>
              <a:t>&lt;---&gt; Hexadecimal Equivalences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1BE4207-049A-3D48-A66F-C0DEE12D9D18}"/>
              </a:ext>
            </a:extLst>
          </p:cNvPr>
          <p:cNvGraphicFramePr>
            <a:graphicFrameLocks noGrp="1"/>
          </p:cNvGraphicFramePr>
          <p:nvPr/>
        </p:nvGraphicFramePr>
        <p:xfrm>
          <a:off x="8729221" y="320040"/>
          <a:ext cx="3340230" cy="6217920"/>
        </p:xfrm>
        <a:graphic>
          <a:graphicData uri="http://schemas.openxmlformats.org/drawingml/2006/table">
            <a:tbl>
              <a:tblPr firstRow="1" bandRow="1"/>
              <a:tblGrid>
                <a:gridCol w="1113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34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34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822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Base 10</a:t>
                      </a: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Base 2</a:t>
                      </a: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Base 16</a:t>
                      </a: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822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0000</a:t>
                      </a: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822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0001</a:t>
                      </a: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822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0010</a:t>
                      </a: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822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0011</a:t>
                      </a: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822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0100</a:t>
                      </a: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822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0101</a:t>
                      </a: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822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0110</a:t>
                      </a: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822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0111</a:t>
                      </a: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822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1000</a:t>
                      </a: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822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1001</a:t>
                      </a: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822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1010</a:t>
                      </a: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822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</a:t>
                      </a: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1011</a:t>
                      </a: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822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12</a:t>
                      </a: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1100</a:t>
                      </a: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822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13</a:t>
                      </a: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1101</a:t>
                      </a: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</a:t>
                      </a: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1822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14</a:t>
                      </a: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1110</a:t>
                      </a: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1822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15</a:t>
                      </a: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1111</a:t>
                      </a: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1109CE8-2900-734B-BF06-384AE806331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816988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bldLvl="2" animBg="1"/>
      <p:bldP spid="5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3F3EC4-B27D-2644-BF90-BFDCCA198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Hex to Binary (group 4 bits per digit from the right)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94993B-3FCD-3743-84D3-6E6AE0395C3E}"/>
              </a:ext>
            </a:extLst>
          </p:cNvPr>
          <p:cNvSpPr txBox="1"/>
          <p:nvPr/>
        </p:nvSpPr>
        <p:spPr>
          <a:xfrm>
            <a:off x="999523" y="3140666"/>
            <a:ext cx="99132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dirty="0">
                <a:solidFill>
                  <a:schemeClr val="tx2"/>
                </a:solidFill>
              </a:rPr>
              <a:t>1111  1010   0101  0011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F7C832F-2B58-8140-B2F4-8DD7F1E63704}"/>
              </a:ext>
            </a:extLst>
          </p:cNvPr>
          <p:cNvGrpSpPr/>
          <p:nvPr/>
        </p:nvGrpSpPr>
        <p:grpSpPr>
          <a:xfrm>
            <a:off x="1163010" y="2913066"/>
            <a:ext cx="9749740" cy="515934"/>
            <a:chOff x="735538" y="3020158"/>
            <a:chExt cx="9749740" cy="515934"/>
          </a:xfrm>
        </p:grpSpPr>
        <p:sp>
          <p:nvSpPr>
            <p:cNvPr id="5" name="Left Brace 4">
              <a:extLst>
                <a:ext uri="{FF2B5EF4-FFF2-40B4-BE49-F238E27FC236}">
                  <a16:creationId xmlns:a16="http://schemas.microsoft.com/office/drawing/2014/main" id="{2B281DE2-D5E8-1F4E-90F1-17F1D8A54BF0}"/>
                </a:ext>
              </a:extLst>
            </p:cNvPr>
            <p:cNvSpPr/>
            <p:nvPr/>
          </p:nvSpPr>
          <p:spPr>
            <a:xfrm rot="5400000">
              <a:off x="6622382" y="2347415"/>
              <a:ext cx="457202" cy="1861421"/>
            </a:xfrm>
            <a:prstGeom prst="leftBrac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" name="Left Brace 6">
              <a:extLst>
                <a:ext uri="{FF2B5EF4-FFF2-40B4-BE49-F238E27FC236}">
                  <a16:creationId xmlns:a16="http://schemas.microsoft.com/office/drawing/2014/main" id="{78FBF0EB-4595-BD43-B747-87682E874EEB}"/>
                </a:ext>
              </a:extLst>
            </p:cNvPr>
            <p:cNvSpPr/>
            <p:nvPr/>
          </p:nvSpPr>
          <p:spPr>
            <a:xfrm rot="5400000">
              <a:off x="3900119" y="2310874"/>
              <a:ext cx="515933" cy="1934502"/>
            </a:xfrm>
            <a:prstGeom prst="leftBrac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" name="Left Brace 8">
              <a:extLst>
                <a:ext uri="{FF2B5EF4-FFF2-40B4-BE49-F238E27FC236}">
                  <a16:creationId xmlns:a16="http://schemas.microsoft.com/office/drawing/2014/main" id="{C9CC85AB-9426-FF43-B2BD-83C97238BAFB}"/>
                </a:ext>
              </a:extLst>
            </p:cNvPr>
            <p:cNvSpPr/>
            <p:nvPr/>
          </p:nvSpPr>
          <p:spPr>
            <a:xfrm rot="5400000">
              <a:off x="1400854" y="2415342"/>
              <a:ext cx="455434" cy="1786066"/>
            </a:xfrm>
            <a:prstGeom prst="leftBrac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2" name="Left Brace 11">
              <a:extLst>
                <a:ext uri="{FF2B5EF4-FFF2-40B4-BE49-F238E27FC236}">
                  <a16:creationId xmlns:a16="http://schemas.microsoft.com/office/drawing/2014/main" id="{9099E6A2-C546-5D4E-9C92-8F74E2E138D3}"/>
                </a:ext>
              </a:extLst>
            </p:cNvPr>
            <p:cNvSpPr/>
            <p:nvPr/>
          </p:nvSpPr>
          <p:spPr>
            <a:xfrm rot="5400000">
              <a:off x="9151778" y="2173224"/>
              <a:ext cx="457200" cy="2209800"/>
            </a:xfrm>
            <a:prstGeom prst="leftBrac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82005905-DCEE-7C49-8F62-2BDB992CF89F}"/>
              </a:ext>
            </a:extLst>
          </p:cNvPr>
          <p:cNvSpPr txBox="1"/>
          <p:nvPr/>
        </p:nvSpPr>
        <p:spPr>
          <a:xfrm>
            <a:off x="823184" y="1884260"/>
            <a:ext cx="178606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rgbClr val="0070C0"/>
                </a:solidFill>
              </a:rPr>
              <a:t>0x  </a:t>
            </a:r>
            <a:r>
              <a:rPr lang="en-US" sz="6600" dirty="0">
                <a:solidFill>
                  <a:schemeClr val="tx2"/>
                </a:solidFill>
              </a:rPr>
              <a:t>f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8BBD27-1266-6B4D-9341-E98FEBE77254}"/>
              </a:ext>
            </a:extLst>
          </p:cNvPr>
          <p:cNvSpPr txBox="1"/>
          <p:nvPr/>
        </p:nvSpPr>
        <p:spPr>
          <a:xfrm>
            <a:off x="4299390" y="1805070"/>
            <a:ext cx="65594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31593B-0F7C-FB4F-A34D-2A18F3FCF062}"/>
              </a:ext>
            </a:extLst>
          </p:cNvPr>
          <p:cNvSpPr txBox="1"/>
          <p:nvPr/>
        </p:nvSpPr>
        <p:spPr>
          <a:xfrm>
            <a:off x="6950480" y="1908252"/>
            <a:ext cx="65594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DE19D03-4729-0145-9DD3-33DAB22F98EB}"/>
              </a:ext>
            </a:extLst>
          </p:cNvPr>
          <p:cNvSpPr txBox="1"/>
          <p:nvPr/>
        </p:nvSpPr>
        <p:spPr>
          <a:xfrm>
            <a:off x="9479875" y="1860232"/>
            <a:ext cx="65594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chemeClr val="tx2"/>
                </a:solidFill>
              </a:rPr>
              <a:t>3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2A7036C-536F-4040-83FE-A427678D390A}"/>
              </a:ext>
            </a:extLst>
          </p:cNvPr>
          <p:cNvGrpSpPr/>
          <p:nvPr/>
        </p:nvGrpSpPr>
        <p:grpSpPr>
          <a:xfrm>
            <a:off x="2294478" y="4815067"/>
            <a:ext cx="7603043" cy="1654710"/>
            <a:chOff x="2294478" y="4175675"/>
            <a:chExt cx="7603043" cy="165471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2FC712A-E4BD-5146-A88F-791AA686C817}"/>
                </a:ext>
              </a:extLst>
            </p:cNvPr>
            <p:cNvSpPr txBox="1"/>
            <p:nvPr/>
          </p:nvSpPr>
          <p:spPr>
            <a:xfrm>
              <a:off x="2294478" y="4175675"/>
              <a:ext cx="7603043" cy="1015663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6000" dirty="0">
                  <a:solidFill>
                    <a:srgbClr val="0070C0"/>
                  </a:solidFill>
                </a:rPr>
                <a:t>0b</a:t>
              </a:r>
              <a:r>
                <a:rPr lang="en-US" sz="6000" dirty="0">
                  <a:solidFill>
                    <a:schemeClr val="tx2"/>
                  </a:solidFill>
                </a:rPr>
                <a:t>1111101001010011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E76D1E80-9B2D-B24F-8251-DB86A13252A1}"/>
                </a:ext>
              </a:extLst>
            </p:cNvPr>
            <p:cNvGrpSpPr/>
            <p:nvPr/>
          </p:nvGrpSpPr>
          <p:grpSpPr>
            <a:xfrm>
              <a:off x="2745333" y="5191338"/>
              <a:ext cx="4949754" cy="639047"/>
              <a:chOff x="548843" y="5957740"/>
              <a:chExt cx="4949754" cy="639047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244A0D0-4FF6-5741-A7D8-FE5CD5D30E82}"/>
                  </a:ext>
                </a:extLst>
              </p:cNvPr>
              <p:cNvSpPr txBox="1"/>
              <p:nvPr/>
            </p:nvSpPr>
            <p:spPr>
              <a:xfrm>
                <a:off x="1256730" y="6073567"/>
                <a:ext cx="424186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chemeClr val="tx2"/>
                    </a:solidFill>
                  </a:rPr>
                  <a:t>binary start with a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0b</a:t>
                </a:r>
                <a:r>
                  <a:rPr lang="en-US" sz="2800" dirty="0"/>
                  <a:t> </a:t>
                </a:r>
                <a:r>
                  <a:rPr lang="en-US" sz="2800" dirty="0">
                    <a:solidFill>
                      <a:schemeClr val="tx2"/>
                    </a:solidFill>
                  </a:rPr>
                  <a:t>in C</a:t>
                </a:r>
              </a:p>
            </p:txBody>
          </p:sp>
          <p:sp>
            <p:nvSpPr>
              <p:cNvPr id="22" name="Bent-Up Arrow 21">
                <a:extLst>
                  <a:ext uri="{FF2B5EF4-FFF2-40B4-BE49-F238E27FC236}">
                    <a16:creationId xmlns:a16="http://schemas.microsoft.com/office/drawing/2014/main" id="{A9B20044-B22B-0946-B806-4C3CA29C91CA}"/>
                  </a:ext>
                </a:extLst>
              </p:cNvPr>
              <p:cNvSpPr/>
              <p:nvPr/>
            </p:nvSpPr>
            <p:spPr>
              <a:xfrm flipH="1">
                <a:off x="548843" y="5957740"/>
                <a:ext cx="738963" cy="471340"/>
              </a:xfrm>
              <a:prstGeom prst="bent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156A06A8-6CEC-E24A-9585-B2CBCD3B9C6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ontent Placeholder 1">
                <a:extLst>
                  <a:ext uri="{FF2B5EF4-FFF2-40B4-BE49-F238E27FC236}">
                    <a16:creationId xmlns:a16="http://schemas.microsoft.com/office/drawing/2014/main" id="{EBEFEAA0-5997-0144-B72C-2F39F139DDDA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496577" y="985491"/>
                <a:ext cx="9648448" cy="600108"/>
              </a:xfrm>
            </p:spPr>
            <p:txBody>
              <a:bodyPr/>
              <a:lstStyle/>
              <a:p>
                <a:r>
                  <a:rPr lang="en-US" sz="3200" dirty="0"/>
                  <a:t>Each Hex digit is 4 bits in base 2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Helvetica Light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Helvetica Light"/>
                          </a:rPr>
                          <m:t> </m:t>
                        </m:r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Helvetica Light"/>
                          </a:rPr>
                          <m:t>16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Helvetica Light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3200" dirty="0"/>
                  <a:t>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Helvetica Light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Helvetica Light"/>
                          </a:rPr>
                          <m:t> </m:t>
                        </m:r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Helvetica Light"/>
                          </a:rPr>
                          <m:t>2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Helvetica Light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sz="3200" dirty="0"/>
                  <a:t> </a:t>
                </a:r>
                <a:endParaRPr lang="en-US" sz="32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4" name="Content Placeholder 1">
                <a:extLst>
                  <a:ext uri="{FF2B5EF4-FFF2-40B4-BE49-F238E27FC236}">
                    <a16:creationId xmlns:a16="http://schemas.microsoft.com/office/drawing/2014/main" id="{EBEFEAA0-5997-0144-B72C-2F39F139DD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496577" y="985491"/>
                <a:ext cx="9648448" cy="600108"/>
              </a:xfrm>
              <a:blipFill>
                <a:blip r:embed="rId2"/>
                <a:stretch>
                  <a:fillRect l="-1445" t="-4167" b="-3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752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3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6464EC4-7EB7-A44F-BAC6-14494643FCFD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463968" y="1067360"/>
                <a:ext cx="9648448" cy="600108"/>
              </a:xfrm>
            </p:spPr>
            <p:txBody>
              <a:bodyPr/>
              <a:lstStyle/>
              <a:p>
                <a:r>
                  <a:rPr lang="en-US" sz="3200" dirty="0"/>
                  <a:t>4 binary bits is one Hex digit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Helvetica Light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32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Helvetica Light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Helvetica Light"/>
                              </a:rPr>
                              <m:t> 2</m:t>
                            </m:r>
                          </m:e>
                          <m:sup>
                            <m:r>
                              <a:rPr lang="en-US" sz="32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Helvetica Light"/>
                              </a:rPr>
                              <m:t>4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3200" dirty="0"/>
                          <m:t> =</m:t>
                        </m:r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Helvetica Light"/>
                          </a:rPr>
                          <m:t>16</m:t>
                        </m:r>
                      </m:e>
                      <m:sup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Helvetica Light"/>
                          </a:rPr>
                          <m:t>1</m:t>
                        </m:r>
                      </m:sup>
                    </m:sSup>
                  </m:oMath>
                </a14:m>
                <a:endParaRPr lang="en-US" sz="32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6464EC4-7EB7-A44F-BAC6-14494643FC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463968" y="1067360"/>
                <a:ext cx="9648448" cy="600108"/>
              </a:xfrm>
              <a:blipFill>
                <a:blip r:embed="rId2"/>
                <a:stretch>
                  <a:fillRect l="-1445" t="-4167" b="-35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993F3EC4-B27D-2644-BF90-BFDCCA198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968" y="192456"/>
            <a:ext cx="10515600" cy="715294"/>
          </a:xfrm>
        </p:spPr>
        <p:txBody>
          <a:bodyPr/>
          <a:lstStyle/>
          <a:p>
            <a:r>
              <a:rPr lang="en-US" dirty="0"/>
              <a:t>Binary to Hex (group 4 bits per digit from the right)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94993B-3FCD-3743-84D3-6E6AE0395C3E}"/>
              </a:ext>
            </a:extLst>
          </p:cNvPr>
          <p:cNvSpPr txBox="1"/>
          <p:nvPr/>
        </p:nvSpPr>
        <p:spPr>
          <a:xfrm>
            <a:off x="261886" y="2185517"/>
            <a:ext cx="1094562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dirty="0">
                <a:solidFill>
                  <a:srgbClr val="0070C0"/>
                </a:solidFill>
              </a:rPr>
              <a:t>0b  </a:t>
            </a:r>
            <a:r>
              <a:rPr lang="en-US" sz="6600" dirty="0">
                <a:solidFill>
                  <a:schemeClr val="tx2"/>
                </a:solidFill>
              </a:rPr>
              <a:t>0110   1010   0011   1111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2CD63C2-20FC-0F44-80A0-1C851F90C311}"/>
              </a:ext>
            </a:extLst>
          </p:cNvPr>
          <p:cNvGrpSpPr/>
          <p:nvPr/>
        </p:nvGrpSpPr>
        <p:grpSpPr>
          <a:xfrm>
            <a:off x="1820972" y="3041041"/>
            <a:ext cx="9386538" cy="450579"/>
            <a:chOff x="599496" y="2648069"/>
            <a:chExt cx="10593238" cy="509769"/>
          </a:xfrm>
        </p:grpSpPr>
        <p:sp>
          <p:nvSpPr>
            <p:cNvPr id="5" name="Left Brace 4">
              <a:extLst>
                <a:ext uri="{FF2B5EF4-FFF2-40B4-BE49-F238E27FC236}">
                  <a16:creationId xmlns:a16="http://schemas.microsoft.com/office/drawing/2014/main" id="{2B281DE2-D5E8-1F4E-90F1-17F1D8A54BF0}"/>
                </a:ext>
              </a:extLst>
            </p:cNvPr>
            <p:cNvSpPr/>
            <p:nvPr/>
          </p:nvSpPr>
          <p:spPr>
            <a:xfrm rot="16200000">
              <a:off x="7087386" y="1824338"/>
              <a:ext cx="457200" cy="2209800"/>
            </a:xfrm>
            <a:prstGeom prst="leftBrac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7" name="Left Brace 6">
              <a:extLst>
                <a:ext uri="{FF2B5EF4-FFF2-40B4-BE49-F238E27FC236}">
                  <a16:creationId xmlns:a16="http://schemas.microsoft.com/office/drawing/2014/main" id="{78FBF0EB-4595-BD43-B747-87682E874EEB}"/>
                </a:ext>
              </a:extLst>
            </p:cNvPr>
            <p:cNvSpPr/>
            <p:nvPr/>
          </p:nvSpPr>
          <p:spPr>
            <a:xfrm rot="16200000">
              <a:off x="4225302" y="1818725"/>
              <a:ext cx="457200" cy="2209800"/>
            </a:xfrm>
            <a:prstGeom prst="leftBrac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9" name="Left Brace 8">
              <a:extLst>
                <a:ext uri="{FF2B5EF4-FFF2-40B4-BE49-F238E27FC236}">
                  <a16:creationId xmlns:a16="http://schemas.microsoft.com/office/drawing/2014/main" id="{C9CC85AB-9426-FF43-B2BD-83C97238BAFB}"/>
                </a:ext>
              </a:extLst>
            </p:cNvPr>
            <p:cNvSpPr/>
            <p:nvPr/>
          </p:nvSpPr>
          <p:spPr>
            <a:xfrm rot="16200000">
              <a:off x="1475796" y="1818725"/>
              <a:ext cx="457200" cy="2209800"/>
            </a:xfrm>
            <a:prstGeom prst="leftBrac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2" name="Left Brace 11">
              <a:extLst>
                <a:ext uri="{FF2B5EF4-FFF2-40B4-BE49-F238E27FC236}">
                  <a16:creationId xmlns:a16="http://schemas.microsoft.com/office/drawing/2014/main" id="{9099E6A2-C546-5D4E-9C92-8F74E2E138D3}"/>
                </a:ext>
              </a:extLst>
            </p:cNvPr>
            <p:cNvSpPr/>
            <p:nvPr/>
          </p:nvSpPr>
          <p:spPr>
            <a:xfrm rot="16200000">
              <a:off x="9859234" y="1771769"/>
              <a:ext cx="457200" cy="2209800"/>
            </a:xfrm>
            <a:prstGeom prst="leftBrac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8F5C50B-3DDB-554D-B124-8A3499EB50F6}"/>
              </a:ext>
            </a:extLst>
          </p:cNvPr>
          <p:cNvGrpSpPr/>
          <p:nvPr/>
        </p:nvGrpSpPr>
        <p:grpSpPr>
          <a:xfrm>
            <a:off x="2522740" y="3388540"/>
            <a:ext cx="7874146" cy="1014341"/>
            <a:chOff x="1870785" y="3547769"/>
            <a:chExt cx="7874146" cy="101434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2005905-DCEE-7C49-8F62-2BDB992CF89F}"/>
                </a:ext>
              </a:extLst>
            </p:cNvPr>
            <p:cNvSpPr txBox="1"/>
            <p:nvPr/>
          </p:nvSpPr>
          <p:spPr>
            <a:xfrm>
              <a:off x="1870785" y="3554923"/>
              <a:ext cx="56938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/>
                  </a:solidFill>
                </a:rPr>
                <a:t>6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8BBD27-1266-6B4D-9341-E98FEBE77254}"/>
                </a:ext>
              </a:extLst>
            </p:cNvPr>
            <p:cNvSpPr txBox="1"/>
            <p:nvPr/>
          </p:nvSpPr>
          <p:spPr>
            <a:xfrm>
              <a:off x="4303540" y="3547769"/>
              <a:ext cx="56938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/>
                  </a:solidFill>
                </a:rPr>
                <a:t>a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F31593B-0F7C-FB4F-A34D-2A18F3FCF062}"/>
                </a:ext>
              </a:extLst>
            </p:cNvPr>
            <p:cNvSpPr txBox="1"/>
            <p:nvPr/>
          </p:nvSpPr>
          <p:spPr>
            <a:xfrm>
              <a:off x="6838598" y="3638780"/>
              <a:ext cx="56938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/>
                  </a:solidFill>
                </a:rPr>
                <a:t>3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DE19D03-4729-0145-9DD3-33DAB22F98EB}"/>
                </a:ext>
              </a:extLst>
            </p:cNvPr>
            <p:cNvSpPr txBox="1"/>
            <p:nvPr/>
          </p:nvSpPr>
          <p:spPr>
            <a:xfrm>
              <a:off x="9367905" y="3604385"/>
              <a:ext cx="37702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/>
                  </a:solidFill>
                </a:rPr>
                <a:t>f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32D388A-8BEA-A546-8E63-EF7E1B527D01}"/>
              </a:ext>
            </a:extLst>
          </p:cNvPr>
          <p:cNvGrpSpPr/>
          <p:nvPr/>
        </p:nvGrpSpPr>
        <p:grpSpPr>
          <a:xfrm>
            <a:off x="1331869" y="4649846"/>
            <a:ext cx="6011428" cy="1691809"/>
            <a:chOff x="1331869" y="4649846"/>
            <a:chExt cx="6011428" cy="169180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87005E3-E632-9348-98B2-C1092C33689F}"/>
                </a:ext>
              </a:extLst>
            </p:cNvPr>
            <p:cNvSpPr txBox="1"/>
            <p:nvPr/>
          </p:nvSpPr>
          <p:spPr>
            <a:xfrm>
              <a:off x="4848703" y="4649846"/>
              <a:ext cx="2494594" cy="1015663"/>
            </a:xfrm>
            <a:prstGeom prst="rect">
              <a:avLst/>
            </a:prstGeom>
            <a:noFill/>
            <a:ln w="22225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6000" dirty="0">
                  <a:solidFill>
                    <a:srgbClr val="0070C0"/>
                  </a:solidFill>
                </a:rPr>
                <a:t>0x</a:t>
              </a:r>
              <a:r>
                <a:rPr lang="en-US" sz="6000" dirty="0">
                  <a:solidFill>
                    <a:schemeClr val="tx2"/>
                  </a:solidFill>
                </a:rPr>
                <a:t>6a3f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F8386C1C-B772-2649-9F9A-2F9B46474443}"/>
                </a:ext>
              </a:extLst>
            </p:cNvPr>
            <p:cNvGrpSpPr/>
            <p:nvPr/>
          </p:nvGrpSpPr>
          <p:grpSpPr>
            <a:xfrm>
              <a:off x="1331869" y="5665509"/>
              <a:ext cx="4129461" cy="676146"/>
              <a:chOff x="781904" y="5976594"/>
              <a:chExt cx="4129461" cy="676146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DC2C3B6-86DB-954D-9A5B-9DFCE1350A20}"/>
                  </a:ext>
                </a:extLst>
              </p:cNvPr>
              <p:cNvSpPr txBox="1"/>
              <p:nvPr/>
            </p:nvSpPr>
            <p:spPr>
              <a:xfrm>
                <a:off x="781904" y="6129520"/>
                <a:ext cx="352051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chemeClr val="tx2"/>
                    </a:solidFill>
                  </a:rPr>
                  <a:t>hex start with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0x</a:t>
                </a:r>
                <a:r>
                  <a:rPr lang="en-US" sz="2800" dirty="0"/>
                  <a:t> </a:t>
                </a:r>
                <a:r>
                  <a:rPr lang="en-US" sz="2800" dirty="0">
                    <a:solidFill>
                      <a:schemeClr val="tx2"/>
                    </a:solidFill>
                  </a:rPr>
                  <a:t>in C</a:t>
                </a:r>
              </a:p>
            </p:txBody>
          </p:sp>
          <p:sp>
            <p:nvSpPr>
              <p:cNvPr id="14" name="Bent-Up Arrow 13">
                <a:extLst>
                  <a:ext uri="{FF2B5EF4-FFF2-40B4-BE49-F238E27FC236}">
                    <a16:creationId xmlns:a16="http://schemas.microsoft.com/office/drawing/2014/main" id="{3C469238-6E56-C749-AC45-9044C43BED99}"/>
                  </a:ext>
                </a:extLst>
              </p:cNvPr>
              <p:cNvSpPr/>
              <p:nvPr/>
            </p:nvSpPr>
            <p:spPr>
              <a:xfrm>
                <a:off x="4392891" y="5976594"/>
                <a:ext cx="518474" cy="471340"/>
              </a:xfrm>
              <a:prstGeom prst="bent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96478AB6-F9D9-E442-BC29-002350CA6BB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471848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E5F26-BCA0-AA4D-B7E7-68AF2156A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and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B20F9-0EBF-EC4B-B45C-09797F5F0BEB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07172" y="1117578"/>
            <a:ext cx="7947037" cy="523772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400" dirty="0"/>
              <a:t>An </a:t>
            </a:r>
            <a:r>
              <a:rPr lang="en-US" sz="2400" dirty="0">
                <a:solidFill>
                  <a:srgbClr val="2C895B"/>
                </a:solidFill>
              </a:rPr>
              <a:t>address</a:t>
            </a:r>
            <a:r>
              <a:rPr lang="en-US" sz="2400" dirty="0"/>
              <a:t> refers to a location in memory, the </a:t>
            </a:r>
            <a:r>
              <a:rPr lang="en-US" sz="2400" dirty="0">
                <a:solidFill>
                  <a:srgbClr val="F37440"/>
                </a:solidFill>
              </a:rPr>
              <a:t>lowest</a:t>
            </a:r>
            <a:r>
              <a:rPr lang="en-US" sz="2400" dirty="0"/>
              <a:t> or </a:t>
            </a:r>
            <a:r>
              <a:rPr lang="en-US" sz="2400" dirty="0">
                <a:solidFill>
                  <a:srgbClr val="F37440"/>
                </a:solidFill>
              </a:rPr>
              <a:t>first byte </a:t>
            </a:r>
            <a:r>
              <a:rPr lang="en-US" sz="2400" dirty="0"/>
              <a:t>in a </a:t>
            </a:r>
            <a:r>
              <a:rPr lang="en-US" sz="2400" dirty="0">
                <a:solidFill>
                  <a:srgbClr val="0070C0"/>
                </a:solidFill>
              </a:rPr>
              <a:t>contiguous sequence of bytes</a:t>
            </a:r>
          </a:p>
          <a:p>
            <a:r>
              <a:rPr lang="en-US" sz="2400" dirty="0">
                <a:solidFill>
                  <a:schemeClr val="tx2"/>
                </a:solidFill>
              </a:rPr>
              <a:t>Consider the following situation</a:t>
            </a:r>
          </a:p>
          <a:p>
            <a:pPr lvl="1"/>
            <a:r>
              <a:rPr lang="en-US" sz="2200" dirty="0">
                <a:solidFill>
                  <a:schemeClr val="tx2"/>
                </a:solidFill>
              </a:rPr>
              <a:t>The </a:t>
            </a:r>
            <a:r>
              <a:rPr lang="en-US" sz="2200" dirty="0">
                <a:solidFill>
                  <a:srgbClr val="0070C0"/>
                </a:solidFill>
              </a:rPr>
              <a:t>variable x </a:t>
            </a:r>
            <a:r>
              <a:rPr lang="en-US" sz="2200" dirty="0">
                <a:solidFill>
                  <a:schemeClr val="tx2"/>
                </a:solidFill>
              </a:rPr>
              <a:t>is at </a:t>
            </a:r>
            <a:r>
              <a:rPr lang="en-US" sz="2200" dirty="0">
                <a:solidFill>
                  <a:srgbClr val="00B050"/>
                </a:solidFill>
              </a:rPr>
              <a:t>memory address 0x90001008</a:t>
            </a:r>
          </a:p>
          <a:p>
            <a:pPr lvl="1"/>
            <a:r>
              <a:rPr lang="en-US" sz="2200" dirty="0">
                <a:solidFill>
                  <a:schemeClr val="tx2"/>
                </a:solidFill>
              </a:rPr>
              <a:t>The </a:t>
            </a:r>
            <a:r>
              <a:rPr lang="en-US" sz="2200" dirty="0">
                <a:solidFill>
                  <a:srgbClr val="0070C0"/>
                </a:solidFill>
              </a:rPr>
              <a:t>variable y </a:t>
            </a:r>
            <a:r>
              <a:rPr lang="en-US" sz="2200" dirty="0">
                <a:solidFill>
                  <a:schemeClr val="tx2"/>
                </a:solidFill>
              </a:rPr>
              <a:t>is at </a:t>
            </a:r>
            <a:r>
              <a:rPr lang="en-US" sz="2200" dirty="0">
                <a:solidFill>
                  <a:srgbClr val="00B050"/>
                </a:solidFill>
              </a:rPr>
              <a:t>memory location 0x90001000</a:t>
            </a:r>
          </a:p>
          <a:p>
            <a:pPr lvl="1"/>
            <a:r>
              <a:rPr lang="en-US" sz="2200" dirty="0"/>
              <a:t>and the statement </a:t>
            </a:r>
          </a:p>
          <a:p>
            <a:pPr marL="354012" lvl="1" indent="0">
              <a:buNone/>
            </a:pPr>
            <a:r>
              <a:rPr lang="en-US" sz="2200" dirty="0">
                <a:solidFill>
                  <a:srgbClr val="7030A0"/>
                </a:solidFill>
              </a:rPr>
              <a:t>	x = x + y</a:t>
            </a:r>
          </a:p>
          <a:p>
            <a:r>
              <a:rPr lang="en-US" sz="2400" dirty="0">
                <a:solidFill>
                  <a:schemeClr val="tx2"/>
                </a:solidFill>
              </a:rPr>
              <a:t>The </a:t>
            </a:r>
            <a:r>
              <a:rPr lang="en-US" sz="2400" b="1" dirty="0">
                <a:solidFill>
                  <a:schemeClr val="tx2"/>
                </a:solidFill>
              </a:rPr>
              <a:t>name</a:t>
            </a:r>
            <a:r>
              <a:rPr lang="en-US" sz="2400" dirty="0">
                <a:solidFill>
                  <a:schemeClr val="tx2"/>
                </a:solidFill>
              </a:rPr>
              <a:t> of a variable is on the </a:t>
            </a:r>
            <a:r>
              <a:rPr lang="en-US" sz="2400" b="1" dirty="0">
                <a:solidFill>
                  <a:schemeClr val="tx2"/>
                </a:solidFill>
              </a:rPr>
              <a:t>right side </a:t>
            </a:r>
            <a:r>
              <a:rPr lang="en-US" sz="2400" dirty="0">
                <a:solidFill>
                  <a:schemeClr val="tx2"/>
                </a:solidFill>
              </a:rPr>
              <a:t>of the = evaluates to a </a:t>
            </a:r>
            <a:r>
              <a:rPr lang="en-US" sz="2400" b="1" dirty="0">
                <a:solidFill>
                  <a:schemeClr val="tx2"/>
                </a:solidFill>
              </a:rPr>
              <a:t>memory address</a:t>
            </a:r>
          </a:p>
          <a:p>
            <a:r>
              <a:rPr lang="en-US" sz="2400" dirty="0">
                <a:solidFill>
                  <a:schemeClr val="tx2"/>
                </a:solidFill>
              </a:rPr>
              <a:t>The </a:t>
            </a:r>
            <a:r>
              <a:rPr lang="en-US" sz="2400" b="1" dirty="0">
                <a:solidFill>
                  <a:schemeClr val="tx2"/>
                </a:solidFill>
              </a:rPr>
              <a:t>name</a:t>
            </a:r>
            <a:r>
              <a:rPr lang="en-US" sz="2400" dirty="0">
                <a:solidFill>
                  <a:schemeClr val="tx2"/>
                </a:solidFill>
              </a:rPr>
              <a:t> of a variable is on the </a:t>
            </a:r>
            <a:r>
              <a:rPr lang="en-US" sz="2400" b="1" dirty="0">
                <a:solidFill>
                  <a:schemeClr val="tx2"/>
                </a:solidFill>
              </a:rPr>
              <a:t>left side </a:t>
            </a:r>
            <a:r>
              <a:rPr lang="en-US" sz="2400" dirty="0">
                <a:solidFill>
                  <a:schemeClr val="tx2"/>
                </a:solidFill>
              </a:rPr>
              <a:t>of the = evaluates to the </a:t>
            </a:r>
            <a:r>
              <a:rPr lang="en-US" sz="2400" b="1" dirty="0">
                <a:solidFill>
                  <a:schemeClr val="tx2"/>
                </a:solidFill>
              </a:rPr>
              <a:t>contents of memory at that address</a:t>
            </a:r>
            <a:endParaRPr lang="en-US" sz="2400" b="1" dirty="0">
              <a:solidFill>
                <a:srgbClr val="2C895B"/>
              </a:solidFill>
            </a:endParaRPr>
          </a:p>
          <a:p>
            <a:endParaRPr lang="en-US" sz="2400" dirty="0">
              <a:solidFill>
                <a:srgbClr val="2C895B"/>
              </a:solidFill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6E8B7D4-107F-A74A-A409-EE348E96CAB2}"/>
              </a:ext>
            </a:extLst>
          </p:cNvPr>
          <p:cNvGrpSpPr/>
          <p:nvPr/>
        </p:nvGrpSpPr>
        <p:grpSpPr>
          <a:xfrm>
            <a:off x="9558921" y="964406"/>
            <a:ext cx="2582734" cy="5530105"/>
            <a:chOff x="10375708" y="710592"/>
            <a:chExt cx="2582734" cy="5530105"/>
          </a:xfrm>
        </p:grpSpPr>
        <p:sp>
          <p:nvSpPr>
            <p:cNvPr id="40" name="Rectangle 2">
              <a:extLst>
                <a:ext uri="{FF2B5EF4-FFF2-40B4-BE49-F238E27FC236}">
                  <a16:creationId xmlns:a16="http://schemas.microsoft.com/office/drawing/2014/main" id="{C536C89B-E897-B745-A8CD-DD64D9B635DD}"/>
                </a:ext>
              </a:extLst>
            </p:cNvPr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10568416" y="13063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41" name="Rectangle 3">
              <a:extLst>
                <a:ext uri="{FF2B5EF4-FFF2-40B4-BE49-F238E27FC236}">
                  <a16:creationId xmlns:a16="http://schemas.microsoft.com/office/drawing/2014/main" id="{720D2B7D-2739-5740-BCCA-D84B45087F2F}"/>
                </a:ext>
              </a:extLst>
            </p:cNvPr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10568416" y="16111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42" name="Rectangle 4">
              <a:extLst>
                <a:ext uri="{FF2B5EF4-FFF2-40B4-BE49-F238E27FC236}">
                  <a16:creationId xmlns:a16="http://schemas.microsoft.com/office/drawing/2014/main" id="{5BE3C6E0-D573-E94A-BB1E-9B4D2ECC27E9}"/>
                </a:ext>
              </a:extLst>
            </p:cNvPr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0568416" y="19159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43" name="Rectangle 5">
              <a:extLst>
                <a:ext uri="{FF2B5EF4-FFF2-40B4-BE49-F238E27FC236}">
                  <a16:creationId xmlns:a16="http://schemas.microsoft.com/office/drawing/2014/main" id="{603C7C34-A775-9F47-8220-51F2A4EFDA2A}"/>
                </a:ext>
              </a:extLst>
            </p:cNvPr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10568416" y="22207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44" name="Rectangle 6">
              <a:extLst>
                <a:ext uri="{FF2B5EF4-FFF2-40B4-BE49-F238E27FC236}">
                  <a16:creationId xmlns:a16="http://schemas.microsoft.com/office/drawing/2014/main" id="{80206564-EFD7-E344-9952-8EA4E16007BA}"/>
                </a:ext>
              </a:extLst>
            </p:cNvPr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0568416" y="2525560"/>
              <a:ext cx="609600" cy="3048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latin typeface="Roboto Regular" charset="0"/>
                  <a:cs typeface="Roboto Regular" charset="0"/>
                </a:rPr>
                <a:t>00</a:t>
              </a:r>
            </a:p>
          </p:txBody>
        </p:sp>
        <p:sp>
          <p:nvSpPr>
            <p:cNvPr id="45" name="Rectangle 7">
              <a:extLst>
                <a:ext uri="{FF2B5EF4-FFF2-40B4-BE49-F238E27FC236}">
                  <a16:creationId xmlns:a16="http://schemas.microsoft.com/office/drawing/2014/main" id="{B8378EF2-4842-1544-BC3E-CE931B9DD0C4}"/>
                </a:ext>
              </a:extLst>
            </p:cNvPr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10568416" y="2830360"/>
              <a:ext cx="609600" cy="3048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latin typeface="Roboto Regular" charset="0"/>
                  <a:cs typeface="Roboto Regular" charset="0"/>
                </a:rPr>
                <a:t>00</a:t>
              </a:r>
            </a:p>
          </p:txBody>
        </p:sp>
        <p:sp>
          <p:nvSpPr>
            <p:cNvPr id="46" name="Rectangle 8">
              <a:extLst>
                <a:ext uri="{FF2B5EF4-FFF2-40B4-BE49-F238E27FC236}">
                  <a16:creationId xmlns:a16="http://schemas.microsoft.com/office/drawing/2014/main" id="{5D961640-7519-C945-B30D-A2CF246ED107}"/>
                </a:ext>
              </a:extLst>
            </p:cNvPr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10568416" y="3135160"/>
              <a:ext cx="609600" cy="3048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latin typeface="Roboto Regular" charset="0"/>
                  <a:cs typeface="Roboto Regular" charset="0"/>
                </a:rPr>
                <a:t>00</a:t>
              </a:r>
            </a:p>
          </p:txBody>
        </p:sp>
        <p:sp>
          <p:nvSpPr>
            <p:cNvPr id="47" name="Rectangle 9">
              <a:extLst>
                <a:ext uri="{FF2B5EF4-FFF2-40B4-BE49-F238E27FC236}">
                  <a16:creationId xmlns:a16="http://schemas.microsoft.com/office/drawing/2014/main" id="{54EE768F-A700-B846-9E40-D957FD37A7B5}"/>
                </a:ext>
              </a:extLst>
            </p:cNvPr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10568416" y="3439960"/>
              <a:ext cx="609600" cy="3048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latin typeface="Roboto Regular" charset="0"/>
                  <a:cs typeface="Roboto Regular" charset="0"/>
                </a:rPr>
                <a:t>77</a:t>
              </a:r>
            </a:p>
          </p:txBody>
        </p:sp>
        <p:sp>
          <p:nvSpPr>
            <p:cNvPr id="48" name="Rectangle 10">
              <a:extLst>
                <a:ext uri="{FF2B5EF4-FFF2-40B4-BE49-F238E27FC236}">
                  <a16:creationId xmlns:a16="http://schemas.microsoft.com/office/drawing/2014/main" id="{282348BA-5373-594D-B81D-ED7D6328AF73}"/>
                </a:ext>
              </a:extLst>
            </p:cNvPr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10568416" y="37447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49" name="Rectangle 11">
              <a:extLst>
                <a:ext uri="{FF2B5EF4-FFF2-40B4-BE49-F238E27FC236}">
                  <a16:creationId xmlns:a16="http://schemas.microsoft.com/office/drawing/2014/main" id="{218B30D4-670C-174E-8E82-04D994EC2F33}"/>
                </a:ext>
              </a:extLst>
            </p:cNvPr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10568416" y="40495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50" name="Rectangle 12">
              <a:extLst>
                <a:ext uri="{FF2B5EF4-FFF2-40B4-BE49-F238E27FC236}">
                  <a16:creationId xmlns:a16="http://schemas.microsoft.com/office/drawing/2014/main" id="{4943FB56-9E25-4A4E-86EA-89118D9EF170}"/>
                </a:ext>
              </a:extLst>
            </p:cNvPr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10568416" y="43543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51" name="Rectangle 13">
              <a:extLst>
                <a:ext uri="{FF2B5EF4-FFF2-40B4-BE49-F238E27FC236}">
                  <a16:creationId xmlns:a16="http://schemas.microsoft.com/office/drawing/2014/main" id="{194A50F6-7F98-CC45-B272-56129C3720E7}"/>
                </a:ext>
              </a:extLst>
            </p:cNvPr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10568416" y="46591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52" name="Text Box 37">
              <a:extLst>
                <a:ext uri="{FF2B5EF4-FFF2-40B4-BE49-F238E27FC236}">
                  <a16:creationId xmlns:a16="http://schemas.microsoft.com/office/drawing/2014/main" id="{CD856DFB-8F3A-424B-B58B-0AF7D0E02C0C}"/>
                </a:ext>
              </a:extLst>
            </p:cNvPr>
            <p:cNvSpPr txBox="1"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10375708" y="948381"/>
              <a:ext cx="995016" cy="40011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0" dirty="0">
                  <a:solidFill>
                    <a:schemeClr val="tx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(1 Byte)</a:t>
              </a:r>
            </a:p>
          </p:txBody>
        </p:sp>
        <p:sp>
          <p:nvSpPr>
            <p:cNvPr id="53" name="Rectangle 39">
              <a:extLst>
                <a:ext uri="{FF2B5EF4-FFF2-40B4-BE49-F238E27FC236}">
                  <a16:creationId xmlns:a16="http://schemas.microsoft.com/office/drawing/2014/main" id="{859249ED-B2CD-2C4D-95B4-B259BB9CB3AC}"/>
                </a:ext>
              </a:extLst>
            </p:cNvPr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10568416" y="4963960"/>
              <a:ext cx="609600" cy="3048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solidFill>
                    <a:srgbClr val="FF0000"/>
                  </a:solidFill>
                  <a:latin typeface="Roboto Regular" charset="0"/>
                  <a:cs typeface="Roboto Regular" charset="0"/>
                </a:rPr>
                <a:t>90</a:t>
              </a:r>
            </a:p>
          </p:txBody>
        </p:sp>
        <p:sp>
          <p:nvSpPr>
            <p:cNvPr id="54" name="Rectangle 41">
              <a:extLst>
                <a:ext uri="{FF2B5EF4-FFF2-40B4-BE49-F238E27FC236}">
                  <a16:creationId xmlns:a16="http://schemas.microsoft.com/office/drawing/2014/main" id="{A79BFF68-506C-8D49-82CE-7C95EE699B5E}"/>
                </a:ext>
              </a:extLst>
            </p:cNvPr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10568416" y="5268760"/>
              <a:ext cx="609600" cy="3048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solidFill>
                    <a:srgbClr val="FF0000"/>
                  </a:solidFill>
                  <a:latin typeface="Roboto Regular" charset="0"/>
                  <a:cs typeface="Roboto Regular" charset="0"/>
                </a:rPr>
                <a:t>00</a:t>
              </a:r>
            </a:p>
          </p:txBody>
        </p:sp>
        <p:sp>
          <p:nvSpPr>
            <p:cNvPr id="55" name="Rectangle 43">
              <a:extLst>
                <a:ext uri="{FF2B5EF4-FFF2-40B4-BE49-F238E27FC236}">
                  <a16:creationId xmlns:a16="http://schemas.microsoft.com/office/drawing/2014/main" id="{BD00D6C6-C90C-2A47-9F27-233CA4939E9C}"/>
                </a:ext>
              </a:extLst>
            </p:cNvPr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10568416" y="5573560"/>
              <a:ext cx="609600" cy="3048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solidFill>
                    <a:srgbClr val="FF0000"/>
                  </a:solidFill>
                  <a:latin typeface="Roboto Regular" charset="0"/>
                  <a:cs typeface="Roboto Regular" charset="0"/>
                </a:rPr>
                <a:t>01</a:t>
              </a:r>
            </a:p>
          </p:txBody>
        </p:sp>
        <p:sp>
          <p:nvSpPr>
            <p:cNvPr id="56" name="Rectangle 45">
              <a:extLst>
                <a:ext uri="{FF2B5EF4-FFF2-40B4-BE49-F238E27FC236}">
                  <a16:creationId xmlns:a16="http://schemas.microsoft.com/office/drawing/2014/main" id="{0EFA27C5-93FC-1C42-974C-BE23A4BDF28B}"/>
                </a:ext>
              </a:extLst>
            </p:cNvPr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10568416" y="5878360"/>
              <a:ext cx="609600" cy="3048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solidFill>
                    <a:srgbClr val="FF0000"/>
                  </a:solidFill>
                  <a:latin typeface="Roboto Regular" charset="0"/>
                  <a:cs typeface="Roboto Regular" charset="0"/>
                </a:rPr>
                <a:t>08</a:t>
              </a:r>
            </a:p>
          </p:txBody>
        </p:sp>
        <p:sp>
          <p:nvSpPr>
            <p:cNvPr id="57" name="Rectangle 14">
              <a:extLst>
                <a:ext uri="{FF2B5EF4-FFF2-40B4-BE49-F238E27FC236}">
                  <a16:creationId xmlns:a16="http://schemas.microsoft.com/office/drawing/2014/main" id="{0834145F-128A-FF4F-9ABA-963983B9916A}"/>
                </a:ext>
              </a:extLst>
            </p:cNvPr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11223864" y="5871365"/>
              <a:ext cx="133722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0x90001000</a:t>
              </a:r>
            </a:p>
          </p:txBody>
        </p:sp>
        <p:sp>
          <p:nvSpPr>
            <p:cNvPr id="58" name="Rectangle 15">
              <a:extLst>
                <a:ext uri="{FF2B5EF4-FFF2-40B4-BE49-F238E27FC236}">
                  <a16:creationId xmlns:a16="http://schemas.microsoft.com/office/drawing/2014/main" id="{F806CA0B-4C4B-844A-A5AD-00AD82D75FC4}"/>
                </a:ext>
              </a:extLst>
            </p:cNvPr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11223864" y="5521631"/>
              <a:ext cx="133722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0x90001001</a:t>
              </a:r>
            </a:p>
          </p:txBody>
        </p:sp>
        <p:sp>
          <p:nvSpPr>
            <p:cNvPr id="59" name="Rectangle 16">
              <a:extLst>
                <a:ext uri="{FF2B5EF4-FFF2-40B4-BE49-F238E27FC236}">
                  <a16:creationId xmlns:a16="http://schemas.microsoft.com/office/drawing/2014/main" id="{A71DB83D-4E52-2C44-A02D-62FCCA0A3190}"/>
                </a:ext>
              </a:extLst>
            </p:cNvPr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11223864" y="5233442"/>
              <a:ext cx="1343638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0x90001002</a:t>
              </a:r>
            </a:p>
          </p:txBody>
        </p:sp>
        <p:sp>
          <p:nvSpPr>
            <p:cNvPr id="60" name="Rectangle 17">
              <a:extLst>
                <a:ext uri="{FF2B5EF4-FFF2-40B4-BE49-F238E27FC236}">
                  <a16:creationId xmlns:a16="http://schemas.microsoft.com/office/drawing/2014/main" id="{82B82AE0-19D7-104B-B12F-905D26AF307B}"/>
                </a:ext>
              </a:extLst>
            </p:cNvPr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11223864" y="4925444"/>
              <a:ext cx="1343638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0x90001003</a:t>
              </a:r>
            </a:p>
          </p:txBody>
        </p:sp>
        <p:sp>
          <p:nvSpPr>
            <p:cNvPr id="61" name="Rectangle 18">
              <a:extLst>
                <a:ext uri="{FF2B5EF4-FFF2-40B4-BE49-F238E27FC236}">
                  <a16:creationId xmlns:a16="http://schemas.microsoft.com/office/drawing/2014/main" id="{DDFCF367-3CE8-7442-AFF0-94B939B4D70D}"/>
                </a:ext>
              </a:extLst>
            </p:cNvPr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11223864" y="4627682"/>
              <a:ext cx="1343638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0x90001004</a:t>
              </a:r>
            </a:p>
          </p:txBody>
        </p:sp>
        <p:sp>
          <p:nvSpPr>
            <p:cNvPr id="62" name="Rectangle 19">
              <a:extLst>
                <a:ext uri="{FF2B5EF4-FFF2-40B4-BE49-F238E27FC236}">
                  <a16:creationId xmlns:a16="http://schemas.microsoft.com/office/drawing/2014/main" id="{8222449F-36CF-6340-BDC2-B6C0D2DDD13E}"/>
                </a:ext>
              </a:extLst>
            </p:cNvPr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11223864" y="4317847"/>
              <a:ext cx="1343638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0x90001005</a:t>
              </a:r>
            </a:p>
          </p:txBody>
        </p:sp>
        <p:sp>
          <p:nvSpPr>
            <p:cNvPr id="63" name="Rectangle 20">
              <a:extLst>
                <a:ext uri="{FF2B5EF4-FFF2-40B4-BE49-F238E27FC236}">
                  <a16:creationId xmlns:a16="http://schemas.microsoft.com/office/drawing/2014/main" id="{FE825607-3843-184C-8BBA-10E269A4E06E}"/>
                </a:ext>
              </a:extLst>
            </p:cNvPr>
            <p:cNvSpPr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11223864" y="4024677"/>
              <a:ext cx="1343638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0x90001006</a:t>
              </a:r>
            </a:p>
          </p:txBody>
        </p:sp>
        <p:sp>
          <p:nvSpPr>
            <p:cNvPr id="64" name="Rectangle 21">
              <a:extLst>
                <a:ext uri="{FF2B5EF4-FFF2-40B4-BE49-F238E27FC236}">
                  <a16:creationId xmlns:a16="http://schemas.microsoft.com/office/drawing/2014/main" id="{5CA86F16-1706-6543-9B18-A5BF3E764D0D}"/>
                </a:ext>
              </a:extLst>
            </p:cNvPr>
            <p:cNvSpPr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11223864" y="3713677"/>
              <a:ext cx="1343638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0x90001007</a:t>
              </a:r>
            </a:p>
          </p:txBody>
        </p:sp>
        <p:sp>
          <p:nvSpPr>
            <p:cNvPr id="65" name="Rectangle 22">
              <a:extLst>
                <a:ext uri="{FF2B5EF4-FFF2-40B4-BE49-F238E27FC236}">
                  <a16:creationId xmlns:a16="http://schemas.microsoft.com/office/drawing/2014/main" id="{E890D3E2-B169-114D-AB8F-DE00702E20D4}"/>
                </a:ext>
              </a:extLst>
            </p:cNvPr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11223864" y="3418794"/>
              <a:ext cx="1343638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</a:t>
              </a:r>
              <a:r>
                <a:rPr lang="en-US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90001008</a:t>
              </a:r>
            </a:p>
          </p:txBody>
        </p:sp>
        <p:sp>
          <p:nvSpPr>
            <p:cNvPr id="66" name="Rectangle 23">
              <a:extLst>
                <a:ext uri="{FF2B5EF4-FFF2-40B4-BE49-F238E27FC236}">
                  <a16:creationId xmlns:a16="http://schemas.microsoft.com/office/drawing/2014/main" id="{5C5C63E2-DE39-3544-A607-89271555E390}"/>
                </a:ext>
              </a:extLst>
            </p:cNvPr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11223864" y="3141084"/>
              <a:ext cx="1343638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0x90001009</a:t>
              </a:r>
            </a:p>
          </p:txBody>
        </p:sp>
        <p:sp>
          <p:nvSpPr>
            <p:cNvPr id="67" name="Rectangle 24">
              <a:extLst>
                <a:ext uri="{FF2B5EF4-FFF2-40B4-BE49-F238E27FC236}">
                  <a16:creationId xmlns:a16="http://schemas.microsoft.com/office/drawing/2014/main" id="{012CBB8D-C2C4-5942-8946-74081B0358AB}"/>
                </a:ext>
              </a:extLst>
            </p:cNvPr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11223864" y="2831209"/>
              <a:ext cx="1366080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0x9000100A</a:t>
              </a:r>
            </a:p>
          </p:txBody>
        </p:sp>
        <p:sp>
          <p:nvSpPr>
            <p:cNvPr id="68" name="Rectangle 25">
              <a:extLst>
                <a:ext uri="{FF2B5EF4-FFF2-40B4-BE49-F238E27FC236}">
                  <a16:creationId xmlns:a16="http://schemas.microsoft.com/office/drawing/2014/main" id="{94845B1D-D78A-5147-BB5B-DA55D720FA4B}"/>
                </a:ext>
              </a:extLst>
            </p:cNvPr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11223864" y="2521334"/>
              <a:ext cx="1356462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0x9000100B</a:t>
              </a:r>
            </a:p>
          </p:txBody>
        </p:sp>
        <p:sp>
          <p:nvSpPr>
            <p:cNvPr id="69" name="Rectangle 40">
              <a:extLst>
                <a:ext uri="{FF2B5EF4-FFF2-40B4-BE49-F238E27FC236}">
                  <a16:creationId xmlns:a16="http://schemas.microsoft.com/office/drawing/2014/main" id="{A60D8C2E-B4D2-6B43-A976-BAE07E26B0AF}"/>
                </a:ext>
              </a:extLst>
            </p:cNvPr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11223864" y="2211459"/>
              <a:ext cx="134844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0x9000100C</a:t>
              </a:r>
            </a:p>
          </p:txBody>
        </p:sp>
        <p:sp>
          <p:nvSpPr>
            <p:cNvPr id="70" name="Rectangle 42">
              <a:extLst>
                <a:ext uri="{FF2B5EF4-FFF2-40B4-BE49-F238E27FC236}">
                  <a16:creationId xmlns:a16="http://schemas.microsoft.com/office/drawing/2014/main" id="{5D8B14BC-238D-664A-8F34-A1B1956FE230}"/>
                </a:ext>
              </a:extLst>
            </p:cNvPr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11223864" y="1931614"/>
              <a:ext cx="1372492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0x9000100D</a:t>
              </a:r>
            </a:p>
          </p:txBody>
        </p:sp>
        <p:sp>
          <p:nvSpPr>
            <p:cNvPr id="71" name="Rectangle 44">
              <a:extLst>
                <a:ext uri="{FF2B5EF4-FFF2-40B4-BE49-F238E27FC236}">
                  <a16:creationId xmlns:a16="http://schemas.microsoft.com/office/drawing/2014/main" id="{824DF390-FAB8-AC44-8ECC-165BAF81D6AA}"/>
                </a:ext>
              </a:extLst>
            </p:cNvPr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11223864" y="1605636"/>
              <a:ext cx="1338828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0x9000100E</a:t>
              </a:r>
            </a:p>
          </p:txBody>
        </p:sp>
        <p:sp>
          <p:nvSpPr>
            <p:cNvPr id="72" name="Rectangle 46">
              <a:extLst>
                <a:ext uri="{FF2B5EF4-FFF2-40B4-BE49-F238E27FC236}">
                  <a16:creationId xmlns:a16="http://schemas.microsoft.com/office/drawing/2014/main" id="{DF83A5D1-7E38-7448-ADE9-9201EA698DB3}"/>
                </a:ext>
              </a:extLst>
            </p:cNvPr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11223864" y="1297500"/>
              <a:ext cx="133241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0x9000100F</a:t>
              </a:r>
            </a:p>
          </p:txBody>
        </p:sp>
        <p:sp>
          <p:nvSpPr>
            <p:cNvPr id="73" name="Text Box 36">
              <a:extLst>
                <a:ext uri="{FF2B5EF4-FFF2-40B4-BE49-F238E27FC236}">
                  <a16:creationId xmlns:a16="http://schemas.microsoft.com/office/drawing/2014/main" id="{CA9B6C6C-86A4-2348-86AA-85DF048A0318}"/>
                </a:ext>
              </a:extLst>
            </p:cNvPr>
            <p:cNvSpPr txBox="1"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11223864" y="710592"/>
              <a:ext cx="1734578" cy="70788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0" dirty="0">
                  <a:solidFill>
                    <a:schemeClr val="tx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32-bit address</a:t>
              </a:r>
            </a:p>
            <a:p>
              <a:pPr algn="ctr">
                <a:lnSpc>
                  <a:spcPct val="100000"/>
                </a:lnSpc>
              </a:pPr>
              <a:r>
                <a:rPr lang="en-US" sz="2000" b="0" dirty="0">
                  <a:solidFill>
                    <a:schemeClr val="tx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(hex)</a:t>
              </a: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140BDAB4-013F-4343-916B-CDA3474DA128}"/>
              </a:ext>
            </a:extLst>
          </p:cNvPr>
          <p:cNvSpPr txBox="1"/>
          <p:nvPr/>
        </p:nvSpPr>
        <p:spPr>
          <a:xfrm>
            <a:off x="8666075" y="3783430"/>
            <a:ext cx="1085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X ------&gt;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24E48D1-9CAE-A344-9B29-F45D1D700D93}"/>
              </a:ext>
            </a:extLst>
          </p:cNvPr>
          <p:cNvSpPr txBox="1"/>
          <p:nvPr/>
        </p:nvSpPr>
        <p:spPr>
          <a:xfrm>
            <a:off x="8927378" y="6179699"/>
            <a:ext cx="9065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Y-----&gt;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A5C4203-3EF1-674E-83DF-922A78B483E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3F57E8-C69F-BC4B-956A-E5E1891481C8}"/>
              </a:ext>
            </a:extLst>
          </p:cNvPr>
          <p:cNvSpPr txBox="1"/>
          <p:nvPr/>
        </p:nvSpPr>
        <p:spPr>
          <a:xfrm>
            <a:off x="-2196548" y="-280283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046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76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95D8D-4C9C-8E49-93EA-A76C3113A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in Memory: Size and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60F98-23A8-DA4D-AEDA-0D7A87F6BB2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05422" y="835293"/>
            <a:ext cx="11181158" cy="273289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defRPr/>
            </a:pPr>
            <a:r>
              <a:rPr lang="en-US" sz="2800" dirty="0"/>
              <a:t>The </a:t>
            </a:r>
            <a:r>
              <a:rPr lang="en-US" sz="2800" dirty="0">
                <a:solidFill>
                  <a:schemeClr val="accent5"/>
                </a:solidFill>
              </a:rPr>
              <a:t>number of </a:t>
            </a:r>
            <a:r>
              <a:rPr lang="en-US" sz="2800" b="1" dirty="0">
                <a:solidFill>
                  <a:schemeClr val="accent5"/>
                </a:solidFill>
              </a:rPr>
              <a:t>contiguous bytes </a:t>
            </a:r>
            <a:r>
              <a:rPr lang="en-US" sz="2800" dirty="0">
                <a:solidFill>
                  <a:schemeClr val="accent5"/>
                </a:solidFill>
              </a:rPr>
              <a:t>a variable uses </a:t>
            </a:r>
            <a:r>
              <a:rPr lang="en-US" sz="2800" dirty="0"/>
              <a:t>is based on the </a:t>
            </a:r>
            <a:r>
              <a:rPr lang="en-US" sz="2800" i="1" dirty="0">
                <a:solidFill>
                  <a:schemeClr val="accent5"/>
                </a:solidFill>
              </a:rPr>
              <a:t>type</a:t>
            </a:r>
            <a:r>
              <a:rPr lang="en-US" sz="2800" dirty="0"/>
              <a:t> of the variable</a:t>
            </a:r>
          </a:p>
          <a:p>
            <a:pPr lvl="1">
              <a:defRPr/>
            </a:pPr>
            <a:r>
              <a:rPr lang="en-US" sz="2600" dirty="0"/>
              <a:t>Different </a:t>
            </a:r>
            <a:r>
              <a:rPr lang="en-US" sz="2600" dirty="0">
                <a:solidFill>
                  <a:srgbClr val="2C895B"/>
                </a:solidFill>
              </a:rPr>
              <a:t>variable types </a:t>
            </a:r>
            <a:r>
              <a:rPr lang="en-US" sz="2600" dirty="0"/>
              <a:t>require </a:t>
            </a:r>
            <a:r>
              <a:rPr lang="en-US" sz="2600" dirty="0">
                <a:solidFill>
                  <a:srgbClr val="0070C0"/>
                </a:solidFill>
              </a:rPr>
              <a:t>different numbers </a:t>
            </a:r>
            <a:r>
              <a:rPr lang="en-US" sz="2600" dirty="0"/>
              <a:t>of </a:t>
            </a:r>
            <a:r>
              <a:rPr lang="en-US" sz="2600" dirty="0">
                <a:solidFill>
                  <a:srgbClr val="2C895B"/>
                </a:solidFill>
              </a:rPr>
              <a:t>contiguous bytes</a:t>
            </a:r>
          </a:p>
          <a:p>
            <a:pPr>
              <a:defRPr/>
            </a:pPr>
            <a:r>
              <a:rPr lang="en-US" sz="2600" b="1" i="1" dirty="0"/>
              <a:t>Variable names </a:t>
            </a:r>
            <a:r>
              <a:rPr lang="en-US" sz="2600" dirty="0"/>
              <a:t>map to a </a:t>
            </a:r>
            <a:r>
              <a:rPr lang="en-US" sz="2600" i="1" u="sng" dirty="0">
                <a:solidFill>
                  <a:schemeClr val="accent5"/>
                </a:solidFill>
              </a:rPr>
              <a:t>starting address in memory</a:t>
            </a:r>
          </a:p>
          <a:p>
            <a:pPr>
              <a:defRPr/>
            </a:pPr>
            <a:r>
              <a:rPr lang="en-US" sz="2600" dirty="0">
                <a:solidFill>
                  <a:schemeClr val="accent1"/>
                </a:solidFill>
              </a:rPr>
              <a:t>Example Below</a:t>
            </a:r>
            <a:r>
              <a:rPr lang="en-US" sz="2600" dirty="0">
                <a:solidFill>
                  <a:schemeClr val="tx2"/>
                </a:solidFill>
              </a:rPr>
              <a:t>: Variables all starting at address 0x80, each box is a byte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8493A47-7E44-2641-88B2-47871EF1352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F53571-5726-124C-A5D3-3843CE5BB193}"/>
              </a:ext>
            </a:extLst>
          </p:cNvPr>
          <p:cNvGrpSpPr/>
          <p:nvPr/>
        </p:nvGrpSpPr>
        <p:grpSpPr>
          <a:xfrm>
            <a:off x="625356" y="5113801"/>
            <a:ext cx="2602987" cy="1326865"/>
            <a:chOff x="625356" y="5113801"/>
            <a:chExt cx="2602987" cy="1326865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FB4588AD-BB07-F34C-8B1D-C9DE94669EBC}"/>
                </a:ext>
              </a:extLst>
            </p:cNvPr>
            <p:cNvGrpSpPr/>
            <p:nvPr/>
          </p:nvGrpSpPr>
          <p:grpSpPr>
            <a:xfrm>
              <a:off x="1203317" y="5113801"/>
              <a:ext cx="2025026" cy="1326865"/>
              <a:chOff x="76930" y="4005466"/>
              <a:chExt cx="2025026" cy="1326865"/>
            </a:xfrm>
          </p:grpSpPr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7E81333-E034-B040-823C-7C3520C0E06F}"/>
                  </a:ext>
                </a:extLst>
              </p:cNvPr>
              <p:cNvSpPr txBox="1"/>
              <p:nvPr/>
            </p:nvSpPr>
            <p:spPr>
              <a:xfrm>
                <a:off x="557944" y="4808531"/>
                <a:ext cx="1544012" cy="461665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01010101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5BB8F658-CDFB-8349-9829-B92EBBA7C951}"/>
                  </a:ext>
                </a:extLst>
              </p:cNvPr>
              <p:cNvSpPr txBox="1"/>
              <p:nvPr/>
            </p:nvSpPr>
            <p:spPr>
              <a:xfrm>
                <a:off x="746538" y="4005466"/>
                <a:ext cx="1204176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memory</a:t>
                </a:r>
              </a:p>
              <a:p>
                <a:pPr algn="ctr"/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char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DD02279-AD26-7944-81EC-2685D84F5825}"/>
                  </a:ext>
                </a:extLst>
              </p:cNvPr>
              <p:cNvSpPr txBox="1"/>
              <p:nvPr/>
            </p:nvSpPr>
            <p:spPr>
              <a:xfrm>
                <a:off x="76930" y="4870666"/>
                <a:ext cx="5277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80</a:t>
                </a:r>
              </a:p>
            </p:txBody>
          </p:sp>
        </p:grp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2FF5C826-856E-954E-B9B1-E73389CBFABC}"/>
                </a:ext>
              </a:extLst>
            </p:cNvPr>
            <p:cNvSpPr txBox="1"/>
            <p:nvPr/>
          </p:nvSpPr>
          <p:spPr>
            <a:xfrm>
              <a:off x="625356" y="5760132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Start</a:t>
              </a:r>
            </a:p>
          </p:txBody>
        </p:sp>
        <p:sp>
          <p:nvSpPr>
            <p:cNvPr id="94" name="Right Arrow 93">
              <a:extLst>
                <a:ext uri="{FF2B5EF4-FFF2-40B4-BE49-F238E27FC236}">
                  <a16:creationId xmlns:a16="http://schemas.microsoft.com/office/drawing/2014/main" id="{849C6E8E-65DF-DC49-9D1C-B6173D55369A}"/>
                </a:ext>
              </a:extLst>
            </p:cNvPr>
            <p:cNvSpPr/>
            <p:nvPr/>
          </p:nvSpPr>
          <p:spPr>
            <a:xfrm>
              <a:off x="673282" y="6034025"/>
              <a:ext cx="576128" cy="35161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3AECAED8-16C9-EB47-9538-1DD5F455A4DF}"/>
              </a:ext>
            </a:extLst>
          </p:cNvPr>
          <p:cNvGrpSpPr/>
          <p:nvPr/>
        </p:nvGrpSpPr>
        <p:grpSpPr>
          <a:xfrm>
            <a:off x="8117796" y="3526735"/>
            <a:ext cx="3744189" cy="3220095"/>
            <a:chOff x="8117796" y="3526735"/>
            <a:chExt cx="3744189" cy="3220095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FF9AD27A-8536-344E-A195-118F7411F0F1}"/>
                </a:ext>
              </a:extLst>
            </p:cNvPr>
            <p:cNvGrpSpPr/>
            <p:nvPr/>
          </p:nvGrpSpPr>
          <p:grpSpPr>
            <a:xfrm>
              <a:off x="8806296" y="3526735"/>
              <a:ext cx="2253196" cy="3054056"/>
              <a:chOff x="4135647" y="2223403"/>
              <a:chExt cx="2253196" cy="3054056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3769CF1-7532-8C47-9F8A-90FC3ACF3888}"/>
                  </a:ext>
                </a:extLst>
              </p:cNvPr>
              <p:cNvSpPr txBox="1"/>
              <p:nvPr/>
            </p:nvSpPr>
            <p:spPr>
              <a:xfrm>
                <a:off x="4690942" y="3378719"/>
                <a:ext cx="1544012" cy="461665"/>
              </a:xfrm>
              <a:prstGeom prst="rect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00000000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97B2715-3064-1047-8466-E5CFC0CAD3FB}"/>
                  </a:ext>
                </a:extLst>
              </p:cNvPr>
              <p:cNvSpPr txBox="1"/>
              <p:nvPr/>
            </p:nvSpPr>
            <p:spPr>
              <a:xfrm>
                <a:off x="4690942" y="3845715"/>
                <a:ext cx="1544012" cy="461665"/>
              </a:xfrm>
              <a:prstGeom prst="rect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11111111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4D06FFC-C324-E143-A142-6A4E49D31C6A}"/>
                  </a:ext>
                </a:extLst>
              </p:cNvPr>
              <p:cNvSpPr txBox="1"/>
              <p:nvPr/>
            </p:nvSpPr>
            <p:spPr>
              <a:xfrm>
                <a:off x="4690943" y="4312711"/>
                <a:ext cx="1544012" cy="461665"/>
              </a:xfrm>
              <a:prstGeom prst="rect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10101010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4AA0418-1AD5-D144-93D1-E474553E4176}"/>
                  </a:ext>
                </a:extLst>
              </p:cNvPr>
              <p:cNvSpPr txBox="1"/>
              <p:nvPr/>
            </p:nvSpPr>
            <p:spPr>
              <a:xfrm>
                <a:off x="4690943" y="4779707"/>
                <a:ext cx="1544012" cy="461665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01010101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ECFF365-9A45-C745-8332-D864923DAE87}"/>
                  </a:ext>
                </a:extLst>
              </p:cNvPr>
              <p:cNvSpPr txBox="1"/>
              <p:nvPr/>
            </p:nvSpPr>
            <p:spPr>
              <a:xfrm>
                <a:off x="5014749" y="2223403"/>
                <a:ext cx="1374094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memory</a:t>
                </a:r>
              </a:p>
              <a:p>
                <a:pPr algn="ctr"/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int </a:t>
                </a:r>
              </a:p>
              <a:p>
                <a:pPr algn="ctr"/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4 bytes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44A62BF-3A71-8242-9728-E89C1278FB87}"/>
                  </a:ext>
                </a:extLst>
              </p:cNvPr>
              <p:cNvSpPr txBox="1"/>
              <p:nvPr/>
            </p:nvSpPr>
            <p:spPr>
              <a:xfrm>
                <a:off x="4141180" y="4815794"/>
                <a:ext cx="5277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80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7CEB08E-29D3-FD48-9823-C6F75BB2671A}"/>
                  </a:ext>
                </a:extLst>
              </p:cNvPr>
              <p:cNvSpPr txBox="1"/>
              <p:nvPr/>
            </p:nvSpPr>
            <p:spPr>
              <a:xfrm>
                <a:off x="4141179" y="3940017"/>
                <a:ext cx="5277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82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4B21C21-4557-F142-A988-0B88F3F81780}"/>
                  </a:ext>
                </a:extLst>
              </p:cNvPr>
              <p:cNvSpPr txBox="1"/>
              <p:nvPr/>
            </p:nvSpPr>
            <p:spPr>
              <a:xfrm>
                <a:off x="4135647" y="4354129"/>
                <a:ext cx="5277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81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DD6983E-C6AB-B440-AB9F-ED614A6795A5}"/>
                  </a:ext>
                </a:extLst>
              </p:cNvPr>
              <p:cNvSpPr txBox="1"/>
              <p:nvPr/>
            </p:nvSpPr>
            <p:spPr>
              <a:xfrm>
                <a:off x="4141180" y="3459208"/>
                <a:ext cx="5277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83</a:t>
                </a: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FC397E1-F828-874B-8357-FE79DB43F8F2}"/>
                </a:ext>
              </a:extLst>
            </p:cNvPr>
            <p:cNvSpPr txBox="1"/>
            <p:nvPr/>
          </p:nvSpPr>
          <p:spPr>
            <a:xfrm>
              <a:off x="8117796" y="5841805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Start</a:t>
              </a:r>
            </a:p>
          </p:txBody>
        </p:sp>
        <p:sp>
          <p:nvSpPr>
            <p:cNvPr id="9" name="Right Arrow 8">
              <a:extLst>
                <a:ext uri="{FF2B5EF4-FFF2-40B4-BE49-F238E27FC236}">
                  <a16:creationId xmlns:a16="http://schemas.microsoft.com/office/drawing/2014/main" id="{ACE6F516-2349-7C4A-A5B8-4179F658FD75}"/>
                </a:ext>
              </a:extLst>
            </p:cNvPr>
            <p:cNvSpPr/>
            <p:nvPr/>
          </p:nvSpPr>
          <p:spPr>
            <a:xfrm>
              <a:off x="8230168" y="6152413"/>
              <a:ext cx="576128" cy="35161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09532A37-DBA4-F549-87B3-96E8CCBDB166}"/>
                </a:ext>
              </a:extLst>
            </p:cNvPr>
            <p:cNvSpPr txBox="1"/>
            <p:nvPr/>
          </p:nvSpPr>
          <p:spPr>
            <a:xfrm rot="16200000">
              <a:off x="10318613" y="5203459"/>
              <a:ext cx="2717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Each block is 1 byte</a:t>
              </a:r>
            </a:p>
          </p:txBody>
        </p:sp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7584D336-91AB-9243-83CA-FDEB66F6F2E8}"/>
                </a:ext>
              </a:extLst>
            </p:cNvPr>
            <p:cNvSpPr/>
            <p:nvPr/>
          </p:nvSpPr>
          <p:spPr>
            <a:xfrm>
              <a:off x="11043073" y="4749661"/>
              <a:ext cx="475645" cy="1782164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A0E9A54-488F-6547-8ED1-F8349F449105}"/>
              </a:ext>
            </a:extLst>
          </p:cNvPr>
          <p:cNvGrpSpPr/>
          <p:nvPr/>
        </p:nvGrpSpPr>
        <p:grpSpPr>
          <a:xfrm>
            <a:off x="3852667" y="4126898"/>
            <a:ext cx="3638042" cy="2717411"/>
            <a:chOff x="3852667" y="4126898"/>
            <a:chExt cx="3638042" cy="2717411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742BAFEF-CE4E-0446-8D3C-0A7C9C6647E1}"/>
                </a:ext>
              </a:extLst>
            </p:cNvPr>
            <p:cNvGrpSpPr/>
            <p:nvPr/>
          </p:nvGrpSpPr>
          <p:grpSpPr>
            <a:xfrm>
              <a:off x="4468389" y="4376833"/>
              <a:ext cx="2587194" cy="2170339"/>
              <a:chOff x="1865582" y="3101809"/>
              <a:chExt cx="2587194" cy="2170339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FE1BCAC-3C8C-4744-BAF7-41BD10ADD6BB}"/>
                  </a:ext>
                </a:extLst>
              </p:cNvPr>
              <p:cNvSpPr txBox="1"/>
              <p:nvPr/>
            </p:nvSpPr>
            <p:spPr>
              <a:xfrm>
                <a:off x="2169165" y="3101809"/>
                <a:ext cx="228361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memory</a:t>
                </a:r>
              </a:p>
              <a:p>
                <a:pPr algn="ctr"/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short int</a:t>
                </a:r>
              </a:p>
              <a:p>
                <a:pPr algn="ctr"/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2 bytes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57EE629-DF25-C44D-9AAF-940C6EEBB7EF}"/>
                  </a:ext>
                </a:extLst>
              </p:cNvPr>
              <p:cNvSpPr txBox="1"/>
              <p:nvPr/>
            </p:nvSpPr>
            <p:spPr>
              <a:xfrm>
                <a:off x="1865582" y="4810483"/>
                <a:ext cx="5277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80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2A847F6-1F2E-4644-B78F-519BB2947AE0}"/>
                  </a:ext>
                </a:extLst>
              </p:cNvPr>
              <p:cNvSpPr txBox="1"/>
              <p:nvPr/>
            </p:nvSpPr>
            <p:spPr>
              <a:xfrm>
                <a:off x="2443690" y="4308197"/>
                <a:ext cx="1544012" cy="461665"/>
              </a:xfrm>
              <a:prstGeom prst="rect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10101010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19DABB1-7BD5-E945-B63F-2D378321347A}"/>
                  </a:ext>
                </a:extLst>
              </p:cNvPr>
              <p:cNvSpPr txBox="1"/>
              <p:nvPr/>
            </p:nvSpPr>
            <p:spPr>
              <a:xfrm>
                <a:off x="1880128" y="4336701"/>
                <a:ext cx="5277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81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14065C5-DA33-A04A-AD8C-29035DE7F356}"/>
                  </a:ext>
                </a:extLst>
              </p:cNvPr>
              <p:cNvSpPr txBox="1"/>
              <p:nvPr/>
            </p:nvSpPr>
            <p:spPr>
              <a:xfrm>
                <a:off x="2440150" y="4779707"/>
                <a:ext cx="1544012" cy="461665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01010101</a:t>
                </a:r>
              </a:p>
            </p:txBody>
          </p:sp>
        </p:grp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90793E0E-6402-554D-9EC9-E4AC2AD79E59}"/>
                </a:ext>
              </a:extLst>
            </p:cNvPr>
            <p:cNvSpPr txBox="1"/>
            <p:nvPr/>
          </p:nvSpPr>
          <p:spPr>
            <a:xfrm>
              <a:off x="3852667" y="5900841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Start</a:t>
              </a:r>
            </a:p>
          </p:txBody>
        </p:sp>
        <p:sp>
          <p:nvSpPr>
            <p:cNvPr id="92" name="Right Arrow 91">
              <a:extLst>
                <a:ext uri="{FF2B5EF4-FFF2-40B4-BE49-F238E27FC236}">
                  <a16:creationId xmlns:a16="http://schemas.microsoft.com/office/drawing/2014/main" id="{D918DC02-74B7-984B-8132-505721F63A16}"/>
                </a:ext>
              </a:extLst>
            </p:cNvPr>
            <p:cNvSpPr/>
            <p:nvPr/>
          </p:nvSpPr>
          <p:spPr>
            <a:xfrm>
              <a:off x="3953928" y="6146730"/>
              <a:ext cx="576128" cy="35161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6" name="Right Brace 95">
              <a:extLst>
                <a:ext uri="{FF2B5EF4-FFF2-40B4-BE49-F238E27FC236}">
                  <a16:creationId xmlns:a16="http://schemas.microsoft.com/office/drawing/2014/main" id="{656ACC57-7DD6-704D-BF83-0282EBC2D9CD}"/>
                </a:ext>
              </a:extLst>
            </p:cNvPr>
            <p:cNvSpPr/>
            <p:nvPr/>
          </p:nvSpPr>
          <p:spPr>
            <a:xfrm>
              <a:off x="6700068" y="5593066"/>
              <a:ext cx="477963" cy="954106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5EBEFC47-93DF-CB4D-BA52-A32EA2E5A9DD}"/>
                </a:ext>
              </a:extLst>
            </p:cNvPr>
            <p:cNvSpPr txBox="1"/>
            <p:nvPr/>
          </p:nvSpPr>
          <p:spPr>
            <a:xfrm rot="16200000">
              <a:off x="5947337" y="5300938"/>
              <a:ext cx="2717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each block is 1 byte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33416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3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F2F32-2937-C247-8765-51AD7DD2C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53" y="36889"/>
            <a:ext cx="4024330" cy="480405"/>
          </a:xfrm>
        </p:spPr>
        <p:txBody>
          <a:bodyPr/>
          <a:lstStyle/>
          <a:p>
            <a:r>
              <a:rPr lang="en-US" sz="2400" dirty="0"/>
              <a:t>Variables in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97494-31E8-6F4F-A95D-99A7642EF74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4245" y="517293"/>
            <a:ext cx="12043510" cy="604487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Integer types</a:t>
            </a:r>
          </a:p>
          <a:p>
            <a:pPr lvl="1"/>
            <a:r>
              <a:rPr lang="en-US" sz="20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[default: unspecified!]</a:t>
            </a:r>
          </a:p>
          <a:p>
            <a:pPr lvl="1"/>
            <a:r>
              <a:rPr lang="en-US" sz="20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[default: signed]</a:t>
            </a:r>
          </a:p>
          <a:p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Floating Point</a:t>
            </a:r>
          </a:p>
          <a:p>
            <a:pPr lvl="1"/>
            <a:r>
              <a:rPr lang="en-US" sz="20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[always signed]</a:t>
            </a:r>
          </a:p>
          <a:p>
            <a:r>
              <a:rPr lang="en-US" sz="2000" b="1" dirty="0"/>
              <a:t>Optional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Modifiers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for each base type</a:t>
            </a:r>
          </a:p>
          <a:p>
            <a:pPr lvl="1"/>
            <a:r>
              <a:rPr lang="en-US" sz="20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short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[int]</a:t>
            </a:r>
          </a:p>
          <a:p>
            <a:pPr lvl="1"/>
            <a:r>
              <a:rPr lang="en-US" sz="20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[int, double]</a:t>
            </a:r>
          </a:p>
          <a:p>
            <a:pPr lvl="1"/>
            <a:r>
              <a:rPr lang="en-US" sz="20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signed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[char, int]</a:t>
            </a:r>
          </a:p>
          <a:p>
            <a:pPr lvl="1"/>
            <a:r>
              <a:rPr lang="en-US" sz="20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unsigned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[char, int]</a:t>
            </a:r>
          </a:p>
          <a:p>
            <a:pPr lvl="1"/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 only</a:t>
            </a:r>
          </a:p>
          <a:p>
            <a:r>
              <a:rPr lang="en-US" sz="2000" b="1" dirty="0"/>
              <a:t>char type</a:t>
            </a:r>
          </a:p>
          <a:p>
            <a:pPr lvl="1"/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One byte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in a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byte addressable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memory</a:t>
            </a:r>
          </a:p>
          <a:p>
            <a:pPr lvl="1"/>
            <a:r>
              <a:rPr lang="en-US" sz="2000" b="1" dirty="0">
                <a:solidFill>
                  <a:schemeClr val="accent5"/>
                </a:solidFill>
              </a:rPr>
              <a:t>Signed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vs</a:t>
            </a:r>
            <a:r>
              <a:rPr lang="en-US" sz="2000" dirty="0"/>
              <a:t> </a:t>
            </a:r>
            <a:r>
              <a:rPr lang="en-US" sz="2000" b="1" dirty="0">
                <a:solidFill>
                  <a:schemeClr val="accent5"/>
                </a:solidFill>
              </a:rPr>
              <a:t>Unsigned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implementation dependent</a:t>
            </a:r>
          </a:p>
          <a:p>
            <a:pPr lvl="1"/>
            <a:r>
              <a:rPr lang="en-US" sz="2000" b="1" dirty="0">
                <a:solidFill>
                  <a:schemeClr val="accent5"/>
                </a:solidFill>
              </a:rPr>
              <a:t>Be careful </a:t>
            </a:r>
            <a:r>
              <a:rPr lang="en-US" sz="2000" dirty="0">
                <a:solidFill>
                  <a:srgbClr val="00B050"/>
                </a:solidFill>
              </a:rPr>
              <a:t>char is unsigned on arm </a:t>
            </a:r>
            <a:r>
              <a:rPr lang="en-US" sz="2000" dirty="0"/>
              <a:t>and </a:t>
            </a:r>
            <a:r>
              <a:rPr lang="en-US" sz="2000" dirty="0">
                <a:solidFill>
                  <a:srgbClr val="00B0F0"/>
                </a:solidFill>
              </a:rPr>
              <a:t>signed on other HW like intel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A39994C-27D8-9D41-AB98-ADE9F4394F2E}"/>
              </a:ext>
            </a:extLst>
          </p:cNvPr>
          <p:cNvGraphicFramePr>
            <a:graphicFrameLocks noGrp="1"/>
          </p:cNvGraphicFramePr>
          <p:nvPr/>
        </p:nvGraphicFramePr>
        <p:xfrm>
          <a:off x="5580152" y="605026"/>
          <a:ext cx="5992403" cy="4511040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270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58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1091">
                  <a:extLst>
                    <a:ext uri="{9D8B030D-6E8A-4147-A177-3AD203B41FA5}">
                      <a16:colId xmlns:a16="http://schemas.microsoft.com/office/drawing/2014/main" val="2506892054"/>
                    </a:ext>
                  </a:extLst>
                </a:gridCol>
              </a:tblGrid>
              <a:tr h="327787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C Data 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AArch-32 </a:t>
                      </a:r>
                    </a:p>
                    <a:p>
                      <a:pPr algn="ctr"/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contiguous Bytes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AArch-64</a:t>
                      </a:r>
                    </a:p>
                    <a:p>
                      <a:pPr algn="ctr"/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contiguous Bytes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8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(arm unsigned)</a:t>
                      </a:r>
                      <a:endParaRPr lang="en-US" sz="2000" b="0" i="0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short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unsigned short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     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5701512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unsigned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 long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long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long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    float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   double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long double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16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3745716"/>
                  </a:ext>
                </a:extLst>
              </a:tr>
              <a:tr h="139512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</a:t>
                      </a:r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pointer *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13588530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3462770A-883E-4943-A8E2-5BC8817AFB28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499509-EB46-5F48-AE97-0CD13C6EED44}"/>
              </a:ext>
            </a:extLst>
          </p:cNvPr>
          <p:cNvSpPr txBox="1"/>
          <p:nvPr/>
        </p:nvSpPr>
        <p:spPr>
          <a:xfrm>
            <a:off x="6682540" y="5448961"/>
            <a:ext cx="4775666" cy="36933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word size </a:t>
            </a:r>
            <a:r>
              <a:rPr lang="en-US" dirty="0">
                <a:solidFill>
                  <a:srgbClr val="FF0000"/>
                </a:solidFill>
              </a:rPr>
              <a:t>is the size of the address (pointer)</a:t>
            </a:r>
          </a:p>
        </p:txBody>
      </p:sp>
      <p:sp>
        <p:nvSpPr>
          <p:cNvPr id="6" name="Up Arrow 5">
            <a:extLst>
              <a:ext uri="{FF2B5EF4-FFF2-40B4-BE49-F238E27FC236}">
                <a16:creationId xmlns:a16="http://schemas.microsoft.com/office/drawing/2014/main" id="{FE7050DB-DB49-BF4C-88DF-62AAD292F7F8}"/>
              </a:ext>
            </a:extLst>
          </p:cNvPr>
          <p:cNvSpPr/>
          <p:nvPr/>
        </p:nvSpPr>
        <p:spPr>
          <a:xfrm>
            <a:off x="8993429" y="5079629"/>
            <a:ext cx="251388" cy="36933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Up Arrow 7">
            <a:extLst>
              <a:ext uri="{FF2B5EF4-FFF2-40B4-BE49-F238E27FC236}">
                <a16:creationId xmlns:a16="http://schemas.microsoft.com/office/drawing/2014/main" id="{D34F6A04-B1E3-CE44-8503-8F2AF322BEB7}"/>
              </a:ext>
            </a:extLst>
          </p:cNvPr>
          <p:cNvSpPr/>
          <p:nvPr/>
        </p:nvSpPr>
        <p:spPr>
          <a:xfrm>
            <a:off x="10558069" y="5079629"/>
            <a:ext cx="251388" cy="36933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592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3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D9BD7B9-3441-B04C-8F22-4DB91BFE4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35094"/>
            <a:ext cx="7465848" cy="455603"/>
          </a:xfrm>
        </p:spPr>
        <p:txBody>
          <a:bodyPr/>
          <a:lstStyle/>
          <a:p>
            <a:r>
              <a:rPr lang="en-US" dirty="0"/>
              <a:t>C Function Definitions - 1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7F45E09-1148-B548-B188-173E79858E3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293203" y="779444"/>
            <a:ext cx="4898834" cy="5450742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1800" b="1" dirty="0">
                <a:solidFill>
                  <a:schemeClr val="accent5"/>
                </a:solidFill>
              </a:rPr>
              <a:t>C Functions </a:t>
            </a:r>
            <a:r>
              <a:rPr lang="en-US" sz="1800" b="1" dirty="0">
                <a:solidFill>
                  <a:srgbClr val="FF0000"/>
                </a:solidFill>
              </a:rPr>
              <a:t>are not </a:t>
            </a:r>
            <a:r>
              <a:rPr lang="en-US" sz="1800" b="1" dirty="0">
                <a:solidFill>
                  <a:schemeClr val="accent5"/>
                </a:solidFill>
              </a:rPr>
              <a:t>methods</a:t>
            </a:r>
          </a:p>
          <a:p>
            <a:pPr lvl="1"/>
            <a:r>
              <a:rPr lang="en-US" sz="1800" dirty="0">
                <a:solidFill>
                  <a:schemeClr val="accent1"/>
                </a:solidFill>
              </a:rPr>
              <a:t>no classes, no objects</a:t>
            </a:r>
            <a:endParaRPr lang="en-US" sz="1800" b="1" dirty="0">
              <a:solidFill>
                <a:schemeClr val="accent5"/>
              </a:solidFill>
            </a:endParaRPr>
          </a:p>
          <a:p>
            <a:r>
              <a:rPr lang="en-US" sz="1800" b="1" dirty="0">
                <a:solidFill>
                  <a:schemeClr val="accent5"/>
                </a:solidFill>
              </a:rPr>
              <a:t>C function definition</a:t>
            </a:r>
            <a:endParaRPr lang="en-US" sz="1800" dirty="0">
              <a:solidFill>
                <a:schemeClr val="accent5"/>
              </a:solidFill>
            </a:endParaRPr>
          </a:p>
          <a:p>
            <a:pPr lvl="1"/>
            <a:r>
              <a:rPr lang="en-US" sz="1800" dirty="0">
                <a:solidFill>
                  <a:schemeClr val="accent5"/>
                </a:solidFill>
              </a:rPr>
              <a:t>returns a value </a:t>
            </a:r>
            <a:r>
              <a:rPr lang="en-US" sz="1800" dirty="0"/>
              <a:t>of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returnType</a:t>
            </a:r>
            <a:endParaRPr lang="en-US" sz="18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1800" dirty="0">
                <a:solidFill>
                  <a:srgbClr val="C00000"/>
                </a:solidFill>
              </a:rPr>
              <a:t>zero</a:t>
            </a:r>
            <a:r>
              <a:rPr lang="en-US" sz="1800" dirty="0">
                <a:solidFill>
                  <a:srgbClr val="0070C0"/>
                </a:solidFill>
              </a:rPr>
              <a:t> or more </a:t>
            </a:r>
            <a:r>
              <a:rPr lang="en-US" sz="1800" b="1" i="1" dirty="0">
                <a:solidFill>
                  <a:srgbClr val="2C895B"/>
                </a:solidFill>
              </a:rPr>
              <a:t>typed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accent5"/>
                </a:solidFill>
              </a:rPr>
              <a:t>parameters</a:t>
            </a:r>
          </a:p>
          <a:p>
            <a:r>
              <a:rPr lang="en-US" sz="1800" dirty="0">
                <a:solidFill>
                  <a:schemeClr val="tx2"/>
                </a:solidFill>
              </a:rPr>
              <a:t>Every program must have initial (start) function: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main(int </a:t>
            </a:r>
            <a:r>
              <a:rPr lang="en-US" sz="16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char **</a:t>
            </a:r>
            <a:r>
              <a:rPr lang="en-US" sz="16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sz="1800" dirty="0">
                <a:solidFill>
                  <a:schemeClr val="accent5"/>
                </a:solidFill>
              </a:rPr>
              <a:t>main() </a:t>
            </a:r>
            <a:r>
              <a:rPr lang="en-US" sz="1800" dirty="0">
                <a:solidFill>
                  <a:schemeClr val="tx2"/>
                </a:solidFill>
              </a:rPr>
              <a:t>is the </a:t>
            </a:r>
            <a:r>
              <a:rPr lang="en-US" sz="1800" b="1" dirty="0">
                <a:solidFill>
                  <a:srgbClr val="F3753F"/>
                </a:solidFill>
              </a:rPr>
              <a:t>first function in your code </a:t>
            </a:r>
            <a:r>
              <a:rPr lang="en-US" sz="1800" dirty="0">
                <a:solidFill>
                  <a:schemeClr val="accent6"/>
                </a:solidFill>
              </a:rPr>
              <a:t>to run/execute</a:t>
            </a:r>
          </a:p>
          <a:p>
            <a:pPr lvl="1"/>
            <a:r>
              <a:rPr lang="en-US" sz="1800" dirty="0">
                <a:solidFill>
                  <a:schemeClr val="accent5"/>
                </a:solidFill>
              </a:rPr>
              <a:t>main() </a:t>
            </a:r>
            <a:r>
              <a:rPr lang="en-US" sz="1800" dirty="0">
                <a:solidFill>
                  <a:srgbClr val="2C895B"/>
                </a:solidFill>
              </a:rPr>
              <a:t>is </a:t>
            </a:r>
            <a:r>
              <a:rPr lang="en-US" sz="1800" b="1" dirty="0">
                <a:solidFill>
                  <a:srgbClr val="2C895B"/>
                </a:solidFill>
              </a:rPr>
              <a:t>not the first function </a:t>
            </a:r>
            <a:r>
              <a:rPr lang="en-US" sz="1800" dirty="0">
                <a:solidFill>
                  <a:srgbClr val="2C895B"/>
                </a:solidFill>
              </a:rPr>
              <a:t>to run in a Linux process, </a:t>
            </a:r>
            <a:r>
              <a:rPr lang="en-US" sz="1800" dirty="0">
                <a:solidFill>
                  <a:schemeClr val="accent6"/>
                </a:solidFill>
              </a:rPr>
              <a:t>it is </a:t>
            </a:r>
            <a:r>
              <a:rPr lang="en-US" sz="1800" dirty="0">
                <a:solidFill>
                  <a:schemeClr val="tx2"/>
                </a:solidFill>
              </a:rPr>
              <a:t>the </a:t>
            </a:r>
            <a:r>
              <a:rPr lang="en-US" sz="1800" b="1" i="1" dirty="0">
                <a:solidFill>
                  <a:srgbClr val="C00000"/>
                </a:solidFill>
              </a:rPr>
              <a:t>C runtime startup code</a:t>
            </a:r>
          </a:p>
          <a:p>
            <a:pPr lvl="2"/>
            <a:r>
              <a:rPr lang="en-US" sz="1800" dirty="0">
                <a:solidFill>
                  <a:schemeClr val="tx2"/>
                </a:solidFill>
              </a:rPr>
              <a:t>later in course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You should never </a:t>
            </a:r>
            <a:r>
              <a:rPr lang="en-US" sz="1800" b="1" dirty="0">
                <a:solidFill>
                  <a:schemeClr val="accent6"/>
                </a:solidFill>
              </a:rPr>
              <a:t>make a call to </a:t>
            </a:r>
            <a:r>
              <a:rPr lang="en-US" sz="18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main() </a:t>
            </a:r>
            <a:r>
              <a:rPr lang="en-US" sz="1800" dirty="0">
                <a:solidFill>
                  <a:schemeClr val="accent6"/>
                </a:solidFill>
              </a:rPr>
              <a:t>from your code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1E121E3-3891-8F42-8AC1-96A9438E42C2}"/>
              </a:ext>
            </a:extLst>
          </p:cNvPr>
          <p:cNvSpPr/>
          <p:nvPr/>
        </p:nvSpPr>
        <p:spPr bwMode="auto">
          <a:xfrm>
            <a:off x="5354110" y="2419836"/>
            <a:ext cx="6653090" cy="3895487"/>
          </a:xfrm>
          <a:prstGeom prst="roundRect">
            <a:avLst>
              <a:gd name="adj" fmla="val 573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returns: sum of integers from 1 to max</a:t>
            </a:r>
          </a:p>
          <a:p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</a:p>
          <a:p>
            <a:r>
              <a:rPr lang="en-US" sz="2000" b="1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max)  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function definition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sum = </a:t>
            </a:r>
            <a:r>
              <a:rPr lang="en-US" sz="2000" dirty="0">
                <a:solidFill>
                  <a:srgbClr val="00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variable definition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&lt;= max;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sum +=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sum;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F1D1985-C48A-6A44-99C9-1AB89B8C9E68}"/>
              </a:ext>
            </a:extLst>
          </p:cNvPr>
          <p:cNvSpPr/>
          <p:nvPr/>
        </p:nvSpPr>
        <p:spPr bwMode="auto">
          <a:xfrm>
            <a:off x="5354110" y="257447"/>
            <a:ext cx="6720290" cy="204170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1200"/>
              </a:spcBef>
              <a:buNone/>
            </a:pPr>
            <a:r>
              <a:rPr lang="en-US" sz="2000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returnType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param1, …, 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paramN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spcBef>
                <a:spcPts val="120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statements</a:t>
            </a:r>
          </a:p>
          <a:p>
            <a:pPr>
              <a:buNone/>
            </a:pPr>
            <a:r>
              <a:rPr lang="en-US" sz="2000" i="1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return </a:t>
            </a:r>
            <a:r>
              <a:rPr lang="en-US" sz="2000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sz="2000" i="1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076A29-7DF7-664D-8B2B-00B513A3F4AE}"/>
              </a:ext>
            </a:extLst>
          </p:cNvPr>
          <p:cNvSpPr txBox="1"/>
          <p:nvPr/>
        </p:nvSpPr>
        <p:spPr>
          <a:xfrm>
            <a:off x="10736280" y="1577278"/>
            <a:ext cx="127092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function definition</a:t>
            </a:r>
          </a:p>
        </p:txBody>
      </p:sp>
      <p:sp>
        <p:nvSpPr>
          <p:cNvPr id="7" name="Up Arrow 6">
            <a:extLst>
              <a:ext uri="{FF2B5EF4-FFF2-40B4-BE49-F238E27FC236}">
                <a16:creationId xmlns:a16="http://schemas.microsoft.com/office/drawing/2014/main" id="{61A8B88A-15CD-D047-B64D-56C7792F55AD}"/>
              </a:ext>
            </a:extLst>
          </p:cNvPr>
          <p:cNvSpPr/>
          <p:nvPr/>
        </p:nvSpPr>
        <p:spPr>
          <a:xfrm rot="18899435">
            <a:off x="6256637" y="713050"/>
            <a:ext cx="286603" cy="327546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09A908-C26A-BB42-B45C-58202600E305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728588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7" grpId="0" animBg="1"/>
      <p:bldP spid="8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F4EE3-1FE6-AC42-9742-7E2543D47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693" y="102529"/>
            <a:ext cx="11273085" cy="715294"/>
          </a:xfrm>
        </p:spPr>
        <p:txBody>
          <a:bodyPr/>
          <a:lstStyle/>
          <a:p>
            <a:r>
              <a:rPr lang="en-US" dirty="0"/>
              <a:t>Caution: Char type can be either signed or unsigned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B1E74-4115-E84D-9034-0841FBCF911E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096000" y="2611860"/>
            <a:ext cx="5397062" cy="4041701"/>
          </a:xfr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3"/>
            </a:solidFill>
          </a:ln>
        </p:spPr>
        <p:txBody>
          <a:bodyPr/>
          <a:lstStyle/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variable c is being cast promoted to an int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So, what is printed?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Depends on the hardware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On arm (pi-cluster) 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char default is unsigned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	255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On Intel 64-bit (ieng6) 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char default is signed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	-1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ABF374-AFB3-1F9E-4AC9-7B0618A39CD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94847" y="950988"/>
            <a:ext cx="10190480" cy="127518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0070C0"/>
                </a:solidFill>
              </a:rPr>
              <a:t>unsigned</a:t>
            </a:r>
            <a:r>
              <a:rPr lang="en-US" dirty="0">
                <a:solidFill>
                  <a:srgbClr val="0070C0"/>
                </a:solidFill>
              </a:rPr>
              <a:t> char: </a:t>
            </a:r>
            <a:r>
              <a:rPr lang="en-US" dirty="0"/>
              <a:t>8 bits positive values only 0 to 255</a:t>
            </a: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F37440"/>
                </a:solidFill>
              </a:rPr>
              <a:t>signed</a:t>
            </a:r>
            <a:r>
              <a:rPr lang="en-US" dirty="0">
                <a:solidFill>
                  <a:srgbClr val="F37440"/>
                </a:solidFill>
              </a:rPr>
              <a:t> char: </a:t>
            </a:r>
            <a:r>
              <a:rPr lang="en-US" dirty="0"/>
              <a:t>8 bits negative &amp; positive values (-128 to +127)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B050"/>
                </a:solidFill>
              </a:rPr>
              <a:t>char</a:t>
            </a:r>
            <a:r>
              <a:rPr lang="en-US" dirty="0"/>
              <a:t> (with no modifier): 8-bit (</a:t>
            </a:r>
            <a:r>
              <a:rPr lang="en-US" dirty="0">
                <a:solidFill>
                  <a:srgbClr val="FF0000"/>
                </a:solidFill>
              </a:rPr>
              <a:t>signed or unsigned: implementation dependent</a:t>
            </a:r>
            <a:r>
              <a:rPr lang="en-US" dirty="0"/>
              <a:t>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FD55748-67B5-174E-AA99-B2CE17105FFA}"/>
              </a:ext>
            </a:extLst>
          </p:cNvPr>
          <p:cNvSpPr/>
          <p:nvPr/>
        </p:nvSpPr>
        <p:spPr bwMode="auto">
          <a:xfrm>
            <a:off x="1728673" y="2682199"/>
            <a:ext cx="3932611" cy="3482400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  <a:alpha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endParaRPr lang="en-US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main(void)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char c = 255;</a:t>
            </a:r>
          </a:p>
          <a:p>
            <a:endParaRPr lang="en-US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("%d\n",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(int)c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en-US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return EXIT_SUCCESS;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7A4B11-7828-3342-8362-F2BE21A54EA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278575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570B3-E937-BD48-B2BD-F2FDF5736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70720"/>
          </a:xfrm>
        </p:spPr>
        <p:txBody>
          <a:bodyPr/>
          <a:lstStyle/>
          <a:p>
            <a:r>
              <a:rPr lang="en-US" dirty="0"/>
              <a:t>Fixed size types in C (later addition to 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2ACFB-459C-FE47-A20C-1132FD4E828A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92406" y="770524"/>
            <a:ext cx="11435372" cy="5497111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Sometimes programs need to be </a:t>
            </a:r>
            <a:r>
              <a:rPr lang="en-US" sz="2400" dirty="0">
                <a:solidFill>
                  <a:srgbClr val="0070C0"/>
                </a:solidFill>
              </a:rPr>
              <a:t>written for a particular range of integers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or for </a:t>
            </a:r>
            <a:r>
              <a:rPr lang="en-US" sz="2400" dirty="0">
                <a:solidFill>
                  <a:srgbClr val="0070C0"/>
                </a:solidFill>
              </a:rPr>
              <a:t>a particular size of storage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70C0"/>
                </a:solidFill>
              </a:rPr>
              <a:t>regardless of what machine the program runs on</a:t>
            </a:r>
          </a:p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In the file </a:t>
            </a:r>
            <a:r>
              <a:rPr lang="en-US" sz="24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b="1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stdint.h</a:t>
            </a:r>
            <a:r>
              <a:rPr lang="en-US" sz="24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the following </a:t>
            </a:r>
            <a:r>
              <a:rPr lang="en-US" sz="2400" dirty="0">
                <a:solidFill>
                  <a:srgbClr val="0070C0"/>
                </a:solidFill>
              </a:rPr>
              <a:t>fixed size types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are defined for use in these situations: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A2DA2E-5103-094A-B966-1927F006F99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3B978FB-DD15-C14E-97A6-FB7A0C5ED045}"/>
              </a:ext>
            </a:extLst>
          </p:cNvPr>
          <p:cNvGraphicFramePr>
            <a:graphicFrameLocks noGrp="1"/>
          </p:cNvGraphicFramePr>
          <p:nvPr/>
        </p:nvGraphicFramePr>
        <p:xfrm>
          <a:off x="2699725" y="2603721"/>
          <a:ext cx="7020733" cy="3503763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1906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17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92652">
                  <a:extLst>
                    <a:ext uri="{9D8B030D-6E8A-4147-A177-3AD203B41FA5}">
                      <a16:colId xmlns:a16="http://schemas.microsoft.com/office/drawing/2014/main" val="2506892054"/>
                    </a:ext>
                  </a:extLst>
                </a:gridCol>
              </a:tblGrid>
              <a:tr h="1261355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Signed Data types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Unsigned Data types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Exact Size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0602"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int8_t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uint8_t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 bits (1 byte)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602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int16_t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uint16_t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16 bits (2 bytes)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0602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int32_t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uint32_t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32 bits (4 bytes)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0602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int64_t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uint64_t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64 bits (8 bytes)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570151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4190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C4E22-F358-2E43-BE9A-14D577B16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599818"/>
          </a:xfrm>
        </p:spPr>
        <p:txBody>
          <a:bodyPr/>
          <a:lstStyle/>
          <a:p>
            <a:r>
              <a:rPr lang="en-US" dirty="0"/>
              <a:t>Where things are in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1E3D2-3E76-C441-B74F-EBC55F1355F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10659" y="741083"/>
            <a:ext cx="7670361" cy="556264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000" dirty="0"/>
              <a:t>When your </a:t>
            </a:r>
            <a:r>
              <a:rPr lang="en-US" sz="2000" dirty="0">
                <a:solidFill>
                  <a:srgbClr val="2C895B"/>
                </a:solidFill>
              </a:rPr>
              <a:t>program is running </a:t>
            </a:r>
            <a:r>
              <a:rPr lang="en-US" sz="2000" dirty="0"/>
              <a:t>it has been </a:t>
            </a:r>
            <a:r>
              <a:rPr lang="en-US" sz="2000" dirty="0">
                <a:solidFill>
                  <a:srgbClr val="0070C0"/>
                </a:solidFill>
              </a:rPr>
              <a:t>loaded into memory </a:t>
            </a:r>
            <a:r>
              <a:rPr lang="en-US" sz="2000" dirty="0"/>
              <a:t>and is </a:t>
            </a:r>
            <a:r>
              <a:rPr lang="en-US" sz="2000" dirty="0">
                <a:solidFill>
                  <a:srgbClr val="F3753F"/>
                </a:solidFill>
              </a:rPr>
              <a:t>called a process (under the control of the OS)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000" i="1" dirty="0">
                <a:solidFill>
                  <a:schemeClr val="accent1"/>
                </a:solidFill>
              </a:rPr>
              <a:t>Stack segment: </a:t>
            </a:r>
            <a:r>
              <a:rPr lang="en-US" sz="2000" i="1" dirty="0">
                <a:solidFill>
                  <a:schemeClr val="accent5"/>
                </a:solidFill>
              </a:rPr>
              <a:t>Local variables: defined in functions</a:t>
            </a:r>
            <a:endParaRPr lang="en-US" sz="2000" dirty="0">
              <a:solidFill>
                <a:schemeClr val="accent5"/>
              </a:solidFill>
            </a:endParaRPr>
          </a:p>
          <a:p>
            <a:pPr lvl="1">
              <a:spcBef>
                <a:spcPts val="1200"/>
              </a:spcBef>
            </a:pPr>
            <a:r>
              <a:rPr lang="en-US" sz="2000" dirty="0"/>
              <a:t>Allocated/freed at function call entry &amp; exit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000" i="1" dirty="0">
                <a:solidFill>
                  <a:schemeClr val="accent1"/>
                </a:solidFill>
              </a:rPr>
              <a:t>Data segment + BSS: </a:t>
            </a:r>
            <a:r>
              <a:rPr lang="en-US" sz="2000" i="1" dirty="0">
                <a:solidFill>
                  <a:schemeClr val="accent5"/>
                </a:solidFill>
              </a:rPr>
              <a:t>Global</a:t>
            </a:r>
            <a:r>
              <a:rPr lang="en-US" sz="2000" dirty="0">
                <a:solidFill>
                  <a:schemeClr val="accent5"/>
                </a:solidFill>
              </a:rPr>
              <a:t> and </a:t>
            </a:r>
            <a:r>
              <a:rPr lang="en-US" sz="2000" i="1" dirty="0">
                <a:solidFill>
                  <a:schemeClr val="accent5"/>
                </a:solidFill>
              </a:rPr>
              <a:t>static </a:t>
            </a:r>
            <a:r>
              <a:rPr lang="en-US" sz="2000" dirty="0">
                <a:solidFill>
                  <a:schemeClr val="accent5"/>
                </a:solidFill>
              </a:rPr>
              <a:t>variables</a:t>
            </a:r>
            <a:endParaRPr lang="en-US" sz="2000" u="sng" dirty="0"/>
          </a:p>
          <a:p>
            <a:pPr lvl="1"/>
            <a:r>
              <a:rPr lang="en-US" sz="2000" dirty="0">
                <a:solidFill>
                  <a:srgbClr val="2C895B"/>
                </a:solidFill>
              </a:rPr>
              <a:t>Allocated/freed </a:t>
            </a:r>
            <a:r>
              <a:rPr lang="en-US" sz="2000" dirty="0"/>
              <a:t>when the entire process </a:t>
            </a:r>
            <a:r>
              <a:rPr lang="en-US" sz="2000" dirty="0">
                <a:solidFill>
                  <a:srgbClr val="7030A0"/>
                </a:solidFill>
              </a:rPr>
              <a:t>starts/exits</a:t>
            </a:r>
            <a:endParaRPr lang="en-US" sz="2000" dirty="0">
              <a:solidFill>
                <a:srgbClr val="2C895B"/>
              </a:solidFill>
            </a:endParaRPr>
          </a:p>
          <a:p>
            <a:pPr lvl="2"/>
            <a:r>
              <a:rPr lang="en-US" sz="1800" dirty="0">
                <a:solidFill>
                  <a:srgbClr val="2C895B"/>
                </a:solidFill>
              </a:rPr>
              <a:t>BSS</a:t>
            </a:r>
            <a:r>
              <a:rPr lang="en-US" sz="1800" dirty="0"/>
              <a:t> - Static variables with an implicit initial value</a:t>
            </a:r>
          </a:p>
          <a:p>
            <a:pPr lvl="2"/>
            <a:r>
              <a:rPr lang="en-US" sz="1800" dirty="0">
                <a:solidFill>
                  <a:srgbClr val="2C895B"/>
                </a:solidFill>
              </a:rPr>
              <a:t>Static Data </a:t>
            </a:r>
            <a:r>
              <a:rPr lang="en-US" sz="1800" dirty="0"/>
              <a:t>-  Initialized with an explicit initial value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000" dirty="0">
                <a:solidFill>
                  <a:schemeClr val="accent1"/>
                </a:solidFill>
              </a:rPr>
              <a:t>Heap segment: </a:t>
            </a:r>
            <a:r>
              <a:rPr lang="en-US" sz="2000" i="1" dirty="0">
                <a:solidFill>
                  <a:srgbClr val="2C895B"/>
                </a:solidFill>
              </a:rPr>
              <a:t>dynamically-allocated</a:t>
            </a:r>
            <a:r>
              <a:rPr lang="en-US" sz="2000" i="1" dirty="0"/>
              <a:t> (during runtime) </a:t>
            </a:r>
            <a:r>
              <a:rPr lang="en-US" sz="2000" dirty="0"/>
              <a:t>variables</a:t>
            </a:r>
          </a:p>
          <a:p>
            <a:pPr lvl="1">
              <a:spcBef>
                <a:spcPts val="1200"/>
              </a:spcBef>
            </a:pPr>
            <a:r>
              <a:rPr lang="en-US" sz="2000" dirty="0"/>
              <a:t>Allocated with a function call to a library routine</a:t>
            </a:r>
          </a:p>
          <a:p>
            <a:pPr lvl="1">
              <a:spcBef>
                <a:spcPts val="1200"/>
              </a:spcBef>
            </a:pPr>
            <a:r>
              <a:rPr lang="en-US" sz="2000" dirty="0"/>
              <a:t>Managed by the library routines linked to your code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000" i="1" dirty="0">
                <a:solidFill>
                  <a:schemeClr val="accent1"/>
                </a:solidFill>
              </a:rPr>
              <a:t>Read Only Data: immutable </a:t>
            </a:r>
            <a:r>
              <a:rPr lang="en-US" sz="2000" dirty="0"/>
              <a:t>Literals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000" i="1" dirty="0">
                <a:solidFill>
                  <a:schemeClr val="accent1"/>
                </a:solidFill>
              </a:rPr>
              <a:t>Text</a:t>
            </a:r>
            <a:r>
              <a:rPr lang="en-US" sz="2000" dirty="0"/>
              <a:t>: Your code in machine language + non-shared libraries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CFDB44D-531C-4E44-B077-661CDC81F063}"/>
              </a:ext>
            </a:extLst>
          </p:cNvPr>
          <p:cNvGrpSpPr/>
          <p:nvPr/>
        </p:nvGrpSpPr>
        <p:grpSpPr>
          <a:xfrm>
            <a:off x="7946368" y="602584"/>
            <a:ext cx="1276422" cy="5978146"/>
            <a:chOff x="5391446" y="535470"/>
            <a:chExt cx="1557995" cy="592689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7D211CA-F89F-CC48-9B0C-0AFCF498EF9D}"/>
                </a:ext>
              </a:extLst>
            </p:cNvPr>
            <p:cNvSpPr txBox="1"/>
            <p:nvPr/>
          </p:nvSpPr>
          <p:spPr>
            <a:xfrm>
              <a:off x="5391446" y="535470"/>
              <a:ext cx="1557994" cy="274624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70C0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0xFF…FF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9AC5B56-9A09-974F-A087-44DC2FE59460}"/>
                </a:ext>
              </a:extLst>
            </p:cNvPr>
            <p:cNvSpPr txBox="1"/>
            <p:nvPr/>
          </p:nvSpPr>
          <p:spPr>
            <a:xfrm>
              <a:off x="5503770" y="6187738"/>
              <a:ext cx="1445671" cy="274624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70C0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0x00…00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6F7EAB13-4908-1E46-9853-9F037C13072B}"/>
                </a:ext>
              </a:extLst>
            </p:cNvPr>
            <p:cNvCxnSpPr>
              <a:cxnSpLocks/>
              <a:stCxn id="19" idx="2"/>
              <a:endCxn id="20" idx="0"/>
            </p:cNvCxnSpPr>
            <p:nvPr/>
          </p:nvCxnSpPr>
          <p:spPr bwMode="auto">
            <a:xfrm>
              <a:off x="6170443" y="810094"/>
              <a:ext cx="56162" cy="537764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435524E-970D-EB44-870B-1D863558B66E}"/>
                </a:ext>
              </a:extLst>
            </p:cNvPr>
            <p:cNvSpPr txBox="1"/>
            <p:nvPr/>
          </p:nvSpPr>
          <p:spPr>
            <a:xfrm rot="16200000">
              <a:off x="4584291" y="3112669"/>
              <a:ext cx="3849608" cy="4883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45720" rIns="45720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5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per process </a:t>
              </a:r>
              <a:r>
                <a:rPr lang="en-US" sz="2000" dirty="0">
                  <a:solidFill>
                    <a:schemeClr val="accent5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address space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F8FA9B4-194D-0E46-B697-FBFC6B635F39}"/>
              </a:ext>
            </a:extLst>
          </p:cNvPr>
          <p:cNvGrpSpPr/>
          <p:nvPr/>
        </p:nvGrpSpPr>
        <p:grpSpPr>
          <a:xfrm>
            <a:off x="9160390" y="520299"/>
            <a:ext cx="2526189" cy="6021446"/>
            <a:chOff x="6583680" y="1280160"/>
            <a:chExt cx="2377440" cy="5257800"/>
          </a:xfrm>
        </p:grpSpPr>
        <p:sp>
          <p:nvSpPr>
            <p:cNvPr id="24" name="Rectangle 7">
              <a:extLst>
                <a:ext uri="{FF2B5EF4-FFF2-40B4-BE49-F238E27FC236}">
                  <a16:creationId xmlns:a16="http://schemas.microsoft.com/office/drawing/2014/main" id="{91690B94-BEDB-7A41-81B5-A98AD6CEA36F}"/>
                </a:ext>
              </a:extLst>
            </p:cNvPr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6583680" y="1325880"/>
              <a:ext cx="2377440" cy="52120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Ctr="1"/>
            <a:lstStyle/>
            <a:p>
              <a:pPr algn="ctr">
                <a:lnSpc>
                  <a:spcPct val="100000"/>
                </a:lnSpc>
              </a:pPr>
              <a:endParaRPr lang="en-US" b="0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B6D0612-1A91-6243-9CD0-7964E2BA1F41}"/>
                </a:ext>
              </a:extLst>
            </p:cNvPr>
            <p:cNvSpPr/>
            <p:nvPr/>
          </p:nvSpPr>
          <p:spPr bwMode="auto">
            <a:xfrm>
              <a:off x="6583680" y="1280160"/>
              <a:ext cx="2377440" cy="457200"/>
            </a:xfrm>
            <a:prstGeom prst="rect">
              <a:avLst/>
            </a:prstGeom>
            <a:solidFill>
              <a:srgbClr val="CC0066">
                <a:alpha val="60000"/>
              </a:srgb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OS kernel [protected]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762B49B-2CFF-2C48-AAD6-E2F751825133}"/>
                </a:ext>
              </a:extLst>
            </p:cNvPr>
            <p:cNvSpPr/>
            <p:nvPr/>
          </p:nvSpPr>
          <p:spPr bwMode="auto">
            <a:xfrm>
              <a:off x="6583680" y="1737360"/>
              <a:ext cx="2377440" cy="457200"/>
            </a:xfrm>
            <a:prstGeom prst="rect">
              <a:avLst/>
            </a:prstGeom>
            <a:solidFill>
              <a:srgbClr val="FFCA86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Stack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D0FAC8F-5295-4F41-A0FC-C9FACB168240}"/>
                </a:ext>
              </a:extLst>
            </p:cNvPr>
            <p:cNvSpPr/>
            <p:nvPr/>
          </p:nvSpPr>
          <p:spPr bwMode="auto">
            <a:xfrm>
              <a:off x="6583680" y="4114800"/>
              <a:ext cx="2377440" cy="457200"/>
            </a:xfrm>
            <a:prstGeom prst="rect">
              <a:avLst/>
            </a:prstGeom>
            <a:solidFill>
              <a:srgbClr val="ED917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Heap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47C0CCD-0F50-3B44-B25E-C97C1A2BCFE3}"/>
                </a:ext>
              </a:extLst>
            </p:cNvPr>
            <p:cNvSpPr/>
            <p:nvPr/>
          </p:nvSpPr>
          <p:spPr bwMode="auto">
            <a:xfrm>
              <a:off x="6583680" y="4572001"/>
              <a:ext cx="2377440" cy="295091"/>
            </a:xfrm>
            <a:prstGeom prst="rect">
              <a:avLst/>
            </a:prstGeom>
            <a:solidFill>
              <a:srgbClr val="C9DEAE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BSS</a:t>
              </a:r>
              <a:endParaRPr lang="en-US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163B2C3-3C7C-7D49-BC97-C7225B0CEAF9}"/>
                </a:ext>
              </a:extLst>
            </p:cNvPr>
            <p:cNvSpPr/>
            <p:nvPr/>
          </p:nvSpPr>
          <p:spPr bwMode="auto">
            <a:xfrm>
              <a:off x="6583680" y="3108960"/>
              <a:ext cx="2377440" cy="457200"/>
            </a:xfrm>
            <a:prstGeom prst="rect">
              <a:avLst/>
            </a:prstGeom>
            <a:solidFill>
              <a:srgbClr val="B7A57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Shared Libraries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F37E590-E3AA-EA4A-B918-0E368A7CE401}"/>
                </a:ext>
              </a:extLst>
            </p:cNvPr>
            <p:cNvSpPr/>
            <p:nvPr/>
          </p:nvSpPr>
          <p:spPr bwMode="auto">
            <a:xfrm>
              <a:off x="6583680" y="5120640"/>
              <a:ext cx="2377440" cy="411480"/>
            </a:xfrm>
            <a:prstGeom prst="rect">
              <a:avLst/>
            </a:prstGeom>
            <a:solidFill>
              <a:srgbClr val="FFFFB2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Read Only Data</a:t>
              </a:r>
              <a:endParaRPr lang="en-US" i="1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26E5728C-7959-B947-8526-59A099D6A939}"/>
                </a:ext>
              </a:extLst>
            </p:cNvPr>
            <p:cNvCxnSpPr/>
            <p:nvPr/>
          </p:nvCxnSpPr>
          <p:spPr bwMode="auto">
            <a:xfrm>
              <a:off x="7772400" y="2194560"/>
              <a:ext cx="0" cy="36576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A076D279-9B7F-F640-88C8-0825992BF16B}"/>
                </a:ext>
              </a:extLst>
            </p:cNvPr>
            <p:cNvCxnSpPr/>
            <p:nvPr/>
          </p:nvCxnSpPr>
          <p:spPr bwMode="auto">
            <a:xfrm>
              <a:off x="7772400" y="2743200"/>
              <a:ext cx="0" cy="36576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609D0A10-8B41-D94C-8009-BF34C831AD31}"/>
                </a:ext>
              </a:extLst>
            </p:cNvPr>
            <p:cNvCxnSpPr/>
            <p:nvPr/>
          </p:nvCxnSpPr>
          <p:spPr bwMode="auto">
            <a:xfrm>
              <a:off x="7772400" y="3749040"/>
              <a:ext cx="0" cy="36576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3BEB4027-6194-0D42-9A26-FBF390F54881}"/>
              </a:ext>
            </a:extLst>
          </p:cNvPr>
          <p:cNvSpPr/>
          <p:nvPr/>
        </p:nvSpPr>
        <p:spPr bwMode="auto">
          <a:xfrm>
            <a:off x="9160390" y="5355105"/>
            <a:ext cx="2526189" cy="10268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rPr>
              <a:t>Read Only Text Segment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076274F-9CC8-BD4A-B4C0-338F07CC8CEA}"/>
              </a:ext>
            </a:extLst>
          </p:cNvPr>
          <p:cNvSpPr/>
          <p:nvPr/>
        </p:nvSpPr>
        <p:spPr bwMode="auto">
          <a:xfrm>
            <a:off x="9160389" y="4593814"/>
            <a:ext cx="2526189" cy="337950"/>
          </a:xfrm>
          <a:prstGeom prst="rect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i="1" dirty="0">
                <a:solidFill>
                  <a:schemeClr val="bg1"/>
                </a:solidFill>
                <a:ea typeface="CMU Bright" panose="02000603000000000000" pitchFamily="2" charset="0"/>
                <a:cs typeface="Calibri" panose="020F0502020204030204" pitchFamily="34" charset="0"/>
              </a:rPr>
              <a:t>Data </a:t>
            </a:r>
            <a:endParaRPr lang="en-US" dirty="0">
              <a:solidFill>
                <a:schemeClr val="bg1"/>
              </a:solidFill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8E187FD-FDA7-C940-A82D-51D66E5D99E7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388ED9-EE29-2414-1E5C-6F2717DA8BF1}"/>
              </a:ext>
            </a:extLst>
          </p:cNvPr>
          <p:cNvSpPr txBox="1"/>
          <p:nvPr/>
        </p:nvSpPr>
        <p:spPr>
          <a:xfrm>
            <a:off x="8306875" y="50379"/>
            <a:ext cx="3672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 memory during execution</a:t>
            </a:r>
          </a:p>
        </p:txBody>
      </p:sp>
    </p:spTree>
    <p:extLst>
      <p:ext uri="{BB962C8B-B14F-4D97-AF65-F5344CB8AC3E}">
        <p14:creationId xmlns:p14="http://schemas.microsoft.com/office/powerpoint/2010/main" val="2578937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36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168CC-E249-1145-B918-4C178A0D8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Slides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3904C-47AD-964A-8571-27C84819CE1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7375" y="1029460"/>
            <a:ext cx="10515600" cy="56435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Slides in this section are not used in class but contain material that you will find useful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205F18-B2E2-B373-3A36-A7EA4ACE64A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412256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5744D-139C-134F-A4AC-7E971B13A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0" y="119999"/>
            <a:ext cx="11202025" cy="474733"/>
          </a:xfrm>
        </p:spPr>
        <p:txBody>
          <a:bodyPr/>
          <a:lstStyle/>
          <a:p>
            <a:r>
              <a:rPr lang="en-US" dirty="0"/>
              <a:t>C vs Java: Expression Type Promotions, Demotions, Casts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7347C-1637-7841-84DC-5170780E45B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64960" y="629360"/>
            <a:ext cx="11812859" cy="271432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anchor="ctr"/>
          <a:lstStyle/>
          <a:p>
            <a:r>
              <a:rPr lang="en-US" altLang="en-US" sz="2400" dirty="0">
                <a:solidFill>
                  <a:schemeClr val="tx1">
                    <a:lumMod val="50000"/>
                  </a:schemeClr>
                </a:solidFill>
              </a:rPr>
              <a:t>Java: </a:t>
            </a:r>
            <a:r>
              <a:rPr lang="en-US" altLang="en-US" sz="2400" dirty="0">
                <a:solidFill>
                  <a:schemeClr val="accent1"/>
                </a:solidFill>
              </a:rPr>
              <a:t>demotions</a:t>
            </a:r>
            <a:r>
              <a:rPr lang="en-US" altLang="en-US" sz="2400" dirty="0"/>
              <a:t> </a:t>
            </a:r>
            <a:r>
              <a:rPr lang="en-US" altLang="en-US" sz="2400" dirty="0">
                <a:solidFill>
                  <a:schemeClr val="tx1">
                    <a:lumMod val="50000"/>
                  </a:schemeClr>
                </a:solidFill>
              </a:rPr>
              <a:t>are</a:t>
            </a:r>
            <a:r>
              <a:rPr lang="en-US" altLang="en-US" sz="2400" dirty="0"/>
              <a:t> </a:t>
            </a:r>
            <a:r>
              <a:rPr lang="en-US" altLang="en-US" sz="2400" u="sng" dirty="0">
                <a:solidFill>
                  <a:schemeClr val="accent1"/>
                </a:solidFill>
              </a:rPr>
              <a:t>not</a:t>
            </a:r>
            <a:r>
              <a:rPr lang="en-US" altLang="en-US" sz="2400" dirty="0">
                <a:solidFill>
                  <a:schemeClr val="accent1"/>
                </a:solidFill>
              </a:rPr>
              <a:t> automatic</a:t>
            </a:r>
            <a:br>
              <a:rPr lang="en-US" altLang="en-US" sz="2400" dirty="0"/>
            </a:br>
            <a:r>
              <a:rPr lang="en-US" altLang="en-US" sz="2400" dirty="0"/>
              <a:t>C: </a:t>
            </a:r>
            <a:r>
              <a:rPr lang="en-US" altLang="en-US" sz="2400" dirty="0">
                <a:solidFill>
                  <a:schemeClr val="accent1"/>
                </a:solidFill>
              </a:rPr>
              <a:t>demotions</a:t>
            </a:r>
            <a:r>
              <a:rPr lang="en-US" altLang="en-US" sz="2400" dirty="0"/>
              <a:t> are </a:t>
            </a:r>
            <a:r>
              <a:rPr lang="en-US" altLang="en-US" sz="2400" dirty="0">
                <a:solidFill>
                  <a:schemeClr val="accent1"/>
                </a:solidFill>
              </a:rPr>
              <a:t>automatic</a:t>
            </a:r>
          </a:p>
          <a:p>
            <a:r>
              <a:rPr lang="en-US" b="1" dirty="0">
                <a:solidFill>
                  <a:srgbClr val="0070C0"/>
                </a:solidFill>
              </a:rPr>
              <a:t>Cast</a:t>
            </a:r>
            <a:r>
              <a:rPr lang="en-US" dirty="0"/>
              <a:t>: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a unary operator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variable_type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b="1" dirty="0">
                <a:solidFill>
                  <a:srgbClr val="0070C0"/>
                </a:solidFill>
              </a:rPr>
              <a:t>explicitly converts the type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the value of an expression to 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variable_type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To explicitly get the floating-point equivalent of the </a:t>
            </a:r>
            <a:r>
              <a:rPr lang="en-US" b="1" i="1" dirty="0">
                <a:solidFill>
                  <a:srgbClr val="F37440"/>
                </a:solidFill>
              </a:rPr>
              <a:t>integer variable </a:t>
            </a:r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you would use a cast and write 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(float)</a:t>
            </a:r>
            <a:r>
              <a:rPr lang="en-US" sz="24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endParaRPr lang="en-US" sz="2000" b="1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C67B5521-D5A6-8F43-8C20-A39A514E05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0388" y="3514319"/>
            <a:ext cx="8186854" cy="3170099"/>
          </a:xfrm>
          <a:prstGeom prst="rect">
            <a:avLst/>
          </a:prstGeom>
          <a:solidFill>
            <a:schemeClr val="accent4">
              <a:lumMod val="20000"/>
              <a:lumOff val="80000"/>
              <a:alpha val="80000"/>
            </a:schemeClr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alt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alt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c;</a:t>
            </a:r>
          </a:p>
          <a:p>
            <a:pPr>
              <a:buFontTx/>
              <a:buNone/>
            </a:pPr>
            <a:r>
              <a:rPr lang="en-US" alt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c;         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/* 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Implicit promotion 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*/</a:t>
            </a:r>
          </a:p>
          <a:p>
            <a:pPr>
              <a:buFontTx/>
              <a:buNone/>
            </a:pP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/* OK in Java and C */</a:t>
            </a:r>
          </a:p>
          <a:p>
            <a:pPr>
              <a:buFontTx/>
              <a:buNone/>
            </a:pP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 = </a:t>
            </a:r>
            <a:r>
              <a:rPr lang="en-US" alt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       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/* 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Implicit demotion */</a:t>
            </a:r>
          </a:p>
          <a:p>
            <a:pPr>
              <a:buFontTx/>
              <a:buNone/>
            </a:pP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</a:t>
            </a:r>
            <a:r>
              <a:rPr lang="en-US" alt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Java: Compile time error */</a:t>
            </a:r>
          </a:p>
          <a:p>
            <a:pPr>
              <a:buFontTx/>
              <a:buNone/>
            </a:pP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</a:t>
            </a:r>
            <a:r>
              <a:rPr lang="en-US" alt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C: OK; truncation */  </a:t>
            </a:r>
            <a:endParaRPr lang="en-US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Tx/>
              <a:buNone/>
            </a:pP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 = </a:t>
            </a:r>
            <a:r>
              <a:rPr lang="en-US" alt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(char)</a:t>
            </a:r>
            <a:r>
              <a:rPr lang="en-US" alt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 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/* 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Explicit demotion using a </a:t>
            </a:r>
            <a:r>
              <a:rPr lang="en-US" alt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cast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</a:p>
          <a:p>
            <a:pPr>
              <a:buFontTx/>
              <a:buNone/>
            </a:pP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Java: OK; truncation */</a:t>
            </a:r>
          </a:p>
          <a:p>
            <a:pPr>
              <a:buFontTx/>
              <a:buNone/>
            </a:pP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/* C: OK; truncation */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BE3171-7A70-FF4D-AC91-A15E7631281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584302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utoUpdateAnimBg="0"/>
      <p:bldP spid="4" grpId="0" uiExpand="1" build="allAtOnce" animBg="1"/>
      <p:bldP spid="5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71D38-0341-3B49-9DB1-2C833D906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24277"/>
            <a:ext cx="10515600" cy="541207"/>
          </a:xfrm>
        </p:spPr>
        <p:txBody>
          <a:bodyPr/>
          <a:lstStyle/>
          <a:p>
            <a:r>
              <a:rPr lang="en-US" dirty="0"/>
              <a:t>Java versus C: Mostly Similar Syntax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AC95FC8-87A7-7044-A487-423237D3C554}"/>
              </a:ext>
            </a:extLst>
          </p:cNvPr>
          <p:cNvSpPr/>
          <p:nvPr/>
        </p:nvSpPr>
        <p:spPr bwMode="auto">
          <a:xfrm>
            <a:off x="758739" y="809752"/>
            <a:ext cx="3799846" cy="1058053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x = 42 + (7 * -5);</a:t>
            </a:r>
            <a:endParaRPr lang="en-US" sz="2200" i="1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 pi = 3.14159;</a:t>
            </a:r>
            <a:endParaRPr lang="en-US" sz="22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c = 'Q';</a:t>
            </a:r>
            <a:endParaRPr lang="en-US" sz="2200" i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8CF0FB6-468F-9243-96DC-EDDC3D1E97EF}"/>
              </a:ext>
            </a:extLst>
          </p:cNvPr>
          <p:cNvSpPr/>
          <p:nvPr/>
        </p:nvSpPr>
        <p:spPr bwMode="auto">
          <a:xfrm>
            <a:off x="853023" y="2224694"/>
            <a:ext cx="9722476" cy="1740938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2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0; </a:t>
            </a:r>
            <a:r>
              <a:rPr lang="en-US" sz="22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end; </a:t>
            </a:r>
            <a:r>
              <a:rPr lang="en-US" sz="22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 { </a:t>
            </a:r>
            <a:r>
              <a:rPr lang="en-US" sz="2200" i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variable </a:t>
            </a:r>
            <a:r>
              <a:rPr lang="en-US" sz="2200" i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i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a loop guard</a:t>
            </a:r>
            <a:endParaRPr lang="en-US" sz="2200" i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sz="22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 2 == 0) { </a:t>
            </a:r>
            <a:endParaRPr lang="en-US" sz="2200" i="1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x += </a:t>
            </a:r>
            <a:r>
              <a:rPr lang="en-US" sz="22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69CDD01-CF38-2401-C005-53E3354C5494}"/>
              </a:ext>
            </a:extLst>
          </p:cNvPr>
          <p:cNvSpPr/>
          <p:nvPr/>
        </p:nvSpPr>
        <p:spPr bwMode="auto">
          <a:xfrm>
            <a:off x="758739" y="4084800"/>
            <a:ext cx="7003716" cy="2352973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initial value is undefined</a:t>
            </a:r>
            <a:b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b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   </a:t>
            </a:r>
            <a:r>
              <a:rPr lang="en-US" sz="24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is the same as (</a:t>
            </a:r>
            <a:r>
              <a:rPr lang="en-US" sz="24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!= 0) */ </a:t>
            </a:r>
          </a:p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statement1;</a:t>
            </a:r>
          </a:p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 </a:t>
            </a:r>
          </a:p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statement2;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E82916-0E08-EDBE-CB74-BCBDFE2B12AA}"/>
              </a:ext>
            </a:extLst>
          </p:cNvPr>
          <p:cNvSpPr txBox="1"/>
          <p:nvPr/>
        </p:nvSpPr>
        <p:spPr>
          <a:xfrm>
            <a:off x="11927778" y="654458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74DBAC5-CB67-5665-B138-9571DE85265C}"/>
              </a:ext>
            </a:extLst>
          </p:cNvPr>
          <p:cNvGrpSpPr/>
          <p:nvPr/>
        </p:nvGrpSpPr>
        <p:grpSpPr>
          <a:xfrm>
            <a:off x="7522142" y="4909311"/>
            <a:ext cx="3929613" cy="1323439"/>
            <a:chOff x="4243055" y="5410029"/>
            <a:chExt cx="3929613" cy="132343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93691A6-AD4B-D830-49E4-496228E6CB0C}"/>
                </a:ext>
              </a:extLst>
            </p:cNvPr>
            <p:cNvSpPr txBox="1"/>
            <p:nvPr/>
          </p:nvSpPr>
          <p:spPr>
            <a:xfrm>
              <a:off x="4642534" y="5410029"/>
              <a:ext cx="3530134" cy="132343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Which statement is executed </a:t>
              </a:r>
            </a:p>
            <a:p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after the if statement test?</a:t>
              </a:r>
            </a:p>
            <a:p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Depends on what value of </a:t>
              </a:r>
              <a:r>
                <a:rPr lang="en-US" sz="2000" dirty="0" err="1">
                  <a:solidFill>
                    <a:schemeClr val="tx1">
                      <a:lumMod val="50000"/>
                    </a:schemeClr>
                  </a:solidFill>
                </a:rPr>
                <a:t>i</a:t>
              </a:r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,</a:t>
              </a:r>
            </a:p>
            <a:p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is </a:t>
              </a:r>
              <a:r>
                <a:rPr lang="en-US" sz="2000" dirty="0" err="1">
                  <a:solidFill>
                    <a:schemeClr val="tx1">
                      <a:lumMod val="50000"/>
                    </a:schemeClr>
                  </a:solidFill>
                </a:rPr>
                <a:t>i</a:t>
              </a:r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 zero or non-zero </a:t>
              </a:r>
            </a:p>
          </p:txBody>
        </p:sp>
        <p:sp>
          <p:nvSpPr>
            <p:cNvPr id="9" name="Left Arrow 8">
              <a:extLst>
                <a:ext uri="{FF2B5EF4-FFF2-40B4-BE49-F238E27FC236}">
                  <a16:creationId xmlns:a16="http://schemas.microsoft.com/office/drawing/2014/main" id="{6FC82334-ED15-2FF6-8C65-509AD78FE544}"/>
                </a:ext>
              </a:extLst>
            </p:cNvPr>
            <p:cNvSpPr/>
            <p:nvPr/>
          </p:nvSpPr>
          <p:spPr>
            <a:xfrm>
              <a:off x="4243055" y="5867422"/>
              <a:ext cx="363879" cy="242799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7366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26A89-F144-CEA0-B0E3-5CF3BBB3B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 Warning and unused variable and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21B9A-E466-C4EF-95FA-0826AAFADD0B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05421" y="1142114"/>
            <a:ext cx="10842625" cy="4991267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C programming language has many features that when used improperly can lead to runtime issues due to focus on creating code that optimizes performance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Example: runtime checks on array boundaries</a:t>
            </a:r>
          </a:p>
          <a:p>
            <a:r>
              <a:rPr lang="en-US" dirty="0" err="1">
                <a:solidFill>
                  <a:schemeClr val="accent6"/>
                </a:solidFill>
              </a:rPr>
              <a:t>gcc</a:t>
            </a:r>
            <a:r>
              <a:rPr lang="en-US" dirty="0">
                <a:solidFill>
                  <a:schemeClr val="accent6"/>
                </a:solidFill>
              </a:rPr>
              <a:t> besides checking proper language syntax, has the option to include </a:t>
            </a:r>
            <a:r>
              <a:rPr lang="en-US" b="1" dirty="0">
                <a:solidFill>
                  <a:schemeClr val="accent6"/>
                </a:solidFill>
              </a:rPr>
              <a:t>include heuristic warnings </a:t>
            </a:r>
            <a:r>
              <a:rPr lang="en-US" dirty="0">
                <a:solidFill>
                  <a:schemeClr val="accent6"/>
                </a:solidFill>
              </a:rPr>
              <a:t>about potential issues that some consider potential issues in your code</a:t>
            </a:r>
          </a:p>
          <a:p>
            <a:r>
              <a:rPr lang="en-US" dirty="0">
                <a:solidFill>
                  <a:schemeClr val="accent6"/>
                </a:solidFill>
              </a:rPr>
              <a:t>In CSE30 we require compiling with heuristic checking enabled so you learn to be careful when writing your code, these flags do the checking and requires you to fix them 	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-Wall -</a:t>
            </a:r>
            <a:r>
              <a:rPr lang="en-US" sz="240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Wextra</a:t>
            </a:r>
            <a:endParaRPr lang="en-US" sz="2400" dirty="0">
              <a:solidFill>
                <a:schemeClr val="accent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 an example,  lets look at a couple of warning messages and how to deal with them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7AB462-6201-4769-BB24-54B92A40852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290696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E2F113-A9ED-A149-D59D-62F6AF4EE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385232"/>
          </a:xfrm>
        </p:spPr>
        <p:txBody>
          <a:bodyPr/>
          <a:lstStyle/>
          <a:p>
            <a:r>
              <a:rPr lang="en-US" dirty="0"/>
              <a:t>Compiler warnings on fall throughs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990EC8-DB15-DAD7-CC7C-2FC75B7375C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03682" y="505231"/>
            <a:ext cx="11239129" cy="1754327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1800" dirty="0"/>
              <a:t>When </a:t>
            </a:r>
            <a:r>
              <a:rPr lang="en-US" sz="1800" b="1" dirty="0"/>
              <a:t>writing switch statements </a:t>
            </a:r>
            <a:r>
              <a:rPr lang="en-US" sz="1800" dirty="0"/>
              <a:t>in C it is not uncommon to see a case use a </a:t>
            </a:r>
            <a:r>
              <a:rPr lang="en-US" sz="1800" b="1" dirty="0"/>
              <a:t>fall through </a:t>
            </a:r>
            <a:r>
              <a:rPr lang="en-US" sz="1800" dirty="0"/>
              <a:t>to the next case below it </a:t>
            </a:r>
            <a:r>
              <a:rPr lang="en-US" sz="1800" dirty="0">
                <a:solidFill>
                  <a:schemeClr val="accent1"/>
                </a:solidFill>
              </a:rPr>
              <a:t>(this is legal to do in C)</a:t>
            </a:r>
          </a:p>
          <a:p>
            <a:pPr lvl="1"/>
            <a:r>
              <a:rPr lang="en-US" sz="1800" dirty="0">
                <a:solidFill>
                  <a:schemeClr val="accent1"/>
                </a:solidFill>
              </a:rPr>
              <a:t>Why do this</a:t>
            </a:r>
            <a:r>
              <a:rPr lang="en-US" sz="1800" dirty="0"/>
              <a:t>: First state does extra steps and then the same steps as the "fall through" state</a:t>
            </a:r>
          </a:p>
          <a:p>
            <a:pPr lvl="1"/>
            <a:r>
              <a:rPr lang="en-US" sz="1800" dirty="0"/>
              <a:t>But compilers often (with extra checking flags, using heuristics) decide to flag this as a potential error</a:t>
            </a:r>
          </a:p>
          <a:p>
            <a:pPr lvl="1"/>
            <a:r>
              <a:rPr lang="en-US" sz="1800" dirty="0">
                <a:solidFill>
                  <a:srgbClr val="FF0000"/>
                </a:solidFill>
              </a:rPr>
              <a:t>The Fix: </a:t>
            </a:r>
            <a:r>
              <a:rPr lang="en-US" sz="1800" dirty="0"/>
              <a:t>use the comment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FALL THROUGH */</a:t>
            </a:r>
            <a:r>
              <a:rPr lang="en-US" sz="1800" dirty="0"/>
              <a:t> (a bit of a "hack</a:t>
            </a:r>
            <a:r>
              <a:rPr lang="en-US" sz="1800" dirty="0">
                <a:sym typeface="Wingdings" pitchFamily="2" charset="2"/>
              </a:rPr>
              <a:t>"  )</a:t>
            </a:r>
            <a:endParaRPr lang="en-US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160D56-B767-3150-6A68-963485003A24}"/>
              </a:ext>
            </a:extLst>
          </p:cNvPr>
          <p:cNvSpPr txBox="1"/>
          <p:nvPr/>
        </p:nvSpPr>
        <p:spPr>
          <a:xfrm>
            <a:off x="505422" y="2341904"/>
            <a:ext cx="2339972" cy="212365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 a = 2;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switch (a) {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case 1: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("1\n");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break;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case 2: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("2\n");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default: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("default\n");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break;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BCCE4A-D045-D2FC-6503-3349868CDF30}"/>
              </a:ext>
            </a:extLst>
          </p:cNvPr>
          <p:cNvSpPr txBox="1"/>
          <p:nvPr/>
        </p:nvSpPr>
        <p:spPr>
          <a:xfrm>
            <a:off x="3054087" y="2413337"/>
            <a:ext cx="8632491" cy="18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% </a:t>
            </a:r>
            <a:r>
              <a:rPr lang="en-US" sz="14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sz="140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lang="en-US" sz="14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ggdb</a:t>
            </a:r>
            <a:r>
              <a:rPr lang="en-US" sz="140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-Wall -</a:t>
            </a:r>
            <a:r>
              <a:rPr lang="en-US" sz="14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Wextra</a:t>
            </a:r>
            <a:r>
              <a:rPr lang="en-US" sz="140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switch.c</a:t>
            </a:r>
            <a:endParaRPr lang="en-US" sz="1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switch.c</a:t>
            </a:r>
            <a:r>
              <a:rPr lang="en-US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In function ‘</a:t>
            </a:r>
            <a:r>
              <a:rPr lang="en-US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’:</a:t>
            </a:r>
          </a:p>
          <a:p>
            <a:r>
              <a:rPr lang="en-US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switch.c:11:9: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B4241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error: 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 statement may fall through [</a:t>
            </a:r>
            <a:r>
              <a:rPr lang="en-US" sz="1400" b="1" dirty="0">
                <a:solidFill>
                  <a:srgbClr val="B4241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b="1" dirty="0" err="1">
                <a:solidFill>
                  <a:srgbClr val="B4241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Werror</a:t>
            </a:r>
            <a:r>
              <a:rPr lang="en-US" sz="1400" b="1" dirty="0">
                <a:solidFill>
                  <a:srgbClr val="B4241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=implicit-</a:t>
            </a:r>
            <a:r>
              <a:rPr lang="en-US" sz="1400" b="1" dirty="0" err="1">
                <a:solidFill>
                  <a:srgbClr val="B4241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fallthrough</a:t>
            </a:r>
            <a:r>
              <a:rPr lang="en-US" sz="1400" b="1" dirty="0">
                <a:solidFill>
                  <a:srgbClr val="B4241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11 |         </a:t>
            </a:r>
            <a:r>
              <a:rPr lang="en-US" sz="1400" b="1" dirty="0" err="1">
                <a:solidFill>
                  <a:srgbClr val="B4241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400" b="1" dirty="0">
                <a:solidFill>
                  <a:srgbClr val="B4241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("2\n")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|         </a:t>
            </a:r>
            <a:r>
              <a:rPr lang="en-US" sz="1400" b="1" dirty="0">
                <a:solidFill>
                  <a:srgbClr val="B4241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^~~~~~~~~~~~~</a:t>
            </a:r>
            <a:endParaRPr lang="en-US" sz="14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switch.c:12:5: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note: 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here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12 |     </a:t>
            </a:r>
            <a:r>
              <a:rPr lang="en-US" sz="1400" b="1" dirty="0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default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|     </a:t>
            </a:r>
            <a:r>
              <a:rPr lang="en-US" sz="1400" b="1" dirty="0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^~~~~~~</a:t>
            </a:r>
            <a:endParaRPr lang="en-US" sz="14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A643F4-78C9-2564-3049-FB8DED63E803}"/>
              </a:ext>
            </a:extLst>
          </p:cNvPr>
          <p:cNvSpPr txBox="1"/>
          <p:nvPr/>
        </p:nvSpPr>
        <p:spPr>
          <a:xfrm>
            <a:off x="505421" y="4519962"/>
            <a:ext cx="2339973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 a = 2;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switch (a) {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case 1: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("1\n");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break;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case 2: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("2\n");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b="1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FALL THROUGH */</a:t>
            </a:r>
            <a:endParaRPr lang="en-US" sz="1200" b="1" i="1" dirty="0">
              <a:solidFill>
                <a:srgbClr val="00B05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default: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("default\n");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break;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461F68-2709-5D91-0653-680097E3E3AE}"/>
              </a:ext>
            </a:extLst>
          </p:cNvPr>
          <p:cNvSpPr txBox="1"/>
          <p:nvPr/>
        </p:nvSpPr>
        <p:spPr>
          <a:xfrm>
            <a:off x="3054087" y="5183218"/>
            <a:ext cx="3563796" cy="11695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% </a:t>
            </a:r>
            <a:r>
              <a:rPr lang="en-US" sz="14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sz="140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lang="en-US" sz="14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ggdb</a:t>
            </a:r>
            <a:r>
              <a:rPr lang="en-US" sz="140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-Wall -</a:t>
            </a:r>
            <a:r>
              <a:rPr lang="en-US" sz="14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Wextra</a:t>
            </a:r>
            <a:r>
              <a:rPr lang="en-US" sz="140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switch.c</a:t>
            </a:r>
            <a:endParaRPr lang="en-US" sz="1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% </a:t>
            </a:r>
            <a:r>
              <a:rPr lang="en-US" sz="1400" dirty="0"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./</a:t>
            </a:r>
            <a:r>
              <a:rPr lang="en-US" sz="140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a.out</a:t>
            </a:r>
            <a:endParaRPr lang="en-US" sz="1400" dirty="0">
              <a:solidFill>
                <a:schemeClr val="accent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default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3978C9-B2E8-1F33-1768-A5E088CF09C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055757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6" grpId="0" animBg="1"/>
      <p:bldP spid="8" grpId="0" animBg="1"/>
      <p:bldP spid="5" grpId="0" animBg="1"/>
      <p:bldP spid="10" grpId="0" animBg="1"/>
      <p:bldP spid="11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E2F113-A9ED-A149-D59D-62F6AF4EE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385232"/>
          </a:xfrm>
        </p:spPr>
        <p:txBody>
          <a:bodyPr/>
          <a:lstStyle/>
          <a:p>
            <a:r>
              <a:rPr lang="en-US" dirty="0"/>
              <a:t>Compiler warnings on unused variables and parameter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990EC8-DB15-DAD7-CC7C-2FC75B7375C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03682" y="505231"/>
            <a:ext cx="11239129" cy="1569660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1800" dirty="0"/>
              <a:t>While you are developing a program, you may have functions that you are writing but have not completed the body of the code, but you are compiling it while working on other code</a:t>
            </a:r>
          </a:p>
          <a:p>
            <a:r>
              <a:rPr lang="en-US" sz="1800" b="1" dirty="0">
                <a:solidFill>
                  <a:srgbClr val="FF0000"/>
                </a:solidFill>
              </a:rPr>
              <a:t>TEMPORAILY</a:t>
            </a:r>
            <a:r>
              <a:rPr lang="en-US" sz="1800" dirty="0">
                <a:solidFill>
                  <a:schemeClr val="accent6"/>
                </a:solidFill>
              </a:rPr>
              <a:t> suppress warning statement use the following for a used variable or parameter: var</a:t>
            </a:r>
            <a:endParaRPr lang="en-US" sz="1600" dirty="0">
              <a:solidFill>
                <a:schemeClr val="accent6"/>
              </a:solidFill>
            </a:endParaRPr>
          </a:p>
          <a:p>
            <a:pPr marL="354012" lvl="1" indent="0">
              <a:buNone/>
            </a:pPr>
            <a:r>
              <a:rPr lang="en-US" sz="1600" dirty="0">
                <a:solidFill>
                  <a:schemeClr val="accent6"/>
                </a:solidFill>
              </a:rPr>
              <a:t>	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(void) var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	</a:t>
            </a:r>
            <a:r>
              <a:rPr lang="en-US" sz="16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do not submit code to </a:t>
            </a:r>
            <a:r>
              <a:rPr lang="en-US" sz="16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gradescope</a:t>
            </a:r>
            <a:r>
              <a:rPr lang="en-US" sz="16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with this, it will cost you points….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160D56-B767-3150-6A68-963485003A24}"/>
              </a:ext>
            </a:extLst>
          </p:cNvPr>
          <p:cNvSpPr txBox="1"/>
          <p:nvPr/>
        </p:nvSpPr>
        <p:spPr>
          <a:xfrm>
            <a:off x="610649" y="2156814"/>
            <a:ext cx="2544793" cy="13234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c = 0;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 =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nextstate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(c);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BCCE4A-D045-D2FC-6503-3349868CDF30}"/>
              </a:ext>
            </a:extLst>
          </p:cNvPr>
          <p:cNvSpPr txBox="1"/>
          <p:nvPr/>
        </p:nvSpPr>
        <p:spPr>
          <a:xfrm>
            <a:off x="4423937" y="2113429"/>
            <a:ext cx="7042312" cy="31085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%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-c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sample.c</a:t>
            </a:r>
            <a:endParaRPr lang="en-US" sz="1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 </a:t>
            </a:r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–l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4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-r--r-- 1 cs30sp24 ieng6_cs30sp24  45 Mar 28 13:14 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sample.c</a:t>
            </a:r>
            <a:endParaRPr lang="en-US" sz="14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-r--r-- 1 cs30sp24 ieng6_cs30sp24 840 Mar 28 13:17 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sample.o</a:t>
            </a:r>
            <a:endParaRPr lang="en-US" sz="14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  <a:endParaRPr lang="en-US" sz="14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 </a:t>
            </a:r>
            <a:r>
              <a:rPr lang="en-US" sz="14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sz="140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140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-Wall -</a:t>
            </a:r>
            <a:r>
              <a:rPr lang="en-US" sz="14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Wextra</a:t>
            </a:r>
            <a:r>
              <a:rPr lang="en-US" sz="140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sample.c</a:t>
            </a:r>
            <a:endParaRPr lang="en-US" sz="1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b="1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sample.c</a:t>
            </a:r>
            <a:r>
              <a:rPr lang="en-US" sz="14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 function ‘</a:t>
            </a:r>
            <a:r>
              <a:rPr lang="en-US" sz="1400" b="1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nextstate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’:</a:t>
            </a:r>
          </a:p>
          <a:p>
            <a:r>
              <a:rPr lang="en-US" sz="14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sample.c:3:6: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error: 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unused variable ‘</a:t>
            </a:r>
            <a:r>
              <a:rPr lang="en-US" sz="14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’ [</a:t>
            </a:r>
            <a:r>
              <a:rPr lang="en-US" sz="14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b="1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Werror</a:t>
            </a:r>
            <a:r>
              <a:rPr lang="en-US" sz="14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=unused-variable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int </a:t>
            </a:r>
            <a:r>
              <a:rPr lang="en-US" sz="14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</a:t>
            </a:r>
            <a:r>
              <a:rPr lang="en-US" sz="14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^</a:t>
            </a:r>
            <a:endParaRPr lang="en-US" sz="14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sample.c:1:19: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error: 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unused parameter ‘</a:t>
            </a:r>
            <a:r>
              <a:rPr lang="en-US" sz="14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’ [</a:t>
            </a:r>
            <a:r>
              <a:rPr lang="en-US" sz="14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b="1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Werror</a:t>
            </a:r>
            <a:r>
              <a:rPr lang="en-US" sz="14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=unused-parameter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int 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nextstate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c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             </a:t>
            </a:r>
            <a:r>
              <a:rPr lang="en-US" sz="14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~~~~^</a:t>
            </a:r>
            <a:endParaRPr lang="en-US" sz="14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A643F4-78C9-2564-3049-FB8DED63E803}"/>
              </a:ext>
            </a:extLst>
          </p:cNvPr>
          <p:cNvSpPr txBox="1"/>
          <p:nvPr/>
        </p:nvSpPr>
        <p:spPr>
          <a:xfrm>
            <a:off x="603682" y="3523639"/>
            <a:ext cx="2544793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nextstate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c)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int j;</a:t>
            </a:r>
          </a:p>
          <a:p>
            <a:endParaRPr lang="en-US" sz="14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return 0;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461F68-2709-5D91-0653-680097E3E3AE}"/>
              </a:ext>
            </a:extLst>
          </p:cNvPr>
          <p:cNvSpPr txBox="1"/>
          <p:nvPr/>
        </p:nvSpPr>
        <p:spPr>
          <a:xfrm>
            <a:off x="574318" y="4995405"/>
            <a:ext cx="2544793" cy="18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nextstate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c)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int j;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</a:p>
          <a:p>
            <a:r>
              <a:rPr lang="en-US" sz="14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(void) c;</a:t>
            </a:r>
          </a:p>
          <a:p>
            <a:r>
              <a:rPr lang="en-US" sz="14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(void) j;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return 0;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3978C9-B2E8-1F33-1768-A5E088CF09C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548416-A017-3154-DF4D-B80E6B41F14F}"/>
              </a:ext>
            </a:extLst>
          </p:cNvPr>
          <p:cNvSpPr txBox="1"/>
          <p:nvPr/>
        </p:nvSpPr>
        <p:spPr>
          <a:xfrm>
            <a:off x="4423937" y="5595569"/>
            <a:ext cx="6346609" cy="11695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 </a:t>
            </a:r>
            <a:r>
              <a:rPr lang="en-US" sz="14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sz="140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140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-Wall -</a:t>
            </a:r>
            <a:r>
              <a:rPr lang="en-US" sz="14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Wextra</a:t>
            </a:r>
            <a:r>
              <a:rPr lang="en-US" sz="140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sample.c</a:t>
            </a:r>
            <a:endParaRPr lang="en-US" sz="1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 </a:t>
            </a:r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–l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4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-r--r-- 1 cs30sp24 ieng6_cs30sp24  45 Mar 28 13:18 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sample.c</a:t>
            </a:r>
            <a:endParaRPr lang="en-US" sz="14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-r--r-- 1 cs30sp24 ieng6_cs30sp24 840 Mar 28 13:19 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sample.o</a:t>
            </a:r>
            <a:endParaRPr lang="en-US" sz="14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6" grpId="0" animBg="1"/>
      <p:bldP spid="8" grpId="0" animBg="1"/>
      <p:bldP spid="5" grpId="0" animBg="1"/>
      <p:bldP spid="10" grpId="0" animBg="1"/>
      <p:bldP spid="11" grpId="0"/>
      <p:bldP spid="7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F9FA39B-9EC4-524B-854A-AF1F147B7B92}"/>
              </a:ext>
            </a:extLst>
          </p:cNvPr>
          <p:cNvGraphicFramePr>
            <a:graphicFrameLocks noGrp="1"/>
          </p:cNvGraphicFramePr>
          <p:nvPr>
            <p:ph sz="quarter" idx="15"/>
          </p:nvPr>
        </p:nvGraphicFramePr>
        <p:xfrm>
          <a:off x="430213" y="956657"/>
          <a:ext cx="11509237" cy="5531289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77856">
                  <a:extLst>
                    <a:ext uri="{9D8B030D-6E8A-4147-A177-3AD203B41FA5}">
                      <a16:colId xmlns:a16="http://schemas.microsoft.com/office/drawing/2014/main" val="816823991"/>
                    </a:ext>
                  </a:extLst>
                </a:gridCol>
                <a:gridCol w="3727268">
                  <a:extLst>
                    <a:ext uri="{9D8B030D-6E8A-4147-A177-3AD203B41FA5}">
                      <a16:colId xmlns:a16="http://schemas.microsoft.com/office/drawing/2014/main" val="454890033"/>
                    </a:ext>
                  </a:extLst>
                </a:gridCol>
                <a:gridCol w="5704113">
                  <a:extLst>
                    <a:ext uri="{9D8B030D-6E8A-4147-A177-3AD203B41FA5}">
                      <a16:colId xmlns:a16="http://schemas.microsoft.com/office/drawing/2014/main" val="1725909461"/>
                    </a:ext>
                  </a:extLst>
                </a:gridCol>
              </a:tblGrid>
              <a:tr h="53458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Data Types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Java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2280417"/>
                  </a:ext>
                </a:extLst>
              </a:tr>
              <a:tr h="54071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Character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  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16-bit </a:t>
                      </a:r>
                      <a:r>
                        <a:rPr lang="en-US" sz="2000" b="0" i="0" dirty="0" err="1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unicode</a:t>
                      </a:r>
                      <a:endParaRPr lang="en-US" sz="2000" b="0" i="0" dirty="0">
                        <a:solidFill>
                          <a:srgbClr val="2C895B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  // 8 bits (</a:t>
                      </a:r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varies by hardware</a:t>
                      </a:r>
                      <a:r>
                        <a:rPr lang="en-US" sz="2000" b="1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3370252"/>
                  </a:ext>
                </a:extLst>
              </a:tr>
              <a:tr h="135219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integers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byte   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8 bits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short  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16 bits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   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32 bits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long   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64 bits</a:t>
                      </a: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(unsigned, signed) char  </a:t>
                      </a:r>
                      <a:r>
                        <a:rPr lang="en-US" sz="18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see row above</a:t>
                      </a:r>
                      <a:endParaRPr lang="en-US" sz="2000" b="0" i="0" dirty="0">
                        <a:solidFill>
                          <a:srgbClr val="2C895B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(unsigned, </a:t>
                      </a:r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signed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 short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unspecified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(unsigned, </a:t>
                      </a:r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signed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 int  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unspecified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(unsigned, </a:t>
                      </a:r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signed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 long 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unspecified</a:t>
                      </a: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027652"/>
                  </a:ext>
                </a:extLst>
              </a:tr>
              <a:tr h="72326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Floating Point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float  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32 bits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double 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64 bits</a:t>
                      </a:r>
                      <a:endParaRPr lang="en-US" sz="2000" b="0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float  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unspecified</a:t>
                      </a:r>
                      <a:endParaRPr lang="en-US" sz="2000" b="0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double 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unspecified</a:t>
                      </a:r>
                      <a:endParaRPr lang="en-US" sz="2000" b="0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129347"/>
                  </a:ext>
                </a:extLst>
              </a:tr>
              <a:tr h="137468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Logical 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boolean</a:t>
                      </a:r>
                      <a:endParaRPr lang="en-US" sz="2000" b="0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#include &lt;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stdbool.h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bool</a:t>
                      </a:r>
                      <a:endParaRPr lang="en-US" sz="2000" b="0" i="0" dirty="0">
                        <a:solidFill>
                          <a:srgbClr val="2C895B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conditional tests that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evaluate to 0 are false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true for all other values</a:t>
                      </a: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691767"/>
                  </a:ext>
                </a:extLst>
              </a:tr>
              <a:tr h="92932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Constants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final int MAX = 1000;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two alternatives to do this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#define MAX 1000  // C preprocessor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const int MAX = 1000;</a:t>
                      </a: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645896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D772A4D4-61BB-C640-9328-1B88CBABE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types: C Versus Java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D69DF6-3605-1F4F-933D-FB07B4824A1F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108751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D9BD7B9-3441-B04C-8F22-4DB91BFE4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35094"/>
            <a:ext cx="5108983" cy="455603"/>
          </a:xfrm>
        </p:spPr>
        <p:txBody>
          <a:bodyPr/>
          <a:lstStyle/>
          <a:p>
            <a:r>
              <a:rPr lang="en-US" dirty="0"/>
              <a:t>C Function Definitions - 2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7F45E09-1148-B548-B188-173E79858E3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86489" y="1606197"/>
            <a:ext cx="6768493" cy="4955967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200" dirty="0">
                <a:solidFill>
                  <a:schemeClr val="accent1"/>
                </a:solidFill>
              </a:rPr>
              <a:t>A function of type </a:t>
            </a:r>
            <a:r>
              <a:rPr lang="en-US" sz="2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200" dirty="0">
                <a:solidFill>
                  <a:schemeClr val="accent1"/>
                </a:solidFill>
              </a:rPr>
              <a:t> </a:t>
            </a:r>
            <a:r>
              <a:rPr lang="en-US" sz="2200" dirty="0"/>
              <a:t>does not return a value</a:t>
            </a:r>
          </a:p>
          <a:p>
            <a:r>
              <a:rPr lang="en-US" sz="2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2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2200" dirty="0">
                <a:solidFill>
                  <a:schemeClr val="accent1"/>
                </a:solidFill>
              </a:rPr>
              <a:t> parameter or an </a:t>
            </a:r>
            <a:r>
              <a:rPr lang="en-US" sz="2200" b="1" dirty="0">
                <a:solidFill>
                  <a:schemeClr val="accent1"/>
                </a:solidFill>
              </a:rPr>
              <a:t>empty parameter list </a:t>
            </a:r>
            <a:r>
              <a:rPr lang="en-US" sz="2200" dirty="0"/>
              <a:t>specifies this is </a:t>
            </a:r>
            <a:r>
              <a:rPr lang="en-US" sz="2200" dirty="0">
                <a:solidFill>
                  <a:schemeClr val="accent6"/>
                </a:solidFill>
              </a:rPr>
              <a:t>a</a:t>
            </a:r>
            <a:r>
              <a:rPr lang="en-US" sz="2200" dirty="0">
                <a:solidFill>
                  <a:srgbClr val="2C895B"/>
                </a:solidFill>
              </a:rPr>
              <a:t> function </a:t>
            </a:r>
            <a:r>
              <a:rPr lang="en-US" sz="2200" dirty="0">
                <a:solidFill>
                  <a:schemeClr val="accent6"/>
                </a:solidFill>
              </a:rPr>
              <a:t>with</a:t>
            </a:r>
            <a:r>
              <a:rPr lang="en-US" sz="2200" dirty="0">
                <a:solidFill>
                  <a:srgbClr val="2C895B"/>
                </a:solidFill>
              </a:rPr>
              <a:t> </a:t>
            </a:r>
            <a:r>
              <a:rPr lang="en-US" sz="2200" b="1" dirty="0">
                <a:solidFill>
                  <a:srgbClr val="2C895B"/>
                </a:solidFill>
              </a:rPr>
              <a:t>no parameters </a:t>
            </a:r>
          </a:p>
          <a:p>
            <a:pPr lvl="1"/>
            <a:r>
              <a:rPr lang="en-US" sz="2200" dirty="0"/>
              <a:t>A </a:t>
            </a:r>
            <a:r>
              <a:rPr lang="en-US" sz="2200" dirty="0">
                <a:solidFill>
                  <a:schemeClr val="accent5"/>
                </a:solidFill>
              </a:rPr>
              <a:t>common practice </a:t>
            </a:r>
            <a:r>
              <a:rPr lang="en-US" sz="2200" dirty="0"/>
              <a:t>is to use the keyword </a:t>
            </a:r>
            <a:r>
              <a:rPr lang="en-US" sz="22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2200" dirty="0"/>
              <a:t> to specify </a:t>
            </a:r>
            <a:r>
              <a:rPr lang="en-US" sz="2200" dirty="0">
                <a:solidFill>
                  <a:srgbClr val="0070C0"/>
                </a:solidFill>
              </a:rPr>
              <a:t>an empty or an </a:t>
            </a:r>
            <a:r>
              <a:rPr lang="en-US" sz="2200" dirty="0">
                <a:solidFill>
                  <a:srgbClr val="FF0000"/>
                </a:solidFill>
              </a:rPr>
              <a:t>ignored</a:t>
            </a:r>
            <a:r>
              <a:rPr lang="en-US" sz="2200" dirty="0">
                <a:solidFill>
                  <a:srgbClr val="0070C0"/>
                </a:solidFill>
              </a:rPr>
              <a:t> </a:t>
            </a:r>
            <a:r>
              <a:rPr lang="en-US" sz="2200" dirty="0"/>
              <a:t>parameter list</a:t>
            </a:r>
          </a:p>
          <a:p>
            <a:r>
              <a:rPr lang="en-US" sz="2200" dirty="0"/>
              <a:t>At runtime, </a:t>
            </a:r>
            <a:r>
              <a:rPr lang="en-US" sz="2200" dirty="0">
                <a:solidFill>
                  <a:schemeClr val="accent1"/>
                </a:solidFill>
              </a:rPr>
              <a:t>function arguments </a:t>
            </a:r>
            <a:r>
              <a:rPr lang="en-US" sz="2200" dirty="0"/>
              <a:t>are </a:t>
            </a:r>
            <a:r>
              <a:rPr lang="en-US" sz="2200" dirty="0">
                <a:solidFill>
                  <a:srgbClr val="00B050"/>
                </a:solidFill>
              </a:rPr>
              <a:t>evaluated</a:t>
            </a:r>
            <a:r>
              <a:rPr lang="en-US" sz="2200" dirty="0"/>
              <a:t>, then the resulting </a:t>
            </a:r>
            <a:r>
              <a:rPr lang="en-US" sz="2200" dirty="0">
                <a:solidFill>
                  <a:srgbClr val="2C895B"/>
                </a:solidFill>
              </a:rPr>
              <a:t>values </a:t>
            </a:r>
            <a:r>
              <a:rPr lang="en-US" sz="2200" dirty="0">
                <a:solidFill>
                  <a:srgbClr val="FF0000"/>
                </a:solidFill>
              </a:rPr>
              <a:t>are COPIED </a:t>
            </a:r>
            <a:r>
              <a:rPr lang="en-US" sz="2200" dirty="0">
                <a:solidFill>
                  <a:srgbClr val="2C895B"/>
                </a:solidFill>
              </a:rPr>
              <a:t>to a memory location allocated for the argument (</a:t>
            </a:r>
            <a:r>
              <a:rPr lang="en-US" sz="2200" dirty="0">
                <a:solidFill>
                  <a:srgbClr val="7030A0"/>
                </a:solidFill>
              </a:rPr>
              <a:t>like a local variable</a:t>
            </a:r>
            <a:r>
              <a:rPr lang="en-US" sz="2200" dirty="0">
                <a:solidFill>
                  <a:srgbClr val="2C895B"/>
                </a:solidFill>
              </a:rPr>
              <a:t>) – </a:t>
            </a:r>
            <a:r>
              <a:rPr lang="en-US" sz="2200" dirty="0">
                <a:solidFill>
                  <a:schemeClr val="accent6"/>
                </a:solidFill>
              </a:rPr>
              <a:t>this is very important to know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So, functions are </a:t>
            </a:r>
            <a:r>
              <a:rPr lang="en-US" sz="2000" b="1" dirty="0">
                <a:solidFill>
                  <a:schemeClr val="accent1"/>
                </a:solidFill>
              </a:rPr>
              <a:t>free to change </a:t>
            </a:r>
            <a:r>
              <a:rPr lang="en-US" sz="2000" dirty="0">
                <a:solidFill>
                  <a:schemeClr val="accent1"/>
                </a:solidFill>
              </a:rPr>
              <a:t>parameter values in their body without side effect  to the calling function</a:t>
            </a:r>
          </a:p>
          <a:p>
            <a:pPr lvl="1"/>
            <a:r>
              <a:rPr lang="en-US" sz="2000" b="1" dirty="0">
                <a:solidFill>
                  <a:schemeClr val="tx2"/>
                </a:solidFill>
              </a:rPr>
              <a:t>C Parameter passing </a:t>
            </a:r>
            <a:r>
              <a:rPr lang="en-US" sz="2000" dirty="0">
                <a:solidFill>
                  <a:schemeClr val="tx2"/>
                </a:solidFill>
              </a:rPr>
              <a:t>is called: </a:t>
            </a:r>
            <a:r>
              <a:rPr lang="en-US" sz="2000" dirty="0">
                <a:solidFill>
                  <a:schemeClr val="accent1"/>
                </a:solidFill>
              </a:rPr>
              <a:t>call by value</a:t>
            </a:r>
            <a:endParaRPr lang="en-US" sz="2000" dirty="0">
              <a:solidFill>
                <a:srgbClr val="2C895B"/>
              </a:solidFill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1E121E3-3891-8F42-8AC1-96A9438E42C2}"/>
              </a:ext>
            </a:extLst>
          </p:cNvPr>
          <p:cNvSpPr/>
          <p:nvPr/>
        </p:nvSpPr>
        <p:spPr bwMode="auto">
          <a:xfrm>
            <a:off x="7007071" y="666316"/>
            <a:ext cx="5112419" cy="4528899"/>
          </a:xfrm>
          <a:prstGeom prst="roundRect">
            <a:avLst>
              <a:gd name="adj" fmla="val 573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prints sum of integers 1 to MAX</a:t>
            </a:r>
          </a:p>
          <a:p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MAX 8</a:t>
            </a:r>
          </a:p>
          <a:p>
            <a:endParaRPr lang="en-US" sz="2000" dirty="0">
              <a:solidFill>
                <a:srgbClr val="0066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</a:p>
          <a:p>
            <a:r>
              <a:rPr lang="en-US" sz="2000" b="1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or </a:t>
            </a:r>
            <a:r>
              <a:rPr lang="en-US" sz="2000" i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sum()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= </a:t>
            </a:r>
            <a:r>
              <a:rPr lang="en-US" sz="2000" dirty="0">
                <a:solidFill>
                  <a:srgbClr val="00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&lt;= 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total +=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endParaRPr lang="en-US" sz="20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total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0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08C670-D21B-C744-94B2-A0CE0DAEA8A7}"/>
              </a:ext>
            </a:extLst>
          </p:cNvPr>
          <p:cNvSpPr txBox="1"/>
          <p:nvPr/>
        </p:nvSpPr>
        <p:spPr>
          <a:xfrm>
            <a:off x="487390" y="686098"/>
            <a:ext cx="5918608" cy="769441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70C0"/>
                </a:solidFill>
              </a:rPr>
              <a:t>remember this is a pre-processor (</a:t>
            </a:r>
            <a:r>
              <a:rPr lang="en-US" sz="2200" dirty="0" err="1">
                <a:solidFill>
                  <a:srgbClr val="0070C0"/>
                </a:solidFill>
              </a:rPr>
              <a:t>cpp</a:t>
            </a:r>
            <a:r>
              <a:rPr lang="en-US" sz="2200" dirty="0">
                <a:solidFill>
                  <a:srgbClr val="0070C0"/>
                </a:solidFill>
              </a:rPr>
              <a:t>) macro</a:t>
            </a:r>
          </a:p>
          <a:p>
            <a:r>
              <a:rPr lang="en-US" sz="2200" dirty="0">
                <a:solidFill>
                  <a:srgbClr val="0070C0"/>
                </a:solidFill>
              </a:rPr>
              <a:t>it is not a variable, it is a "substitution"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CB4E694-F9AF-9349-812C-CD3D568B84CC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6405998" y="1070819"/>
            <a:ext cx="617659" cy="150658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85599F6-1479-9C44-97BC-7304777E5C6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" name="Up Arrow 4">
            <a:extLst>
              <a:ext uri="{FF2B5EF4-FFF2-40B4-BE49-F238E27FC236}">
                <a16:creationId xmlns:a16="http://schemas.microsoft.com/office/drawing/2014/main" id="{F17B9350-5F74-E6E7-D0A2-700E55F393B2}"/>
              </a:ext>
            </a:extLst>
          </p:cNvPr>
          <p:cNvSpPr/>
          <p:nvPr/>
        </p:nvSpPr>
        <p:spPr>
          <a:xfrm rot="10800000">
            <a:off x="7834535" y="1744537"/>
            <a:ext cx="286603" cy="327546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p Arrow 5">
            <a:extLst>
              <a:ext uri="{FF2B5EF4-FFF2-40B4-BE49-F238E27FC236}">
                <a16:creationId xmlns:a16="http://schemas.microsoft.com/office/drawing/2014/main" id="{336AB6D5-89A7-E3B3-337C-D38573F0CE12}"/>
              </a:ext>
            </a:extLst>
          </p:cNvPr>
          <p:cNvSpPr/>
          <p:nvPr/>
        </p:nvSpPr>
        <p:spPr>
          <a:xfrm rot="10800000">
            <a:off x="10194877" y="1625207"/>
            <a:ext cx="286603" cy="327546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273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8" grpId="0"/>
      <p:bldP spid="5" grpId="0" animBg="1"/>
      <p:bldP spid="6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F9FA39B-9EC4-524B-854A-AF1F147B7B92}"/>
              </a:ext>
            </a:extLst>
          </p:cNvPr>
          <p:cNvGraphicFramePr>
            <a:graphicFrameLocks noGrp="1"/>
          </p:cNvGraphicFramePr>
          <p:nvPr>
            <p:ph sz="quarter" idx="15"/>
          </p:nvPr>
        </p:nvGraphicFramePr>
        <p:xfrm>
          <a:off x="496577" y="1247923"/>
          <a:ext cx="11509237" cy="495367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901023">
                  <a:extLst>
                    <a:ext uri="{9D8B030D-6E8A-4147-A177-3AD203B41FA5}">
                      <a16:colId xmlns:a16="http://schemas.microsoft.com/office/drawing/2014/main" val="816823991"/>
                    </a:ext>
                  </a:extLst>
                </a:gridCol>
                <a:gridCol w="3938400">
                  <a:extLst>
                    <a:ext uri="{9D8B030D-6E8A-4147-A177-3AD203B41FA5}">
                      <a16:colId xmlns:a16="http://schemas.microsoft.com/office/drawing/2014/main" val="454890033"/>
                    </a:ext>
                  </a:extLst>
                </a:gridCol>
                <a:gridCol w="5669814">
                  <a:extLst>
                    <a:ext uri="{9D8B030D-6E8A-4147-A177-3AD203B41FA5}">
                      <a16:colId xmlns:a16="http://schemas.microsoft.com/office/drawing/2014/main" val="1725909461"/>
                    </a:ext>
                  </a:extLst>
                </a:gridCol>
              </a:tblGrid>
              <a:tr h="375549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Java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2280417"/>
                  </a:ext>
                </a:extLst>
              </a:tr>
              <a:tr h="50809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Strings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String s1 = "Hello";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*s1 = "Hello";  // pointer version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s1[] = "Hello"; // array version</a:t>
                      </a: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3370252"/>
                  </a:ext>
                </a:extLst>
              </a:tr>
              <a:tr h="72097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String Concatenation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s1 + s2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s1 += s2;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#include &lt;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string.h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</a:t>
                      </a:r>
                    </a:p>
                    <a:p>
                      <a:pPr algn="l"/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strcat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(s1, s2);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027652"/>
                  </a:ext>
                </a:extLst>
              </a:tr>
              <a:tr h="51205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2C895B"/>
                          </a:solidFill>
                        </a:rPr>
                        <a:t>Logical ops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&amp;&amp;, ||, !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&amp;&amp;, ||, !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129347"/>
                  </a:ext>
                </a:extLst>
              </a:tr>
              <a:tr h="53473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2C895B"/>
                          </a:solidFill>
                        </a:rPr>
                        <a:t>Relational ops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==, !=, &lt;, &gt;, &lt;=, &gt;=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==, !=, &lt;, &gt;, &lt;=, &gt;=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2284115"/>
                  </a:ext>
                </a:extLst>
              </a:tr>
              <a:tr h="59695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2C895B"/>
                          </a:solidFill>
                        </a:rPr>
                        <a:t>Arithmetic ops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+, -, *, /, %, unary -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+, -, *, /, %, unary -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579242"/>
                  </a:ext>
                </a:extLst>
              </a:tr>
              <a:tr h="6687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2C895B"/>
                          </a:solidFill>
                        </a:rPr>
                        <a:t>Bitwise ops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&lt;&lt;, &gt;&gt;, </a:t>
                      </a:r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&gt;&gt;&gt;,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&amp;, ^, |, ~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&lt;&lt;, &gt;&gt;, &amp;, ^, |, ~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8157776"/>
                  </a:ext>
                </a:extLst>
              </a:tr>
              <a:tr h="6731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2C895B"/>
                          </a:solidFill>
                        </a:rPr>
                        <a:t>Assignment ops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=, +=, -=, *=, /=, %=,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&lt;&lt;=, &gt;&gt;=, </a:t>
                      </a:r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&gt;&gt;&gt;=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&amp;=, ^=, |=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=, +=, -=, *=, /=, %=,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&lt;&lt;=, &gt;&gt;=, &amp;=, ^=, |=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691767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D772A4D4-61BB-C640-9328-1B88CBABE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Versus Java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91C5A3-41E6-EAA4-6BBD-C71D8298B608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714425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F9FA39B-9EC4-524B-854A-AF1F147B7B92}"/>
              </a:ext>
            </a:extLst>
          </p:cNvPr>
          <p:cNvGraphicFramePr>
            <a:graphicFrameLocks noGrp="1"/>
          </p:cNvGraphicFramePr>
          <p:nvPr>
            <p:ph sz="quarter" idx="15"/>
          </p:nvPr>
        </p:nvGraphicFramePr>
        <p:xfrm>
          <a:off x="496577" y="1435122"/>
          <a:ext cx="11509237" cy="4339419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77856">
                  <a:extLst>
                    <a:ext uri="{9D8B030D-6E8A-4147-A177-3AD203B41FA5}">
                      <a16:colId xmlns:a16="http://schemas.microsoft.com/office/drawing/2014/main" val="816823991"/>
                    </a:ext>
                  </a:extLst>
                </a:gridCol>
                <a:gridCol w="3727268">
                  <a:extLst>
                    <a:ext uri="{9D8B030D-6E8A-4147-A177-3AD203B41FA5}">
                      <a16:colId xmlns:a16="http://schemas.microsoft.com/office/drawing/2014/main" val="454890033"/>
                    </a:ext>
                  </a:extLst>
                </a:gridCol>
                <a:gridCol w="5704113">
                  <a:extLst>
                    <a:ext uri="{9D8B030D-6E8A-4147-A177-3AD203B41FA5}">
                      <a16:colId xmlns:a16="http://schemas.microsoft.com/office/drawing/2014/main" val="1725909461"/>
                    </a:ext>
                  </a:extLst>
                </a:gridCol>
              </a:tblGrid>
              <a:tr h="534587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Java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2280417"/>
                  </a:ext>
                </a:extLst>
              </a:tr>
              <a:tr h="54071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Arrays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[] a = new int [10];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float [][] b =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new float [5][20];</a:t>
                      </a:r>
                      <a:endParaRPr lang="en-US" sz="2000" b="0" i="0" dirty="0">
                        <a:solidFill>
                          <a:srgbClr val="2C895B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a[10];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float b[5][20];</a:t>
                      </a: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3370252"/>
                  </a:ext>
                </a:extLst>
              </a:tr>
              <a:tr h="65015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Array bounds checking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run time checking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no run time checks – speed optimized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027652"/>
                  </a:ext>
                </a:extLst>
              </a:tr>
              <a:tr h="72326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Pointer 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Object reference is an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implicit pointer</a:t>
                      </a: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*p;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*p;</a:t>
                      </a: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129347"/>
                  </a:ext>
                </a:extLst>
              </a:tr>
              <a:tr h="137468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Record 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class Mine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  int x;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float y;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struct Mine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  int x;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float y;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};</a:t>
                      </a: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691767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D772A4D4-61BB-C640-9328-1B88CBABE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Versus Java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E58F12-0DF5-3F2A-B01A-BD384E57348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021690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F9FA39B-9EC4-524B-854A-AF1F147B7B92}"/>
              </a:ext>
            </a:extLst>
          </p:cNvPr>
          <p:cNvGraphicFramePr>
            <a:graphicFrameLocks noGrp="1"/>
          </p:cNvGraphicFramePr>
          <p:nvPr>
            <p:ph sz="quarter" idx="15"/>
          </p:nvPr>
        </p:nvGraphicFramePr>
        <p:xfrm>
          <a:off x="496577" y="1247923"/>
          <a:ext cx="11509237" cy="460240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51890">
                  <a:extLst>
                    <a:ext uri="{9D8B030D-6E8A-4147-A177-3AD203B41FA5}">
                      <a16:colId xmlns:a16="http://schemas.microsoft.com/office/drawing/2014/main" val="816823991"/>
                    </a:ext>
                  </a:extLst>
                </a:gridCol>
                <a:gridCol w="3564098">
                  <a:extLst>
                    <a:ext uri="{9D8B030D-6E8A-4147-A177-3AD203B41FA5}">
                      <a16:colId xmlns:a16="http://schemas.microsoft.com/office/drawing/2014/main" val="454890033"/>
                    </a:ext>
                  </a:extLst>
                </a:gridCol>
                <a:gridCol w="5893249">
                  <a:extLst>
                    <a:ext uri="{9D8B030D-6E8A-4147-A177-3AD203B41FA5}">
                      <a16:colId xmlns:a16="http://schemas.microsoft.com/office/drawing/2014/main" val="1725909461"/>
                    </a:ext>
                  </a:extLst>
                </a:gridCol>
              </a:tblGrid>
              <a:tr h="375549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Java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2280417"/>
                  </a:ext>
                </a:extLst>
              </a:tr>
              <a:tr h="50809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if, switch, for,  do-while, while, continue, break, return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equivalent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equivalent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3370252"/>
                  </a:ext>
                </a:extLst>
              </a:tr>
              <a:tr h="72097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exceptions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throw, try-catch-finally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no equivalent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027652"/>
                  </a:ext>
                </a:extLst>
              </a:tr>
              <a:tr h="51205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labeled break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break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somelabel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no equivalent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129347"/>
                  </a:ext>
                </a:extLst>
              </a:tr>
              <a:tr h="53473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labeled continue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continue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somelabel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no equivalent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2284115"/>
                  </a:ext>
                </a:extLst>
              </a:tr>
              <a:tr h="59695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calls:</a:t>
                      </a:r>
                    </a:p>
                    <a:p>
                      <a:pPr algn="ctr"/>
                      <a:r>
                        <a:rPr lang="en-US" sz="2000" dirty="0">
                          <a:solidFill>
                            <a:srgbClr val="0070C0"/>
                          </a:solidFill>
                        </a:rPr>
                        <a:t>Java method</a:t>
                      </a:r>
                    </a:p>
                    <a:p>
                      <a:pPr algn="ctr"/>
                      <a:r>
                        <a:rPr lang="en-US" sz="2000" dirty="0">
                          <a:solidFill>
                            <a:srgbClr val="2C895B"/>
                          </a:solidFill>
                        </a:rPr>
                        <a:t>C function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f(x, y, z);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someObject.f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(x, y, z);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SomeClass.f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(x, y, z);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f(x, y, z);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other differences, later…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579242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D772A4D4-61BB-C640-9328-1B88CBABE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Versus Java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37910F-A238-0D57-E1BF-D9033CB0DC5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794936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F9FA39B-9EC4-524B-854A-AF1F147B7B92}"/>
              </a:ext>
            </a:extLst>
          </p:cNvPr>
          <p:cNvGraphicFramePr>
            <a:graphicFrameLocks noGrp="1"/>
          </p:cNvGraphicFramePr>
          <p:nvPr>
            <p:ph sz="quarter" idx="15"/>
          </p:nvPr>
        </p:nvGraphicFramePr>
        <p:xfrm>
          <a:off x="92295" y="628789"/>
          <a:ext cx="12007410" cy="58216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53810">
                  <a:extLst>
                    <a:ext uri="{9D8B030D-6E8A-4147-A177-3AD203B41FA5}">
                      <a16:colId xmlns:a16="http://schemas.microsoft.com/office/drawing/2014/main" val="816823991"/>
                    </a:ext>
                  </a:extLst>
                </a:gridCol>
                <a:gridCol w="3873600">
                  <a:extLst>
                    <a:ext uri="{9D8B030D-6E8A-4147-A177-3AD203B41FA5}">
                      <a16:colId xmlns:a16="http://schemas.microsoft.com/office/drawing/2014/main" val="454890033"/>
                    </a:ext>
                  </a:extLst>
                </a:gridCol>
                <a:gridCol w="6480000">
                  <a:extLst>
                    <a:ext uri="{9D8B030D-6E8A-4147-A177-3AD203B41FA5}">
                      <a16:colId xmlns:a16="http://schemas.microsoft.com/office/drawing/2014/main" val="1725909461"/>
                    </a:ext>
                  </a:extLst>
                </a:gridCol>
              </a:tblGrid>
              <a:tr h="516804"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Java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C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2280417"/>
                  </a:ext>
                </a:extLst>
              </a:tr>
              <a:tr h="280161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Overall Program Structure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source file: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Hello.java</a:t>
                      </a:r>
                      <a:endParaRPr lang="en-US" sz="2000" b="0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public class Hello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  public static void main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(String[]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args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{ 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System.out.println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"hello world!");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}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source file: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hello.c</a:t>
                      </a:r>
                      <a:endParaRPr lang="en-US" sz="2000" b="0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#include &lt;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stdio.h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#include &lt;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stdlib.h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</a:t>
                      </a:r>
                    </a:p>
                    <a:p>
                      <a:pPr algn="l"/>
                      <a:endParaRPr lang="en-US" sz="2000" b="0" i="0" dirty="0">
                        <a:solidFill>
                          <a:srgbClr val="2C895B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l"/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main(void)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printf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("hello world!\n");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return EXIT_SUCCESS;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027652"/>
                  </a:ext>
                </a:extLst>
              </a:tr>
              <a:tr h="89760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Access a library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import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java.io.File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#include &lt;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stdio.h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</a:t>
                      </a:r>
                    </a:p>
                    <a:p>
                      <a:pPr algn="l"/>
                      <a:r>
                        <a:rPr lang="en-US" sz="2000" b="0" i="1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may need to specify library at compile time with 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</a:t>
                      </a:r>
                      <a:r>
                        <a:rPr lang="en-US" sz="2000" b="0" i="0" dirty="0" err="1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libname</a:t>
                      </a:r>
                      <a:endParaRPr lang="en-US" sz="2000" b="0" i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357034"/>
                  </a:ext>
                </a:extLst>
              </a:tr>
              <a:tr h="35360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Building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%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javac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Hello.java</a:t>
                      </a:r>
                      <a:endParaRPr lang="en-US" sz="2000" b="0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%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gcc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–Wall –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Wextra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hello.c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–o hello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129347"/>
                  </a:ext>
                </a:extLst>
              </a:tr>
              <a:tr h="62560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Running (execution)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% java Hello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hello world!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% ./hello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hello world!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691767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D772A4D4-61BB-C640-9328-1B88CBABE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10515600" cy="424003"/>
          </a:xfrm>
        </p:spPr>
        <p:txBody>
          <a:bodyPr/>
          <a:lstStyle/>
          <a:p>
            <a:r>
              <a:rPr lang="en-US" dirty="0"/>
              <a:t>C Versus Java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98B0F4-1E31-EE42-A70E-49FADB21CBC8}"/>
              </a:ext>
            </a:extLst>
          </p:cNvPr>
          <p:cNvSpPr txBox="1"/>
          <p:nvPr/>
        </p:nvSpPr>
        <p:spPr>
          <a:xfrm>
            <a:off x="4621647" y="143057"/>
            <a:ext cx="740138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C895B"/>
                </a:solidFill>
              </a:rPr>
              <a:t>Note: Sorry for the "poor" code indentation; adjusted to fit into the table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8E8E57-8D55-ECC6-978D-DF7EA5C5EBC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42271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1A90E-C391-3D47-A6A5-07DAC2A4D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0" y="119999"/>
            <a:ext cx="10898559" cy="715294"/>
          </a:xfrm>
        </p:spPr>
        <p:txBody>
          <a:bodyPr/>
          <a:lstStyle/>
          <a:p>
            <a:r>
              <a:rPr lang="en-US" dirty="0"/>
              <a:t>C Programming Toolchain - Basic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AF947-0689-6645-8D59-188E4976E37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05420" y="1171378"/>
            <a:ext cx="11396469" cy="512391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b="1" dirty="0" err="1">
                <a:solidFill>
                  <a:schemeClr val="accent1"/>
                </a:solidFill>
              </a:rPr>
              <a:t>gcc</a:t>
            </a:r>
            <a:endParaRPr lang="en-US" sz="2000" b="1" dirty="0">
              <a:solidFill>
                <a:schemeClr val="accent1"/>
              </a:solidFill>
            </a:endParaRPr>
          </a:p>
          <a:p>
            <a:pPr lvl="1"/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Is a front end for all the tools and by default will turn C source or assembly source into executable programs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preprocessor</a:t>
            </a:r>
          </a:p>
          <a:p>
            <a:pPr lvl="1"/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Insertion into source files during compilation or assembly of files containing macros (expanded), declarations etc.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compiler</a:t>
            </a:r>
          </a:p>
          <a:p>
            <a:pPr lvl="1"/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Translates C programs into hardware dependent assembly language text files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assembler</a:t>
            </a:r>
          </a:p>
          <a:p>
            <a:pPr lvl="1"/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Converts hardware dependent assembly language source files into machine code object files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Linker (or link editor)</a:t>
            </a:r>
          </a:p>
          <a:p>
            <a:pPr lvl="1"/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Combines (links) one or more object files and libraries into executable program files</a:t>
            </a:r>
          </a:p>
          <a:p>
            <a:pPr lvl="1"/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this may include modification of the code to resolve uses with definitions and relocate addresses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1E7A53-422D-4C4E-8F74-CC30D22D6C0D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199402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D00F0-F904-4E42-B689-2D8656994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0"/>
            <a:ext cx="11287186" cy="715294"/>
          </a:xfrm>
        </p:spPr>
        <p:txBody>
          <a:bodyPr/>
          <a:lstStyle/>
          <a:p>
            <a:r>
              <a:rPr lang="en-US" dirty="0"/>
              <a:t>C Programming Toolchain: The Source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28801-F7A5-1643-8F7A-80AF7489F3D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12909" y="764284"/>
            <a:ext cx="11872210" cy="5258829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The C development toolchain uses several different file types (indicated by .suffix in the filename)</a:t>
            </a:r>
          </a:p>
          <a:p>
            <a:pPr>
              <a:lnSpc>
                <a:spcPct val="100000"/>
              </a:lnSpc>
            </a:pPr>
            <a:r>
              <a:rPr lang="en-US" sz="2000" dirty="0" err="1">
                <a:solidFill>
                  <a:srgbClr val="00B050"/>
                </a:solidFill>
              </a:rPr>
              <a:t>filename</a:t>
            </a:r>
            <a:r>
              <a:rPr lang="en-US" sz="2000" dirty="0" err="1">
                <a:solidFill>
                  <a:srgbClr val="0070C0"/>
                </a:solidFill>
              </a:rPr>
              <a:t>.</a:t>
            </a:r>
            <a:r>
              <a:rPr lang="en-US" sz="2000" b="1" dirty="0" err="1">
                <a:solidFill>
                  <a:srgbClr val="0070C0"/>
                </a:solidFill>
              </a:rPr>
              <a:t>h</a:t>
            </a:r>
            <a:r>
              <a:rPr lang="en-US" sz="2000" dirty="0">
                <a:solidFill>
                  <a:srgbClr val="0070C0"/>
                </a:solidFill>
              </a:rPr>
              <a:t>  public interface </a:t>
            </a:r>
            <a:r>
              <a:rPr lang="en-US" sz="2000" i="1" dirty="0">
                <a:solidFill>
                  <a:srgbClr val="0070C0"/>
                </a:solidFill>
              </a:rPr>
              <a:t>"header or include files"  often used as &lt;</a:t>
            </a:r>
            <a:r>
              <a:rPr lang="en-US" sz="2000" i="1" dirty="0" err="1">
                <a:solidFill>
                  <a:srgbClr val="0070C0"/>
                </a:solidFill>
              </a:rPr>
              <a:t>filename.h</a:t>
            </a:r>
            <a:r>
              <a:rPr lang="en-US" sz="2000" i="1" dirty="0">
                <a:solidFill>
                  <a:srgbClr val="0070C0"/>
                </a:solidFill>
              </a:rPr>
              <a:t>&gt; or "</a:t>
            </a:r>
            <a:r>
              <a:rPr lang="en-US" sz="2000" i="1" dirty="0" err="1">
                <a:solidFill>
                  <a:srgbClr val="0070C0"/>
                </a:solidFill>
              </a:rPr>
              <a:t>filename.h</a:t>
            </a:r>
            <a:r>
              <a:rPr lang="en-US" sz="2000" i="1" dirty="0">
                <a:solidFill>
                  <a:srgbClr val="0070C0"/>
                </a:solidFill>
              </a:rPr>
              <a:t>"</a:t>
            </a:r>
          </a:p>
          <a:p>
            <a:pPr lvl="1"/>
            <a:r>
              <a:rPr lang="en-US" sz="1800" dirty="0">
                <a:solidFill>
                  <a:srgbClr val="0070C0"/>
                </a:solidFill>
              </a:rPr>
              <a:t>common contents</a:t>
            </a:r>
            <a:r>
              <a:rPr lang="en-US" sz="1800" dirty="0"/>
              <a:t>: public (exported)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function and variable declarations, and constants and language macros</a:t>
            </a:r>
          </a:p>
          <a:p>
            <a:pPr lvl="1"/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Processed by </a:t>
            </a:r>
            <a:r>
              <a:rPr lang="en-US" sz="1800" b="1" dirty="0" err="1">
                <a:solidFill>
                  <a:schemeClr val="accent1"/>
                </a:solidFill>
              </a:rPr>
              <a:t>cpp</a:t>
            </a:r>
            <a:r>
              <a:rPr lang="en-US" sz="1800" dirty="0"/>
              <a:t> (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the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accent1"/>
                </a:solidFill>
              </a:rPr>
              <a:t>C pre-processor</a:t>
            </a:r>
            <a:r>
              <a:rPr lang="en-US" sz="1800" dirty="0"/>
              <a:t>)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to do inline expansion of the include file contents and insert it into a source file before the compilation starts, enables consistency</a:t>
            </a:r>
            <a:r>
              <a:rPr lang="en-US" sz="1800" dirty="0"/>
              <a:t> </a:t>
            </a:r>
          </a:p>
          <a:p>
            <a:pPr>
              <a:lnSpc>
                <a:spcPct val="100000"/>
              </a:lnSpc>
            </a:pPr>
            <a:r>
              <a:rPr lang="en-US" sz="2000" dirty="0" err="1">
                <a:solidFill>
                  <a:srgbClr val="00B050"/>
                </a:solidFill>
              </a:rPr>
              <a:t>filename</a:t>
            </a:r>
            <a:r>
              <a:rPr lang="en-US" sz="2000" dirty="0" err="1"/>
              <a:t>.</a:t>
            </a:r>
            <a:r>
              <a:rPr lang="en-US" sz="2000" b="1" dirty="0" err="1">
                <a:solidFill>
                  <a:srgbClr val="0070C0"/>
                </a:solidFill>
              </a:rPr>
              <a:t>c</a:t>
            </a:r>
            <a:r>
              <a:rPr lang="en-US" sz="2000" b="1" dirty="0"/>
              <a:t> </a:t>
            </a:r>
            <a:r>
              <a:rPr lang="en-US" sz="2000" dirty="0"/>
              <a:t> 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a source text file in </a:t>
            </a:r>
            <a:r>
              <a:rPr lang="en-US" sz="2000" dirty="0">
                <a:solidFill>
                  <a:srgbClr val="0070C0"/>
                </a:solidFill>
              </a:rPr>
              <a:t>C language source</a:t>
            </a:r>
          </a:p>
          <a:p>
            <a:pPr lvl="1"/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Processed by </a:t>
            </a:r>
            <a:r>
              <a:rPr lang="en-US" sz="1800" b="1" dirty="0" err="1">
                <a:solidFill>
                  <a:srgbClr val="0070C0"/>
                </a:solidFill>
              </a:rPr>
              <a:t>gcc</a:t>
            </a:r>
            <a:endParaRPr lang="en-US" sz="1800" b="1" dirty="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dirty="0" err="1">
                <a:solidFill>
                  <a:srgbClr val="00B050"/>
                </a:solidFill>
              </a:rPr>
              <a:t>filename</a:t>
            </a:r>
            <a:r>
              <a:rPr lang="en-US" sz="2000" dirty="0" err="1"/>
              <a:t>.</a:t>
            </a:r>
            <a:r>
              <a:rPr lang="en-US" sz="2000" b="1" dirty="0" err="1">
                <a:solidFill>
                  <a:srgbClr val="0070C0"/>
                </a:solidFill>
              </a:rPr>
              <a:t>S</a:t>
            </a:r>
            <a:r>
              <a:rPr lang="en-US" sz="2000" dirty="0"/>
              <a:t> 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a source text file in </a:t>
            </a:r>
            <a:r>
              <a:rPr lang="en-US" sz="2000" dirty="0">
                <a:solidFill>
                  <a:srgbClr val="0070C0"/>
                </a:solidFill>
              </a:rPr>
              <a:t>hardware specific assembly language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(programmer created)</a:t>
            </a:r>
          </a:p>
          <a:p>
            <a:pPr lvl="1"/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processed by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</a:rPr>
              <a:t>gcc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 which calls gas (assembler)</a:t>
            </a:r>
          </a:p>
          <a:p>
            <a:r>
              <a:rPr lang="en-US" sz="2000" dirty="0" err="1">
                <a:solidFill>
                  <a:srgbClr val="00B050"/>
                </a:solidFill>
              </a:rPr>
              <a:t>filename</a:t>
            </a:r>
            <a:r>
              <a:rPr lang="en-US" sz="2000" dirty="0" err="1"/>
              <a:t>.</a:t>
            </a:r>
            <a:r>
              <a:rPr lang="en-US" sz="2000" b="1" dirty="0" err="1">
                <a:solidFill>
                  <a:srgbClr val="0070C0"/>
                </a:solidFill>
              </a:rPr>
              <a:t>s</a:t>
            </a:r>
            <a:r>
              <a:rPr lang="en-US" sz="2000" dirty="0"/>
              <a:t> </a:t>
            </a:r>
          </a:p>
          <a:p>
            <a:pPr lvl="1"/>
            <a:r>
              <a:rPr lang="en-US" sz="1800" dirty="0"/>
              <a:t>machine generated by the compiler from a </a:t>
            </a:r>
            <a:r>
              <a:rPr lang="en-US" sz="1800" b="1" dirty="0">
                <a:solidFill>
                  <a:srgbClr val="0070C0"/>
                </a:solidFill>
              </a:rPr>
              <a:t>.c </a:t>
            </a:r>
            <a:r>
              <a:rPr lang="en-US" sz="1800" dirty="0"/>
              <a:t>file</a:t>
            </a:r>
          </a:p>
          <a:p>
            <a:pPr lvl="1"/>
            <a:r>
              <a:rPr lang="en-US" sz="1800" dirty="0"/>
              <a:t>processed by </a:t>
            </a:r>
            <a:r>
              <a:rPr lang="en-US" sz="1800" dirty="0" err="1"/>
              <a:t>gcc</a:t>
            </a:r>
            <a:r>
              <a:rPr lang="en-US" sz="1800" dirty="0"/>
              <a:t> which calls gas (assembler)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4A1DB8-E72F-CD41-8031-D1B56ACF349D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5080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D00F0-F904-4E42-B689-2D8656994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521132"/>
          </a:xfrm>
        </p:spPr>
        <p:txBody>
          <a:bodyPr/>
          <a:lstStyle/>
          <a:p>
            <a:r>
              <a:rPr lang="en-US" dirty="0"/>
              <a:t>C Programming Toolchain: The Generated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28801-F7A5-1643-8F7A-80AF7489F3D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19790" y="641131"/>
            <a:ext cx="11872210" cy="5901660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 err="1">
                <a:solidFill>
                  <a:srgbClr val="00B050"/>
                </a:solidFill>
              </a:rPr>
              <a:t>filename</a:t>
            </a:r>
            <a:r>
              <a:rPr lang="en-US" sz="2400" dirty="0" err="1"/>
              <a:t>.</a:t>
            </a:r>
            <a:r>
              <a:rPr lang="en-US" sz="2400" b="1" dirty="0" err="1">
                <a:solidFill>
                  <a:srgbClr val="0070C0"/>
                </a:solidFill>
              </a:rPr>
              <a:t>o</a:t>
            </a:r>
            <a:r>
              <a:rPr lang="en-US" sz="2400" dirty="0"/>
              <a:t> </a:t>
            </a:r>
            <a:r>
              <a:rPr lang="en-US" sz="2400" i="1" dirty="0">
                <a:solidFill>
                  <a:srgbClr val="0070C0"/>
                </a:solidFill>
              </a:rPr>
              <a:t>"</a:t>
            </a:r>
            <a:r>
              <a:rPr lang="en-US" sz="2200" i="1" dirty="0">
                <a:solidFill>
                  <a:srgbClr val="0070C0"/>
                </a:solidFill>
              </a:rPr>
              <a:t>relocatable object file"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Compiled from a single source file in a .c  file or assembled from a single .s file into machine code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A </a:t>
            </a:r>
            <a:r>
              <a:rPr lang="en-US" sz="2000" b="1" dirty="0">
                <a:solidFill>
                  <a:srgbClr val="0070C0"/>
                </a:solidFill>
              </a:rPr>
              <a:t>.o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file is an incomplete program (not all references to functions or variables are defined) this code will not execute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The </a:t>
            </a:r>
            <a:r>
              <a:rPr lang="en-US" sz="2000" b="1" dirty="0">
                <a:solidFill>
                  <a:srgbClr val="0070C0"/>
                </a:solidFill>
              </a:rPr>
              <a:t>.o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and </a:t>
            </a:r>
            <a:r>
              <a:rPr lang="en-US" sz="2000" b="1" dirty="0">
                <a:solidFill>
                  <a:srgbClr val="0070C0"/>
                </a:solidFill>
              </a:rPr>
              <a:t>.c, .s, </a:t>
            </a:r>
            <a:r>
              <a:rPr lang="en-US" sz="2000" dirty="0">
                <a:solidFill>
                  <a:schemeClr val="accent6"/>
                </a:solidFill>
              </a:rPr>
              <a:t>or</a:t>
            </a:r>
            <a:r>
              <a:rPr lang="en-US" sz="2000" b="1" dirty="0">
                <a:solidFill>
                  <a:srgbClr val="0070C0"/>
                </a:solidFill>
              </a:rPr>
              <a:t> .S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files share the same root name by convention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created by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</a:rPr>
              <a:t>gcc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calling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</a:rPr>
              <a:t>ld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(linkage editor)</a:t>
            </a:r>
          </a:p>
          <a:p>
            <a:pPr>
              <a:lnSpc>
                <a:spcPct val="100000"/>
              </a:lnSpc>
            </a:pPr>
            <a:r>
              <a:rPr lang="en-US" sz="2400" dirty="0" err="1">
                <a:solidFill>
                  <a:srgbClr val="00B050"/>
                </a:solidFill>
              </a:rPr>
              <a:t>library</a:t>
            </a:r>
            <a:r>
              <a:rPr lang="en-US" sz="2400" dirty="0" err="1"/>
              <a:t>.</a:t>
            </a:r>
            <a:r>
              <a:rPr lang="en-US" sz="2400" b="1" dirty="0" err="1">
                <a:solidFill>
                  <a:srgbClr val="0070C0"/>
                </a:solidFill>
              </a:rPr>
              <a:t>a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i="1" dirty="0">
                <a:solidFill>
                  <a:srgbClr val="0070C0"/>
                </a:solidFill>
              </a:rPr>
              <a:t>"static library file"</a:t>
            </a:r>
          </a:p>
          <a:p>
            <a:pPr lvl="1"/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aggregation of individual </a:t>
            </a:r>
            <a:r>
              <a:rPr lang="en-US" sz="2200" b="1" dirty="0">
                <a:solidFill>
                  <a:srgbClr val="0070C0"/>
                </a:solidFill>
              </a:rPr>
              <a:t>.o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files where each can be extracted independently</a:t>
            </a:r>
          </a:p>
          <a:p>
            <a:pPr lvl="1"/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during the process of combining </a:t>
            </a:r>
            <a:r>
              <a:rPr lang="en-US" sz="2200" b="1" dirty="0">
                <a:solidFill>
                  <a:srgbClr val="0070C0"/>
                </a:solidFill>
              </a:rPr>
              <a:t>.o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files into an executable by the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0070C0"/>
                </a:solidFill>
              </a:rPr>
              <a:t>linkage editor</a:t>
            </a:r>
            <a:r>
              <a:rPr lang="en-US" sz="2200" dirty="0"/>
              <a:t>,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the files are extracted as needed to </a:t>
            </a:r>
            <a:r>
              <a:rPr lang="en-US" sz="2200" dirty="0">
                <a:solidFill>
                  <a:srgbClr val="0070C0"/>
                </a:solidFill>
              </a:rPr>
              <a:t>resolve missing definitions</a:t>
            </a:r>
          </a:p>
          <a:p>
            <a:pPr lvl="1"/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created by </a:t>
            </a:r>
            <a:r>
              <a:rPr lang="en-US" sz="2200" b="1" dirty="0" err="1">
                <a:solidFill>
                  <a:srgbClr val="0070C0"/>
                </a:solidFill>
              </a:rPr>
              <a:t>ar</a:t>
            </a:r>
            <a:r>
              <a:rPr lang="en-US" sz="2200" dirty="0"/>
              <a:t>,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processed by</a:t>
            </a:r>
            <a:r>
              <a:rPr lang="en-US" sz="2200" b="1" dirty="0">
                <a:solidFill>
                  <a:srgbClr val="0070C0"/>
                </a:solidFill>
              </a:rPr>
              <a:t> </a:t>
            </a:r>
            <a:r>
              <a:rPr lang="en-US" sz="2200" b="1" dirty="0" err="1">
                <a:solidFill>
                  <a:srgbClr val="0070C0"/>
                </a:solidFill>
              </a:rPr>
              <a:t>ld</a:t>
            </a:r>
            <a:r>
              <a:rPr lang="en-US" sz="2200" b="1" dirty="0">
                <a:solidFill>
                  <a:srgbClr val="0070C0"/>
                </a:solidFill>
              </a:rPr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(usually invoked via </a:t>
            </a:r>
            <a:r>
              <a:rPr lang="en-US" sz="2200" b="1" dirty="0" err="1">
                <a:solidFill>
                  <a:schemeClr val="accent1"/>
                </a:solidFill>
              </a:rPr>
              <a:t>gcc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2400" dirty="0" err="1">
                <a:solidFill>
                  <a:srgbClr val="00B050"/>
                </a:solidFill>
              </a:rPr>
              <a:t>a.out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200" i="1" dirty="0">
                <a:solidFill>
                  <a:srgbClr val="0070C0"/>
                </a:solidFill>
              </a:rPr>
              <a:t>"executable program"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Executable program (may be a combination of one or more </a:t>
            </a:r>
            <a:r>
              <a:rPr lang="en-US" sz="2000" b="1" dirty="0">
                <a:solidFill>
                  <a:srgbClr val="0070C0"/>
                </a:solidFill>
              </a:rPr>
              <a:t>.o </a:t>
            </a:r>
            <a:r>
              <a:rPr lang="en-US" sz="2000" b="1" dirty="0"/>
              <a:t>files and </a:t>
            </a:r>
            <a:r>
              <a:rPr lang="en-US" sz="2000" b="1" dirty="0">
                <a:solidFill>
                  <a:srgbClr val="0070C0"/>
                </a:solidFill>
              </a:rPr>
              <a:t>.a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files) that was compiled or assembled into machine code and </a:t>
            </a:r>
            <a:r>
              <a:rPr lang="en-US" sz="2000" dirty="0">
                <a:solidFill>
                  <a:srgbClr val="0070C0"/>
                </a:solidFill>
              </a:rPr>
              <a:t>all variables and functions are defined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processed by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rgbClr val="0070C0"/>
                </a:solidFill>
              </a:rPr>
              <a:t>ld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(usually invoked via </a:t>
            </a:r>
            <a:r>
              <a:rPr lang="en-US" sz="2000" b="1" dirty="0" err="1">
                <a:solidFill>
                  <a:srgbClr val="0070C0"/>
                </a:solidFill>
              </a:rPr>
              <a:t>gcc</a:t>
            </a:r>
            <a:r>
              <a:rPr lang="en-US" sz="2000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FC93EB-7C4E-5B42-82B9-726EC02E87A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917674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2AC2A2-73E4-804E-9494-E03A2659ACBD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711252" y="531806"/>
            <a:ext cx="6415791" cy="624736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Producing an executable file</a:t>
            </a:r>
          </a:p>
          <a:p>
            <a:pPr lvl="1"/>
            <a:r>
              <a:rPr lang="en-US" sz="1600" b="1" dirty="0" err="1">
                <a:solidFill>
                  <a:schemeClr val="accent5"/>
                </a:solidFill>
              </a:rPr>
              <a:t>gcc</a:t>
            </a:r>
            <a:r>
              <a:rPr lang="en-US" sz="1600" b="1" dirty="0">
                <a:solidFill>
                  <a:schemeClr val="accent5"/>
                </a:solidFill>
              </a:rPr>
              <a:t> –Wall –</a:t>
            </a:r>
            <a:r>
              <a:rPr lang="en-US" sz="1600" b="1" dirty="0" err="1">
                <a:solidFill>
                  <a:schemeClr val="accent5"/>
                </a:solidFill>
              </a:rPr>
              <a:t>Wextra</a:t>
            </a:r>
            <a:r>
              <a:rPr lang="en-US" sz="1600" b="1" dirty="0">
                <a:solidFill>
                  <a:schemeClr val="accent5"/>
                </a:solidFill>
              </a:rPr>
              <a:t>  </a:t>
            </a:r>
            <a:r>
              <a:rPr lang="en-US" sz="1600" b="1" dirty="0" err="1">
                <a:solidFill>
                  <a:schemeClr val="accent5"/>
                </a:solidFill>
              </a:rPr>
              <a:t>mysrc.c</a:t>
            </a:r>
            <a:endParaRPr lang="en-US" sz="1600" b="1" dirty="0">
              <a:solidFill>
                <a:schemeClr val="accent5"/>
              </a:solidFill>
            </a:endParaRPr>
          </a:p>
          <a:p>
            <a:pPr lvl="2"/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creates an executable file </a:t>
            </a:r>
            <a:r>
              <a:rPr lang="en-US" sz="1400" b="1" i="1" dirty="0" err="1">
                <a:solidFill>
                  <a:srgbClr val="0070C0"/>
                </a:solidFill>
              </a:rPr>
              <a:t>a.out</a:t>
            </a:r>
            <a:endParaRPr lang="en-US" sz="1400" b="1" i="1" dirty="0">
              <a:solidFill>
                <a:srgbClr val="0070C0"/>
              </a:solidFill>
            </a:endParaRPr>
          </a:p>
          <a:p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To use a specific version of C use of one the std= option</a:t>
            </a:r>
          </a:p>
          <a:p>
            <a:pPr lvl="1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/>
                </a:solidFill>
              </a:rPr>
              <a:t>gcc</a:t>
            </a:r>
            <a:r>
              <a:rPr lang="en-US" sz="1600" b="1" dirty="0">
                <a:solidFill>
                  <a:schemeClr val="accent5"/>
                </a:solidFill>
              </a:rPr>
              <a:t> –Wall –</a:t>
            </a:r>
            <a:r>
              <a:rPr lang="en-US" sz="1600" b="1" dirty="0" err="1">
                <a:solidFill>
                  <a:schemeClr val="accent5"/>
                </a:solidFill>
              </a:rPr>
              <a:t>Wextra</a:t>
            </a:r>
            <a:r>
              <a:rPr lang="en-US" sz="1600" b="1" dirty="0">
                <a:solidFill>
                  <a:schemeClr val="accent5"/>
                </a:solidFill>
              </a:rPr>
              <a:t> –std=c11 </a:t>
            </a:r>
            <a:r>
              <a:rPr lang="en-US" sz="1600" b="1" dirty="0" err="1">
                <a:solidFill>
                  <a:schemeClr val="accent5"/>
                </a:solidFill>
              </a:rPr>
              <a:t>mysrc.c</a:t>
            </a:r>
            <a:endParaRPr lang="en-US" sz="1600" b="1" dirty="0">
              <a:solidFill>
                <a:schemeClr val="accent5"/>
              </a:solidFill>
            </a:endParaRPr>
          </a:p>
          <a:p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Producing an object file with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</a:rPr>
              <a:t>gdb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 debug support add </a:t>
            </a:r>
            <a:r>
              <a:rPr lang="en-US" sz="1800" dirty="0">
                <a:solidFill>
                  <a:srgbClr val="0070C0"/>
                </a:solidFill>
              </a:rPr>
              <a:t>-</a:t>
            </a:r>
            <a:r>
              <a:rPr lang="en-US" sz="1800" dirty="0" err="1">
                <a:solidFill>
                  <a:srgbClr val="0070C0"/>
                </a:solidFill>
              </a:rPr>
              <a:t>ggdb</a:t>
            </a:r>
            <a:endParaRPr lang="en-US" sz="1800" dirty="0">
              <a:solidFill>
                <a:srgbClr val="0070C0"/>
              </a:solidFill>
            </a:endParaRPr>
          </a:p>
          <a:p>
            <a:pPr lvl="1"/>
            <a:r>
              <a:rPr lang="en-US" sz="1600" b="1" dirty="0" err="1">
                <a:solidFill>
                  <a:schemeClr val="accent5"/>
                </a:solidFill>
              </a:rPr>
              <a:t>gcc</a:t>
            </a:r>
            <a:r>
              <a:rPr lang="en-US" sz="1600" b="1" dirty="0">
                <a:solidFill>
                  <a:schemeClr val="accent5"/>
                </a:solidFill>
              </a:rPr>
              <a:t> –Wall -</a:t>
            </a:r>
            <a:r>
              <a:rPr lang="en-US" sz="1600" b="1" dirty="0" err="1">
                <a:solidFill>
                  <a:schemeClr val="accent5"/>
                </a:solidFill>
              </a:rPr>
              <a:t>Wextra</a:t>
            </a:r>
            <a:r>
              <a:rPr lang="en-US" sz="1600" b="1" dirty="0">
                <a:solidFill>
                  <a:schemeClr val="accent5"/>
                </a:solidFill>
              </a:rPr>
              <a:t> –c –</a:t>
            </a:r>
            <a:r>
              <a:rPr lang="en-US" sz="1600" b="1" dirty="0" err="1">
                <a:solidFill>
                  <a:schemeClr val="accent5"/>
                </a:solidFill>
              </a:rPr>
              <a:t>ggdb</a:t>
            </a:r>
            <a:r>
              <a:rPr lang="en-US" sz="1600" b="1" dirty="0">
                <a:solidFill>
                  <a:schemeClr val="accent5"/>
                </a:solidFill>
              </a:rPr>
              <a:t> </a:t>
            </a:r>
            <a:r>
              <a:rPr lang="en-US" sz="1600" b="1" dirty="0" err="1">
                <a:solidFill>
                  <a:schemeClr val="accent5"/>
                </a:solidFill>
              </a:rPr>
              <a:t>mysrc.c</a:t>
            </a:r>
            <a:endParaRPr lang="en-US" sz="1600" b="1" dirty="0">
              <a:solidFill>
                <a:schemeClr val="accent5"/>
              </a:solidFill>
            </a:endParaRPr>
          </a:p>
          <a:p>
            <a:pPr lvl="2"/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creates an object file </a:t>
            </a:r>
            <a:r>
              <a:rPr lang="en-US" sz="1400" b="1" dirty="0" err="1">
                <a:solidFill>
                  <a:srgbClr val="0070C0"/>
                </a:solidFill>
              </a:rPr>
              <a:t>mysrc.o</a:t>
            </a:r>
            <a:endParaRPr lang="en-US" sz="1400" b="1" dirty="0">
              <a:solidFill>
                <a:srgbClr val="0070C0"/>
              </a:solidFill>
            </a:endParaRPr>
          </a:p>
          <a:p>
            <a:pPr lvl="1"/>
            <a:r>
              <a:rPr lang="en-US" sz="1600" b="1" dirty="0" err="1">
                <a:solidFill>
                  <a:schemeClr val="accent5"/>
                </a:solidFill>
              </a:rPr>
              <a:t>gcc</a:t>
            </a:r>
            <a:r>
              <a:rPr lang="en-US" sz="1600" b="1" dirty="0">
                <a:solidFill>
                  <a:schemeClr val="accent5"/>
                </a:solidFill>
              </a:rPr>
              <a:t> –Wall –</a:t>
            </a:r>
            <a:r>
              <a:rPr lang="en-US" sz="1600" b="1" dirty="0" err="1">
                <a:solidFill>
                  <a:schemeClr val="accent5"/>
                </a:solidFill>
              </a:rPr>
              <a:t>Wextra</a:t>
            </a:r>
            <a:r>
              <a:rPr lang="en-US" sz="1600" b="1" dirty="0">
                <a:solidFill>
                  <a:schemeClr val="accent5"/>
                </a:solidFill>
              </a:rPr>
              <a:t> –c –</a:t>
            </a:r>
            <a:r>
              <a:rPr lang="en-US" sz="1600" b="1" dirty="0" err="1">
                <a:solidFill>
                  <a:schemeClr val="accent5"/>
                </a:solidFill>
              </a:rPr>
              <a:t>ggdb</a:t>
            </a:r>
            <a:r>
              <a:rPr lang="en-US" sz="1600" b="1" dirty="0">
                <a:solidFill>
                  <a:schemeClr val="accent5"/>
                </a:solidFill>
              </a:rPr>
              <a:t> </a:t>
            </a:r>
            <a:r>
              <a:rPr lang="en-US" sz="1600" b="1" dirty="0" err="1">
                <a:solidFill>
                  <a:schemeClr val="accent5"/>
                </a:solidFill>
              </a:rPr>
              <a:t>mymain.c</a:t>
            </a:r>
            <a:endParaRPr lang="en-US" sz="1600" b="1" dirty="0">
              <a:solidFill>
                <a:schemeClr val="accent5"/>
              </a:solidFill>
            </a:endParaRPr>
          </a:p>
          <a:p>
            <a:pPr lvl="2"/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creates an object file </a:t>
            </a:r>
            <a:r>
              <a:rPr lang="en-US" sz="1400" b="1" dirty="0" err="1">
                <a:solidFill>
                  <a:srgbClr val="0070C0"/>
                </a:solidFill>
              </a:rPr>
              <a:t>mymain.o</a:t>
            </a:r>
            <a:endParaRPr lang="en-US" sz="1400" b="1" dirty="0">
              <a:solidFill>
                <a:srgbClr val="0070C0"/>
              </a:solidFill>
            </a:endParaRPr>
          </a:p>
          <a:p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Linkage step </a:t>
            </a:r>
          </a:p>
          <a:p>
            <a:pPr lvl="1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combining a program spread across multiple files</a:t>
            </a:r>
          </a:p>
          <a:p>
            <a:pPr lvl="1"/>
            <a:r>
              <a:rPr lang="en-US" sz="1600" b="1" dirty="0" err="1">
                <a:solidFill>
                  <a:schemeClr val="accent5"/>
                </a:solidFill>
              </a:rPr>
              <a:t>gcc</a:t>
            </a:r>
            <a:r>
              <a:rPr lang="en-US" sz="1600" b="1" dirty="0">
                <a:solidFill>
                  <a:schemeClr val="accent5"/>
                </a:solidFill>
              </a:rPr>
              <a:t> –Wall -</a:t>
            </a:r>
            <a:r>
              <a:rPr lang="en-US" sz="1600" b="1" dirty="0" err="1">
                <a:solidFill>
                  <a:schemeClr val="accent5"/>
                </a:solidFill>
              </a:rPr>
              <a:t>Wextra</a:t>
            </a:r>
            <a:r>
              <a:rPr lang="en-US" sz="1600" b="1" dirty="0">
                <a:solidFill>
                  <a:schemeClr val="accent5"/>
                </a:solidFill>
              </a:rPr>
              <a:t> –o </a:t>
            </a:r>
            <a:r>
              <a:rPr lang="en-US" sz="1600" b="1" dirty="0" err="1">
                <a:solidFill>
                  <a:schemeClr val="accent5"/>
                </a:solidFill>
              </a:rPr>
              <a:t>myprog</a:t>
            </a:r>
            <a:r>
              <a:rPr lang="en-US" sz="1600" b="1" dirty="0">
                <a:solidFill>
                  <a:schemeClr val="accent5"/>
                </a:solidFill>
              </a:rPr>
              <a:t> </a:t>
            </a:r>
            <a:r>
              <a:rPr lang="en-US" sz="1600" b="1" dirty="0" err="1">
                <a:solidFill>
                  <a:schemeClr val="accent5"/>
                </a:solidFill>
              </a:rPr>
              <a:t>mymain.o</a:t>
            </a:r>
            <a:r>
              <a:rPr lang="en-US" sz="1600" b="1" dirty="0">
                <a:solidFill>
                  <a:schemeClr val="accent5"/>
                </a:solidFill>
              </a:rPr>
              <a:t> </a:t>
            </a:r>
            <a:r>
              <a:rPr lang="en-US" sz="1600" b="1" dirty="0" err="1">
                <a:solidFill>
                  <a:schemeClr val="accent5"/>
                </a:solidFill>
              </a:rPr>
              <a:t>mysrc.o</a:t>
            </a:r>
            <a:endParaRPr lang="en-US" sz="1600" b="1" dirty="0">
              <a:solidFill>
                <a:schemeClr val="accent5"/>
              </a:solidFill>
            </a:endParaRPr>
          </a:p>
          <a:p>
            <a:pPr lvl="2"/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creates executable file </a:t>
            </a:r>
            <a:r>
              <a:rPr lang="en-US" sz="1400" b="1" dirty="0" err="1">
                <a:solidFill>
                  <a:srgbClr val="0070C0"/>
                </a:solidFill>
              </a:rPr>
              <a:t>myprog</a:t>
            </a:r>
            <a:endParaRPr lang="en-US" sz="1400" b="1" dirty="0">
              <a:solidFill>
                <a:srgbClr val="0070C0"/>
              </a:solidFill>
            </a:endParaRPr>
          </a:p>
          <a:p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Compile and linkage of file(s) in one step</a:t>
            </a:r>
          </a:p>
          <a:p>
            <a:pPr lvl="1"/>
            <a:r>
              <a:rPr lang="en-US" sz="1600" b="1" dirty="0" err="1">
                <a:solidFill>
                  <a:schemeClr val="accent5"/>
                </a:solidFill>
              </a:rPr>
              <a:t>gcc</a:t>
            </a:r>
            <a:r>
              <a:rPr lang="en-US" sz="1600" b="1" dirty="0">
                <a:solidFill>
                  <a:schemeClr val="accent5"/>
                </a:solidFill>
              </a:rPr>
              <a:t> –Wall –</a:t>
            </a:r>
            <a:r>
              <a:rPr lang="en-US" sz="1600" b="1" dirty="0" err="1">
                <a:solidFill>
                  <a:schemeClr val="accent5"/>
                </a:solidFill>
              </a:rPr>
              <a:t>Wextra</a:t>
            </a:r>
            <a:r>
              <a:rPr lang="en-US" sz="1600" b="1" dirty="0">
                <a:solidFill>
                  <a:schemeClr val="accent5"/>
                </a:solidFill>
              </a:rPr>
              <a:t> -o </a:t>
            </a:r>
            <a:r>
              <a:rPr lang="en-US" sz="1600" b="1" dirty="0" err="1">
                <a:solidFill>
                  <a:schemeClr val="accent5"/>
                </a:solidFill>
              </a:rPr>
              <a:t>myprog</a:t>
            </a:r>
            <a:r>
              <a:rPr lang="en-US" sz="1600" b="1" dirty="0">
                <a:solidFill>
                  <a:schemeClr val="accent5"/>
                </a:solidFill>
              </a:rPr>
              <a:t>  </a:t>
            </a:r>
            <a:r>
              <a:rPr lang="en-US" sz="1600" b="1" dirty="0" err="1">
                <a:solidFill>
                  <a:schemeClr val="accent5"/>
                </a:solidFill>
              </a:rPr>
              <a:t>mysrc.c</a:t>
            </a:r>
            <a:r>
              <a:rPr lang="en-US" sz="1600" b="1" dirty="0">
                <a:solidFill>
                  <a:schemeClr val="accent5"/>
                </a:solidFill>
              </a:rPr>
              <a:t> </a:t>
            </a:r>
            <a:r>
              <a:rPr lang="en-US" sz="1600" b="1" dirty="0" err="1">
                <a:solidFill>
                  <a:schemeClr val="accent5"/>
                </a:solidFill>
              </a:rPr>
              <a:t>mymain.c</a:t>
            </a:r>
            <a:endParaRPr lang="en-US" sz="1600" b="1" dirty="0">
              <a:solidFill>
                <a:schemeClr val="accent5"/>
              </a:solidFill>
            </a:endParaRPr>
          </a:p>
          <a:p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run the program (refer to cse15l notes)</a:t>
            </a:r>
          </a:p>
          <a:p>
            <a:pPr lvl="1"/>
            <a:r>
              <a:rPr lang="en-US" sz="1600" b="1" dirty="0">
                <a:solidFill>
                  <a:schemeClr val="accent5"/>
                </a:solidFill>
              </a:rPr>
              <a:t>% ./</a:t>
            </a:r>
            <a:r>
              <a:rPr lang="en-US" sz="1600" b="1" dirty="0" err="1">
                <a:solidFill>
                  <a:schemeClr val="accent5"/>
                </a:solidFill>
              </a:rPr>
              <a:t>myprog</a:t>
            </a:r>
            <a:endParaRPr lang="en-US" sz="1600" b="1" dirty="0">
              <a:solidFill>
                <a:schemeClr val="accent5"/>
              </a:solidFill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1204F12-6A5A-334A-9AE3-6A0610FCE38B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91311" y="531807"/>
            <a:ext cx="5010912" cy="624736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Run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</a:rPr>
              <a:t>gcc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with flags</a:t>
            </a:r>
          </a:p>
          <a:p>
            <a:pPr lvl="1"/>
            <a:r>
              <a:rPr lang="en-US" sz="1800" b="1" dirty="0">
                <a:solidFill>
                  <a:schemeClr val="accent3"/>
                </a:solidFill>
              </a:rPr>
              <a:t>-Wall -</a:t>
            </a:r>
            <a:r>
              <a:rPr lang="en-US" sz="1800" b="1" dirty="0" err="1">
                <a:solidFill>
                  <a:schemeClr val="accent3"/>
                </a:solidFill>
              </a:rPr>
              <a:t>Wextra</a:t>
            </a:r>
            <a:endParaRPr lang="en-US" sz="1800" b="1" dirty="0">
              <a:solidFill>
                <a:schemeClr val="accent3"/>
              </a:solidFill>
            </a:endParaRPr>
          </a:p>
          <a:p>
            <a:pPr lvl="2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required flag for c programs in cse30</a:t>
            </a:r>
          </a:p>
          <a:p>
            <a:pPr lvl="2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output all warning messages</a:t>
            </a:r>
          </a:p>
          <a:p>
            <a:pPr lvl="1"/>
            <a:r>
              <a:rPr lang="en-US" sz="1800" b="1" dirty="0">
                <a:solidFill>
                  <a:schemeClr val="accent3"/>
                </a:solidFill>
              </a:rPr>
              <a:t>-c </a:t>
            </a:r>
          </a:p>
          <a:p>
            <a:pPr lvl="2"/>
            <a:r>
              <a:rPr lang="en-US" sz="1600" dirty="0">
                <a:solidFill>
                  <a:schemeClr val="accent3"/>
                </a:solidFill>
              </a:rPr>
              <a:t>Optional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flag (lower case)</a:t>
            </a:r>
          </a:p>
          <a:p>
            <a:pPr lvl="2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Compile or assemble to object file only do not call </a:t>
            </a:r>
            <a:r>
              <a:rPr lang="en-US" sz="1600" b="1" dirty="0" err="1">
                <a:solidFill>
                  <a:srgbClr val="0070C0"/>
                </a:solidFill>
              </a:rPr>
              <a:t>ld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 to link</a:t>
            </a:r>
          </a:p>
          <a:p>
            <a:pPr lvl="2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creates a </a:t>
            </a:r>
            <a:r>
              <a:rPr lang="en-US" sz="1600" b="1" dirty="0">
                <a:solidFill>
                  <a:srgbClr val="0070C0"/>
                </a:solidFill>
              </a:rPr>
              <a:t>.o 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file</a:t>
            </a:r>
          </a:p>
          <a:p>
            <a:pPr lvl="1"/>
            <a:r>
              <a:rPr lang="en-US" sz="1800" b="1" dirty="0">
                <a:solidFill>
                  <a:schemeClr val="accent3"/>
                </a:solidFill>
              </a:rPr>
              <a:t>-</a:t>
            </a:r>
            <a:r>
              <a:rPr lang="en-US" sz="1800" b="1" dirty="0" err="1">
                <a:solidFill>
                  <a:schemeClr val="accent3"/>
                </a:solidFill>
              </a:rPr>
              <a:t>ggdb</a:t>
            </a:r>
            <a:endParaRPr lang="en-US" sz="1800" b="1" dirty="0">
              <a:solidFill>
                <a:schemeClr val="accent3"/>
              </a:solidFill>
            </a:endParaRPr>
          </a:p>
          <a:p>
            <a:pPr lvl="2"/>
            <a:r>
              <a:rPr lang="en-US" sz="1600" i="1" dirty="0">
                <a:solidFill>
                  <a:schemeClr val="accent3"/>
                </a:solidFill>
              </a:rPr>
              <a:t>Optional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flag</a:t>
            </a:r>
          </a:p>
          <a:p>
            <a:pPr lvl="2"/>
            <a:r>
              <a:rPr lang="en-US" sz="1600" dirty="0">
                <a:solidFill>
                  <a:schemeClr val="accent1"/>
                </a:solidFill>
              </a:rPr>
              <a:t>Compile with debug support 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1600" dirty="0" err="1">
                <a:solidFill>
                  <a:schemeClr val="tx1">
                    <a:lumMod val="50000"/>
                  </a:schemeClr>
                </a:solidFill>
              </a:rPr>
              <a:t>gdb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)</a:t>
            </a:r>
          </a:p>
          <a:p>
            <a:pPr lvl="2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generates code that is easier to debug</a:t>
            </a:r>
          </a:p>
          <a:p>
            <a:pPr lvl="2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removes many optimizations</a:t>
            </a:r>
          </a:p>
          <a:p>
            <a:pPr lvl="1"/>
            <a:r>
              <a:rPr lang="en-US" sz="1800" b="1" dirty="0">
                <a:solidFill>
                  <a:schemeClr val="accent3"/>
                </a:solidFill>
              </a:rPr>
              <a:t>-o </a:t>
            </a:r>
            <a:r>
              <a:rPr lang="en-US" sz="1800" i="1" dirty="0">
                <a:solidFill>
                  <a:schemeClr val="accent5"/>
                </a:solidFill>
              </a:rPr>
              <a:t>&lt;filename&gt;</a:t>
            </a:r>
          </a:p>
          <a:p>
            <a:pPr lvl="2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specifies</a:t>
            </a:r>
            <a:r>
              <a:rPr lang="en-US" sz="1600" dirty="0"/>
              <a:t> </a:t>
            </a:r>
            <a:r>
              <a:rPr lang="en-US" sz="1600" i="1" dirty="0">
                <a:solidFill>
                  <a:schemeClr val="accent5"/>
                </a:solidFill>
              </a:rPr>
              <a:t>filename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of executable file</a:t>
            </a:r>
          </a:p>
          <a:p>
            <a:pPr lvl="2"/>
            <a:r>
              <a:rPr lang="en-US" sz="1600" b="1" dirty="0" err="1">
                <a:solidFill>
                  <a:srgbClr val="0070C0"/>
                </a:solidFill>
              </a:rPr>
              <a:t>a.out</a:t>
            </a:r>
            <a:r>
              <a:rPr lang="en-US" sz="1600" b="1" dirty="0">
                <a:solidFill>
                  <a:srgbClr val="0070C0"/>
                </a:solidFill>
              </a:rPr>
              <a:t> 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is the default</a:t>
            </a:r>
          </a:p>
          <a:p>
            <a:pPr lvl="1"/>
            <a:r>
              <a:rPr lang="en-US" sz="1800" b="1" dirty="0">
                <a:solidFill>
                  <a:schemeClr val="accent3"/>
                </a:solidFill>
              </a:rPr>
              <a:t>-S</a:t>
            </a:r>
            <a:endParaRPr lang="en-US" sz="1800" i="1" dirty="0">
              <a:solidFill>
                <a:schemeClr val="accent5"/>
              </a:solidFill>
            </a:endParaRPr>
          </a:p>
          <a:p>
            <a:pPr lvl="2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upper case </a:t>
            </a:r>
            <a:r>
              <a:rPr lang="en-US" sz="1600" dirty="0">
                <a:solidFill>
                  <a:schemeClr val="accent3"/>
                </a:solidFill>
              </a:rPr>
              <a:t>S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, not normally used</a:t>
            </a:r>
          </a:p>
          <a:p>
            <a:pPr lvl="2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Compiles to assembly text file and stops</a:t>
            </a:r>
          </a:p>
          <a:p>
            <a:pPr lvl="2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creates a </a:t>
            </a:r>
            <a:r>
              <a:rPr lang="en-US" sz="1600" b="1" dirty="0">
                <a:solidFill>
                  <a:srgbClr val="0070C0"/>
                </a:solidFill>
              </a:rPr>
              <a:t>.s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 file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4AD87C7-0E3A-F54A-8C32-C91E838A0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311" y="130705"/>
            <a:ext cx="10515600" cy="415947"/>
          </a:xfrm>
        </p:spPr>
        <p:txBody>
          <a:bodyPr/>
          <a:lstStyle/>
          <a:p>
            <a:r>
              <a:rPr lang="en-US" dirty="0"/>
              <a:t>Basic </a:t>
            </a:r>
            <a:r>
              <a:rPr lang="en-US" dirty="0" err="1"/>
              <a:t>gcc</a:t>
            </a:r>
            <a:r>
              <a:rPr lang="en-US" dirty="0"/>
              <a:t> toolchain usage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E0BD14-A2D4-3D4B-91D4-531FE53847E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660606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033D2-DF4B-79D2-E724-F989064EF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8993901" cy="356739"/>
          </a:xfrm>
        </p:spPr>
        <p:txBody>
          <a:bodyPr/>
          <a:lstStyle/>
          <a:p>
            <a:r>
              <a:rPr lang="en-US" dirty="0"/>
              <a:t>Aside: Remember make from CSE15L?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2771F1-799A-C20C-F612-F0B88EF6AE4F}"/>
              </a:ext>
            </a:extLst>
          </p:cNvPr>
          <p:cNvSpPr txBox="1"/>
          <p:nvPr/>
        </p:nvSpPr>
        <p:spPr>
          <a:xfrm>
            <a:off x="3053061" y="367026"/>
            <a:ext cx="5930445" cy="63709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CSE30SP24 DFA Example</a:t>
            </a:r>
          </a:p>
          <a:p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if you type 'make' without arguments, this is the default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PROG        =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noq</a:t>
            </a:r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all:        $(PROG)</a:t>
            </a:r>
          </a:p>
          <a:p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header files and the associated object files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HEAD        = 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states.h</a:t>
            </a:r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SRC         = 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noq.c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states.c</a:t>
            </a:r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OBJ         =  ${SRC:%.c=%.o}</a:t>
            </a:r>
          </a:p>
          <a:p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special libraries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LIB         =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LIBFLAGS    = -L ./ $(LIB)</a:t>
            </a:r>
          </a:p>
          <a:p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select the compiler and flags you can over-ride on command line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e.g., make DEBUG=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CC          =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DEBUG       = -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ggdb</a:t>
            </a:r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CSTD        =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WARN        = -Wall -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Wextra</a:t>
            </a:r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CDEFS       =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CFLAGS      = -I. $(DEBUG) $(WARN) $(CSTD) $(CDEFS)</a:t>
            </a:r>
          </a:p>
          <a:p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$(OBJ):     $(HEAD)</a:t>
            </a:r>
          </a:p>
          <a:p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specify how to compile/assemble the target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$(PROG):    $(OBJ)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$(CC) $(CFLAGS) $(OBJ) $(LIB) -o $@</a:t>
            </a:r>
          </a:p>
          <a:p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remove binaries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.PHONY: clean clobber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clean: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rm -f $(OBJ) $(PROG)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A94995-EF7C-B9D1-33E2-755711D35E3F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119688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E2F113-A9ED-A149-D59D-62F6AF4EE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6" y="79997"/>
            <a:ext cx="11331909" cy="451782"/>
          </a:xfrm>
        </p:spPr>
        <p:txBody>
          <a:bodyPr/>
          <a:lstStyle/>
          <a:p>
            <a:r>
              <a:rPr lang="en-US" dirty="0"/>
              <a:t>Programming a Deterministic Finite Automaton - testing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BCCE4A-D045-D2FC-6503-3349868CDF30}"/>
              </a:ext>
            </a:extLst>
          </p:cNvPr>
          <p:cNvSpPr txBox="1"/>
          <p:nvPr/>
        </p:nvSpPr>
        <p:spPr>
          <a:xfrm>
            <a:off x="1551249" y="531779"/>
            <a:ext cx="5551520" cy="59093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make</a:t>
            </a:r>
          </a:p>
          <a:p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-I. -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ggdb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-Wall -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Wextra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-c -o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noq.o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noq.c</a:t>
            </a:r>
            <a:endParaRPr lang="en-US" sz="1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-I. -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ggdb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-Wall -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Wextra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 -c -o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states.o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states.c</a:t>
            </a:r>
            <a:endParaRPr lang="en-US" sz="1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-I. -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ggdb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-Wall -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Wextra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noq.o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states.o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-o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noq</a:t>
            </a:r>
            <a:endParaRPr lang="en-US" sz="1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./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noq</a:t>
            </a:r>
            <a:endParaRPr lang="en-US" sz="14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123"456"789</a:t>
            </a:r>
          </a:p>
          <a:p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123789</a:t>
            </a:r>
          </a:p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"123"45"67"</a:t>
            </a:r>
          </a:p>
          <a:p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45</a:t>
            </a:r>
          </a:p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"123</a:t>
            </a:r>
          </a:p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456</a:t>
            </a:r>
          </a:p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78"9</a:t>
            </a:r>
          </a:p>
          <a:p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</a:p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"test</a:t>
            </a:r>
          </a:p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^d</a:t>
            </a:r>
          </a:p>
          <a:p>
            <a:r>
              <a:rPr lang="en-US" sz="14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noq</a:t>
            </a:r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error: Missing end quote "</a:t>
            </a:r>
          </a:p>
          <a:p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 in</a:t>
            </a:r>
          </a:p>
          <a:p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line1"34"</a:t>
            </a:r>
          </a:p>
          <a:p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"line2"line2</a:t>
            </a:r>
          </a:p>
          <a:p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line3"</a:t>
            </a:r>
          </a:p>
          <a:p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line4</a:t>
            </a:r>
          </a:p>
          <a:p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./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noq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in &gt; out</a:t>
            </a:r>
          </a:p>
          <a:p>
            <a:r>
              <a:rPr lang="en-US" sz="14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noq</a:t>
            </a:r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error: missing end quote "</a:t>
            </a:r>
          </a:p>
          <a:p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 out</a:t>
            </a:r>
          </a:p>
          <a:p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line1</a:t>
            </a:r>
          </a:p>
          <a:p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line2</a:t>
            </a:r>
          </a:p>
          <a:p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line3$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322CBE-28D6-98EE-79A3-9D5DA50CDC53}"/>
              </a:ext>
            </a:extLst>
          </p:cNvPr>
          <p:cNvSpPr txBox="1"/>
          <p:nvPr/>
        </p:nvSpPr>
        <p:spPr>
          <a:xfrm>
            <a:off x="8178680" y="770917"/>
            <a:ext cx="19543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typed input in red</a:t>
            </a:r>
          </a:p>
          <a:p>
            <a:r>
              <a:rPr lang="en-US" dirty="0">
                <a:solidFill>
                  <a:schemeClr val="accent1"/>
                </a:solidFill>
              </a:rPr>
              <a:t>output in blue</a:t>
            </a:r>
            <a:r>
              <a:rPr lang="en-US" dirty="0"/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705EB1-1422-D22C-8FEC-59A2F9DA5F37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7253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D9BD7B9-3441-B04C-8F22-4DB91BFE4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796" y="342275"/>
            <a:ext cx="5047199" cy="455603"/>
          </a:xfrm>
        </p:spPr>
        <p:txBody>
          <a:bodyPr/>
          <a:lstStyle/>
          <a:p>
            <a:r>
              <a:rPr lang="en-US" dirty="0"/>
              <a:t>C Function Definitions - 3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925862D-8239-134F-87CE-3E63024C345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471468" y="892979"/>
            <a:ext cx="8811185" cy="343032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400" dirty="0"/>
              <a:t>In standard C, </a:t>
            </a:r>
            <a:r>
              <a:rPr lang="en-US" sz="2400" dirty="0">
                <a:solidFill>
                  <a:schemeClr val="accent5"/>
                </a:solidFill>
              </a:rPr>
              <a:t>functions </a:t>
            </a:r>
            <a:r>
              <a:rPr lang="en-US" sz="2400" b="1" dirty="0">
                <a:solidFill>
                  <a:srgbClr val="FF0000"/>
                </a:solidFill>
              </a:rPr>
              <a:t>cannot be nested </a:t>
            </a:r>
            <a:r>
              <a:rPr lang="en-US" sz="2400" b="1" dirty="0">
                <a:solidFill>
                  <a:schemeClr val="accent5"/>
                </a:solidFill>
              </a:rPr>
              <a:t>(defined)</a:t>
            </a:r>
            <a:r>
              <a:rPr lang="en-US" sz="2400" dirty="0">
                <a:solidFill>
                  <a:schemeClr val="accent5"/>
                </a:solidFill>
              </a:rPr>
              <a:t> inside of another function </a:t>
            </a:r>
            <a:r>
              <a:rPr lang="en-US" sz="2400" dirty="0"/>
              <a:t>(called </a:t>
            </a:r>
            <a:r>
              <a:rPr lang="en-US" sz="2400" i="1" dirty="0"/>
              <a:t>l</a:t>
            </a:r>
            <a:r>
              <a:rPr lang="en-US" sz="2400" i="1" dirty="0">
                <a:solidFill>
                  <a:srgbClr val="0070C0"/>
                </a:solidFill>
              </a:rPr>
              <a:t>ocal functions in other languages)</a:t>
            </a:r>
            <a:endParaRPr lang="en-US" sz="2400" dirty="0"/>
          </a:p>
          <a:p>
            <a:endParaRPr lang="en-US" sz="2200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3237D59-DACB-A14B-9D4A-879E5A33F8A6}"/>
              </a:ext>
            </a:extLst>
          </p:cNvPr>
          <p:cNvSpPr/>
          <p:nvPr/>
        </p:nvSpPr>
        <p:spPr bwMode="auto">
          <a:xfrm>
            <a:off x="1641300" y="1924371"/>
            <a:ext cx="8471519" cy="1995249"/>
          </a:xfrm>
          <a:prstGeom prst="roundRect">
            <a:avLst>
              <a:gd name="adj" fmla="val 5733"/>
            </a:avLst>
          </a:prstGeom>
          <a:solidFill>
            <a:schemeClr val="bg1">
              <a:alpha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outer(int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inner(int j)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do not do this, not in standard c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05FACF-EBA7-BC43-B353-290B00D2FDD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F4D4B2F-90AF-925C-3707-CB2A8534C00E}"/>
              </a:ext>
            </a:extLst>
          </p:cNvPr>
          <p:cNvSpPr txBox="1">
            <a:spLocks/>
          </p:cNvSpPr>
          <p:nvPr/>
        </p:nvSpPr>
        <p:spPr>
          <a:xfrm>
            <a:off x="467796" y="4378465"/>
            <a:ext cx="11331909" cy="21372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accent6"/>
                </a:solidFill>
              </a:rPr>
              <a:t>Assignment inside conditional test </a:t>
            </a:r>
            <a:r>
              <a:rPr lang="en-US" sz="2000" dirty="0">
                <a:solidFill>
                  <a:schemeClr val="accent6"/>
                </a:solidFill>
              </a:rPr>
              <a:t>with </a:t>
            </a:r>
            <a:r>
              <a:rPr lang="en-US" sz="2000" b="1" dirty="0">
                <a:solidFill>
                  <a:schemeClr val="accent6"/>
                </a:solidFill>
              </a:rPr>
              <a:t>a function call </a:t>
            </a:r>
            <a:r>
              <a:rPr lang="en-US" sz="2000" dirty="0">
                <a:solidFill>
                  <a:schemeClr val="accent6"/>
                </a:solidFill>
              </a:rPr>
              <a:t>(</a:t>
            </a:r>
            <a:r>
              <a:rPr lang="en-US" sz="2000" dirty="0">
                <a:solidFill>
                  <a:srgbClr val="0070C0"/>
                </a:solidFill>
              </a:rPr>
              <a:t>this is very common!</a:t>
            </a:r>
            <a:r>
              <a:rPr lang="en-US" sz="2000" dirty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63DCA892-FD9A-53F1-2408-EA51775602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9521" y="4982861"/>
            <a:ext cx="4435450" cy="1323439"/>
          </a:xfrm>
          <a:prstGeom prst="rect">
            <a:avLst/>
          </a:prstGeom>
          <a:solidFill>
            <a:schemeClr val="bg1">
              <a:lumMod val="95000"/>
              <a:alpha val="80000"/>
            </a:schemeClr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altLang="en-US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0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000" b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en-US" sz="2000" b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SomeFunction</a:t>
            </a:r>
            <a:r>
              <a:rPr lang="en-US" altLang="en-US" sz="20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 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!= 0)</a:t>
            </a:r>
            <a:b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2000" b="1" i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statement1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b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2000" b="1" i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statement2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67D3036-35BD-2C42-B70B-F13B6801C38B}"/>
              </a:ext>
            </a:extLst>
          </p:cNvPr>
          <p:cNvGrpSpPr/>
          <p:nvPr/>
        </p:nvGrpSpPr>
        <p:grpSpPr>
          <a:xfrm>
            <a:off x="5514995" y="4962483"/>
            <a:ext cx="5994477" cy="1200329"/>
            <a:chOff x="1459308" y="1768961"/>
            <a:chExt cx="6374815" cy="120032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9D61AA0-8C95-79CF-3444-3C45A58EA01C}"/>
                </a:ext>
              </a:extLst>
            </p:cNvPr>
            <p:cNvSpPr txBox="1"/>
            <p:nvPr/>
          </p:nvSpPr>
          <p:spPr>
            <a:xfrm>
              <a:off x="2415585" y="1768961"/>
              <a:ext cx="5418538" cy="12003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tx1">
                      <a:lumMod val="50000"/>
                    </a:schemeClr>
                  </a:solidFill>
                </a:rPr>
                <a:t>assignment </a:t>
              </a:r>
              <a:r>
                <a:rPr lang="en-US" sz="2400" dirty="0">
                  <a:solidFill>
                    <a:schemeClr val="accent1"/>
                  </a:solidFill>
                </a:rPr>
                <a:t>returns the value that is placed into the variable to the </a:t>
              </a:r>
              <a:r>
                <a:rPr lang="en-US" sz="2400" b="1" dirty="0">
                  <a:solidFill>
                    <a:schemeClr val="accent1"/>
                  </a:solidFill>
                </a:rPr>
                <a:t>left of the = sign</a:t>
              </a:r>
              <a:r>
                <a:rPr lang="en-US" sz="2400" dirty="0">
                  <a:solidFill>
                    <a:schemeClr val="tx1">
                      <a:lumMod val="50000"/>
                    </a:schemeClr>
                  </a:solidFill>
                </a:rPr>
                <a:t>, </a:t>
              </a:r>
              <a:r>
                <a:rPr lang="en-US" sz="2400" dirty="0">
                  <a:solidFill>
                    <a:srgbClr val="FF0000"/>
                  </a:solidFill>
                </a:rPr>
                <a:t>then</a:t>
              </a:r>
              <a:r>
                <a:rPr lang="en-US" sz="2400" dirty="0">
                  <a:solidFill>
                    <a:schemeClr val="tx1">
                      <a:lumMod val="50000"/>
                    </a:schemeClr>
                  </a:solidFill>
                </a:rPr>
                <a:t> the test is made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FE33D8A-E3BB-C21F-A3F3-4CC5A79EB85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59308" y="2049536"/>
              <a:ext cx="956277" cy="1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5966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 uiExpand="1" build="p" animBg="1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5A17F-7491-BE4C-BE50-97821E363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483" y="210646"/>
            <a:ext cx="11485416" cy="476631"/>
          </a:xfrm>
        </p:spPr>
        <p:txBody>
          <a:bodyPr/>
          <a:lstStyle/>
          <a:p>
            <a:r>
              <a:rPr lang="en-US" dirty="0"/>
              <a:t>Textbook Over-ride: Linux Return Value Convention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5FD54-FEB2-294A-B7F3-E182A5126C0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36787" y="1454070"/>
            <a:ext cx="10918426" cy="409078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2C895B"/>
                </a:solidFill>
              </a:rPr>
              <a:t>In your code, </a:t>
            </a:r>
            <a:r>
              <a:rPr lang="en-US" sz="2000" b="1" dirty="0">
                <a:solidFill>
                  <a:schemeClr val="accent1"/>
                </a:solidFill>
              </a:rPr>
              <a:t>main() </a:t>
            </a:r>
            <a:r>
              <a:rPr lang="en-US" sz="2000" b="1" dirty="0">
                <a:solidFill>
                  <a:srgbClr val="2C895B"/>
                </a:solidFill>
              </a:rPr>
              <a:t>is the first function to start to execute and </a:t>
            </a:r>
            <a:r>
              <a:rPr lang="en-US" sz="2000" b="1" i="1" dirty="0">
                <a:solidFill>
                  <a:srgbClr val="FF0000"/>
                </a:solidFill>
              </a:rPr>
              <a:t>usually</a:t>
            </a:r>
            <a:r>
              <a:rPr lang="en-US" sz="2000" b="1" dirty="0">
                <a:solidFill>
                  <a:srgbClr val="2C895B"/>
                </a:solidFill>
              </a:rPr>
              <a:t> the last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2C895B"/>
                </a:solidFill>
              </a:rPr>
              <a:t>Linux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uses a </a:t>
            </a:r>
            <a:r>
              <a:rPr lang="en-US" sz="2000" b="1" dirty="0">
                <a:solidFill>
                  <a:schemeClr val="accent5"/>
                </a:solidFill>
              </a:rPr>
              <a:t>convention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on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1"/>
                </a:solidFill>
              </a:rPr>
              <a:t>signaling errors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at process termination to the "shell"</a:t>
            </a:r>
          </a:p>
          <a:p>
            <a:pPr lvl="1"/>
            <a:r>
              <a:rPr lang="en-US" sz="2000" dirty="0">
                <a:cs typeface="Courier New" panose="02070309020205020404" pitchFamily="49" charset="0"/>
              </a:rPr>
              <a:t>Remember checking return values in CSE15L scripts?</a:t>
            </a:r>
            <a:endParaRPr lang="en-US" sz="2000" dirty="0">
              <a:solidFill>
                <a:schemeClr val="accent1"/>
              </a:solidFill>
            </a:endParaRP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It is the value often associated with the 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statement from</a:t>
            </a:r>
            <a:r>
              <a:rPr lang="en-US" sz="2000" dirty="0"/>
              <a:t> </a:t>
            </a:r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main() 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endParaRPr lang="en-US" sz="2000" b="1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FF0000"/>
                </a:solidFill>
              </a:rPr>
              <a:t>In this class</a:t>
            </a:r>
            <a:r>
              <a:rPr lang="en-US" sz="2000" b="1" dirty="0">
                <a:solidFill>
                  <a:schemeClr val="tx2"/>
                </a:solidFill>
              </a:rPr>
              <a:t>, </a:t>
            </a:r>
            <a:r>
              <a:rPr lang="en-US" sz="2000" b="1" u="sng" dirty="0">
                <a:solidFill>
                  <a:schemeClr val="accent1"/>
                </a:solidFill>
              </a:rPr>
              <a:t>always</a:t>
            </a:r>
            <a:r>
              <a:rPr lang="en-US" sz="2000" b="1" dirty="0">
                <a:solidFill>
                  <a:schemeClr val="accent1"/>
                </a:solidFill>
              </a:rPr>
              <a:t> use the Linux standard return codes </a:t>
            </a:r>
            <a:r>
              <a:rPr lang="en-US" sz="2000" dirty="0">
                <a:solidFill>
                  <a:schemeClr val="tx2"/>
                </a:solidFill>
              </a:rPr>
              <a:t>as defined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in </a:t>
            </a:r>
            <a:r>
              <a:rPr lang="en-US" sz="2000" b="1" dirty="0">
                <a:solidFill>
                  <a:schemeClr val="accent1"/>
                </a:solidFill>
                <a:cs typeface="Courier New" panose="02070309020205020404" pitchFamily="49" charset="0"/>
              </a:rPr>
              <a:t>&lt;</a:t>
            </a:r>
            <a:r>
              <a:rPr lang="en-US" sz="20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stdlib.h</a:t>
            </a:r>
            <a:r>
              <a:rPr lang="en-US" sz="2000" b="1" dirty="0">
                <a:solidFill>
                  <a:schemeClr val="accent1"/>
                </a:solidFill>
                <a:cs typeface="Courier New" panose="02070309020205020404" pitchFamily="49" charset="0"/>
              </a:rPr>
              <a:t>&gt; when returning from main() or exiting your program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chemeClr val="accent1"/>
                </a:solidFill>
                <a:cs typeface="Courier New" panose="02070309020205020404" pitchFamily="49" charset="0"/>
              </a:rPr>
              <a:t>    	</a:t>
            </a:r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EXIT_SUCCESS 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program completed ok; usually 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EXIT_FAILURE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program completed with error; non-zero value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EXIT_SUCCESS;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850A3C-8045-014B-96BB-3B23E79FCE4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766591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5A17F-7491-BE4C-BE50-97821E363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313" y="185699"/>
            <a:ext cx="11311373" cy="476631"/>
          </a:xfrm>
        </p:spPr>
        <p:txBody>
          <a:bodyPr/>
          <a:lstStyle/>
          <a:p>
            <a:r>
              <a:rPr lang="en-US" dirty="0"/>
              <a:t>Setting program termination return (status) values</a:t>
            </a:r>
          </a:p>
        </p:txBody>
      </p:sp>
      <p:sp>
        <p:nvSpPr>
          <p:cNvPr id="5" name="Rectangle 28">
            <a:extLst>
              <a:ext uri="{FF2B5EF4-FFF2-40B4-BE49-F238E27FC236}">
                <a16:creationId xmlns:a16="http://schemas.microsoft.com/office/drawing/2014/main" id="{5B42157F-B749-4641-96DD-82FA32D30839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23258" y="2142489"/>
            <a:ext cx="4409307" cy="2758366"/>
          </a:xfrm>
          <a:prstGeom prst="rect">
            <a:avLst/>
          </a:prstGeom>
          <a:solidFill>
            <a:schemeClr val="accent4">
              <a:lumMod val="20000"/>
              <a:lumOff val="80000"/>
              <a:alpha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>
            <a:lvl1pPr marL="223838" indent="-223838" eaLnBrk="0" hangingPunct="0">
              <a:spcBef>
                <a:spcPct val="50000"/>
              </a:spcBef>
              <a:defRPr sz="2400">
                <a:solidFill>
                  <a:srgbClr val="0000FF"/>
                </a:solidFill>
                <a:latin typeface="Helvetica" pitchFamily="2" charset="0"/>
              </a:defRPr>
            </a:lvl1pPr>
            <a:lvl2pPr marL="563563" indent="-223838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2pPr>
            <a:lvl3pPr marL="911225" indent="-233363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3pPr>
            <a:lvl4pPr marL="1258888" indent="-233363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4pPr>
            <a:lvl5pPr marL="1597025" indent="-223838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5pPr>
            <a:lvl6pPr marL="20542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6pPr>
            <a:lvl7pPr marL="25114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7pPr>
            <a:lvl8pPr marL="29686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8pPr>
            <a:lvl9pPr marL="34258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9pPr>
          </a:lstStyle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alt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alt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main(void) {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Your code here */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/* code was successful */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EXIT_SUCCESS</a:t>
            </a: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Rectangle 28">
            <a:extLst>
              <a:ext uri="{FF2B5EF4-FFF2-40B4-BE49-F238E27FC236}">
                <a16:creationId xmlns:a16="http://schemas.microsoft.com/office/drawing/2014/main" id="{43D5D087-9B6D-AF41-BA5A-61F6949F01F7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966858" y="2142489"/>
            <a:ext cx="4409307" cy="2758366"/>
          </a:xfrm>
          <a:prstGeom prst="rect">
            <a:avLst/>
          </a:prstGeom>
          <a:solidFill>
            <a:schemeClr val="accent4">
              <a:lumMod val="20000"/>
              <a:lumOff val="80000"/>
              <a:alpha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>
            <a:lvl1pPr marL="223838" indent="-223838" eaLnBrk="0" hangingPunct="0">
              <a:spcBef>
                <a:spcPct val="50000"/>
              </a:spcBef>
              <a:defRPr sz="2400">
                <a:solidFill>
                  <a:srgbClr val="0000FF"/>
                </a:solidFill>
                <a:latin typeface="Helvetica" pitchFamily="2" charset="0"/>
              </a:defRPr>
            </a:lvl1pPr>
            <a:lvl2pPr marL="563563" indent="-223838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2pPr>
            <a:lvl3pPr marL="911225" indent="-233363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3pPr>
            <a:lvl4pPr marL="1258888" indent="-233363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4pPr>
            <a:lvl5pPr marL="1597025" indent="-223838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5pPr>
            <a:lvl6pPr marL="20542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6pPr>
            <a:lvl7pPr marL="25114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7pPr>
            <a:lvl8pPr marL="29686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8pPr>
            <a:lvl9pPr marL="34258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9pPr>
          </a:lstStyle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alt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alt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main(void) {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/* Your code here */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/* a failure occurred */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EXIT_FAILURE</a:t>
            </a: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EB8915-52A2-C215-FE6B-D6E5A518F1E8}"/>
              </a:ext>
            </a:extLst>
          </p:cNvPr>
          <p:cNvSpPr txBox="1"/>
          <p:nvPr/>
        </p:nvSpPr>
        <p:spPr>
          <a:xfrm>
            <a:off x="7251390" y="1370571"/>
            <a:ext cx="3521787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Indicating your program operated incorrectly/errors                                    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DF85A7-FB8D-17EA-4C69-7439558D8344}"/>
              </a:ext>
            </a:extLst>
          </p:cNvPr>
          <p:cNvSpPr txBox="1"/>
          <p:nvPr/>
        </p:nvSpPr>
        <p:spPr>
          <a:xfrm>
            <a:off x="1541415" y="1290130"/>
            <a:ext cx="2985509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Indicating your program operated correctly</a:t>
            </a:r>
          </a:p>
        </p:txBody>
      </p:sp>
    </p:spTree>
    <p:extLst>
      <p:ext uri="{BB962C8B-B14F-4D97-AF65-F5344CB8AC3E}">
        <p14:creationId xmlns:p14="http://schemas.microsoft.com/office/powerpoint/2010/main" val="1409716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Theme1">
  <a:themeElements>
    <a:clrScheme name="Custom 3">
      <a:dk1>
        <a:srgbClr val="6B767D"/>
      </a:dk1>
      <a:lt1>
        <a:srgbClr val="FFFFFF"/>
      </a:lt1>
      <a:dk2>
        <a:srgbClr val="384851"/>
      </a:dk2>
      <a:lt2>
        <a:srgbClr val="E7E6E6"/>
      </a:lt2>
      <a:accent1>
        <a:srgbClr val="007CD5"/>
      </a:accent1>
      <a:accent2>
        <a:srgbClr val="384851"/>
      </a:accent2>
      <a:accent3>
        <a:srgbClr val="00B2B1"/>
      </a:accent3>
      <a:accent4>
        <a:srgbClr val="FEC64D"/>
      </a:accent4>
      <a:accent5>
        <a:srgbClr val="0098C9"/>
      </a:accent5>
      <a:accent6>
        <a:srgbClr val="000000"/>
      </a:accent6>
      <a:hlink>
        <a:srgbClr val="000000"/>
      </a:hlink>
      <a:folHlink>
        <a:srgbClr val="6B767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radata PPT Template 1018" id="{EE612F73-3E02-9F48-B8B0-975331B1AC45}" vid="{3E1481C8-D4F0-9A4A-AD9B-9994492B8A5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64016</TotalTime>
  <Words>10232</Words>
  <Application>Microsoft Macintosh PowerPoint</Application>
  <PresentationFormat>Widescreen</PresentationFormat>
  <Paragraphs>1633</Paragraphs>
  <Slides>69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81" baseType="lpstr">
      <vt:lpstr>Arial</vt:lpstr>
      <vt:lpstr>Arial Regular</vt:lpstr>
      <vt:lpstr>Calibri</vt:lpstr>
      <vt:lpstr>Cambria</vt:lpstr>
      <vt:lpstr>Cambria Math</vt:lpstr>
      <vt:lpstr>CMU Bright</vt:lpstr>
      <vt:lpstr>Consolas</vt:lpstr>
      <vt:lpstr>Courier New</vt:lpstr>
      <vt:lpstr>Helvetica</vt:lpstr>
      <vt:lpstr>Roboto Regular</vt:lpstr>
      <vt:lpstr>Wingdings</vt:lpstr>
      <vt:lpstr>Theme1</vt:lpstr>
      <vt:lpstr>PowerPoint Presentation</vt:lpstr>
      <vt:lpstr>PowerPoint Presentation</vt:lpstr>
      <vt:lpstr>Why header guards are needed</vt:lpstr>
      <vt:lpstr>Background: What is a Definition?</vt:lpstr>
      <vt:lpstr>C Function Definitions - 1</vt:lpstr>
      <vt:lpstr>C Function Definitions - 2</vt:lpstr>
      <vt:lpstr>C Function Definitions - 3</vt:lpstr>
      <vt:lpstr>Textbook Over-ride: Linux Return Value Convention</vt:lpstr>
      <vt:lpstr>Setting program termination return (status) values</vt:lpstr>
      <vt:lpstr>Background: What is a Declaration?</vt:lpstr>
      <vt:lpstr>Definitions and Declarations Use in C</vt:lpstr>
      <vt:lpstr>Function Prototypes:  Creating a Function Declaration</vt:lpstr>
      <vt:lpstr>C and Scope Review</vt:lpstr>
      <vt:lpstr>Nested Scope</vt:lpstr>
      <vt:lpstr>C Variable Storage Lifetime</vt:lpstr>
      <vt:lpstr>Variables in C</vt:lpstr>
      <vt:lpstr>Example:  Block scope (local) static storage duration variables</vt:lpstr>
      <vt:lpstr>Real programs are distributed across multiple files</vt:lpstr>
      <vt:lpstr>Controlling Linkage Across Files in Multi-File C Programs</vt:lpstr>
      <vt:lpstr>Controlling Linkage Across Files in Multi-File C Programs</vt:lpstr>
      <vt:lpstr>Linkage Examples</vt:lpstr>
      <vt:lpstr>Creating Public Interface files (header files)</vt:lpstr>
      <vt:lpstr>Creating Public Interface files (header files)</vt:lpstr>
      <vt:lpstr>Compiling Multi-File Programs (assembly steps not shown)</vt:lpstr>
      <vt:lpstr>C standard I/O Library (stdio) File I/O File Position Pointer and EOF</vt:lpstr>
      <vt:lpstr>C Library Function API : Simple Character I/O – Used in PA3</vt:lpstr>
      <vt:lpstr>Character I/O (Also the Primary loop in PA3) </vt:lpstr>
      <vt:lpstr>stdio File I/O – Working with a Keyboard</vt:lpstr>
      <vt:lpstr>PA3: Programming a Deterministic Finite Automaton </vt:lpstr>
      <vt:lpstr>Programming a Deterministic Finite Automaton – The Files </vt:lpstr>
      <vt:lpstr>Programming a Deterministic Finite Automaton - states.h </vt:lpstr>
      <vt:lpstr>Programming a Deterministic Finite Automaton – states.c</vt:lpstr>
      <vt:lpstr>Programming a Deterministic Finite Automaton – noq.c</vt:lpstr>
      <vt:lpstr>Linux/Unix Process and Standard I/O (CSE 15L)</vt:lpstr>
      <vt:lpstr>C Library Function: Simple Formatted Printing</vt:lpstr>
      <vt:lpstr>Some Formatted Output Conversion Examples</vt:lpstr>
      <vt:lpstr>Conditional Statements (if, while, do...while, for)</vt:lpstr>
      <vt:lpstr>Program Flow – Short Circuit or Minimal Evaluation</vt:lpstr>
      <vt:lpstr>Program Flow – Short Circuit or Minimal Evaluation</vt:lpstr>
      <vt:lpstr>Be Careful with the comma , sequence operator</vt:lpstr>
      <vt:lpstr>Review: Binary Numbering</vt:lpstr>
      <vt:lpstr>Review: Hexadecimal Numbering</vt:lpstr>
      <vt:lpstr>Number Base Overview (as written in C)</vt:lpstr>
      <vt:lpstr>Binary  &lt;---&gt; Hexadecimal Equivalences</vt:lpstr>
      <vt:lpstr>Hex to Binary (group 4 bits per digit from the right)</vt:lpstr>
      <vt:lpstr>Binary to Hex (group 4 bits per digit from the right)</vt:lpstr>
      <vt:lpstr>Memory and Variables</vt:lpstr>
      <vt:lpstr>Variables in Memory: Size and Address</vt:lpstr>
      <vt:lpstr>Variables in C</vt:lpstr>
      <vt:lpstr>Caution: Char type can be either signed or unsigned</vt:lpstr>
      <vt:lpstr>Fixed size types in C (later addition to C)</vt:lpstr>
      <vt:lpstr>Where things are in Memory</vt:lpstr>
      <vt:lpstr>Reference Slides </vt:lpstr>
      <vt:lpstr>C vs Java: Expression Type Promotions, Demotions, Casts</vt:lpstr>
      <vt:lpstr>Java versus C: Mostly Similar Syntax</vt:lpstr>
      <vt:lpstr>Compiler Warning and unused variable and parameters</vt:lpstr>
      <vt:lpstr>Compiler warnings on fall throughs</vt:lpstr>
      <vt:lpstr>Compiler warnings on unused variables and parameter</vt:lpstr>
      <vt:lpstr>Data types: C Versus Java</vt:lpstr>
      <vt:lpstr>C Versus Java</vt:lpstr>
      <vt:lpstr>C Versus Java</vt:lpstr>
      <vt:lpstr>C Versus Java</vt:lpstr>
      <vt:lpstr>C Versus Java</vt:lpstr>
      <vt:lpstr>C Programming Toolchain - Basic Tools</vt:lpstr>
      <vt:lpstr>C Programming Toolchain: The Source files</vt:lpstr>
      <vt:lpstr>C Programming Toolchain: The Generated files</vt:lpstr>
      <vt:lpstr>Basic gcc toolchain usage</vt:lpstr>
      <vt:lpstr>Aside: Remember make from CSE15L?</vt:lpstr>
      <vt:lpstr>Programming a Deterministic Finite Automaton - testing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01-C-Part1.pptx</dc:title>
  <dc:subject/>
  <dc:creator>Keith Muller</dc:creator>
  <cp:keywords/>
  <dc:description>Copyright 2022, 2024 Keith Muller
All rights reserved.</dc:description>
  <cp:lastModifiedBy>Keith Muller</cp:lastModifiedBy>
  <cp:revision>2771</cp:revision>
  <cp:lastPrinted>2024-04-11T15:22:52Z</cp:lastPrinted>
  <dcterms:created xsi:type="dcterms:W3CDTF">2018-10-05T16:35:28Z</dcterms:created>
  <dcterms:modified xsi:type="dcterms:W3CDTF">2024-04-11T15:25:53Z</dcterms:modified>
  <cp:category/>
</cp:coreProperties>
</file>