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3"/>
  </p:notesMasterIdLst>
  <p:handoutMasterIdLst>
    <p:handoutMasterId r:id="rId64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2970" r:id="rId15"/>
    <p:sldId id="3094" r:id="rId16"/>
    <p:sldId id="3098" r:id="rId17"/>
    <p:sldId id="3054" r:id="rId18"/>
    <p:sldId id="3103" r:id="rId19"/>
    <p:sldId id="3102" r:id="rId20"/>
    <p:sldId id="3079" r:id="rId21"/>
    <p:sldId id="3055" r:id="rId22"/>
    <p:sldId id="3058" r:id="rId23"/>
    <p:sldId id="3059" r:id="rId24"/>
    <p:sldId id="3060" r:id="rId25"/>
    <p:sldId id="3061" r:id="rId26"/>
    <p:sldId id="3062" r:id="rId27"/>
    <p:sldId id="3087" r:id="rId28"/>
    <p:sldId id="3099" r:id="rId29"/>
    <p:sldId id="3088" r:id="rId30"/>
    <p:sldId id="3089" r:id="rId31"/>
    <p:sldId id="3100" r:id="rId32"/>
    <p:sldId id="3095" r:id="rId33"/>
    <p:sldId id="3047" r:id="rId34"/>
    <p:sldId id="3049" r:id="rId35"/>
    <p:sldId id="2599" r:id="rId36"/>
    <p:sldId id="2834" r:id="rId37"/>
    <p:sldId id="2611" r:id="rId38"/>
    <p:sldId id="3045" r:id="rId39"/>
    <p:sldId id="3096" r:id="rId40"/>
    <p:sldId id="3067" r:id="rId41"/>
    <p:sldId id="2824" r:id="rId42"/>
    <p:sldId id="2863" r:id="rId43"/>
    <p:sldId id="3068" r:id="rId44"/>
    <p:sldId id="3081" r:id="rId45"/>
    <p:sldId id="3069" r:id="rId46"/>
    <p:sldId id="3091" r:id="rId47"/>
    <p:sldId id="3078" r:id="rId48"/>
    <p:sldId id="3070" r:id="rId49"/>
    <p:sldId id="3082" r:id="rId50"/>
    <p:sldId id="3083" r:id="rId51"/>
    <p:sldId id="3092" r:id="rId52"/>
    <p:sldId id="3093" r:id="rId53"/>
    <p:sldId id="3033" r:id="rId54"/>
    <p:sldId id="2559" r:id="rId55"/>
    <p:sldId id="3085" r:id="rId56"/>
    <p:sldId id="3104" r:id="rId57"/>
    <p:sldId id="3106" r:id="rId58"/>
    <p:sldId id="3105" r:id="rId59"/>
    <p:sldId id="3090" r:id="rId60"/>
    <p:sldId id="2840" r:id="rId61"/>
    <p:sldId id="308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53F"/>
    <a:srgbClr val="2C895B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2"/>
    <p:restoredTop sz="96242"/>
  </p:normalViewPr>
  <p:slideViewPr>
    <p:cSldViewPr snapToGrid="0" snapToObjects="1">
      <p:cViewPr varScale="1">
        <p:scale>
          <a:sx n="183" d="100"/>
          <a:sy n="183" d="100"/>
        </p:scale>
        <p:origin x="240" y="10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5/25/24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11881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162" y="2460513"/>
            <a:ext cx="10161942" cy="38230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6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64568"/>
              </p:ext>
            </p:extLst>
          </p:nvPr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530216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that the values in the registers r0-r3 are in their </a:t>
            </a:r>
            <a:r>
              <a:rPr lang="en-US" sz="24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4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400" dirty="0"/>
              <a:t> in registers r0-r3 when passing arguments and returning values </a:t>
            </a:r>
            <a:r>
              <a:rPr lang="en-US" sz="2400" dirty="0">
                <a:solidFill>
                  <a:srgbClr val="0070C0"/>
                </a:solidFill>
              </a:rPr>
              <a:t>are zero filled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and Return Value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491138" cy="1370945"/>
            <a:chOff x="1136348" y="1221484"/>
            <a:chExt cx="4491138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7"/>
            <a:ext cx="4499972" cy="1281581"/>
            <a:chOff x="1118201" y="3049065"/>
            <a:chExt cx="4499972" cy="12815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447755" y="3049065"/>
              <a:ext cx="3318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8" y="271272"/>
            <a:ext cx="11429614" cy="477155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61755" y="1528762"/>
            <a:ext cx="9988736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683675" y="2040886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13653" y="2120134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709661" y="4171715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66505" y="4015814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6"/>
            <a:ext cx="11088302" cy="40714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165830" y="3710077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33703" y="459464"/>
            <a:ext cx="5577168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6437364" y="6318847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650331" y="5398096"/>
            <a:ext cx="2721769" cy="1235417"/>
            <a:chOff x="2650331" y="5398096"/>
            <a:chExt cx="2721769" cy="12354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stCxn id="3" idx="1"/>
            </p:cNvCxnSpPr>
            <p:nvPr/>
          </p:nvCxnSpPr>
          <p:spPr>
            <a:xfrm flipH="1" flipV="1">
              <a:off x="2650331" y="5398096"/>
              <a:ext cx="842958" cy="773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492904" y="1249873"/>
            <a:ext cx="2715995" cy="1327279"/>
            <a:chOff x="4492904" y="1249873"/>
            <a:chExt cx="2715995" cy="13272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904" y="2173203"/>
              <a:ext cx="675942" cy="403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267956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 push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593068" y="4537680"/>
          <a:ext cx="7501098" cy="17221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3954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703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966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4020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0769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8869306" y="3807769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4377567" y="2776664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7973352" y="3720611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6697640" y="3352557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161703" y="427945"/>
            <a:ext cx="6053867" cy="6328328"/>
            <a:chOff x="161703" y="427945"/>
            <a:chExt cx="6053867" cy="6328328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61703" y="427945"/>
              <a:ext cx="3967349" cy="621184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  .section 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 .string "%d %d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%s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\n"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.extern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.text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.type   main, %function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.global main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'h'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// arg1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 // arg2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 // arg3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3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 </a:t>
              </a:r>
              <a:r>
                <a:rPr lang="en-US" sz="13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2539564" y="6417719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3304200">
              <a:off x="2421746" y="6327754"/>
              <a:ext cx="235634" cy="1340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019511" y="4174417"/>
              <a:ext cx="1148090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passes contents of stack var 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7014" y="4924394"/>
              <a:ext cx="695365" cy="8900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95667" y="986997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4CB837-816B-C5CC-F25B-8FEE579E886E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864820" y="4524426"/>
            <a:chExt cx="3427802" cy="50103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9EC1591-0F5D-E66F-370E-6ED6546A1D5D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501037"/>
              <a:chOff x="3448133" y="3814895"/>
              <a:chExt cx="3427802" cy="5010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8A01858-9CAE-0E16-2DFF-64B187787315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</a:t>
                </a:r>
                <a:r>
                  <a:rPr lang="en-US" sz="2000" dirty="0" err="1"/>
                  <a:t>ptr</a:t>
                </a:r>
                <a:endParaRPr lang="en-US" sz="20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4EC13D-FA1E-8080-F465-3328F6842D00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027442-DAF6-6D44-8ABC-D8724CB22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Left Arrow 81">
              <a:extLst>
                <a:ext uri="{FF2B5EF4-FFF2-40B4-BE49-F238E27FC236}">
                  <a16:creationId xmlns:a16="http://schemas.microsoft.com/office/drawing/2014/main" id="{356D07C5-1693-D949-0135-51AF103D653E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B9459A-A54E-F44B-3BEF-9685C8AE7236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495302" y="3257226"/>
            <a:ext cx="369518" cy="1607355"/>
            <a:chOff x="3495302" y="3257226"/>
            <a:chExt cx="369518" cy="16073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3"/>
              <a:ext cx="72564" cy="158204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3320945" y="3696192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485772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80927" y="707795"/>
            <a:ext cx="4818232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	int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5753416" y="2058770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857833"/>
              </p:ext>
            </p:extLst>
          </p:nvPr>
        </p:nvGraphicFramePr>
        <p:xfrm>
          <a:off x="2070681" y="55196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7110787" y="4212013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7618621" y="398463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8289386" y="1808547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7BB83-F756-DB51-207E-79DE77D0EBE3}"/>
              </a:ext>
            </a:extLst>
          </p:cNvPr>
          <p:cNvSpPr/>
          <p:nvPr/>
        </p:nvSpPr>
        <p:spPr>
          <a:xfrm>
            <a:off x="5729305" y="3923020"/>
            <a:ext cx="1375959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6B63F-DE54-35DC-164A-06882879FDFF}"/>
              </a:ext>
            </a:extLst>
          </p:cNvPr>
          <p:cNvSpPr txBox="1"/>
          <p:nvPr/>
        </p:nvSpPr>
        <p:spPr>
          <a:xfrm>
            <a:off x="7145733" y="391401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C89BA7-4E93-E6A9-AC0D-906569B0B424}"/>
              </a:ext>
            </a:extLst>
          </p:cNvPr>
          <p:cNvCxnSpPr>
            <a:cxnSpLocks/>
          </p:cNvCxnSpPr>
          <p:nvPr/>
        </p:nvCxnSpPr>
        <p:spPr>
          <a:xfrm>
            <a:off x="7055300" y="392302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184D53-C1B1-EC58-815D-9E3D40092D5E}"/>
              </a:ext>
            </a:extLst>
          </p:cNvPr>
          <p:cNvGrpSpPr/>
          <p:nvPr/>
        </p:nvGrpSpPr>
        <p:grpSpPr>
          <a:xfrm>
            <a:off x="5373329" y="3180885"/>
            <a:ext cx="380087" cy="1115510"/>
            <a:chOff x="3515872" y="4003795"/>
            <a:chExt cx="380087" cy="1115510"/>
          </a:xfrm>
        </p:grpSpPr>
        <p:sp>
          <p:nvSpPr>
            <p:cNvPr id="19" name="Up-Down Arrow 18">
              <a:extLst>
                <a:ext uri="{FF2B5EF4-FFF2-40B4-BE49-F238E27FC236}">
                  <a16:creationId xmlns:a16="http://schemas.microsoft.com/office/drawing/2014/main" id="{A2AF134F-73A4-503C-53AD-6C1A07A5EFB6}"/>
                </a:ext>
              </a:extLst>
            </p:cNvPr>
            <p:cNvSpPr/>
            <p:nvPr/>
          </p:nvSpPr>
          <p:spPr>
            <a:xfrm>
              <a:off x="3552893" y="4026493"/>
              <a:ext cx="76512" cy="106797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1EE939-D618-526C-6E62-2810E7C7C769}"/>
                </a:ext>
              </a:extLst>
            </p:cNvPr>
            <p:cNvSpPr/>
            <p:nvPr/>
          </p:nvSpPr>
          <p:spPr>
            <a:xfrm rot="16200000">
              <a:off x="3349389" y="4412660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D98843-2365-8765-E526-DB67B446D3A2}"/>
                </a:ext>
              </a:extLst>
            </p:cNvPr>
            <p:cNvCxnSpPr>
              <a:cxnSpLocks/>
            </p:cNvCxnSpPr>
            <p:nvPr/>
          </p:nvCxnSpPr>
          <p:spPr>
            <a:xfrm>
              <a:off x="3515872" y="511930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677381-176F-0648-05FA-E5714E46EABB}"/>
                </a:ext>
              </a:extLst>
            </p:cNvPr>
            <p:cNvCxnSpPr>
              <a:cxnSpLocks/>
            </p:cNvCxnSpPr>
            <p:nvPr/>
          </p:nvCxnSpPr>
          <p:spPr>
            <a:xfrm>
              <a:off x="3549752" y="400379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64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27553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63000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965200" lvl="2" indent="-285750"/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9986804" y="410888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9987794" y="37986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9979771" y="31456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9985584" y="3476088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9986804" y="2841420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200" y="1643970"/>
            <a:ext cx="7736655" cy="49196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Called functions have the </a:t>
            </a:r>
            <a:r>
              <a:rPr lang="en-US" sz="1800" b="1" dirty="0">
                <a:solidFill>
                  <a:srgbClr val="0070C0"/>
                </a:solidFill>
              </a:rPr>
              <a:t>right to change stack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1800" dirty="0" err="1">
                <a:solidFill>
                  <a:schemeClr val="tx2"/>
                </a:solidFill>
              </a:rPr>
              <a:t>args</a:t>
            </a:r>
            <a:r>
              <a:rPr lang="en-US" sz="18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Caller </a:t>
            </a:r>
            <a:r>
              <a:rPr lang="en-US" sz="1800" b="1" dirty="0">
                <a:solidFill>
                  <a:srgbClr val="2C895B"/>
                </a:solidFill>
              </a:rPr>
              <a:t>must always assume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all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including ones on the stack </a:t>
            </a:r>
            <a:r>
              <a:rPr lang="en-US" sz="1800" dirty="0">
                <a:solidFill>
                  <a:srgbClr val="0070C0"/>
                </a:solidFill>
              </a:rPr>
              <a:t>are </a:t>
            </a:r>
            <a:r>
              <a:rPr lang="en-US" sz="1800" b="1" dirty="0">
                <a:solidFill>
                  <a:srgbClr val="0070C0"/>
                </a:solidFill>
              </a:rPr>
              <a:t>changed by the caller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for the called function that has the greatest number of </a:t>
            </a:r>
            <a:r>
              <a:rPr lang="en-US" sz="1800" dirty="0" err="1"/>
              <a:t>args</a:t>
            </a:r>
            <a:endParaRPr lang="en-US" sz="1800" dirty="0"/>
          </a:p>
          <a:p>
            <a:pPr marL="8001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this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Add the greatest </a:t>
            </a:r>
            <a:r>
              <a:rPr lang="en-US" sz="1800" dirty="0" err="1"/>
              <a:t>arg</a:t>
            </a:r>
            <a:r>
              <a:rPr lang="en-US" sz="18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Adjust PAD as required to keep the </a:t>
            </a:r>
            <a:r>
              <a:rPr lang="en-US" sz="1800" dirty="0" err="1"/>
              <a:t>sp</a:t>
            </a:r>
            <a:r>
              <a:rPr lang="en-US" sz="1800" dirty="0"/>
              <a:t> 8-byte aligned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the 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Evaluate </a:t>
            </a:r>
            <a:r>
              <a:rPr lang="en-US" sz="1800" dirty="0">
                <a:solidFill>
                  <a:schemeClr val="accent3"/>
                </a:solidFill>
              </a:rPr>
              <a:t>first four </a:t>
            </a:r>
            <a:r>
              <a:rPr lang="en-US" sz="1800" dirty="0" err="1">
                <a:solidFill>
                  <a:schemeClr val="accent3"/>
                </a:solidFill>
              </a:rPr>
              <a:t>args</a:t>
            </a:r>
            <a:r>
              <a:rPr lang="en-US" sz="1800" dirty="0"/>
              <a:t>: place the resulting </a:t>
            </a:r>
            <a:r>
              <a:rPr lang="en-US" sz="18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180897" y="63088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50944" y="43242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51934" y="40139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43911" y="33609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49724" y="369141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50944" y="3056744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052498" y="651658"/>
            <a:ext cx="42461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45402" y="2574676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052498" y="1720889"/>
            <a:ext cx="483818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int </a:t>
            </a:r>
            <a:r>
              <a:rPr lang="en-US" sz="2000" dirty="0" err="1">
                <a:solidFill>
                  <a:schemeClr val="accent6"/>
                </a:solidFill>
              </a:rPr>
              <a:t>cnt</a:t>
            </a:r>
            <a:r>
              <a:rPr lang="en-US" sz="2000" dirty="0">
                <a:solidFill>
                  <a:schemeClr val="accent6"/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678769" y="4414284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>
            <a:off x="7652544" y="3153355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690682" y="353239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877280" y="316520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247723" y="659550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248390" y="50581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1353166" y="809964"/>
            <a:ext cx="6186487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to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84781"/>
              </p:ext>
            </p:extLst>
          </p:nvPr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570787" y="817206"/>
            <a:ext cx="5536108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int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9232643" y="362617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10955693" y="337006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10605311" y="348991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9231062" y="33212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10600962" y="1735794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10897579" y="161250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8158456" y="4826414"/>
            <a:ext cx="389682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8734376" y="332774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7420843" y="3984935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7340991" y="2256984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6861952" y="2650831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8048550" y="2283638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8755740" y="359502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8795946" y="330629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9244565" y="151739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9244565" y="189654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9250307" y="2248128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8795319" y="2235661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8669322" y="2968979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9246424" y="2624110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8865395" y="187034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8686986" y="2608564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9232643" y="2992417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8828169" y="29509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8734376" y="362050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8823433" y="2599725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8734376" y="189577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8853160" y="149291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8722141" y="151834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111972" y="8095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779348"/>
              </p:ext>
            </p:extLst>
          </p:nvPr>
        </p:nvGraphicFramePr>
        <p:xfrm>
          <a:off x="131054" y="4894947"/>
          <a:ext cx="7917062" cy="1889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5712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5353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86304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5726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9142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45142" y="872686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298423" y="425152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021473" y="399542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671091" y="4115274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296842" y="394657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666742" y="2361149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963359" y="2237864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3800156" y="39530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2486623" y="4610290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2406771" y="2882339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1927732" y="3276186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114330" y="290899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821520" y="422037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861726" y="393164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310345" y="214274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310345" y="252190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316087" y="2873483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3861099" y="286101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3735102" y="3594334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312204" y="3249465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3931175" y="24957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3752766" y="32339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298423" y="3617772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3893949" y="35763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800156" y="424586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3889213" y="322508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3800156" y="25211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3918940" y="211827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87921" y="214369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4177752" y="143494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921647"/>
              </p:ext>
            </p:extLst>
          </p:nvPr>
        </p:nvGraphicFramePr>
        <p:xfrm>
          <a:off x="87157" y="4934409"/>
          <a:ext cx="6788885" cy="15773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018278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71673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559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813596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68429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  <a:p>
                      <a:pPr algn="ctr"/>
                      <a:r>
                        <a:rPr lang="en-US" sz="105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distance from </a:t>
                      </a:r>
                      <a:r>
                        <a:rPr lang="en-US" sz="1050" dirty="0" err="1"/>
                        <a:t>fp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05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05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7724" y="95762"/>
            <a:ext cx="5286159" cy="665106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OARG5,  4 +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address of I in OARG6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address in OARG5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2260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83060" y="589475"/>
            <a:ext cx="6376111" cy="12351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3711342" y="408386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5419967" y="493774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069585" y="505759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3709761" y="37789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084010" y="4644155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380627" y="4520870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234439" y="40527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274645" y="376398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3723264" y="1975084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3723264" y="2354242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3729006" y="2705822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3725123" y="3081804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3711342" y="3450111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213075" y="407820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2257812" y="457250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testp</a:t>
            </a:r>
            <a:r>
              <a:rPr lang="en-US" dirty="0"/>
              <a:t>() 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3189456" y="438705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3731128" y="440257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3731128" y="478173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19646"/>
              </p:ext>
            </p:extLst>
          </p:nvPr>
        </p:nvGraphicFramePr>
        <p:xfrm>
          <a:off x="376160" y="5438654"/>
          <a:ext cx="6800472" cy="1350802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940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2497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788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61928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853424" y="840688"/>
            <a:ext cx="5055516" cy="44497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return value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73233</TotalTime>
  <Words>13289</Words>
  <Application>Microsoft Macintosh PowerPoint</Application>
  <PresentationFormat>Widescreen</PresentationFormat>
  <Paragraphs>2700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Argument and Return Value Requirements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Determining Size of the Passed Parameter Area on The Stack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3091</cp:revision>
  <cp:lastPrinted>2022-11-10T18:36:43Z</cp:lastPrinted>
  <dcterms:created xsi:type="dcterms:W3CDTF">2018-10-05T16:35:28Z</dcterms:created>
  <dcterms:modified xsi:type="dcterms:W3CDTF">2024-05-26T02:23:30Z</dcterms:modified>
  <cp:category/>
</cp:coreProperties>
</file>