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6.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15"/>
  </p:notesMasterIdLst>
  <p:handoutMasterIdLst>
    <p:handoutMasterId r:id="rId116"/>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118" r:id="rId15"/>
    <p:sldId id="447" r:id="rId16"/>
    <p:sldId id="3049" r:id="rId17"/>
    <p:sldId id="3127" r:id="rId18"/>
    <p:sldId id="2713" r:id="rId19"/>
    <p:sldId id="2753" r:id="rId20"/>
    <p:sldId id="3114" r:id="rId21"/>
    <p:sldId id="3115" r:id="rId22"/>
    <p:sldId id="2725" r:id="rId23"/>
    <p:sldId id="2928" r:id="rId24"/>
    <p:sldId id="3116" r:id="rId25"/>
    <p:sldId id="3101" r:id="rId26"/>
    <p:sldId id="3122" r:id="rId27"/>
    <p:sldId id="3102" r:id="rId28"/>
    <p:sldId id="3103" r:id="rId29"/>
    <p:sldId id="3104" r:id="rId30"/>
    <p:sldId id="3123" r:id="rId31"/>
    <p:sldId id="3105" r:id="rId32"/>
    <p:sldId id="3106" r:id="rId33"/>
    <p:sldId id="3107" r:id="rId34"/>
    <p:sldId id="3108" r:id="rId35"/>
    <p:sldId id="3109" r:id="rId36"/>
    <p:sldId id="3128" r:id="rId37"/>
    <p:sldId id="3110" r:id="rId38"/>
    <p:sldId id="3111" r:id="rId39"/>
    <p:sldId id="3112" r:id="rId40"/>
    <p:sldId id="3113" r:id="rId41"/>
    <p:sldId id="3117" r:id="rId42"/>
    <p:sldId id="2758" r:id="rId43"/>
    <p:sldId id="3124" r:id="rId44"/>
    <p:sldId id="2909" r:id="rId45"/>
    <p:sldId id="2936" r:id="rId46"/>
    <p:sldId id="2978" r:id="rId47"/>
    <p:sldId id="2076" r:id="rId48"/>
    <p:sldId id="3015" r:id="rId49"/>
    <p:sldId id="3014" r:id="rId50"/>
    <p:sldId id="3130" r:id="rId51"/>
    <p:sldId id="3042" r:id="rId52"/>
    <p:sldId id="3121" r:id="rId53"/>
    <p:sldId id="3131" r:id="rId54"/>
    <p:sldId id="3129" r:id="rId55"/>
    <p:sldId id="3120" r:id="rId56"/>
    <p:sldId id="2924" r:id="rId57"/>
    <p:sldId id="2914" r:id="rId58"/>
    <p:sldId id="3012" r:id="rId59"/>
    <p:sldId id="3066" r:id="rId60"/>
    <p:sldId id="2494" r:id="rId61"/>
    <p:sldId id="2637" r:id="rId62"/>
    <p:sldId id="2963" r:id="rId63"/>
    <p:sldId id="544" r:id="rId64"/>
    <p:sldId id="545" r:id="rId65"/>
    <p:sldId id="546" r:id="rId66"/>
    <p:sldId id="547" r:id="rId67"/>
    <p:sldId id="548" r:id="rId68"/>
    <p:sldId id="549" r:id="rId69"/>
    <p:sldId id="551" r:id="rId70"/>
    <p:sldId id="550" r:id="rId71"/>
    <p:sldId id="552" r:id="rId72"/>
    <p:sldId id="554" r:id="rId73"/>
    <p:sldId id="555" r:id="rId74"/>
    <p:sldId id="553" r:id="rId75"/>
    <p:sldId id="557" r:id="rId76"/>
    <p:sldId id="556" r:id="rId77"/>
    <p:sldId id="3023" r:id="rId78"/>
    <p:sldId id="559" r:id="rId79"/>
    <p:sldId id="560" r:id="rId80"/>
    <p:sldId id="561" r:id="rId81"/>
    <p:sldId id="563" r:id="rId82"/>
    <p:sldId id="565" r:id="rId83"/>
    <p:sldId id="564" r:id="rId84"/>
    <p:sldId id="569" r:id="rId85"/>
    <p:sldId id="566" r:id="rId86"/>
    <p:sldId id="571" r:id="rId87"/>
    <p:sldId id="570" r:id="rId88"/>
    <p:sldId id="573" r:id="rId89"/>
    <p:sldId id="572" r:id="rId90"/>
    <p:sldId id="3034" r:id="rId91"/>
    <p:sldId id="3035" r:id="rId92"/>
    <p:sldId id="3036" r:id="rId93"/>
    <p:sldId id="3037" r:id="rId94"/>
    <p:sldId id="578" r:id="rId95"/>
    <p:sldId id="579" r:id="rId96"/>
    <p:sldId id="2877" r:id="rId97"/>
    <p:sldId id="3024" r:id="rId98"/>
    <p:sldId id="2793" r:id="rId99"/>
    <p:sldId id="3048" r:id="rId100"/>
    <p:sldId id="2660" r:id="rId101"/>
    <p:sldId id="2974" r:id="rId102"/>
    <p:sldId id="2415" r:id="rId103"/>
    <p:sldId id="2834" r:id="rId104"/>
    <p:sldId id="2611" r:id="rId105"/>
    <p:sldId id="3003" r:id="rId106"/>
    <p:sldId id="2930" r:id="rId107"/>
    <p:sldId id="2975" r:id="rId108"/>
    <p:sldId id="2976" r:id="rId109"/>
    <p:sldId id="2934" r:id="rId110"/>
    <p:sldId id="2935" r:id="rId111"/>
    <p:sldId id="3053" r:id="rId112"/>
    <p:sldId id="3125" r:id="rId113"/>
    <p:sldId id="3126"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9D5"/>
    <a:srgbClr val="788965"/>
    <a:srgbClr val="F37440"/>
    <a:srgbClr val="F3753F"/>
    <a:srgbClr val="2C895B"/>
    <a:srgbClr val="738260"/>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9"/>
    <p:restoredTop sz="96230"/>
  </p:normalViewPr>
  <p:slideViewPr>
    <p:cSldViewPr snapToGrid="0" snapToObjects="1">
      <p:cViewPr varScale="1">
        <p:scale>
          <a:sx n="185" d="100"/>
          <a:sy n="185" d="100"/>
        </p:scale>
        <p:origin x="208" y="648"/>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5/22/24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43</a:t>
            </a:fld>
            <a:endParaRPr lang="en-US"/>
          </a:p>
        </p:txBody>
      </p:sp>
    </p:spTree>
    <p:extLst>
      <p:ext uri="{BB962C8B-B14F-4D97-AF65-F5344CB8AC3E}">
        <p14:creationId xmlns:p14="http://schemas.microsoft.com/office/powerpoint/2010/main" val="164759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46</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71</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99</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slideLayout" Target="../slideLayouts/slideLayout2.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51.xml.rels><?xml version="1.0" encoding="UTF-8" standalone="yes"?>
<Relationships xmlns="http://schemas.openxmlformats.org/package/2006/relationships"><Relationship Id="rId26" Type="http://schemas.openxmlformats.org/officeDocument/2006/relationships/tags" Target="../tags/tag40.xml"/><Relationship Id="rId21" Type="http://schemas.openxmlformats.org/officeDocument/2006/relationships/tags" Target="../tags/tag35.xml"/><Relationship Id="rId42" Type="http://schemas.openxmlformats.org/officeDocument/2006/relationships/tags" Target="../tags/tag56.xml"/><Relationship Id="rId47" Type="http://schemas.openxmlformats.org/officeDocument/2006/relationships/tags" Target="../tags/tag61.xml"/><Relationship Id="rId63" Type="http://schemas.openxmlformats.org/officeDocument/2006/relationships/tags" Target="../tags/tag77.xml"/><Relationship Id="rId68" Type="http://schemas.openxmlformats.org/officeDocument/2006/relationships/tags" Target="../tags/tag82.xml"/><Relationship Id="rId7" Type="http://schemas.openxmlformats.org/officeDocument/2006/relationships/tags" Target="../tags/tag21.xml"/><Relationship Id="rId2" Type="http://schemas.openxmlformats.org/officeDocument/2006/relationships/tags" Target="../tags/tag16.xml"/><Relationship Id="rId16" Type="http://schemas.openxmlformats.org/officeDocument/2006/relationships/tags" Target="../tags/tag30.xml"/><Relationship Id="rId29" Type="http://schemas.openxmlformats.org/officeDocument/2006/relationships/tags" Target="../tags/tag43.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tags" Target="../tags/tag46.xml"/><Relationship Id="rId37" Type="http://schemas.openxmlformats.org/officeDocument/2006/relationships/tags" Target="../tags/tag51.xml"/><Relationship Id="rId40" Type="http://schemas.openxmlformats.org/officeDocument/2006/relationships/tags" Target="../tags/tag54.xml"/><Relationship Id="rId45" Type="http://schemas.openxmlformats.org/officeDocument/2006/relationships/tags" Target="../tags/tag59.xml"/><Relationship Id="rId53" Type="http://schemas.openxmlformats.org/officeDocument/2006/relationships/tags" Target="../tags/tag67.xml"/><Relationship Id="rId58" Type="http://schemas.openxmlformats.org/officeDocument/2006/relationships/tags" Target="../tags/tag72.xml"/><Relationship Id="rId66" Type="http://schemas.openxmlformats.org/officeDocument/2006/relationships/tags" Target="../tags/tag80.xml"/><Relationship Id="rId5" Type="http://schemas.openxmlformats.org/officeDocument/2006/relationships/tags" Target="../tags/tag19.xml"/><Relationship Id="rId61" Type="http://schemas.openxmlformats.org/officeDocument/2006/relationships/tags" Target="../tags/tag75.xml"/><Relationship Id="rId19" Type="http://schemas.openxmlformats.org/officeDocument/2006/relationships/tags" Target="../tags/tag3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 Id="rId35" Type="http://schemas.openxmlformats.org/officeDocument/2006/relationships/tags" Target="../tags/tag49.xml"/><Relationship Id="rId43" Type="http://schemas.openxmlformats.org/officeDocument/2006/relationships/tags" Target="../tags/tag57.xml"/><Relationship Id="rId48" Type="http://schemas.openxmlformats.org/officeDocument/2006/relationships/tags" Target="../tags/tag62.xml"/><Relationship Id="rId56" Type="http://schemas.openxmlformats.org/officeDocument/2006/relationships/tags" Target="../tags/tag70.xml"/><Relationship Id="rId64" Type="http://schemas.openxmlformats.org/officeDocument/2006/relationships/tags" Target="../tags/tag78.xml"/><Relationship Id="rId69" Type="http://schemas.openxmlformats.org/officeDocument/2006/relationships/tags" Target="../tags/tag83.xml"/><Relationship Id="rId8" Type="http://schemas.openxmlformats.org/officeDocument/2006/relationships/tags" Target="../tags/tag22.xml"/><Relationship Id="rId51" Type="http://schemas.openxmlformats.org/officeDocument/2006/relationships/tags" Target="../tags/tag65.xml"/><Relationship Id="rId3" Type="http://schemas.openxmlformats.org/officeDocument/2006/relationships/tags" Target="../tags/tag17.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33" Type="http://schemas.openxmlformats.org/officeDocument/2006/relationships/tags" Target="../tags/tag47.xml"/><Relationship Id="rId38" Type="http://schemas.openxmlformats.org/officeDocument/2006/relationships/tags" Target="../tags/tag52.xml"/><Relationship Id="rId46" Type="http://schemas.openxmlformats.org/officeDocument/2006/relationships/tags" Target="../tags/tag60.xml"/><Relationship Id="rId59" Type="http://schemas.openxmlformats.org/officeDocument/2006/relationships/tags" Target="../tags/tag73.xml"/><Relationship Id="rId67" Type="http://schemas.openxmlformats.org/officeDocument/2006/relationships/tags" Target="../tags/tag81.xml"/><Relationship Id="rId20" Type="http://schemas.openxmlformats.org/officeDocument/2006/relationships/tags" Target="../tags/tag34.xml"/><Relationship Id="rId41" Type="http://schemas.openxmlformats.org/officeDocument/2006/relationships/tags" Target="../tags/tag55.xml"/><Relationship Id="rId54" Type="http://schemas.openxmlformats.org/officeDocument/2006/relationships/tags" Target="../tags/tag68.xml"/><Relationship Id="rId62" Type="http://schemas.openxmlformats.org/officeDocument/2006/relationships/tags" Target="../tags/tag76.xml"/><Relationship Id="rId70"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tags" Target="../tags/tag20.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49" Type="http://schemas.openxmlformats.org/officeDocument/2006/relationships/tags" Target="../tags/tag63.xml"/><Relationship Id="rId57" Type="http://schemas.openxmlformats.org/officeDocument/2006/relationships/tags" Target="../tags/tag71.xml"/><Relationship Id="rId10" Type="http://schemas.openxmlformats.org/officeDocument/2006/relationships/tags" Target="../tags/tag24.xml"/><Relationship Id="rId31" Type="http://schemas.openxmlformats.org/officeDocument/2006/relationships/tags" Target="../tags/tag45.xml"/><Relationship Id="rId44" Type="http://schemas.openxmlformats.org/officeDocument/2006/relationships/tags" Target="../tags/tag58.xml"/><Relationship Id="rId52" Type="http://schemas.openxmlformats.org/officeDocument/2006/relationships/tags" Target="../tags/tag66.xml"/><Relationship Id="rId60" Type="http://schemas.openxmlformats.org/officeDocument/2006/relationships/tags" Target="../tags/tag74.xml"/><Relationship Id="rId65" Type="http://schemas.openxmlformats.org/officeDocument/2006/relationships/tags" Target="../tags/tag79.xml"/><Relationship Id="rId4" Type="http://schemas.openxmlformats.org/officeDocument/2006/relationships/tags" Target="../tags/tag18.xml"/><Relationship Id="rId9" Type="http://schemas.openxmlformats.org/officeDocument/2006/relationships/tags" Target="../tags/tag23.xml"/><Relationship Id="rId13" Type="http://schemas.openxmlformats.org/officeDocument/2006/relationships/tags" Target="../tags/tag27.xml"/><Relationship Id="rId18" Type="http://schemas.openxmlformats.org/officeDocument/2006/relationships/tags" Target="../tags/tag32.xml"/><Relationship Id="rId39" Type="http://schemas.openxmlformats.org/officeDocument/2006/relationships/tags" Target="../tags/tag53.xml"/><Relationship Id="rId34" Type="http://schemas.openxmlformats.org/officeDocument/2006/relationships/tags" Target="../tags/tag48.xml"/><Relationship Id="rId50" Type="http://schemas.openxmlformats.org/officeDocument/2006/relationships/tags" Target="../tags/tag64.xml"/><Relationship Id="rId55" Type="http://schemas.openxmlformats.org/officeDocument/2006/relationships/tags" Target="../tags/tag6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4.xml"/></Relationships>
</file>

<file path=ppt/slides/_rels/slide6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4"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2.10</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38843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250027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1143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27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14627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1282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865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296442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0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
        <p:nvSpPr>
          <p:cNvPr id="2" name="Right Brace 1">
            <a:extLst>
              <a:ext uri="{FF2B5EF4-FFF2-40B4-BE49-F238E27FC236}">
                <a16:creationId xmlns:a16="http://schemas.microsoft.com/office/drawing/2014/main" id="{DA91340F-376F-104B-1438-1BFD53B885BE}"/>
              </a:ext>
            </a:extLst>
          </p:cNvPr>
          <p:cNvSpPr/>
          <p:nvPr/>
        </p:nvSpPr>
        <p:spPr>
          <a:xfrm>
            <a:off x="8935932" y="2582405"/>
            <a:ext cx="512243" cy="14572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2117E2E-E6DB-8CC1-44A2-D990A7E45998}"/>
              </a:ext>
            </a:extLst>
          </p:cNvPr>
          <p:cNvSpPr txBox="1"/>
          <p:nvPr/>
        </p:nvSpPr>
        <p:spPr>
          <a:xfrm>
            <a:off x="9344808" y="2994272"/>
            <a:ext cx="278794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We will cover this </a:t>
            </a:r>
          </a:p>
          <a:p>
            <a:r>
              <a:rPr lang="en-US" dirty="0"/>
              <a:t>when we do stack frames</a:t>
            </a:r>
          </a:p>
        </p:txBody>
      </p:sp>
      <p:sp>
        <p:nvSpPr>
          <p:cNvPr id="9" name="Right Brace 8">
            <a:extLst>
              <a:ext uri="{FF2B5EF4-FFF2-40B4-BE49-F238E27FC236}">
                <a16:creationId xmlns:a16="http://schemas.microsoft.com/office/drawing/2014/main" id="{A184C86D-F983-5DE1-75C8-CA27F91222D9}"/>
              </a:ext>
            </a:extLst>
          </p:cNvPr>
          <p:cNvSpPr/>
          <p:nvPr/>
        </p:nvSpPr>
        <p:spPr>
          <a:xfrm>
            <a:off x="8348870" y="4969565"/>
            <a:ext cx="456575" cy="698707"/>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6573C64A-DE6A-DB6A-9200-055A06360A4B}"/>
              </a:ext>
            </a:extLst>
          </p:cNvPr>
          <p:cNvSpPr txBox="1"/>
          <p:nvPr/>
        </p:nvSpPr>
        <p:spPr>
          <a:xfrm>
            <a:off x="8805445" y="4969565"/>
            <a:ext cx="278794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We will cover this </a:t>
            </a:r>
          </a:p>
          <a:p>
            <a:r>
              <a:rPr lang="en-US" dirty="0"/>
              <a:t>when we do stack frames</a:t>
            </a:r>
          </a:p>
        </p:txBody>
      </p:sp>
    </p:spTree>
    <p:extLst>
      <p:ext uri="{BB962C8B-B14F-4D97-AF65-F5344CB8AC3E}">
        <p14:creationId xmlns:p14="http://schemas.microsoft.com/office/powerpoint/2010/main" val="350580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58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82F34BD-B74F-0E62-89BE-5A232950507C}"/>
              </a:ext>
            </a:extLst>
          </p:cNvPr>
          <p:cNvGrpSpPr/>
          <p:nvPr/>
        </p:nvGrpSpPr>
        <p:grpSpPr>
          <a:xfrm>
            <a:off x="912104" y="4009721"/>
            <a:ext cx="1363444" cy="646331"/>
            <a:chOff x="912104" y="4009721"/>
            <a:chExt cx="1363444" cy="646331"/>
          </a:xfrm>
        </p:grpSpPr>
        <p:sp>
          <p:nvSpPr>
            <p:cNvPr id="3" name="TextBox 2">
              <a:extLst>
                <a:ext uri="{FF2B5EF4-FFF2-40B4-BE49-F238E27FC236}">
                  <a16:creationId xmlns:a16="http://schemas.microsoft.com/office/drawing/2014/main" id="{C7C10F26-EA17-3EA5-43C3-F6E605054DA5}"/>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4" name="Right Arrow 3">
              <a:extLst>
                <a:ext uri="{FF2B5EF4-FFF2-40B4-BE49-F238E27FC236}">
                  <a16:creationId xmlns:a16="http://schemas.microsoft.com/office/drawing/2014/main" id="{1D61DB7E-6931-C0E9-D9C8-E33BD7404BFA}"/>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D870859D-2FAF-0F11-F162-2803841F8413}"/>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0x02 = 0b0</a:t>
            </a:r>
            <a:r>
              <a:rPr lang="en-US" dirty="0">
                <a:solidFill>
                  <a:schemeClr val="accent6"/>
                </a:solidFill>
              </a:rPr>
              <a:t>0000010</a:t>
            </a:r>
          </a:p>
        </p:txBody>
      </p:sp>
      <p:sp>
        <p:nvSpPr>
          <p:cNvPr id="25" name="Up Arrow 24">
            <a:extLst>
              <a:ext uri="{FF2B5EF4-FFF2-40B4-BE49-F238E27FC236}">
                <a16:creationId xmlns:a16="http://schemas.microsoft.com/office/drawing/2014/main" id="{6D174135-9949-4796-6B0B-2F0B1302D271}"/>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9AE53B-5863-0D3F-70DD-01F85C3105A7}"/>
              </a:ext>
            </a:extLst>
          </p:cNvPr>
          <p:cNvSpPr txBox="1"/>
          <p:nvPr/>
        </p:nvSpPr>
        <p:spPr>
          <a:xfrm>
            <a:off x="2618969" y="2712180"/>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692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32816" y="2785788"/>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0x82 = 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F6D9429-ABFF-CFB7-30A1-F095CD35B890}"/>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3965BE-2216-EF85-6629-8D9AEF73910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04FFD2-5CEE-E65E-1D90-33B80113A565}"/>
              </a:ext>
            </a:extLst>
          </p:cNvPr>
          <p:cNvSpPr txBox="1"/>
          <p:nvPr/>
        </p:nvSpPr>
        <p:spPr>
          <a:xfrm>
            <a:off x="2586785"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99C05501-F236-5677-3415-875B20D73261}"/>
              </a:ext>
            </a:extLst>
          </p:cNvPr>
          <p:cNvSpPr txBox="1"/>
          <p:nvPr/>
        </p:nvSpPr>
        <p:spPr>
          <a:xfrm>
            <a:off x="3463666"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1303"/>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4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106A5C-F117-164E-C1AE-566836B6E67A}"/>
              </a:ext>
            </a:extLst>
          </p:cNvPr>
          <p:cNvCxnSpPr>
            <a:cxnSpLocks/>
          </p:cNvCxnSpPr>
          <p:nvPr/>
        </p:nvCxnSpPr>
        <p:spPr>
          <a:xfrm flipV="1">
            <a:off x="3903816" y="1789227"/>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B910B6-8674-49C7-20B3-8BE80810DFB3}"/>
              </a:ext>
            </a:extLst>
          </p:cNvPr>
          <p:cNvCxnSpPr>
            <a:cxnSpLocks/>
          </p:cNvCxnSpPr>
          <p:nvPr/>
        </p:nvCxnSpPr>
        <p:spPr>
          <a:xfrm flipV="1">
            <a:off x="2968260" y="1757386"/>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2439CD-191E-3B54-C2B1-2763D03FE6CB}"/>
              </a:ext>
            </a:extLst>
          </p:cNvPr>
          <p:cNvSpPr txBox="1"/>
          <p:nvPr/>
        </p:nvSpPr>
        <p:spPr>
          <a:xfrm>
            <a:off x="2642723" y="2402642"/>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0B71DC5A-1445-F4CA-6FA7-9F5083A32F06}"/>
              </a:ext>
            </a:extLst>
          </p:cNvPr>
          <p:cNvSpPr txBox="1"/>
          <p:nvPr/>
        </p:nvSpPr>
        <p:spPr>
          <a:xfrm>
            <a:off x="3519604" y="241891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659A899-0B88-3223-EFAF-0B762777F657}"/>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B231E9-A7F7-B227-8E51-A664DB3C5314}"/>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7DB786-1DC7-5D05-894F-040E7D84FBD5}"/>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93F8E-B99C-8D8E-1C26-730780B67F61}"/>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7440018A-DAD0-738A-9580-83E08637BA3B}"/>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AFEAD83C-A025-DC84-9B3E-BA47715E140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571E959-B2D5-7FDC-059B-6D2CC75F3431}"/>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817A1F-A25F-84F9-6E30-140E50BB5622}"/>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67564-6A0D-2F94-91DC-0498CCC2E2B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38023-555D-56DB-C003-19BB95069252}"/>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3" name="TextBox 22">
            <a:extLst>
              <a:ext uri="{FF2B5EF4-FFF2-40B4-BE49-F238E27FC236}">
                <a16:creationId xmlns:a16="http://schemas.microsoft.com/office/drawing/2014/main" id="{F552A313-F7A9-EE3F-869A-AADB7651A785}"/>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5D9BE817-2DF6-49FA-B665-BC77CA3C5AD5}"/>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9" name="TextBox 28">
            <a:extLst>
              <a:ext uri="{FF2B5EF4-FFF2-40B4-BE49-F238E27FC236}">
                <a16:creationId xmlns:a16="http://schemas.microsoft.com/office/drawing/2014/main" id="{E19CA2B1-A46C-3CFB-FF5F-7C4BAA6CD333}"/>
              </a:ext>
            </a:extLst>
          </p:cNvPr>
          <p:cNvSpPr txBox="1"/>
          <p:nvPr/>
        </p:nvSpPr>
        <p:spPr>
          <a:xfrm>
            <a:off x="2839646" y="2785659"/>
            <a:ext cx="1762021" cy="369332"/>
          </a:xfrm>
          <a:prstGeom prst="rect">
            <a:avLst/>
          </a:prstGeom>
          <a:noFill/>
        </p:spPr>
        <p:txBody>
          <a:bodyPr wrap="none" rtlCol="0">
            <a:spAutoFit/>
          </a:bodyPr>
          <a:lstStyle/>
          <a:p>
            <a:r>
              <a:rPr lang="en-US" dirty="0">
                <a:solidFill>
                  <a:srgbClr val="FF0000"/>
                </a:solidFill>
              </a:rPr>
              <a:t>No Sign extend</a:t>
            </a:r>
          </a:p>
        </p:txBody>
      </p:sp>
      <p:sp>
        <p:nvSpPr>
          <p:cNvPr id="30" name="TextBox 29">
            <a:extLst>
              <a:ext uri="{FF2B5EF4-FFF2-40B4-BE49-F238E27FC236}">
                <a16:creationId xmlns:a16="http://schemas.microsoft.com/office/drawing/2014/main" id="{095EA5F9-D039-1BCE-F9A6-BBFA3BCA6094}"/>
              </a:ext>
            </a:extLst>
          </p:cNvPr>
          <p:cNvSpPr txBox="1"/>
          <p:nvPr/>
        </p:nvSpPr>
        <p:spPr>
          <a:xfrm>
            <a:off x="5357210" y="1036967"/>
            <a:ext cx="1467068" cy="369332"/>
          </a:xfrm>
          <a:prstGeom prst="rect">
            <a:avLst/>
          </a:prstGeom>
          <a:noFill/>
        </p:spPr>
        <p:txBody>
          <a:bodyPr wrap="none" rtlCol="0">
            <a:spAutoFit/>
          </a:bodyPr>
          <a:lstStyle/>
          <a:p>
            <a:r>
              <a:rPr lang="en-US" dirty="0">
                <a:solidFill>
                  <a:srgbClr val="FF0000"/>
                </a:solidFill>
              </a:rPr>
              <a:t>0b0</a:t>
            </a:r>
            <a:r>
              <a:rPr lang="en-US" dirty="0">
                <a:solidFill>
                  <a:schemeClr val="accent6"/>
                </a:solidFill>
              </a:rPr>
              <a:t>0000001</a:t>
            </a:r>
          </a:p>
        </p:txBody>
      </p:sp>
      <p:sp>
        <p:nvSpPr>
          <p:cNvPr id="31" name="Up Arrow 30">
            <a:extLst>
              <a:ext uri="{FF2B5EF4-FFF2-40B4-BE49-F238E27FC236}">
                <a16:creationId xmlns:a16="http://schemas.microsoft.com/office/drawing/2014/main" id="{69150A96-F58D-2387-DAB3-33205FDF56A9}"/>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9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3260191" y="2735889"/>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357210" y="102275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25FF16C-AA65-43BB-24F7-9B53E1DA58D4}"/>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F17AC-FF83-AB98-C1D3-672638152229}"/>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D0F53C-F2AF-A7F7-7AA7-6C8A954AE79D}"/>
              </a:ext>
            </a:extLst>
          </p:cNvPr>
          <p:cNvSpPr txBox="1"/>
          <p:nvPr/>
        </p:nvSpPr>
        <p:spPr>
          <a:xfrm>
            <a:off x="2652989"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CAABE3F1-DED8-B231-7EB6-926A7B9BDBA0}"/>
              </a:ext>
            </a:extLst>
          </p:cNvPr>
          <p:cNvSpPr txBox="1"/>
          <p:nvPr/>
        </p:nvSpPr>
        <p:spPr>
          <a:xfrm>
            <a:off x="3529870"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6" name="TextBox 25">
            <a:extLst>
              <a:ext uri="{FF2B5EF4-FFF2-40B4-BE49-F238E27FC236}">
                <a16:creationId xmlns:a16="http://schemas.microsoft.com/office/drawing/2014/main" id="{2ABB93F3-F913-035E-F85A-4B171C0CFBCE}"/>
              </a:ext>
            </a:extLst>
          </p:cNvPr>
          <p:cNvSpPr txBox="1"/>
          <p:nvPr/>
        </p:nvSpPr>
        <p:spPr>
          <a:xfrm>
            <a:off x="4457841" y="24165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cxnSp>
        <p:nvCxnSpPr>
          <p:cNvPr id="27" name="Straight Arrow Connector 26">
            <a:extLst>
              <a:ext uri="{FF2B5EF4-FFF2-40B4-BE49-F238E27FC236}">
                <a16:creationId xmlns:a16="http://schemas.microsoft.com/office/drawing/2014/main" id="{749A20C1-0811-C249-75B9-FEC773E089A3}"/>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04955CE-0762-252A-C614-912B47B7EAD3}"/>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6C97F6-0BBB-240D-61A8-A8B92DE993C3}"/>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73E5D6-CAC6-FFF3-F6D4-FD2399B02F44}"/>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F72BF3-A2E8-E37E-FE3E-5A12CFB76A37}"/>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6" name="TextBox 25">
            <a:extLst>
              <a:ext uri="{FF2B5EF4-FFF2-40B4-BE49-F238E27FC236}">
                <a16:creationId xmlns:a16="http://schemas.microsoft.com/office/drawing/2014/main" id="{10D2ABD1-D0FF-8575-3CDC-60DF9271C0AA}"/>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42521204-D65A-24CA-D023-C021E1F330C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 Storing different byte</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858252" y="1079818"/>
            <a:ext cx="9149175" cy="4583157"/>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353811" y="5646308"/>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582429" y="2605047"/>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849410" y="2628858"/>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600716" y="2283149"/>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838621" y="338368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838621" y="368825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838621" y="399281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838621" y="430490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856874" y="2917134"/>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455208" y="5288001"/>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774177" y="4304901"/>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780269" y="3947075"/>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739523" y="3653876"/>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745615" y="3296050"/>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838621" y="29673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838621" y="48890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955746" y="3881541"/>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488672" y="4957169"/>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856874" y="4466603"/>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23A7EB6-419F-9B0C-B0BB-F8AC959F943D}"/>
              </a:ext>
            </a:extLst>
          </p:cNvPr>
          <p:cNvGrpSpPr/>
          <p:nvPr/>
        </p:nvGrpSpPr>
        <p:grpSpPr>
          <a:xfrm>
            <a:off x="2582429" y="1669361"/>
            <a:ext cx="3742224" cy="312089"/>
            <a:chOff x="1085950" y="2250436"/>
            <a:chExt cx="3742224" cy="312089"/>
          </a:xfrm>
        </p:grpSpPr>
        <p:sp>
          <p:nvSpPr>
            <p:cNvPr id="4" name="Rectangle 3">
              <a:extLst>
                <a:ext uri="{FF2B5EF4-FFF2-40B4-BE49-F238E27FC236}">
                  <a16:creationId xmlns:a16="http://schemas.microsoft.com/office/drawing/2014/main" id="{3B50C4E7-9ABA-32DC-B1C0-3683DD535A90}"/>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5" name="Rectangle 4">
              <a:extLst>
                <a:ext uri="{FF2B5EF4-FFF2-40B4-BE49-F238E27FC236}">
                  <a16:creationId xmlns:a16="http://schemas.microsoft.com/office/drawing/2014/main" id="{C87DD0C4-8FDA-DA4F-DC05-5D930FA91E4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6" name="Rectangle 5">
              <a:extLst>
                <a:ext uri="{FF2B5EF4-FFF2-40B4-BE49-F238E27FC236}">
                  <a16:creationId xmlns:a16="http://schemas.microsoft.com/office/drawing/2014/main" id="{BC49C85A-7C39-7912-EFDC-A3362856F002}"/>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20" name="Rectangle 19">
              <a:extLst>
                <a:ext uri="{FF2B5EF4-FFF2-40B4-BE49-F238E27FC236}">
                  <a16:creationId xmlns:a16="http://schemas.microsoft.com/office/drawing/2014/main" id="{EB7995B7-6A99-3842-664C-AE2ACB0A821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21" name="TextBox 20">
            <a:extLst>
              <a:ext uri="{FF2B5EF4-FFF2-40B4-BE49-F238E27FC236}">
                <a16:creationId xmlns:a16="http://schemas.microsoft.com/office/drawing/2014/main" id="{31109FCE-AB71-7B7F-54FE-46EED1BF1437}"/>
              </a:ext>
            </a:extLst>
          </p:cNvPr>
          <p:cNvSpPr txBox="1"/>
          <p:nvPr/>
        </p:nvSpPr>
        <p:spPr>
          <a:xfrm>
            <a:off x="2600716" y="1347463"/>
            <a:ext cx="389850" cy="369332"/>
          </a:xfrm>
          <a:prstGeom prst="rect">
            <a:avLst/>
          </a:prstGeom>
          <a:noFill/>
        </p:spPr>
        <p:txBody>
          <a:bodyPr wrap="none" rtlCol="0">
            <a:spAutoFit/>
          </a:bodyPr>
          <a:lstStyle/>
          <a:p>
            <a:r>
              <a:rPr lang="en-US" dirty="0">
                <a:solidFill>
                  <a:srgbClr val="0070C0"/>
                </a:solidFill>
              </a:rPr>
              <a:t>r2</a:t>
            </a:r>
          </a:p>
        </p:txBody>
      </p:sp>
      <p:sp>
        <p:nvSpPr>
          <p:cNvPr id="23" name="TextBox 22">
            <a:extLst>
              <a:ext uri="{FF2B5EF4-FFF2-40B4-BE49-F238E27FC236}">
                <a16:creationId xmlns:a16="http://schemas.microsoft.com/office/drawing/2014/main" id="{FF4FF8AF-BF6D-C42D-E782-6E725B152AD0}"/>
              </a:ext>
            </a:extLst>
          </p:cNvPr>
          <p:cNvSpPr txBox="1"/>
          <p:nvPr/>
        </p:nvSpPr>
        <p:spPr>
          <a:xfrm>
            <a:off x="992563" y="2200962"/>
            <a:ext cx="1287532" cy="369332"/>
          </a:xfrm>
          <a:prstGeom prst="rect">
            <a:avLst/>
          </a:prstGeom>
          <a:noFill/>
        </p:spPr>
        <p:txBody>
          <a:bodyPr wrap="none" rtlCol="0">
            <a:spAutoFit/>
          </a:bodyPr>
          <a:lstStyle/>
          <a:p>
            <a:r>
              <a:rPr lang="en-US" dirty="0" err="1">
                <a:solidFill>
                  <a:srgbClr val="0070C0"/>
                </a:solidFill>
              </a:rPr>
              <a:t>lsr</a:t>
            </a:r>
            <a:r>
              <a:rPr lang="en-US" dirty="0">
                <a:solidFill>
                  <a:srgbClr val="0070C0"/>
                </a:solidFill>
              </a:rPr>
              <a:t> r1, r2, 8</a:t>
            </a:r>
          </a:p>
        </p:txBody>
      </p:sp>
      <p:cxnSp>
        <p:nvCxnSpPr>
          <p:cNvPr id="24" name="Straight Arrow Connector 23">
            <a:extLst>
              <a:ext uri="{FF2B5EF4-FFF2-40B4-BE49-F238E27FC236}">
                <a16:creationId xmlns:a16="http://schemas.microsoft.com/office/drawing/2014/main" id="{7C196C4A-460B-9A59-72C2-042787983490}"/>
              </a:ext>
            </a:extLst>
          </p:cNvPr>
          <p:cNvCxnSpPr>
            <a:cxnSpLocks/>
          </p:cNvCxnSpPr>
          <p:nvPr/>
        </p:nvCxnSpPr>
        <p:spPr>
          <a:xfrm flipH="1" flipV="1">
            <a:off x="3129717" y="198144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B89CC-0BBF-697D-58FF-30332869E659}"/>
              </a:ext>
            </a:extLst>
          </p:cNvPr>
          <p:cNvCxnSpPr>
            <a:cxnSpLocks/>
          </p:cNvCxnSpPr>
          <p:nvPr/>
        </p:nvCxnSpPr>
        <p:spPr>
          <a:xfrm flipH="1" flipV="1">
            <a:off x="4166902" y="1958339"/>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6568B9-B75B-BBFA-5C2E-1040CB7E9B3B}"/>
              </a:ext>
            </a:extLst>
          </p:cNvPr>
          <p:cNvCxnSpPr>
            <a:cxnSpLocks/>
          </p:cNvCxnSpPr>
          <p:nvPr/>
        </p:nvCxnSpPr>
        <p:spPr>
          <a:xfrm flipH="1" flipV="1">
            <a:off x="5015096" y="200455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37924C-37E7-102D-2BF8-74D0354B585C}"/>
              </a:ext>
            </a:extLst>
          </p:cNvPr>
          <p:cNvSpPr txBox="1"/>
          <p:nvPr/>
        </p:nvSpPr>
        <p:spPr>
          <a:xfrm>
            <a:off x="1524236" y="164566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cxnSp>
        <p:nvCxnSpPr>
          <p:cNvPr id="29" name="Straight Arrow Connector 28">
            <a:extLst>
              <a:ext uri="{FF2B5EF4-FFF2-40B4-BE49-F238E27FC236}">
                <a16:creationId xmlns:a16="http://schemas.microsoft.com/office/drawing/2014/main" id="{643B8A49-834C-09FB-4DE7-54C3F4A15412}"/>
              </a:ext>
            </a:extLst>
          </p:cNvPr>
          <p:cNvCxnSpPr>
            <a:cxnSpLocks/>
          </p:cNvCxnSpPr>
          <p:nvPr/>
        </p:nvCxnSpPr>
        <p:spPr>
          <a:xfrm flipH="1" flipV="1">
            <a:off x="2184572" y="1995921"/>
            <a:ext cx="451775" cy="65656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EFF640-1E49-2290-939D-BB9D60CF0486}"/>
              </a:ext>
            </a:extLst>
          </p:cNvPr>
          <p:cNvSpPr txBox="1"/>
          <p:nvPr/>
        </p:nvSpPr>
        <p:spPr>
          <a:xfrm>
            <a:off x="4417006" y="1071199"/>
            <a:ext cx="5412700" cy="369332"/>
          </a:xfrm>
          <a:prstGeom prst="rect">
            <a:avLst/>
          </a:prstGeom>
          <a:noFill/>
        </p:spPr>
        <p:txBody>
          <a:bodyPr wrap="none" rtlCol="0">
            <a:spAutoFit/>
          </a:bodyPr>
          <a:lstStyle/>
          <a:p>
            <a:r>
              <a:rPr lang="en-US" dirty="0">
                <a:solidFill>
                  <a:srgbClr val="0070C0"/>
                </a:solidFill>
              </a:rPr>
              <a:t>We want store this byte to memory location 0x1000</a:t>
            </a:r>
          </a:p>
        </p:txBody>
      </p:sp>
      <p:sp>
        <p:nvSpPr>
          <p:cNvPr id="32" name="Down Arrow 31">
            <a:extLst>
              <a:ext uri="{FF2B5EF4-FFF2-40B4-BE49-F238E27FC236}">
                <a16:creationId xmlns:a16="http://schemas.microsoft.com/office/drawing/2014/main" id="{C5C482EA-DAC8-A57B-A31A-57B320153CBD}"/>
              </a:ext>
            </a:extLst>
          </p:cNvPr>
          <p:cNvSpPr/>
          <p:nvPr/>
        </p:nvSpPr>
        <p:spPr>
          <a:xfrm>
            <a:off x="4895727" y="1432564"/>
            <a:ext cx="277852" cy="248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95F6E61-8D15-DDD5-BE07-786917C16C34}"/>
              </a:ext>
            </a:extLst>
          </p:cNvPr>
          <p:cNvSpPr txBox="1"/>
          <p:nvPr/>
        </p:nvSpPr>
        <p:spPr>
          <a:xfrm>
            <a:off x="847300" y="3059668"/>
            <a:ext cx="2518638" cy="369332"/>
          </a:xfrm>
          <a:prstGeom prst="rect">
            <a:avLst/>
          </a:prstGeom>
          <a:noFill/>
        </p:spPr>
        <p:txBody>
          <a:bodyPr wrap="none" rtlCol="0">
            <a:spAutoFit/>
          </a:bodyPr>
          <a:lstStyle/>
          <a:p>
            <a:r>
              <a:rPr lang="en-US" dirty="0">
                <a:solidFill>
                  <a:srgbClr val="0070C0"/>
                </a:solidFill>
              </a:rPr>
              <a:t>you could also do a </a:t>
            </a:r>
            <a:r>
              <a:rPr lang="en-US" dirty="0" err="1">
                <a:solidFill>
                  <a:srgbClr val="0070C0"/>
                </a:solidFill>
              </a:rPr>
              <a:t>ror</a:t>
            </a:r>
            <a:endParaRPr lang="en-US" dirty="0">
              <a:solidFill>
                <a:srgbClr val="0070C0"/>
              </a:solidFill>
            </a:endParaRPr>
          </a:p>
        </p:txBody>
      </p:sp>
    </p:spTree>
    <p:extLst>
      <p:ext uri="{BB962C8B-B14F-4D97-AF65-F5344CB8AC3E}">
        <p14:creationId xmlns:p14="http://schemas.microsoft.com/office/powerpoint/2010/main" val="39179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*end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end;</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    if (</a:t>
            </a:r>
            <a:r>
              <a:rPr lang="en-US" dirty="0" err="1">
                <a:solidFill>
                  <a:srgbClr val="000000"/>
                </a:solidFill>
                <a:latin typeface="Menlo" panose="020B0609030804020204" pitchFamily="49" charset="0"/>
              </a:rPr>
              <a:t>cnt</a:t>
            </a:r>
            <a:r>
              <a:rPr lang="en-US" dirty="0">
                <a:solidFill>
                  <a:srgbClr val="000000"/>
                </a:solidFill>
                <a:latin typeface="Menlo" panose="020B0609030804020204" pitchFamily="49" charset="0"/>
              </a:rPr>
              <a:t> &lt;= 0)</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do {</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while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&lt; end);</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3956"/>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24264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-Rm</a:t>
            </a:r>
          </a:p>
          <a:p>
            <a:r>
              <a:rPr lang="en-US" sz="2000" b="1" dirty="0">
                <a:solidFill>
                  <a:srgbClr val="0070C0"/>
                </a:solidFill>
              </a:rPr>
              <a:t>1     +Rm</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459805" y="2128454"/>
            <a:ext cx="495710"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0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2"/>
            <a:ext cx="11350794" cy="5607692"/>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588916" y="2499866"/>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37588" y="2840125"/>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55422" y="421574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803986" y="3009402"/>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8BD489-17FD-B6A4-6E5D-65E821BA8B7E}"/>
              </a:ext>
            </a:extLst>
          </p:cNvPr>
          <p:cNvSpPr>
            <a:spLocks noGrp="1"/>
          </p:cNvSpPr>
          <p:nvPr>
            <p:ph type="title"/>
          </p:nvPr>
        </p:nvSpPr>
        <p:spPr>
          <a:xfrm>
            <a:off x="473746" y="-48895"/>
            <a:ext cx="11459918" cy="715294"/>
          </a:xfrm>
        </p:spPr>
        <p:txBody>
          <a:bodyPr/>
          <a:lstStyle/>
          <a:p>
            <a:r>
              <a:rPr lang="en-US" dirty="0"/>
              <a:t>What is the conceptual difference between .</a:t>
            </a:r>
            <a:r>
              <a:rPr lang="en-US" dirty="0" err="1"/>
              <a:t>bss</a:t>
            </a:r>
            <a:r>
              <a:rPr lang="en-US" dirty="0"/>
              <a:t> and .data?</a:t>
            </a:r>
          </a:p>
        </p:txBody>
      </p:sp>
      <p:sp>
        <p:nvSpPr>
          <p:cNvPr id="5" name="Content Placeholder 4">
            <a:extLst>
              <a:ext uri="{FF2B5EF4-FFF2-40B4-BE49-F238E27FC236}">
                <a16:creationId xmlns:a16="http://schemas.microsoft.com/office/drawing/2014/main" id="{88EF53DF-EED3-CAA5-1B6D-C1A188B0AA8B}"/>
              </a:ext>
            </a:extLst>
          </p:cNvPr>
          <p:cNvSpPr>
            <a:spLocks noGrp="1"/>
          </p:cNvSpPr>
          <p:nvPr>
            <p:ph sz="quarter" idx="17"/>
          </p:nvPr>
        </p:nvSpPr>
        <p:spPr>
          <a:xfrm>
            <a:off x="285943" y="1225811"/>
            <a:ext cx="5643957" cy="3012174"/>
          </a:xfrm>
          <a:solidFill>
            <a:schemeClr val="accent4">
              <a:lumMod val="20000"/>
              <a:lumOff val="80000"/>
            </a:schemeClr>
          </a:solidFill>
          <a:ln>
            <a:solidFill>
              <a:schemeClr val="accent1"/>
            </a:solidFill>
          </a:ln>
        </p:spPr>
        <p:txBody>
          <a:bodyPr/>
          <a:lstStyle/>
          <a:p>
            <a:pPr>
              <a:lnSpc>
                <a:spcPct val="100000"/>
              </a:lnSpc>
            </a:pPr>
            <a:r>
              <a:rPr lang="en-US" sz="1800" dirty="0"/>
              <a:t>All static variables that do not specify an initial value default to an initial value of 0 and are placed in .</a:t>
            </a:r>
            <a:r>
              <a:rPr lang="en-US" sz="1800" dirty="0" err="1"/>
              <a:t>bss</a:t>
            </a:r>
            <a:r>
              <a:rPr lang="en-US" sz="1800" dirty="0"/>
              <a:t> segment</a:t>
            </a:r>
          </a:p>
          <a:p>
            <a:pPr>
              <a:lnSpc>
                <a:spcPct val="100000"/>
              </a:lnSpc>
            </a:pPr>
            <a:r>
              <a:rPr lang="en-US" sz="1800" dirty="0"/>
              <a:t>To save file system space in the executable file (the </a:t>
            </a:r>
            <a:r>
              <a:rPr lang="en-US" sz="1800" dirty="0" err="1"/>
              <a:t>a.out</a:t>
            </a:r>
            <a:r>
              <a:rPr lang="en-US" sz="1800" dirty="0"/>
              <a:t> file) the assembler collapses these .</a:t>
            </a:r>
            <a:r>
              <a:rPr lang="en-US" sz="1800" dirty="0" err="1"/>
              <a:t>bss</a:t>
            </a:r>
            <a:r>
              <a:rPr lang="en-US" sz="1800" dirty="0"/>
              <a:t> variables to a location and size "table"</a:t>
            </a:r>
          </a:p>
          <a:p>
            <a:pPr>
              <a:lnSpc>
                <a:spcPct val="100000"/>
              </a:lnSpc>
            </a:pPr>
            <a:r>
              <a:rPr lang="en-US" sz="1800" dirty="0"/>
              <a:t>.data segment variables use the same space in the executable file as they have in memory</a:t>
            </a:r>
          </a:p>
          <a:p>
            <a:pPr>
              <a:lnSpc>
                <a:spcPct val="100000"/>
              </a:lnSpc>
            </a:pPr>
            <a:r>
              <a:rPr lang="en-US" sz="1800" dirty="0"/>
              <a:t>.section .</a:t>
            </a:r>
            <a:r>
              <a:rPr lang="en-US" sz="1800" dirty="0" err="1"/>
              <a:t>rodata</a:t>
            </a:r>
            <a:r>
              <a:rPr lang="en-US" sz="1800" dirty="0"/>
              <a:t> is handled the same as .data</a:t>
            </a:r>
          </a:p>
        </p:txBody>
      </p:sp>
      <p:sp>
        <p:nvSpPr>
          <p:cNvPr id="6" name="Rectangle 5">
            <a:extLst>
              <a:ext uri="{FF2B5EF4-FFF2-40B4-BE49-F238E27FC236}">
                <a16:creationId xmlns:a16="http://schemas.microsoft.com/office/drawing/2014/main" id="{957FE4A7-1625-F6C7-94B3-8231659568A1}"/>
              </a:ext>
            </a:extLst>
          </p:cNvPr>
          <p:cNvSpPr/>
          <p:nvPr/>
        </p:nvSpPr>
        <p:spPr bwMode="auto">
          <a:xfrm>
            <a:off x="9546147" y="1905284"/>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7" name="Rectangle 6">
            <a:extLst>
              <a:ext uri="{FF2B5EF4-FFF2-40B4-BE49-F238E27FC236}">
                <a16:creationId xmlns:a16="http://schemas.microsoft.com/office/drawing/2014/main" id="{6FC9B536-F8E8-6D71-A38C-C89FB09A541C}"/>
              </a:ext>
            </a:extLst>
          </p:cNvPr>
          <p:cNvSpPr/>
          <p:nvPr/>
        </p:nvSpPr>
        <p:spPr bwMode="auto">
          <a:xfrm>
            <a:off x="9546146" y="706470"/>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CC9A2C6D-B795-B107-1556-A9607B23C007}"/>
              </a:ext>
            </a:extLst>
          </p:cNvPr>
          <p:cNvCxnSpPr>
            <a:cxnSpLocks/>
            <a:endCxn id="18" idx="1"/>
          </p:cNvCxnSpPr>
          <p:nvPr/>
        </p:nvCxnSpPr>
        <p:spPr bwMode="auto">
          <a:xfrm flipV="1">
            <a:off x="6741112" y="1257957"/>
            <a:ext cx="2805035" cy="532249"/>
          </a:xfrm>
          <a:prstGeom prst="straightConnector1">
            <a:avLst/>
          </a:prstGeom>
          <a:noFill/>
          <a:ln w="63500" cap="flat" cmpd="sng" algn="ctr">
            <a:solidFill>
              <a:srgbClr val="00B05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7DD8752E-206D-9AFB-F2D8-3983F5FB50F3}"/>
              </a:ext>
            </a:extLst>
          </p:cNvPr>
          <p:cNvCxnSpPr>
            <a:cxnSpLocks/>
          </p:cNvCxnSpPr>
          <p:nvPr/>
        </p:nvCxnSpPr>
        <p:spPr bwMode="auto">
          <a:xfrm flipV="1">
            <a:off x="6988028" y="2249622"/>
            <a:ext cx="2102564" cy="3098"/>
          </a:xfrm>
          <a:prstGeom prst="straightConnector1">
            <a:avLst/>
          </a:prstGeom>
          <a:noFill/>
          <a:ln w="63500" cap="flat" cmpd="sng" algn="ctr">
            <a:solidFill>
              <a:srgbClr val="0070C0"/>
            </a:solidFill>
            <a:prstDash val="solid"/>
            <a:round/>
            <a:headEnd type="none" w="med" len="med"/>
            <a:tailEnd type="triangle"/>
          </a:ln>
          <a:effectLst/>
        </p:spPr>
      </p:cxnSp>
      <p:sp>
        <p:nvSpPr>
          <p:cNvPr id="11" name="Rectangle 1036">
            <a:extLst>
              <a:ext uri="{FF2B5EF4-FFF2-40B4-BE49-F238E27FC236}">
                <a16:creationId xmlns:a16="http://schemas.microsoft.com/office/drawing/2014/main" id="{E34671A8-653B-CAB5-B003-654B098DBF18}"/>
              </a:ext>
            </a:extLst>
          </p:cNvPr>
          <p:cNvSpPr>
            <a:spLocks noChangeArrowheads="1"/>
          </p:cNvSpPr>
          <p:nvPr/>
        </p:nvSpPr>
        <p:spPr bwMode="auto">
          <a:xfrm>
            <a:off x="6102980" y="2142156"/>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12" name="Rectangle 1037">
            <a:extLst>
              <a:ext uri="{FF2B5EF4-FFF2-40B4-BE49-F238E27FC236}">
                <a16:creationId xmlns:a16="http://schemas.microsoft.com/office/drawing/2014/main" id="{70BBD93E-3F2A-C0DF-ACA8-BED4B3E38664}"/>
              </a:ext>
            </a:extLst>
          </p:cNvPr>
          <p:cNvSpPr>
            <a:spLocks noChangeArrowheads="1"/>
          </p:cNvSpPr>
          <p:nvPr/>
        </p:nvSpPr>
        <p:spPr bwMode="auto">
          <a:xfrm>
            <a:off x="6102980" y="2698568"/>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14" name="Text Box 8">
            <a:extLst>
              <a:ext uri="{FF2B5EF4-FFF2-40B4-BE49-F238E27FC236}">
                <a16:creationId xmlns:a16="http://schemas.microsoft.com/office/drawing/2014/main" id="{DD6E65C2-64DA-6EC7-FF03-19DB7B25DCD2}"/>
              </a:ext>
            </a:extLst>
          </p:cNvPr>
          <p:cNvSpPr txBox="1">
            <a:spLocks noChangeArrowheads="1"/>
          </p:cNvSpPr>
          <p:nvPr/>
        </p:nvSpPr>
        <p:spPr bwMode="auto">
          <a:xfrm>
            <a:off x="6183366" y="835293"/>
            <a:ext cx="1933302" cy="369332"/>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p:txBody>
      </p:sp>
      <p:sp>
        <p:nvSpPr>
          <p:cNvPr id="15" name="Left Brace 14">
            <a:extLst>
              <a:ext uri="{FF2B5EF4-FFF2-40B4-BE49-F238E27FC236}">
                <a16:creationId xmlns:a16="http://schemas.microsoft.com/office/drawing/2014/main" id="{4C068D6C-7F1D-FA0E-F524-5D6C4BB6DDD0}"/>
              </a:ext>
            </a:extLst>
          </p:cNvPr>
          <p:cNvSpPr/>
          <p:nvPr/>
        </p:nvSpPr>
        <p:spPr>
          <a:xfrm>
            <a:off x="9156486" y="1534303"/>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037">
            <a:extLst>
              <a:ext uri="{FF2B5EF4-FFF2-40B4-BE49-F238E27FC236}">
                <a16:creationId xmlns:a16="http://schemas.microsoft.com/office/drawing/2014/main" id="{20BFA68D-31A8-8450-3044-5D1ED7893F75}"/>
              </a:ext>
            </a:extLst>
          </p:cNvPr>
          <p:cNvSpPr>
            <a:spLocks noChangeArrowheads="1"/>
          </p:cNvSpPr>
          <p:nvPr/>
        </p:nvSpPr>
        <p:spPr bwMode="auto">
          <a:xfrm>
            <a:off x="6121317" y="1335626"/>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17" name="Straight Arrow Connector 16">
            <a:extLst>
              <a:ext uri="{FF2B5EF4-FFF2-40B4-BE49-F238E27FC236}">
                <a16:creationId xmlns:a16="http://schemas.microsoft.com/office/drawing/2014/main" id="{50999EE3-C7D0-D100-ED11-6823186D48B1}"/>
              </a:ext>
            </a:extLst>
          </p:cNvPr>
          <p:cNvCxnSpPr>
            <a:cxnSpLocks/>
            <a:endCxn id="7" idx="1"/>
          </p:cNvCxnSpPr>
          <p:nvPr/>
        </p:nvCxnSpPr>
        <p:spPr bwMode="auto">
          <a:xfrm flipV="1">
            <a:off x="8219247" y="882553"/>
            <a:ext cx="1326899" cy="564600"/>
          </a:xfrm>
          <a:prstGeom prst="straightConnector1">
            <a:avLst/>
          </a:prstGeom>
          <a:noFill/>
          <a:ln w="63500" cap="flat" cmpd="sng" algn="ctr">
            <a:solidFill>
              <a:srgbClr val="FFC000"/>
            </a:solidFill>
            <a:prstDash val="solid"/>
            <a:round/>
            <a:headEnd type="none" w="med" len="med"/>
            <a:tailEnd type="triangle"/>
          </a:ln>
          <a:effectLst/>
        </p:spPr>
      </p:cxnSp>
      <p:sp>
        <p:nvSpPr>
          <p:cNvPr id="18" name="Rectangle 17">
            <a:extLst>
              <a:ext uri="{FF2B5EF4-FFF2-40B4-BE49-F238E27FC236}">
                <a16:creationId xmlns:a16="http://schemas.microsoft.com/office/drawing/2014/main" id="{31004BFD-143D-0B1C-4D9F-02FAAEB02817}"/>
              </a:ext>
            </a:extLst>
          </p:cNvPr>
          <p:cNvSpPr/>
          <p:nvPr/>
        </p:nvSpPr>
        <p:spPr bwMode="auto">
          <a:xfrm>
            <a:off x="9546147" y="1081874"/>
            <a:ext cx="2526189" cy="352166"/>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19" name="Rectangle 18">
            <a:extLst>
              <a:ext uri="{FF2B5EF4-FFF2-40B4-BE49-F238E27FC236}">
                <a16:creationId xmlns:a16="http://schemas.microsoft.com/office/drawing/2014/main" id="{BA34456E-25D9-90E4-1DA0-6B828C581CD2}"/>
              </a:ext>
            </a:extLst>
          </p:cNvPr>
          <p:cNvSpPr/>
          <p:nvPr/>
        </p:nvSpPr>
        <p:spPr bwMode="auto">
          <a:xfrm>
            <a:off x="9546147" y="1434040"/>
            <a:ext cx="2526189" cy="471244"/>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sp>
        <p:nvSpPr>
          <p:cNvPr id="21" name="Rounded Rectangle 20">
            <a:extLst>
              <a:ext uri="{FF2B5EF4-FFF2-40B4-BE49-F238E27FC236}">
                <a16:creationId xmlns:a16="http://schemas.microsoft.com/office/drawing/2014/main" id="{9AED6716-6C4A-0437-637F-12F56CE622E5}"/>
              </a:ext>
            </a:extLst>
          </p:cNvPr>
          <p:cNvSpPr/>
          <p:nvPr/>
        </p:nvSpPr>
        <p:spPr bwMode="auto">
          <a:xfrm>
            <a:off x="432574" y="4475276"/>
            <a:ext cx="3860219" cy="18685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these are .</a:t>
            </a:r>
            <a:r>
              <a:rPr lang="en-US" sz="1600" dirty="0" err="1">
                <a:solidFill>
                  <a:schemeClr val="tx2"/>
                </a:solidFill>
                <a:latin typeface="Consolas" panose="020B0609020204030204" pitchFamily="49" charset="0"/>
                <a:cs typeface="Consolas" panose="020B0609020204030204" pitchFamily="49" charset="0"/>
              </a:rPr>
              <a:t>bss</a:t>
            </a:r>
            <a:r>
              <a:rPr lang="en-US" sz="1600" dirty="0">
                <a:solidFill>
                  <a:schemeClr val="tx2"/>
                </a:solidFill>
                <a:latin typeface="Consolas" panose="020B0609020204030204" pitchFamily="49" charset="0"/>
                <a:cs typeface="Consolas" panose="020B0609020204030204" pitchFamily="49" charset="0"/>
              </a:rPr>
              <a:t> variables</a:t>
            </a:r>
          </a:p>
          <a:p>
            <a:r>
              <a:rPr lang="en-US" sz="1600" dirty="0">
                <a:solidFill>
                  <a:schemeClr val="tx2"/>
                </a:solidFill>
                <a:latin typeface="Consolas" panose="020B0609020204030204" pitchFamily="49" charset="0"/>
                <a:cs typeface="Consolas" panose="020B0609020204030204" pitchFamily="49" charset="0"/>
              </a:rPr>
              <a:t>int buf1[4096];</a:t>
            </a:r>
          </a:p>
          <a:p>
            <a:r>
              <a:rPr lang="en-US" sz="1600" dirty="0">
                <a:solidFill>
                  <a:schemeClr val="tx2"/>
                </a:solidFill>
                <a:latin typeface="Consolas" panose="020B0609020204030204" pitchFamily="49" charset="0"/>
                <a:cs typeface="Consolas" panose="020B0609020204030204" pitchFamily="49" charset="0"/>
              </a:rPr>
              <a:t>int buf2[4096];</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these are .data variables</a:t>
            </a:r>
          </a:p>
          <a:p>
            <a:r>
              <a:rPr lang="en-US" sz="1600" dirty="0">
                <a:solidFill>
                  <a:schemeClr val="tx2"/>
                </a:solidFill>
                <a:latin typeface="Consolas" panose="020B0609020204030204" pitchFamily="49" charset="0"/>
                <a:cs typeface="Consolas" panose="020B0609020204030204" pitchFamily="49" charset="0"/>
              </a:rPr>
              <a:t>int table[] = {1,2};</a:t>
            </a:r>
          </a:p>
          <a:p>
            <a:r>
              <a:rPr lang="en-US" sz="1600" dirty="0">
                <a:solidFill>
                  <a:schemeClr val="tx2"/>
                </a:solidFill>
                <a:latin typeface="Consolas" panose="020B0609020204030204" pitchFamily="49" charset="0"/>
                <a:cs typeface="Consolas" panose="020B0609020204030204" pitchFamily="49" charset="0"/>
              </a:rPr>
              <a:t>char string[] ="CSE30!!";</a:t>
            </a:r>
          </a:p>
        </p:txBody>
      </p:sp>
      <p:sp>
        <p:nvSpPr>
          <p:cNvPr id="32" name="Rectangle 12">
            <a:extLst>
              <a:ext uri="{FF2B5EF4-FFF2-40B4-BE49-F238E27FC236}">
                <a16:creationId xmlns:a16="http://schemas.microsoft.com/office/drawing/2014/main" id="{F9B92D74-7A21-D79D-5205-207231CF14C8}"/>
              </a:ext>
            </a:extLst>
          </p:cNvPr>
          <p:cNvSpPr>
            <a:spLocks noChangeArrowheads="1"/>
          </p:cNvSpPr>
          <p:nvPr>
            <p:custDataLst>
              <p:tags r:id="rId1"/>
            </p:custDataLst>
          </p:nvPr>
        </p:nvSpPr>
        <p:spPr bwMode="auto">
          <a:xfrm>
            <a:off x="5731547" y="5864280"/>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3" name="Rectangle 13">
            <a:extLst>
              <a:ext uri="{FF2B5EF4-FFF2-40B4-BE49-F238E27FC236}">
                <a16:creationId xmlns:a16="http://schemas.microsoft.com/office/drawing/2014/main" id="{BD16FAA6-4AC6-03AD-0B5C-4F9CD57830CE}"/>
              </a:ext>
            </a:extLst>
          </p:cNvPr>
          <p:cNvSpPr>
            <a:spLocks noChangeArrowheads="1"/>
          </p:cNvSpPr>
          <p:nvPr>
            <p:custDataLst>
              <p:tags r:id="rId2"/>
            </p:custDataLst>
          </p:nvPr>
        </p:nvSpPr>
        <p:spPr bwMode="auto">
          <a:xfrm>
            <a:off x="7575970" y="58866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'0'</a:t>
            </a:r>
          </a:p>
        </p:txBody>
      </p:sp>
      <p:sp>
        <p:nvSpPr>
          <p:cNvPr id="34" name="Rectangle 39">
            <a:extLst>
              <a:ext uri="{FF2B5EF4-FFF2-40B4-BE49-F238E27FC236}">
                <a16:creationId xmlns:a16="http://schemas.microsoft.com/office/drawing/2014/main" id="{D5D66D3D-6608-2F20-79DE-E8A3403EF063}"/>
              </a:ext>
            </a:extLst>
          </p:cNvPr>
          <p:cNvSpPr>
            <a:spLocks noChangeArrowheads="1"/>
          </p:cNvSpPr>
          <p:nvPr>
            <p:custDataLst>
              <p:tags r:id="rId3"/>
            </p:custDataLst>
          </p:nvPr>
        </p:nvSpPr>
        <p:spPr bwMode="auto">
          <a:xfrm>
            <a:off x="573160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'3'</a:t>
            </a:r>
          </a:p>
        </p:txBody>
      </p:sp>
      <p:sp>
        <p:nvSpPr>
          <p:cNvPr id="35" name="Rectangle 41">
            <a:extLst>
              <a:ext uri="{FF2B5EF4-FFF2-40B4-BE49-F238E27FC236}">
                <a16:creationId xmlns:a16="http://schemas.microsoft.com/office/drawing/2014/main" id="{2A509067-1802-212F-4526-E62602E7E0DE}"/>
              </a:ext>
            </a:extLst>
          </p:cNvPr>
          <p:cNvSpPr>
            <a:spLocks noChangeArrowheads="1"/>
          </p:cNvSpPr>
          <p:nvPr>
            <p:custDataLst>
              <p:tags r:id="rId4"/>
            </p:custDataLst>
          </p:nvPr>
        </p:nvSpPr>
        <p:spPr bwMode="auto">
          <a:xfrm>
            <a:off x="6359170"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'E'</a:t>
            </a:r>
          </a:p>
        </p:txBody>
      </p:sp>
      <p:sp>
        <p:nvSpPr>
          <p:cNvPr id="36" name="Rectangle 43">
            <a:extLst>
              <a:ext uri="{FF2B5EF4-FFF2-40B4-BE49-F238E27FC236}">
                <a16:creationId xmlns:a16="http://schemas.microsoft.com/office/drawing/2014/main" id="{91EE389E-5281-3741-78C8-857A918B41DC}"/>
              </a:ext>
            </a:extLst>
          </p:cNvPr>
          <p:cNvSpPr>
            <a:spLocks noChangeArrowheads="1"/>
          </p:cNvSpPr>
          <p:nvPr>
            <p:custDataLst>
              <p:tags r:id="rId5"/>
            </p:custDataLst>
          </p:nvPr>
        </p:nvSpPr>
        <p:spPr bwMode="auto">
          <a:xfrm>
            <a:off x="6986735"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'S'</a:t>
            </a:r>
          </a:p>
        </p:txBody>
      </p:sp>
      <p:sp>
        <p:nvSpPr>
          <p:cNvPr id="37" name="Rectangle 45">
            <a:extLst>
              <a:ext uri="{FF2B5EF4-FFF2-40B4-BE49-F238E27FC236}">
                <a16:creationId xmlns:a16="http://schemas.microsoft.com/office/drawing/2014/main" id="{CC0C4598-0F0B-03ED-144C-FDFE8B818E9F}"/>
              </a:ext>
            </a:extLst>
          </p:cNvPr>
          <p:cNvSpPr>
            <a:spLocks noChangeArrowheads="1"/>
          </p:cNvSpPr>
          <p:nvPr>
            <p:custDataLst>
              <p:tags r:id="rId6"/>
            </p:custDataLst>
          </p:nvPr>
        </p:nvSpPr>
        <p:spPr bwMode="auto">
          <a:xfrm>
            <a:off x="7609647" y="6191443"/>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sz="1400" b="0" dirty="0">
                <a:solidFill>
                  <a:schemeClr val="accent6"/>
                </a:solidFill>
                <a:latin typeface="Roboto Regular" charset="0"/>
                <a:cs typeface="Roboto Regular" charset="0"/>
              </a:rPr>
              <a:t>'C'</a:t>
            </a:r>
          </a:p>
        </p:txBody>
      </p:sp>
      <p:sp>
        <p:nvSpPr>
          <p:cNvPr id="38" name="Rectangle 1036">
            <a:extLst>
              <a:ext uri="{FF2B5EF4-FFF2-40B4-BE49-F238E27FC236}">
                <a16:creationId xmlns:a16="http://schemas.microsoft.com/office/drawing/2014/main" id="{89D681F0-90DF-FCE0-DE27-0C9FA4BB3E25}"/>
              </a:ext>
            </a:extLst>
          </p:cNvPr>
          <p:cNvSpPr>
            <a:spLocks noChangeArrowheads="1"/>
          </p:cNvSpPr>
          <p:nvPr/>
        </p:nvSpPr>
        <p:spPr bwMode="auto">
          <a:xfrm>
            <a:off x="6114544" y="1590362"/>
            <a:ext cx="2057400" cy="533400"/>
          </a:xfrm>
          <a:prstGeom prst="rect">
            <a:avLst/>
          </a:prstGeom>
          <a:solidFill>
            <a:srgbClr val="92D050"/>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39" name="Rectangle 12">
            <a:extLst>
              <a:ext uri="{FF2B5EF4-FFF2-40B4-BE49-F238E27FC236}">
                <a16:creationId xmlns:a16="http://schemas.microsoft.com/office/drawing/2014/main" id="{84503A16-442B-F0F5-2E7F-5A99FCF3A2C3}"/>
              </a:ext>
            </a:extLst>
          </p:cNvPr>
          <p:cNvSpPr>
            <a:spLocks noChangeArrowheads="1"/>
          </p:cNvSpPr>
          <p:nvPr>
            <p:custDataLst>
              <p:tags r:id="rId7"/>
            </p:custDataLst>
          </p:nvPr>
        </p:nvSpPr>
        <p:spPr bwMode="auto">
          <a:xfrm>
            <a:off x="633874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0" name="Rectangle 12">
            <a:extLst>
              <a:ext uri="{FF2B5EF4-FFF2-40B4-BE49-F238E27FC236}">
                <a16:creationId xmlns:a16="http://schemas.microsoft.com/office/drawing/2014/main" id="{B6D53339-332E-3CA6-C20E-518F9708AC0E}"/>
              </a:ext>
            </a:extLst>
          </p:cNvPr>
          <p:cNvSpPr>
            <a:spLocks noChangeArrowheads="1"/>
          </p:cNvSpPr>
          <p:nvPr>
            <p:custDataLst>
              <p:tags r:id="rId8"/>
            </p:custDataLst>
          </p:nvPr>
        </p:nvSpPr>
        <p:spPr bwMode="auto">
          <a:xfrm>
            <a:off x="6974807" y="5875462"/>
            <a:ext cx="609600" cy="304800"/>
          </a:xfrm>
          <a:prstGeom prst="rect">
            <a:avLst/>
          </a:prstGeom>
          <a:solidFill>
            <a:srgbClr val="92D050"/>
          </a:solidFill>
          <a:ln w="25400">
            <a:solidFill>
              <a:schemeClr val="accent6"/>
            </a:solidFill>
            <a:miter lim="800000"/>
            <a:headEnd/>
            <a:tailEnd/>
          </a:ln>
        </p:spPr>
        <p:txBody>
          <a:bodyPr wrap="none" anchor="ctr"/>
          <a:lstStyle/>
          <a:p>
            <a:pPr algn="ctr"/>
            <a:r>
              <a:rPr lang="en-US" b="0" dirty="0">
                <a:solidFill>
                  <a:schemeClr val="accent6"/>
                </a:solidFill>
                <a:latin typeface="Roboto Regular" charset="0"/>
                <a:cs typeface="Roboto Regular" charset="0"/>
              </a:rPr>
              <a:t>'!'</a:t>
            </a:r>
          </a:p>
        </p:txBody>
      </p:sp>
      <p:sp>
        <p:nvSpPr>
          <p:cNvPr id="41" name="Rectangle 13">
            <a:extLst>
              <a:ext uri="{FF2B5EF4-FFF2-40B4-BE49-F238E27FC236}">
                <a16:creationId xmlns:a16="http://schemas.microsoft.com/office/drawing/2014/main" id="{B4D419A0-4C0E-DA33-5D97-E2C0148F1AB0}"/>
              </a:ext>
            </a:extLst>
          </p:cNvPr>
          <p:cNvSpPr>
            <a:spLocks noChangeArrowheads="1"/>
          </p:cNvSpPr>
          <p:nvPr>
            <p:custDataLst>
              <p:tags r:id="rId9"/>
            </p:custDataLst>
          </p:nvPr>
        </p:nvSpPr>
        <p:spPr bwMode="auto">
          <a:xfrm>
            <a:off x="5731547" y="5576253"/>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1</a:t>
            </a:r>
            <a:endParaRPr lang="en-US" b="0" dirty="0">
              <a:solidFill>
                <a:schemeClr val="accent6"/>
              </a:solidFill>
              <a:latin typeface="Roboto Regular" charset="0"/>
              <a:cs typeface="Roboto Regular" charset="0"/>
            </a:endParaRPr>
          </a:p>
        </p:txBody>
      </p:sp>
      <p:sp>
        <p:nvSpPr>
          <p:cNvPr id="42" name="Rectangle 13">
            <a:extLst>
              <a:ext uri="{FF2B5EF4-FFF2-40B4-BE49-F238E27FC236}">
                <a16:creationId xmlns:a16="http://schemas.microsoft.com/office/drawing/2014/main" id="{F0BFB6FC-2BC5-47E7-2B68-D80C5185B826}"/>
              </a:ext>
            </a:extLst>
          </p:cNvPr>
          <p:cNvSpPr>
            <a:spLocks noChangeArrowheads="1"/>
          </p:cNvSpPr>
          <p:nvPr>
            <p:custDataLst>
              <p:tags r:id="rId10"/>
            </p:custDataLst>
          </p:nvPr>
        </p:nvSpPr>
        <p:spPr bwMode="auto">
          <a:xfrm>
            <a:off x="5731546" y="5256286"/>
            <a:ext cx="2454023" cy="304800"/>
          </a:xfrm>
          <a:prstGeom prst="rect">
            <a:avLst/>
          </a:prstGeom>
          <a:solidFill>
            <a:srgbClr val="92D050"/>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2</a:t>
            </a:r>
            <a:endParaRPr lang="en-US" b="0" dirty="0">
              <a:solidFill>
                <a:schemeClr val="accent6"/>
              </a:solidFill>
              <a:latin typeface="Roboto Regular" charset="0"/>
              <a:cs typeface="Roboto Regular" charset="0"/>
            </a:endParaRPr>
          </a:p>
        </p:txBody>
      </p:sp>
      <p:sp>
        <p:nvSpPr>
          <p:cNvPr id="45" name="Rectangle 13">
            <a:extLst>
              <a:ext uri="{FF2B5EF4-FFF2-40B4-BE49-F238E27FC236}">
                <a16:creationId xmlns:a16="http://schemas.microsoft.com/office/drawing/2014/main" id="{C2DAE090-F527-9FAD-702D-A11B55B182FA}"/>
              </a:ext>
            </a:extLst>
          </p:cNvPr>
          <p:cNvSpPr>
            <a:spLocks noChangeArrowheads="1"/>
          </p:cNvSpPr>
          <p:nvPr>
            <p:custDataLst>
              <p:tags r:id="rId11"/>
            </p:custDataLst>
          </p:nvPr>
        </p:nvSpPr>
        <p:spPr bwMode="auto">
          <a:xfrm>
            <a:off x="5717612" y="4613347"/>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buf2 address size</a:t>
            </a:r>
          </a:p>
        </p:txBody>
      </p:sp>
      <p:sp>
        <p:nvSpPr>
          <p:cNvPr id="46" name="Rectangle 13">
            <a:extLst>
              <a:ext uri="{FF2B5EF4-FFF2-40B4-BE49-F238E27FC236}">
                <a16:creationId xmlns:a16="http://schemas.microsoft.com/office/drawing/2014/main" id="{792B6B95-7C62-6803-BB77-DE6670F6455A}"/>
              </a:ext>
            </a:extLst>
          </p:cNvPr>
          <p:cNvSpPr>
            <a:spLocks noChangeArrowheads="1"/>
          </p:cNvSpPr>
          <p:nvPr>
            <p:custDataLst>
              <p:tags r:id="rId12"/>
            </p:custDataLst>
          </p:nvPr>
        </p:nvSpPr>
        <p:spPr bwMode="auto">
          <a:xfrm>
            <a:off x="5722822" y="4933314"/>
            <a:ext cx="2454023" cy="304800"/>
          </a:xfrm>
          <a:prstGeom prst="rect">
            <a:avLst/>
          </a:prstGeom>
          <a:solidFill>
            <a:schemeClr val="accent4">
              <a:lumMod val="20000"/>
              <a:lumOff val="80000"/>
            </a:schemeClr>
          </a:solidFill>
          <a:ln w="25400">
            <a:solidFill>
              <a:schemeClr val="accent6"/>
            </a:solidFill>
            <a:miter lim="800000"/>
            <a:headEnd/>
            <a:tailEnd/>
          </a:ln>
        </p:spPr>
        <p:txBody>
          <a:bodyPr wrap="none" anchor="ctr"/>
          <a:lstStyle/>
          <a:p>
            <a:pPr algn="ctr"/>
            <a:r>
              <a:rPr lang="en-US" dirty="0">
                <a:solidFill>
                  <a:schemeClr val="accent6"/>
                </a:solidFill>
                <a:latin typeface="Roboto Regular" charset="0"/>
                <a:cs typeface="Roboto Regular" charset="0"/>
              </a:rPr>
              <a:t>buf1 address size</a:t>
            </a:r>
          </a:p>
        </p:txBody>
      </p:sp>
      <p:sp>
        <p:nvSpPr>
          <p:cNvPr id="47" name="TextBox 46">
            <a:extLst>
              <a:ext uri="{FF2B5EF4-FFF2-40B4-BE49-F238E27FC236}">
                <a16:creationId xmlns:a16="http://schemas.microsoft.com/office/drawing/2014/main" id="{3D47B58C-8115-F3A1-2363-8D2D5CE7F0DE}"/>
              </a:ext>
            </a:extLst>
          </p:cNvPr>
          <p:cNvSpPr txBox="1"/>
          <p:nvPr/>
        </p:nvSpPr>
        <p:spPr>
          <a:xfrm>
            <a:off x="6189195" y="6452468"/>
            <a:ext cx="1659429" cy="369332"/>
          </a:xfrm>
          <a:prstGeom prst="rect">
            <a:avLst/>
          </a:prstGeom>
          <a:noFill/>
        </p:spPr>
        <p:txBody>
          <a:bodyPr wrap="none" rtlCol="0">
            <a:spAutoFit/>
          </a:bodyPr>
          <a:lstStyle/>
          <a:p>
            <a:r>
              <a:rPr lang="en-US" dirty="0"/>
              <a:t>executable file</a:t>
            </a:r>
          </a:p>
        </p:txBody>
      </p:sp>
      <p:sp>
        <p:nvSpPr>
          <p:cNvPr id="48" name="Right Brace 47">
            <a:extLst>
              <a:ext uri="{FF2B5EF4-FFF2-40B4-BE49-F238E27FC236}">
                <a16:creationId xmlns:a16="http://schemas.microsoft.com/office/drawing/2014/main" id="{CC69D55A-9300-A6DE-6AFE-FD1E38F44880}"/>
              </a:ext>
            </a:extLst>
          </p:cNvPr>
          <p:cNvSpPr/>
          <p:nvPr/>
        </p:nvSpPr>
        <p:spPr>
          <a:xfrm>
            <a:off x="2128947" y="4816305"/>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C1167B40-F5A5-C6D5-980D-95F635C752DD}"/>
              </a:ext>
            </a:extLst>
          </p:cNvPr>
          <p:cNvCxnSpPr>
            <a:cxnSpLocks/>
          </p:cNvCxnSpPr>
          <p:nvPr/>
        </p:nvCxnSpPr>
        <p:spPr bwMode="auto">
          <a:xfrm flipV="1">
            <a:off x="2401173" y="4933314"/>
            <a:ext cx="3252751" cy="180262"/>
          </a:xfrm>
          <a:prstGeom prst="straightConnector1">
            <a:avLst/>
          </a:prstGeom>
          <a:noFill/>
          <a:ln w="63500" cap="flat" cmpd="sng" algn="ctr">
            <a:solidFill>
              <a:srgbClr val="0070C0"/>
            </a:solidFill>
            <a:prstDash val="solid"/>
            <a:round/>
            <a:headEnd type="none" w="med" len="med"/>
            <a:tailEnd type="triangle"/>
          </a:ln>
          <a:effectLst/>
        </p:spPr>
      </p:cxnSp>
      <p:sp>
        <p:nvSpPr>
          <p:cNvPr id="51" name="TextBox 50">
            <a:extLst>
              <a:ext uri="{FF2B5EF4-FFF2-40B4-BE49-F238E27FC236}">
                <a16:creationId xmlns:a16="http://schemas.microsoft.com/office/drawing/2014/main" id="{8728D0B5-05D4-33BE-A34B-DC6F37B776CE}"/>
              </a:ext>
            </a:extLst>
          </p:cNvPr>
          <p:cNvSpPr txBox="1"/>
          <p:nvPr/>
        </p:nvSpPr>
        <p:spPr>
          <a:xfrm rot="21418050">
            <a:off x="2749058" y="4973444"/>
            <a:ext cx="2896764" cy="307777"/>
          </a:xfrm>
          <a:prstGeom prst="rect">
            <a:avLst/>
          </a:prstGeom>
          <a:noFill/>
        </p:spPr>
        <p:txBody>
          <a:bodyPr wrap="square" rtlCol="0">
            <a:spAutoFit/>
          </a:bodyPr>
          <a:lstStyle/>
          <a:p>
            <a:r>
              <a:rPr lang="en-US" sz="1400" dirty="0"/>
              <a:t>just big enough for address, size</a:t>
            </a:r>
          </a:p>
        </p:txBody>
      </p:sp>
      <p:sp>
        <p:nvSpPr>
          <p:cNvPr id="52" name="Right Brace 51">
            <a:extLst>
              <a:ext uri="{FF2B5EF4-FFF2-40B4-BE49-F238E27FC236}">
                <a16:creationId xmlns:a16="http://schemas.microsoft.com/office/drawing/2014/main" id="{F297094B-3E01-8B92-BFEA-4A02E385863A}"/>
              </a:ext>
            </a:extLst>
          </p:cNvPr>
          <p:cNvSpPr/>
          <p:nvPr/>
        </p:nvSpPr>
        <p:spPr>
          <a:xfrm>
            <a:off x="3249681" y="5721904"/>
            <a:ext cx="272226" cy="594542"/>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3" name="Straight Arrow Connector 52">
            <a:extLst>
              <a:ext uri="{FF2B5EF4-FFF2-40B4-BE49-F238E27FC236}">
                <a16:creationId xmlns:a16="http://schemas.microsoft.com/office/drawing/2014/main" id="{BB907227-2E4B-E617-71F1-AA1E15D7A877}"/>
              </a:ext>
            </a:extLst>
          </p:cNvPr>
          <p:cNvCxnSpPr>
            <a:cxnSpLocks/>
            <a:endCxn id="32" idx="1"/>
          </p:cNvCxnSpPr>
          <p:nvPr/>
        </p:nvCxnSpPr>
        <p:spPr bwMode="auto">
          <a:xfrm flipV="1">
            <a:off x="3521907" y="6016680"/>
            <a:ext cx="2209640" cy="2495"/>
          </a:xfrm>
          <a:prstGeom prst="straightConnector1">
            <a:avLst/>
          </a:prstGeom>
          <a:noFill/>
          <a:ln w="63500" cap="flat" cmpd="sng" algn="ctr">
            <a:solidFill>
              <a:srgbClr val="0070C0"/>
            </a:solidFill>
            <a:prstDash val="solid"/>
            <a:round/>
            <a:headEnd type="none" w="med" len="med"/>
            <a:tailEnd type="triangle"/>
          </a:ln>
          <a:effectLst/>
        </p:spPr>
      </p:cxnSp>
      <p:sp>
        <p:nvSpPr>
          <p:cNvPr id="55" name="TextBox 54">
            <a:extLst>
              <a:ext uri="{FF2B5EF4-FFF2-40B4-BE49-F238E27FC236}">
                <a16:creationId xmlns:a16="http://schemas.microsoft.com/office/drawing/2014/main" id="{58BBDE51-60C7-C3F4-3B0B-82F340A6C6F3}"/>
              </a:ext>
            </a:extLst>
          </p:cNvPr>
          <p:cNvSpPr txBox="1"/>
          <p:nvPr/>
        </p:nvSpPr>
        <p:spPr>
          <a:xfrm>
            <a:off x="4251304" y="5948561"/>
            <a:ext cx="1202844" cy="523220"/>
          </a:xfrm>
          <a:prstGeom prst="rect">
            <a:avLst/>
          </a:prstGeom>
          <a:noFill/>
        </p:spPr>
        <p:txBody>
          <a:bodyPr wrap="square" rtlCol="0">
            <a:spAutoFit/>
          </a:bodyPr>
          <a:lstStyle/>
          <a:p>
            <a:r>
              <a:rPr lang="en-US" sz="1400" dirty="0"/>
              <a:t>same size as specified</a:t>
            </a:r>
          </a:p>
        </p:txBody>
      </p:sp>
      <p:sp>
        <p:nvSpPr>
          <p:cNvPr id="56" name="Rectangle 55">
            <a:extLst>
              <a:ext uri="{FF2B5EF4-FFF2-40B4-BE49-F238E27FC236}">
                <a16:creationId xmlns:a16="http://schemas.microsoft.com/office/drawing/2014/main" id="{26A03B4A-8133-BB24-9D85-632C9A9975E9}"/>
              </a:ext>
            </a:extLst>
          </p:cNvPr>
          <p:cNvSpPr/>
          <p:nvPr/>
        </p:nvSpPr>
        <p:spPr bwMode="auto">
          <a:xfrm>
            <a:off x="9275311" y="5249003"/>
            <a:ext cx="2526189" cy="1275279"/>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same size as </a:t>
            </a:r>
            <a:r>
              <a:rPr lang="en-US" dirty="0" err="1">
                <a:solidFill>
                  <a:schemeClr val="accent6"/>
                </a:solidFill>
                <a:ea typeface="CMU Bright" panose="02000603000000000000" pitchFamily="2" charset="0"/>
                <a:cs typeface="Calibri" panose="020F0502020204030204" pitchFamily="34" charset="0"/>
              </a:rPr>
              <a:t>a.out</a:t>
            </a:r>
            <a:endParaRPr lang="en-US" dirty="0">
              <a:solidFill>
                <a:schemeClr val="accent6"/>
              </a:solidFill>
              <a:ea typeface="CMU Bright" panose="02000603000000000000" pitchFamily="2" charset="0"/>
              <a:cs typeface="Calibri" panose="020F0502020204030204" pitchFamily="34" charset="0"/>
            </a:endParaRPr>
          </a:p>
        </p:txBody>
      </p:sp>
      <p:sp>
        <p:nvSpPr>
          <p:cNvPr id="60" name="Rectangle 59">
            <a:extLst>
              <a:ext uri="{FF2B5EF4-FFF2-40B4-BE49-F238E27FC236}">
                <a16:creationId xmlns:a16="http://schemas.microsoft.com/office/drawing/2014/main" id="{C29D611E-2744-2266-3244-8F51FEDA8687}"/>
              </a:ext>
            </a:extLst>
          </p:cNvPr>
          <p:cNvSpPr/>
          <p:nvPr/>
        </p:nvSpPr>
        <p:spPr bwMode="auto">
          <a:xfrm>
            <a:off x="9285877" y="3141249"/>
            <a:ext cx="2526189" cy="20968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buf2</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p>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expanded size</a:t>
            </a:r>
          </a:p>
          <a:p>
            <a:pPr marL="0" marR="0" indent="0" algn="ctr" defTabSz="914400" rtl="0" eaLnBrk="0" fontAlgn="base" latinLnBrk="0" hangingPunct="0">
              <a:lnSpc>
                <a:spcPct val="100000"/>
              </a:lnSpc>
              <a:spcBef>
                <a:spcPct val="0"/>
              </a:spcBef>
              <a:spcAft>
                <a:spcPct val="0"/>
              </a:spcAft>
              <a:buClrTx/>
              <a:buSzTx/>
              <a:buFontTx/>
              <a:buNone/>
              <a:tabLst/>
            </a:pPr>
            <a:endParaRPr lang="en-US" i="1" dirty="0">
              <a:solidFill>
                <a:schemeClr val="accent6"/>
              </a:solidFill>
              <a:ea typeface="CMU Bright" panose="02000603000000000000" pitchFamily="2" charset="0"/>
              <a:cs typeface="Calibri" panose="020F0502020204030204" pitchFamily="34" charset="0"/>
            </a:endParaRPr>
          </a:p>
          <a:p>
            <a:pPr marL="0" marR="0" indent="0"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buf1</a:t>
            </a:r>
            <a:endParaRPr lang="en-US" dirty="0">
              <a:solidFill>
                <a:schemeClr val="accent6"/>
              </a:solidFill>
              <a:ea typeface="CMU Bright" panose="02000603000000000000" pitchFamily="2" charset="0"/>
              <a:cs typeface="Calibri" panose="020F0502020204030204" pitchFamily="34" charset="0"/>
            </a:endParaRPr>
          </a:p>
        </p:txBody>
      </p:sp>
      <p:cxnSp>
        <p:nvCxnSpPr>
          <p:cNvPr id="61" name="Straight Arrow Connector 60">
            <a:extLst>
              <a:ext uri="{FF2B5EF4-FFF2-40B4-BE49-F238E27FC236}">
                <a16:creationId xmlns:a16="http://schemas.microsoft.com/office/drawing/2014/main" id="{B4D7D7FE-F024-291C-3A09-3C1FCC66B221}"/>
              </a:ext>
            </a:extLst>
          </p:cNvPr>
          <p:cNvCxnSpPr>
            <a:cxnSpLocks/>
            <a:endCxn id="56" idx="1"/>
          </p:cNvCxnSpPr>
          <p:nvPr/>
        </p:nvCxnSpPr>
        <p:spPr bwMode="auto">
          <a:xfrm>
            <a:off x="8203515" y="5864280"/>
            <a:ext cx="1071796" cy="22363"/>
          </a:xfrm>
          <a:prstGeom prst="straightConnector1">
            <a:avLst/>
          </a:prstGeom>
          <a:noFill/>
          <a:ln w="63500" cap="flat" cmpd="sng" algn="ctr">
            <a:solidFill>
              <a:srgbClr val="0070C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FBE58B34-3C27-0C62-6EBC-889910DE6161}"/>
              </a:ext>
            </a:extLst>
          </p:cNvPr>
          <p:cNvCxnSpPr>
            <a:cxnSpLocks/>
          </p:cNvCxnSpPr>
          <p:nvPr/>
        </p:nvCxnSpPr>
        <p:spPr bwMode="auto">
          <a:xfrm flipV="1">
            <a:off x="8190397" y="4442760"/>
            <a:ext cx="1084914" cy="455425"/>
          </a:xfrm>
          <a:prstGeom prst="straightConnector1">
            <a:avLst/>
          </a:prstGeom>
          <a:noFill/>
          <a:ln w="63500" cap="flat" cmpd="sng" algn="ctr">
            <a:solidFill>
              <a:srgbClr val="0070C0"/>
            </a:solidFill>
            <a:prstDash val="solid"/>
            <a:round/>
            <a:headEnd type="none" w="med" len="med"/>
            <a:tailEnd type="triangle"/>
          </a:ln>
          <a:effectLst/>
        </p:spPr>
      </p:cxnSp>
      <p:sp>
        <p:nvSpPr>
          <p:cNvPr id="65" name="TextBox 64">
            <a:extLst>
              <a:ext uri="{FF2B5EF4-FFF2-40B4-BE49-F238E27FC236}">
                <a16:creationId xmlns:a16="http://schemas.microsoft.com/office/drawing/2014/main" id="{CA675FFF-7038-83F4-3889-1FA6881BEDC8}"/>
              </a:ext>
            </a:extLst>
          </p:cNvPr>
          <p:cNvSpPr txBox="1"/>
          <p:nvPr/>
        </p:nvSpPr>
        <p:spPr>
          <a:xfrm>
            <a:off x="9812571" y="6496243"/>
            <a:ext cx="2121093" cy="369332"/>
          </a:xfrm>
          <a:prstGeom prst="rect">
            <a:avLst/>
          </a:prstGeom>
          <a:noFill/>
        </p:spPr>
        <p:txBody>
          <a:bodyPr wrap="none" rtlCol="0">
            <a:spAutoFit/>
          </a:bodyPr>
          <a:lstStyle/>
          <a:p>
            <a:r>
              <a:rPr lang="en-US" dirty="0"/>
              <a:t>low main </a:t>
            </a:r>
            <a:r>
              <a:rPr lang="en-US" dirty="0" err="1"/>
              <a:t>mameory</a:t>
            </a:r>
            <a:endParaRPr lang="en-US" dirty="0"/>
          </a:p>
        </p:txBody>
      </p:sp>
    </p:spTree>
    <p:extLst>
      <p:ext uri="{BB962C8B-B14F-4D97-AF65-F5344CB8AC3E}">
        <p14:creationId xmlns:p14="http://schemas.microsoft.com/office/powerpoint/2010/main" val="1009799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691615" y="63704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Use .align directive to force the assembler to align the address of the next variable defined after the .align</a:t>
            </a:r>
            <a:endParaRPr lang="en-US" sz="1800"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11691756" cy="394111"/>
          </a:xfrm>
        </p:spPr>
        <p:txBody>
          <a:bodyPr/>
          <a:lstStyle/>
          <a:p>
            <a:r>
              <a:rPr lang="en-US" dirty="0"/>
              <a:t>Variable Alignment In .data, .</a:t>
            </a:r>
            <a:r>
              <a:rPr lang="en-US" dirty="0" err="1"/>
              <a:t>bss</a:t>
            </a:r>
            <a:r>
              <a:rPr lang="en-US" dirty="0"/>
              <a:t> and .section .</a:t>
            </a:r>
            <a:r>
              <a:rPr lang="en-US" dirty="0" err="1"/>
              <a:t>rodata</a:t>
            </a:r>
            <a:endParaRPr lang="en-US" dirty="0"/>
          </a:p>
        </p:txBody>
      </p:sp>
      <p:sp>
        <p:nvSpPr>
          <p:cNvPr id="10" name="Rectangle 9">
            <a:extLst>
              <a:ext uri="{FF2B5EF4-FFF2-40B4-BE49-F238E27FC236}">
                <a16:creationId xmlns:a16="http://schemas.microsoft.com/office/drawing/2014/main" id="{6E5DF88C-5476-DC44-A301-44CA0308512A}"/>
              </a:ext>
            </a:extLst>
          </p:cNvPr>
          <p:cNvSpPr/>
          <p:nvPr/>
        </p:nvSpPr>
        <p:spPr>
          <a:xfrm>
            <a:off x="2749342" y="2028015"/>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2252875" y="251635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1205359" y="318365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234988" y="3244334"/>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570159" y="2516412"/>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39401" y="2002808"/>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3091893" y="2013912"/>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3155759" y="257859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3125933" y="3280697"/>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graphicFrame>
        <p:nvGraphicFramePr>
          <p:cNvPr id="4" name="Table 8">
            <a:extLst>
              <a:ext uri="{FF2B5EF4-FFF2-40B4-BE49-F238E27FC236}">
                <a16:creationId xmlns:a16="http://schemas.microsoft.com/office/drawing/2014/main" id="{AB02447D-0A3E-C807-BC63-73388964781D}"/>
              </a:ext>
            </a:extLst>
          </p:cNvPr>
          <p:cNvGraphicFramePr>
            <a:graphicFrameLocks/>
          </p:cNvGraphicFramePr>
          <p:nvPr>
            <p:extLst>
              <p:ext uri="{D42A27DB-BD31-4B8C-83A1-F6EECF244321}">
                <p14:modId xmlns:p14="http://schemas.microsoft.com/office/powerpoint/2010/main" val="3951332037"/>
              </p:ext>
            </p:extLst>
          </p:nvPr>
        </p:nvGraphicFramePr>
        <p:xfrm>
          <a:off x="300894" y="4279144"/>
          <a:ext cx="6155562" cy="1916843"/>
        </p:xfrm>
        <a:graphic>
          <a:graphicData uri="http://schemas.openxmlformats.org/drawingml/2006/table">
            <a:tbl>
              <a:tblPr firstRow="1">
                <a:tableStyleId>{FABFCF23-3B69-468F-B69F-88F6DE6A72F2}</a:tableStyleId>
              </a:tblPr>
              <a:tblGrid>
                <a:gridCol w="2828177">
                  <a:extLst>
                    <a:ext uri="{9D8B030D-6E8A-4147-A177-3AD203B41FA5}">
                      <a16:colId xmlns:a16="http://schemas.microsoft.com/office/drawing/2014/main" val="2146949649"/>
                    </a:ext>
                  </a:extLst>
                </a:gridCol>
                <a:gridCol w="2038205">
                  <a:extLst>
                    <a:ext uri="{9D8B030D-6E8A-4147-A177-3AD203B41FA5}">
                      <a16:colId xmlns:a16="http://schemas.microsoft.com/office/drawing/2014/main" val="1067220819"/>
                    </a:ext>
                  </a:extLst>
                </a:gridCol>
                <a:gridCol w="1289180">
                  <a:extLst>
                    <a:ext uri="{9D8B030D-6E8A-4147-A177-3AD203B41FA5}">
                      <a16:colId xmlns:a16="http://schemas.microsoft.com/office/drawing/2014/main" val="2342572730"/>
                    </a:ext>
                  </a:extLst>
                </a:gridCol>
              </a:tblGrid>
              <a:tr h="331606">
                <a:tc>
                  <a:txBody>
                    <a:bodyPr/>
                    <a:lstStyle/>
                    <a:p>
                      <a:pPr algn="ctr"/>
                      <a:r>
                        <a:rPr lang="en-US" sz="1600" dirty="0"/>
                        <a:t>SIZE Alignment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Starting Address must end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Align 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6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FF0000"/>
                          </a:solidFill>
                          <a:latin typeface="Consolas" panose="020B0609020204030204" pitchFamily="49" charset="0"/>
                          <a:cs typeface="Consolas" panose="020B0609020204030204" pitchFamily="49" charset="0"/>
                        </a:rPr>
                        <a:t>pointers,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0b..</a:t>
                      </a:r>
                      <a:r>
                        <a:rPr lang="en-US" sz="16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a:t>
                      </a: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8" name="TextBox 7">
            <a:extLst>
              <a:ext uri="{FF2B5EF4-FFF2-40B4-BE49-F238E27FC236}">
                <a16:creationId xmlns:a16="http://schemas.microsoft.com/office/drawing/2014/main" id="{0BF4AA3A-5FF9-A830-EAA9-B7BFDCCA0204}"/>
              </a:ext>
            </a:extLst>
          </p:cNvPr>
          <p:cNvSpPr txBox="1"/>
          <p:nvPr/>
        </p:nvSpPr>
        <p:spPr>
          <a:xfrm>
            <a:off x="8301878"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1</a:t>
            </a:r>
          </a:p>
        </p:txBody>
      </p:sp>
      <p:sp>
        <p:nvSpPr>
          <p:cNvPr id="11" name="TextBox 10">
            <a:extLst>
              <a:ext uri="{FF2B5EF4-FFF2-40B4-BE49-F238E27FC236}">
                <a16:creationId xmlns:a16="http://schemas.microsoft.com/office/drawing/2014/main" id="{AAA139DA-36B2-0143-80BF-5AB5A38EA917}"/>
              </a:ext>
            </a:extLst>
          </p:cNvPr>
          <p:cNvSpPr txBox="1"/>
          <p:nvPr/>
        </p:nvSpPr>
        <p:spPr>
          <a:xfrm>
            <a:off x="6372521" y="6455842"/>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.align </a:t>
            </a:r>
            <a:r>
              <a:rPr lang="en-US" sz="1800" b="0" i="0" dirty="0">
                <a:solidFill>
                  <a:srgbClr val="F37440"/>
                </a:solidFill>
                <a:latin typeface="Consolas" panose="020B0609020204030204" pitchFamily="49" charset="0"/>
                <a:cs typeface="Consolas" panose="020B0609020204030204" pitchFamily="49" charset="0"/>
              </a:rPr>
              <a:t>2</a:t>
            </a:r>
          </a:p>
        </p:txBody>
      </p:sp>
      <p:sp>
        <p:nvSpPr>
          <p:cNvPr id="15" name="TextBox 14">
            <a:extLst>
              <a:ext uri="{FF2B5EF4-FFF2-40B4-BE49-F238E27FC236}">
                <a16:creationId xmlns:a16="http://schemas.microsoft.com/office/drawing/2014/main" id="{B68EBC7B-E36D-CD58-A070-5FB8A8554547}"/>
              </a:ext>
            </a:extLst>
          </p:cNvPr>
          <p:cNvSpPr txBox="1"/>
          <p:nvPr/>
        </p:nvSpPr>
        <p:spPr>
          <a:xfrm>
            <a:off x="10337874" y="6437137"/>
            <a:ext cx="1313912" cy="369332"/>
          </a:xfrm>
          <a:prstGeom prst="rect">
            <a:avLst/>
          </a:prstGeom>
          <a:noFill/>
        </p:spPr>
        <p:txBody>
          <a:bodyPr wrap="square">
            <a:spAutoFit/>
          </a:bodyPr>
          <a:lstStyle/>
          <a:p>
            <a:pPr algn="ctr"/>
            <a:r>
              <a:rPr lang="en-US" sz="1800" b="0" i="0" dirty="0">
                <a:solidFill>
                  <a:srgbClr val="7030A0"/>
                </a:solidFill>
                <a:latin typeface="Consolas" panose="020B0609020204030204" pitchFamily="49" charset="0"/>
                <a:cs typeface="Consolas" panose="020B0609020204030204" pitchFamily="49" charset="0"/>
              </a:rPr>
              <a:t>no .align</a:t>
            </a:r>
            <a:endParaRPr lang="en-US" sz="1800" b="0" i="0" dirty="0">
              <a:solidFill>
                <a:srgbClr val="F3744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3146132306"/>
              </p:ext>
            </p:extLst>
          </p:nvPr>
        </p:nvGraphicFramePr>
        <p:xfrm>
          <a:off x="0" y="558350"/>
          <a:ext cx="12001836" cy="2966720"/>
        </p:xfrm>
        <a:graphic>
          <a:graphicData uri="http://schemas.openxmlformats.org/drawingml/2006/table">
            <a:tbl>
              <a:tblPr firstRow="1">
                <a:tableStyleId>{FABFCF23-3B69-468F-B69F-88F6DE6A72F2}</a:tableStyleId>
              </a:tblPr>
              <a:tblGrid>
                <a:gridCol w="2094046">
                  <a:extLst>
                    <a:ext uri="{9D8B030D-6E8A-4147-A177-3AD203B41FA5}">
                      <a16:colId xmlns:a16="http://schemas.microsoft.com/office/drawing/2014/main" val="2146949649"/>
                    </a:ext>
                  </a:extLst>
                </a:gridCol>
                <a:gridCol w="1081923">
                  <a:extLst>
                    <a:ext uri="{9D8B030D-6E8A-4147-A177-3AD203B41FA5}">
                      <a16:colId xmlns:a16="http://schemas.microsoft.com/office/drawing/2014/main" val="1452114229"/>
                    </a:ext>
                  </a:extLst>
                </a:gridCol>
                <a:gridCol w="1026083">
                  <a:extLst>
                    <a:ext uri="{9D8B030D-6E8A-4147-A177-3AD203B41FA5}">
                      <a16:colId xmlns:a16="http://schemas.microsoft.com/office/drawing/2014/main" val="2342572730"/>
                    </a:ext>
                  </a:extLst>
                </a:gridCol>
                <a:gridCol w="4025469">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7030A0"/>
                          </a:solidFill>
                          <a:latin typeface="Consolas" panose="020B0609020204030204" pitchFamily="49" charset="0"/>
                          <a:cs typeface="Consolas" panose="020B0609020204030204" pitchFamily="49" charset="0"/>
                        </a:rPr>
                        <a:t>.align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7030A0"/>
                          </a:solidFill>
                          <a:latin typeface="Consolas" panose="020B0609020204030204" pitchFamily="49" charset="0"/>
                          <a:cs typeface="Consolas" panose="020B0609020204030204" pitchFamily="49" charset="0"/>
                        </a:rPr>
                        <a:t>.align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0xaa55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CF62E33B-8FCA-B34C-63B5-58DA26D563E4}"/>
              </a:ext>
            </a:extLst>
          </p:cNvPr>
          <p:cNvSpPr txBox="1"/>
          <p:nvPr/>
        </p:nvSpPr>
        <p:spPr>
          <a:xfrm>
            <a:off x="1120313" y="3662821"/>
            <a:ext cx="9610323" cy="280076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chemeClr val="accent1"/>
                </a:solidFill>
                <a:latin typeface="Consolas" panose="020B0609020204030204" pitchFamily="49" charset="0"/>
                <a:cs typeface="Consolas" panose="020B0609020204030204" pitchFamily="49" charset="0"/>
              </a:rPr>
              <a:t>Rule: Place the .</a:t>
            </a:r>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above the variable</a:t>
            </a:r>
          </a:p>
          <a:p>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.align 1</a:t>
            </a:r>
          </a:p>
          <a:p>
            <a:r>
              <a:rPr lang="en-US" sz="1600" dirty="0" err="1">
                <a:solidFill>
                  <a:schemeClr val="accent6"/>
                </a:solidFill>
                <a:latin typeface="Consolas" panose="020B0609020204030204" pitchFamily="49" charset="0"/>
                <a:cs typeface="Consolas" panose="020B0609020204030204" pitchFamily="49" charset="0"/>
              </a:rPr>
              <a:t>len</a:t>
            </a:r>
            <a:r>
              <a:rPr lang="en-US" sz="1600" dirty="0">
                <a:solidFill>
                  <a:schemeClr val="accent6"/>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.short </a:t>
            </a:r>
            <a:r>
              <a:rPr lang="en-US" sz="1600" dirty="0">
                <a:solidFill>
                  <a:schemeClr val="accent6"/>
                </a:solidFill>
                <a:latin typeface="Consolas" panose="020B0609020204030204" pitchFamily="49" charset="0"/>
                <a:cs typeface="Consolas" panose="020B0609020204030204" pitchFamily="49" charset="0"/>
              </a:rPr>
              <a:t>0x55aa</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use </a:t>
            </a:r>
            <a:r>
              <a:rPr lang="en-US" sz="1600" dirty="0">
                <a:solidFill>
                  <a:srgbClr val="7030A0"/>
                </a:solidFill>
                <a:latin typeface="Consolas" panose="020B0609020204030204" pitchFamily="49" charset="0"/>
                <a:cs typeface="Consolas" panose="020B0609020204030204" pitchFamily="49" charset="0"/>
              </a:rPr>
              <a:t>.align 2 </a:t>
            </a:r>
            <a:r>
              <a:rPr lang="en-US" sz="1600" dirty="0">
                <a:solidFill>
                  <a:schemeClr val="accent6"/>
                </a:solidFill>
                <a:latin typeface="Consolas" panose="020B0609020204030204" pitchFamily="49" charset="0"/>
                <a:cs typeface="Consolas" panose="020B0609020204030204" pitchFamily="49" charset="0"/>
              </a:rPr>
              <a:t>before every array regardless of type</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explicit initialized values in a </a:t>
            </a:r>
            <a:r>
              <a:rPr lang="en-US" sz="1600" dirty="0">
                <a:solidFill>
                  <a:srgbClr val="FF0000"/>
                </a:solidFill>
                <a:latin typeface="Consolas" panose="020B0609020204030204" pitchFamily="49" charset="0"/>
                <a:cs typeface="Consolas" panose="020B0609020204030204" pitchFamily="49" charset="0"/>
              </a:rPr>
              <a:t>.data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variables with no explicit </a:t>
            </a:r>
            <a:r>
              <a:rPr lang="en-US" sz="1600" dirty="0" err="1">
                <a:solidFill>
                  <a:schemeClr val="accent6"/>
                </a:solidFill>
                <a:latin typeface="Consolas" panose="020B0609020204030204" pitchFamily="49" charset="0"/>
                <a:cs typeface="Consolas" panose="020B0609020204030204" pitchFamily="49" charset="0"/>
              </a:rPr>
              <a:t>initiali</a:t>
            </a:r>
            <a:r>
              <a:rPr lang="en-US" sz="1600" dirty="0">
                <a:solidFill>
                  <a:schemeClr val="accent6"/>
                </a:solidFill>
                <a:latin typeface="Consolas" panose="020B0609020204030204" pitchFamily="49" charset="0"/>
                <a:cs typeface="Consolas" panose="020B0609020204030204" pitchFamily="49" charset="0"/>
              </a:rPr>
              <a:t> value (default to 0) in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bss</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segment</a:t>
            </a:r>
          </a:p>
          <a:p>
            <a:endParaRPr lang="en-US" sz="1600" dirty="0">
              <a:solidFill>
                <a:schemeClr val="accent6"/>
              </a:solidFill>
              <a:latin typeface="Consolas" panose="020B0609020204030204" pitchFamily="49" charset="0"/>
              <a:cs typeface="Consolas" panose="020B0609020204030204" pitchFamily="49" charset="0"/>
            </a:endParaRPr>
          </a:p>
          <a:p>
            <a:r>
              <a:rPr lang="en-US" sz="1600" dirty="0">
                <a:solidFill>
                  <a:schemeClr val="accent6"/>
                </a:solidFill>
                <a:latin typeface="Consolas" panose="020B0609020204030204" pitchFamily="49" charset="0"/>
                <a:cs typeface="Consolas" panose="020B0609020204030204" pitchFamily="49" charset="0"/>
              </a:rPr>
              <a:t>Rule: place string literals in </a:t>
            </a:r>
            <a:r>
              <a:rPr lang="en-US" sz="1600" dirty="0">
                <a:solidFill>
                  <a:srgbClr val="FF0000"/>
                </a:solidFill>
                <a:latin typeface="Consolas" panose="020B0609020204030204" pitchFamily="49" charset="0"/>
                <a:cs typeface="Consolas" panose="020B0609020204030204" pitchFamily="49" charset="0"/>
              </a:rPr>
              <a:t>.section .</a:t>
            </a:r>
            <a:r>
              <a:rPr lang="en-US" sz="1600" dirty="0" err="1">
                <a:solidFill>
                  <a:srgbClr val="FF0000"/>
                </a:solidFill>
                <a:latin typeface="Consolas" panose="020B0609020204030204" pitchFamily="49" charset="0"/>
                <a:cs typeface="Consolas" panose="020B0609020204030204" pitchFamily="49" charset="0"/>
              </a:rPr>
              <a:t>rodata</a:t>
            </a:r>
            <a:r>
              <a:rPr lang="en-US" sz="1600" dirty="0">
                <a:solidFill>
                  <a:srgbClr val="FF0000"/>
                </a:solidFill>
                <a:latin typeface="Consolas" panose="020B0609020204030204" pitchFamily="49" charset="0"/>
                <a:cs typeface="Consolas" panose="020B0609020204030204" pitchFamily="49" charset="0"/>
              </a:rPr>
              <a:t> </a:t>
            </a:r>
            <a:r>
              <a:rPr lang="en-US" sz="1600" dirty="0">
                <a:solidFill>
                  <a:schemeClr val="accent6"/>
                </a:solidFill>
                <a:latin typeface="Consolas" panose="020B0609020204030204" pitchFamily="49" charset="0"/>
                <a:cs typeface="Consolas" panose="020B0609020204030204" pitchFamily="49" charset="0"/>
              </a:rPr>
              <a:t>and use a local label </a:t>
            </a:r>
            <a:r>
              <a:rPr lang="en-US" sz="1600" dirty="0">
                <a:solidFill>
                  <a:srgbClr val="FF0000"/>
                </a:solidFill>
                <a:latin typeface="Consolas" panose="020B0609020204030204" pitchFamily="49" charset="0"/>
                <a:cs typeface="Consolas" panose="020B0609020204030204" pitchFamily="49" charset="0"/>
              </a:rPr>
              <a:t>(.</a:t>
            </a:r>
            <a:r>
              <a:rPr lang="en-US" sz="1600" dirty="0" err="1">
                <a:solidFill>
                  <a:srgbClr val="FF0000"/>
                </a:solidFill>
                <a:latin typeface="Consolas" panose="020B0609020204030204" pitchFamily="49" charset="0"/>
                <a:cs typeface="Consolas" panose="020B0609020204030204" pitchFamily="49" charset="0"/>
              </a:rPr>
              <a:t>Llabel</a:t>
            </a:r>
            <a:r>
              <a:rPr lang="en-US" sz="1600" dirty="0">
                <a:solidFill>
                  <a:srgbClr val="FF0000"/>
                </a:solidFill>
                <a:latin typeface="Consolas" panose="020B0609020204030204" pitchFamily="49" charset="0"/>
                <a:cs typeface="Consolas" panose="020B0609020204030204" pitchFamily="49" charset="0"/>
              </a:rPr>
              <a:t>:</a:t>
            </a:r>
            <a:r>
              <a:rPr lang="en-US" sz="1600" dirty="0">
                <a:solidFill>
                  <a:schemeClr val="accent6"/>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34C0766A-A61E-C48E-9479-1AB6E96B8170}"/>
              </a:ext>
            </a:extLst>
          </p:cNvPr>
          <p:cNvSpPr/>
          <p:nvPr/>
        </p:nvSpPr>
        <p:spPr bwMode="auto">
          <a:xfrm>
            <a:off x="3568304" y="3904766"/>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a:solidFill>
                  <a:schemeClr val="accent6"/>
                </a:solidFill>
              </a:rPr>
              <a:t>          </a:t>
            </a:r>
            <a:r>
              <a:rPr lang="en-US" dirty="0">
                <a:solidFill>
                  <a:srgbClr val="FF0000"/>
                </a:solidFill>
              </a:rPr>
              <a:t>.align 2</a:t>
            </a:r>
          </a:p>
          <a:p>
            <a:r>
              <a:rPr lang="en-US" dirty="0" err="1">
                <a:solidFill>
                  <a:schemeClr val="accent6"/>
                </a:solidFill>
              </a:rPr>
              <a:t>cnt</a:t>
            </a:r>
            <a:r>
              <a:rPr lang="en-US" dirty="0">
                <a:solidFill>
                  <a:schemeClr val="accent6"/>
                </a:solidFill>
              </a:rPr>
              <a:t>:    .word 4</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a:t>
            </a:r>
            <a:r>
              <a:rPr lang="en-US" dirty="0"/>
              <a:t>Variables: Why the .align?</a:t>
            </a:r>
          </a:p>
        </p:txBody>
      </p:sp>
      <p:sp>
        <p:nvSpPr>
          <p:cNvPr id="21" name="Rounded Rectangle 20">
            <a:extLst>
              <a:ext uri="{FF2B5EF4-FFF2-40B4-BE49-F238E27FC236}">
                <a16:creationId xmlns:a16="http://schemas.microsoft.com/office/drawing/2014/main" id="{67F132F2-CD31-E7CF-6695-680AFA6B8841}"/>
              </a:ext>
            </a:extLst>
          </p:cNvPr>
          <p:cNvSpPr/>
          <p:nvPr/>
        </p:nvSpPr>
        <p:spPr bwMode="auto">
          <a:xfrm>
            <a:off x="6014234" y="1981967"/>
            <a:ext cx="3471832"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12029</a:t>
            </a:r>
            <a:r>
              <a:rPr lang="en-US" dirty="0">
                <a:solidFill>
                  <a:schemeClr val="accent6"/>
                </a:solidFill>
              </a:rPr>
              <a:t>     00000004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3367816" y="206031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err="1">
                <a:solidFill>
                  <a:schemeClr val="accent6"/>
                </a:solidFill>
              </a:rPr>
              <a:t>cnt</a:t>
            </a:r>
            <a:r>
              <a:rPr lang="en-US" dirty="0">
                <a:solidFill>
                  <a:schemeClr val="accent6"/>
                </a:solidFill>
              </a:rPr>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5380601" y="2251530"/>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5564680" y="4219239"/>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C42874FE-A604-7F95-2FC2-756F22C057E0}"/>
              </a:ext>
            </a:extLst>
          </p:cNvPr>
          <p:cNvSpPr txBox="1"/>
          <p:nvPr/>
        </p:nvSpPr>
        <p:spPr>
          <a:xfrm>
            <a:off x="6018981" y="1505805"/>
            <a:ext cx="2954655"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not word aligned</a:t>
            </a:r>
          </a:p>
        </p:txBody>
      </p:sp>
      <p:sp>
        <p:nvSpPr>
          <p:cNvPr id="20" name="TextBox 19">
            <a:extLst>
              <a:ext uri="{FF2B5EF4-FFF2-40B4-BE49-F238E27FC236}">
                <a16:creationId xmlns:a16="http://schemas.microsoft.com/office/drawing/2014/main" id="{5EF72B0C-0272-2C6C-B541-74C86ACE631D}"/>
              </a:ext>
            </a:extLst>
          </p:cNvPr>
          <p:cNvSpPr txBox="1"/>
          <p:nvPr/>
        </p:nvSpPr>
        <p:spPr>
          <a:xfrm>
            <a:off x="6189794" y="3669304"/>
            <a:ext cx="2569934"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word aligned</a:t>
            </a:r>
          </a:p>
        </p:txBody>
      </p:sp>
      <p:sp>
        <p:nvSpPr>
          <p:cNvPr id="8" name="TextBox 7">
            <a:extLst>
              <a:ext uri="{FF2B5EF4-FFF2-40B4-BE49-F238E27FC236}">
                <a16:creationId xmlns:a16="http://schemas.microsoft.com/office/drawing/2014/main" id="{658AADB2-9EF7-06C0-1649-10709953DCC9}"/>
              </a:ext>
            </a:extLst>
          </p:cNvPr>
          <p:cNvSpPr txBox="1"/>
          <p:nvPr/>
        </p:nvSpPr>
        <p:spPr>
          <a:xfrm>
            <a:off x="816647" y="4353798"/>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10" name="Straight Arrow Connector 9">
            <a:extLst>
              <a:ext uri="{FF2B5EF4-FFF2-40B4-BE49-F238E27FC236}">
                <a16:creationId xmlns:a16="http://schemas.microsoft.com/office/drawing/2014/main" id="{391DA341-ED0B-9709-3998-60AD7281A113}"/>
              </a:ext>
            </a:extLst>
          </p:cNvPr>
          <p:cNvCxnSpPr>
            <a:cxnSpLocks/>
          </p:cNvCxnSpPr>
          <p:nvPr/>
        </p:nvCxnSpPr>
        <p:spPr>
          <a:xfrm>
            <a:off x="3029544" y="4668316"/>
            <a:ext cx="814827"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CE913E50-C4A7-073D-3D77-D3ABB52BB095}"/>
              </a:ext>
            </a:extLst>
          </p:cNvPr>
          <p:cNvSpPr/>
          <p:nvPr/>
        </p:nvSpPr>
        <p:spPr bwMode="auto">
          <a:xfrm>
            <a:off x="6025962" y="4038636"/>
            <a:ext cx="332906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rPr>
              <a:t>label       address     contents</a:t>
            </a:r>
          </a:p>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1202c</a:t>
            </a:r>
            <a:r>
              <a:rPr lang="en-US" dirty="0">
                <a:solidFill>
                  <a:schemeClr val="accent6"/>
                </a:solidFill>
              </a:rPr>
              <a:t>     00000004</a:t>
            </a:r>
          </a:p>
        </p:txBody>
      </p:sp>
    </p:spTree>
    <p:extLst>
      <p:ext uri="{BB962C8B-B14F-4D97-AF65-F5344CB8AC3E}">
        <p14:creationId xmlns:p14="http://schemas.microsoft.com/office/powerpoint/2010/main" val="30827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70572F-0E5A-3963-38E8-FC2777EF4E33}"/>
              </a:ext>
            </a:extLst>
          </p:cNvPr>
          <p:cNvSpPr>
            <a:spLocks noGrp="1"/>
          </p:cNvSpPr>
          <p:nvPr>
            <p:ph sz="quarter" idx="15"/>
          </p:nvPr>
        </p:nvSpPr>
        <p:spPr>
          <a:xfrm>
            <a:off x="1895905" y="729426"/>
            <a:ext cx="9116272" cy="1256427"/>
          </a:xfrm>
          <a:solidFill>
            <a:schemeClr val="accent4">
              <a:lumMod val="20000"/>
              <a:lumOff val="80000"/>
            </a:schemeClr>
          </a:solidFill>
          <a:ln>
            <a:solidFill>
              <a:schemeClr val="accent1"/>
            </a:solidFill>
          </a:ln>
        </p:spPr>
        <p:txBody>
          <a:bodyPr/>
          <a:lstStyle/>
          <a:p>
            <a:pPr marL="0" indent="0">
              <a:buNone/>
            </a:pPr>
            <a:r>
              <a:rPr lang="en-US" sz="1600" dirty="0">
                <a:solidFill>
                  <a:srgbClr val="000000"/>
                </a:solidFill>
                <a:latin typeface="Consolas" panose="020B0609020204030204" pitchFamily="49" charset="0"/>
                <a:cs typeface="Consolas" panose="020B0609020204030204" pitchFamily="49" charset="0"/>
              </a:rPr>
              <a:t>// format: &lt;</a:t>
            </a:r>
            <a:r>
              <a:rPr lang="en-US" sz="1600" dirty="0" err="1">
                <a:solidFill>
                  <a:srgbClr val="000000"/>
                </a:solidFill>
                <a:latin typeface="Consolas" panose="020B0609020204030204" pitchFamily="49" charset="0"/>
                <a:cs typeface="Consolas" panose="020B0609020204030204" pitchFamily="49" charset="0"/>
              </a:rPr>
              <a:t>var_name</a:t>
            </a:r>
            <a:r>
              <a:rPr lang="en-US" sz="1600" dirty="0">
                <a:solidFill>
                  <a:srgbClr val="000000"/>
                </a:solidFill>
                <a:latin typeface="Consolas" panose="020B0609020204030204" pitchFamily="49" charset="0"/>
                <a:cs typeface="Consolas" panose="020B0609020204030204" pitchFamily="49" charset="0"/>
              </a:rPr>
              <a:t>&gt; is the address, &lt;value&gt; is the initial value </a:t>
            </a:r>
          </a:p>
          <a:p>
            <a:pPr marL="0" indent="0">
              <a:buNone/>
            </a:pPr>
            <a:r>
              <a:rPr lang="en-US" sz="1600" dirty="0">
                <a:solidFill>
                  <a:schemeClr val="accent1"/>
                </a:solidFill>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var_name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&lt;directive&gt;</a:t>
            </a:r>
            <a:r>
              <a:rPr lang="en-US" sz="1600" dirty="0">
                <a:solidFill>
                  <a:schemeClr val="accent1"/>
                </a:solidFill>
                <a:latin typeface="Consolas" panose="020B0609020204030204" pitchFamily="49" charset="0"/>
                <a:cs typeface="Consolas" panose="020B0609020204030204" pitchFamily="49" charset="0"/>
              </a:rPr>
              <a:t> &lt;value&gt;, &lt;value&gt;, …</a:t>
            </a:r>
          </a:p>
          <a:p>
            <a:pPr marL="0" indent="0">
              <a:buNone/>
            </a:pPr>
            <a:r>
              <a:rPr lang="en-US" sz="1600" dirty="0">
                <a:solidFill>
                  <a:schemeClr val="accent6"/>
                </a:solidFill>
                <a:latin typeface="Consolas" panose="020B0609020204030204" pitchFamily="49" charset="0"/>
                <a:cs typeface="Consolas" panose="020B0609020204030204" pitchFamily="49" charset="0"/>
              </a:rPr>
              <a:t>// Use regular labels for all &lt;</a:t>
            </a:r>
            <a:r>
              <a:rPr lang="en-US" sz="1600" dirty="0" err="1">
                <a:solidFill>
                  <a:schemeClr val="accent6"/>
                </a:solidFill>
                <a:latin typeface="Consolas" panose="020B0609020204030204" pitchFamily="49" charset="0"/>
                <a:cs typeface="Consolas" panose="020B0609020204030204" pitchFamily="49" charset="0"/>
              </a:rPr>
              <a:t>var_name</a:t>
            </a:r>
            <a:r>
              <a:rPr lang="en-US" sz="1600" dirty="0">
                <a:solidFill>
                  <a:schemeClr val="accent6"/>
                </a:solidFill>
                <a:latin typeface="Consolas" panose="020B0609020204030204" pitchFamily="49" charset="0"/>
                <a:cs typeface="Consolas" panose="020B0609020204030204" pitchFamily="49" charset="0"/>
              </a:rPr>
              <a:t>&gt; if anonymous use local labels .</a:t>
            </a:r>
            <a:r>
              <a:rPr lang="en-US" sz="1600" dirty="0" err="1">
                <a:solidFill>
                  <a:schemeClr val="accent6"/>
                </a:solidFill>
                <a:latin typeface="Consolas" panose="020B0609020204030204" pitchFamily="49" charset="0"/>
                <a:cs typeface="Consolas" panose="020B0609020204030204" pitchFamily="49" charset="0"/>
              </a:rPr>
              <a:t>Llablel</a:t>
            </a:r>
            <a:endParaRPr lang="en-US" sz="1600" dirty="0">
              <a:solidFill>
                <a:schemeClr val="accent6"/>
              </a:solidFill>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AFB78857-A2F2-71DB-A053-4E37721AEDCE}"/>
              </a:ext>
            </a:extLst>
          </p:cNvPr>
          <p:cNvSpPr>
            <a:spLocks noGrp="1"/>
          </p:cNvSpPr>
          <p:nvPr>
            <p:ph type="title"/>
          </p:nvPr>
        </p:nvSpPr>
        <p:spPr>
          <a:xfrm>
            <a:off x="496577" y="79997"/>
            <a:ext cx="10515600" cy="499356"/>
          </a:xfrm>
        </p:spPr>
        <p:txBody>
          <a:bodyPr/>
          <a:lstStyle/>
          <a:p>
            <a:r>
              <a:rPr lang="en-US" dirty="0"/>
              <a:t>Defining </a:t>
            </a:r>
            <a:r>
              <a:rPr lang="en-US" u="sng" dirty="0">
                <a:solidFill>
                  <a:srgbClr val="FF0000"/>
                </a:solidFill>
              </a:rPr>
              <a:t>Static</a:t>
            </a:r>
            <a:r>
              <a:rPr lang="en-US" dirty="0"/>
              <a:t> variables</a:t>
            </a:r>
          </a:p>
        </p:txBody>
      </p:sp>
      <p:sp>
        <p:nvSpPr>
          <p:cNvPr id="5" name="Rounded Rectangle 4">
            <a:extLst>
              <a:ext uri="{FF2B5EF4-FFF2-40B4-BE49-F238E27FC236}">
                <a16:creationId xmlns:a16="http://schemas.microsoft.com/office/drawing/2014/main" id="{EA7A7A68-6D36-CE5B-5EFE-02BB69C9A732}"/>
              </a:ext>
            </a:extLst>
          </p:cNvPr>
          <p:cNvSpPr/>
          <p:nvPr/>
        </p:nvSpPr>
        <p:spPr bwMode="auto">
          <a:xfrm>
            <a:off x="1895905" y="2108006"/>
            <a:ext cx="9245406" cy="440221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a:t>
            </a:r>
            <a:r>
              <a:rPr lang="en-US" sz="1600" dirty="0" err="1">
                <a:solidFill>
                  <a:srgbClr val="7030A0"/>
                </a:solidFill>
                <a:latin typeface="Consolas" panose="020B0609020204030204" pitchFamily="49" charset="0"/>
                <a:cs typeface="Consolas" panose="020B0609020204030204" pitchFamily="49" charset="0"/>
              </a:rPr>
              <a:t>bss</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put all static variables without an explicit initial value here</a:t>
            </a:r>
          </a:p>
          <a:p>
            <a:r>
              <a:rPr lang="en-US" sz="1600" dirty="0">
                <a:solidFill>
                  <a:srgbClr val="000000"/>
                </a:solidFill>
                <a:latin typeface="Consolas" panose="020B0609020204030204" pitchFamily="49" charset="0"/>
                <a:cs typeface="Consolas" panose="020B0609020204030204" pitchFamily="49" charset="0"/>
              </a:rPr>
              <a:t>// until another section directive is seen everything from this point is 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000000"/>
                </a:solidFill>
                <a:latin typeface="Consolas" panose="020B0609020204030204" pitchFamily="49" charset="0"/>
                <a:cs typeface="Consolas" panose="020B0609020204030204" pitchFamily="49" charset="0"/>
              </a:rPr>
              <a:t>// format: the value field if specified </a:t>
            </a:r>
            <a:r>
              <a:rPr lang="en-US" sz="1600" dirty="0">
                <a:solidFill>
                  <a:schemeClr val="accent1"/>
                </a:solidFill>
                <a:latin typeface="Consolas" panose="020B0609020204030204" pitchFamily="49" charset="0"/>
                <a:cs typeface="Consolas" panose="020B0609020204030204" pitchFamily="49" charset="0"/>
              </a:rPr>
              <a:t>must be zero </a:t>
            </a:r>
            <a:r>
              <a:rPr lang="en-US" sz="1600" dirty="0">
                <a:solidFill>
                  <a:srgbClr val="000000"/>
                </a:solidFill>
                <a:latin typeface="Consolas" panose="020B0609020204030204" pitchFamily="49" charset="0"/>
                <a:cs typeface="Consolas" panose="020B0609020204030204" pitchFamily="49" charset="0"/>
              </a:rPr>
              <a:t>in .</a:t>
            </a:r>
            <a:r>
              <a:rPr lang="en-US" sz="1600" dirty="0" err="1">
                <a:solidFill>
                  <a:srgbClr val="000000"/>
                </a:solidFill>
                <a:latin typeface="Consolas" panose="020B0609020204030204" pitchFamily="49" charset="0"/>
                <a:cs typeface="Consolas" panose="020B0609020204030204" pitchFamily="49" charset="0"/>
              </a:rPr>
              <a:t>bss</a:t>
            </a:r>
            <a:endParaRPr lang="en-US" sz="1600" dirty="0">
              <a:solidFill>
                <a:srgbClr val="00000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count:	</a:t>
            </a:r>
            <a:r>
              <a:rPr lang="en-US" sz="1600" dirty="0">
                <a:solidFill>
                  <a:srgbClr val="7030A0"/>
                </a:solidFill>
                <a:latin typeface="Consolas" panose="020B0609020204030204" pitchFamily="49" charset="0"/>
                <a:cs typeface="Consolas" panose="020B0609020204030204" pitchFamily="49" charset="0"/>
              </a:rPr>
              <a:t>.word </a:t>
            </a:r>
            <a:r>
              <a:rPr lang="en-US" sz="1600" dirty="0">
                <a:solidFill>
                  <a:schemeClr val="accent1"/>
                </a:solidFill>
                <a:latin typeface="Consolas" panose="020B0609020204030204" pitchFamily="49" charset="0"/>
                <a:cs typeface="Consolas" panose="020B0609020204030204" pitchFamily="49" charset="0"/>
              </a:rPr>
              <a:t>0</a:t>
            </a:r>
          </a:p>
          <a:p>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	.size 400 	// int </a:t>
            </a:r>
            <a:r>
              <a:rPr lang="en-US" sz="1600" dirty="0" err="1">
                <a:solidFill>
                  <a:schemeClr val="accent1"/>
                </a:solidFill>
                <a:latin typeface="Consolas" panose="020B0609020204030204" pitchFamily="49" charset="0"/>
                <a:cs typeface="Consolas" panose="020B0609020204030204" pitchFamily="49" charset="0"/>
              </a:rPr>
              <a:t>buf</a:t>
            </a:r>
            <a:r>
              <a:rPr lang="en-US" sz="1600" dirty="0">
                <a:solidFill>
                  <a:schemeClr val="accent1"/>
                </a:solidFill>
                <a:latin typeface="Consolas" panose="020B0609020204030204" pitchFamily="49" charset="0"/>
                <a:cs typeface="Consolas" panose="020B0609020204030204" pitchFamily="49" charset="0"/>
              </a:rPr>
              <a:t>[100];</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.data</a:t>
            </a:r>
          </a:p>
          <a:p>
            <a:r>
              <a:rPr lang="en-US" sz="1600" dirty="0">
                <a:solidFill>
                  <a:srgbClr val="000000"/>
                </a:solidFill>
                <a:latin typeface="Consolas" panose="020B0609020204030204" pitchFamily="49" charset="0"/>
                <a:cs typeface="Consolas" panose="020B0609020204030204" pitchFamily="49" charset="0"/>
              </a:rPr>
              <a:t>put all static variables with an explicit initial value here</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array:	.</a:t>
            </a:r>
            <a:r>
              <a:rPr lang="en-US" sz="1600" dirty="0">
                <a:solidFill>
                  <a:srgbClr val="7030A0"/>
                </a:solidFill>
                <a:latin typeface="Consolas" panose="020B0609020204030204" pitchFamily="49" charset="0"/>
                <a:cs typeface="Consolas" panose="020B0609020204030204" pitchFamily="49" charset="0"/>
              </a:rPr>
              <a:t>word</a:t>
            </a:r>
            <a:r>
              <a:rPr lang="en-US" sz="1600" dirty="0">
                <a:solidFill>
                  <a:schemeClr val="accent1"/>
                </a:solidFill>
                <a:latin typeface="Consolas" panose="020B0609020204030204" pitchFamily="49" charset="0"/>
                <a:cs typeface="Consolas" panose="020B0609020204030204" pitchFamily="49" charset="0"/>
              </a:rPr>
              <a:t> 1, 2, 3, 4 // int array[] = {1, 2, 3, 4};</a:t>
            </a:r>
          </a:p>
          <a:p>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endParaRPr lang="en-US" sz="1600" dirty="0">
              <a:solidFill>
                <a:srgbClr val="7030A0"/>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put all immutable string literals here variables</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rgbClr val="7030A0"/>
                </a:solidFill>
                <a:latin typeface="Consolas" panose="020B0609020204030204" pitchFamily="49" charset="0"/>
                <a:cs typeface="Consolas" panose="020B0609020204030204" pitchFamily="49" charset="0"/>
              </a:rPr>
              <a:t>.align </a:t>
            </a:r>
            <a:r>
              <a:rPr lang="en-US" sz="1600" dirty="0">
                <a:solidFill>
                  <a:schemeClr val="accent1"/>
                </a:solidFill>
                <a:latin typeface="Consolas" panose="020B0609020204030204" pitchFamily="49" charset="0"/>
                <a:cs typeface="Consolas" panose="020B0609020204030204" pitchFamily="49" charset="0"/>
              </a:rPr>
              <a:t>2</a:t>
            </a:r>
          </a:p>
          <a:p>
            <a:r>
              <a:rPr lang="en-US" sz="1600" dirty="0">
                <a:solidFill>
                  <a:schemeClr val="accent1"/>
                </a:solidFill>
                <a:latin typeface="Consolas" panose="020B0609020204030204" pitchFamily="49" charset="0"/>
                <a:cs typeface="Consolas" panose="020B0609020204030204" pitchFamily="49" charset="0"/>
              </a:rPr>
              <a:t>.</a:t>
            </a:r>
            <a:r>
              <a:rPr lang="en-US" sz="1600" dirty="0" err="1">
                <a:solidFill>
                  <a:schemeClr val="accent1"/>
                </a:solidFill>
                <a:latin typeface="Consolas" panose="020B0609020204030204" pitchFamily="49" charset="0"/>
                <a:cs typeface="Consolas" panose="020B0609020204030204" pitchFamily="49" charset="0"/>
              </a:rPr>
              <a:t>Lmess</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.string </a:t>
            </a:r>
            <a:r>
              <a:rPr lang="en-US" sz="1600" dirty="0">
                <a:solidFill>
                  <a:schemeClr val="accent1"/>
                </a:solidFill>
                <a:latin typeface="Consolas" panose="020B0609020204030204" pitchFamily="49" charset="0"/>
                <a:cs typeface="Consolas" panose="020B0609020204030204" pitchFamily="49" charset="0"/>
              </a:rPr>
              <a:t>"count is %d size is %d\n"   // for a </a:t>
            </a:r>
            <a:r>
              <a:rPr lang="en-US" sz="1600" dirty="0" err="1">
                <a:solidFill>
                  <a:schemeClr val="accent1"/>
                </a:solidFill>
                <a:latin typeface="Consolas" panose="020B0609020204030204" pitchFamily="49" charset="0"/>
                <a:cs typeface="Consolas" panose="020B0609020204030204" pitchFamily="49" charset="0"/>
              </a:rPr>
              <a:t>printf</a:t>
            </a:r>
            <a:r>
              <a:rPr lang="en-US" sz="16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142967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t>
            </a:r>
            <a:r>
              <a:rPr lang="en-US" dirty="0"/>
              <a:t>Array Variables (large Arrays)</a:t>
            </a:r>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567792" y="1647235"/>
            <a:ext cx="8413826" cy="178176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dirty="0">
                <a:solidFill>
                  <a:schemeClr val="accent1"/>
                </a:solidFill>
                <a:cs typeface="Courier New" panose="02070309020205020404" pitchFamily="49" charset="0"/>
              </a:rPr>
              <a:t>if used in </a:t>
            </a:r>
            <a:r>
              <a:rPr lang="en-US" sz="2000" b="1" dirty="0">
                <a:solidFill>
                  <a:schemeClr val="accent1"/>
                </a:solidFill>
                <a:latin typeface="Consolas" panose="020B0609020204030204" pitchFamily="49" charset="0"/>
                <a:cs typeface="Consolas" panose="020B0609020204030204" pitchFamily="49" charset="0"/>
              </a:rPr>
              <a:t>.</a:t>
            </a:r>
            <a:r>
              <a:rPr lang="en-US" sz="2000" b="1" dirty="0" err="1">
                <a:solidFill>
                  <a:schemeClr val="accent1"/>
                </a:solidFill>
                <a:latin typeface="Consolas" panose="020B0609020204030204" pitchFamily="49" charset="0"/>
                <a:cs typeface="Consolas" panose="020B0609020204030204" pitchFamily="49" charset="0"/>
              </a:rPr>
              <a:t>bss</a:t>
            </a:r>
            <a:r>
              <a:rPr lang="en-US" sz="2000" b="1" dirty="0">
                <a:solidFill>
                  <a:schemeClr val="accent1"/>
                </a:solidFill>
                <a:latin typeface="Consolas" panose="020B0609020204030204" pitchFamily="49" charset="0"/>
                <a:cs typeface="Consolas" panose="020B0609020204030204" pitchFamily="49" charset="0"/>
              </a:rPr>
              <a:t> section</a:t>
            </a:r>
            <a:r>
              <a:rPr lang="en-US" sz="2000" b="1" dirty="0">
                <a:solidFill>
                  <a:schemeClr val="accent1"/>
                </a:solidFill>
                <a:latin typeface="Courier New" panose="02070309020205020404" pitchFamily="49" charset="0"/>
                <a:cs typeface="Courier New" panose="02070309020205020404" pitchFamily="49" charset="0"/>
              </a:rPr>
              <a:t>: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39502" y="3743831"/>
            <a:ext cx="8476075"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           .</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int </a:t>
            </a:r>
            <a:r>
              <a:rPr lang="en-US" dirty="0" err="1">
                <a:solidFill>
                  <a:srgbClr val="00B050"/>
                </a:solidFill>
                <a:latin typeface="Consolas" panose="020B0609020204030204" pitchFamily="49" charset="0"/>
                <a:cs typeface="Consolas" panose="020B0609020204030204" pitchFamily="49" charset="0"/>
              </a:rPr>
              <a:t>int_buf</a:t>
            </a:r>
            <a:r>
              <a:rPr lang="en-US" dirty="0">
                <a:solidFill>
                  <a:srgbClr val="00B050"/>
                </a:solidFill>
                <a:latin typeface="Consolas" panose="020B0609020204030204" pitchFamily="49" charset="0"/>
                <a:cs typeface="Consolas" panose="020B0609020204030204" pitchFamily="49" charset="0"/>
              </a:rPr>
              <a:t>[100];</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   // char </a:t>
            </a:r>
            <a:r>
              <a:rPr lang="en-US" dirty="0" err="1">
                <a:solidFill>
                  <a:schemeClr val="accent1"/>
                </a:solidFill>
                <a:latin typeface="Consolas" panose="020B0609020204030204" pitchFamily="49" charset="0"/>
                <a:cs typeface="Consolas" panose="020B0609020204030204" pitchFamily="49" charset="0"/>
              </a:rPr>
              <a:t>char_buf</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           .data</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3018811" y="1126545"/>
            <a:ext cx="4766821"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6"/>
                </a:solidFill>
                <a:latin typeface="Consolas" panose="020B0609020204030204" pitchFamily="49" charset="0"/>
                <a:cs typeface="Consolas" panose="020B0609020204030204" pitchFamily="49" charset="0"/>
              </a:rPr>
              <a:t>Label: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rgbClr val="F37440"/>
                </a:solidFill>
                <a:latin typeface="Consolas" panose="020B0609020204030204" pitchFamily="49" charset="0"/>
                <a:cs typeface="Consolas" panose="020B0609020204030204" pitchFamily="49" charset="0"/>
              </a:rPr>
              <a:t>&lt;size&gt;, </a:t>
            </a:r>
            <a:r>
              <a:rPr lang="en-US" sz="2000" dirty="0">
                <a:solidFill>
                  <a:schemeClr val="accent3"/>
                </a:solidFill>
                <a:latin typeface="Consolas" panose="020B0609020204030204" pitchFamily="49" charset="0"/>
                <a:cs typeface="Consolas" panose="020B0609020204030204" pitchFamily="49" charset="0"/>
              </a:rPr>
              <a:t>&lt;fill&gt;</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Autofit/>
          </a:bodyPr>
          <a:lstStyle/>
          <a:p>
            <a:r>
              <a:rPr lang="en-US" sz="2400" dirty="0"/>
              <a:t>Loading Static variables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465870"/>
            <a:ext cx="5611856" cy="5078313"/>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232903"/>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794128"/>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856301" y="3185902"/>
            <a:ext cx="5483942" cy="1160547"/>
            <a:chOff x="1844903" y="5360996"/>
            <a:chExt cx="548394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57729" y="430079"/>
            <a:ext cx="6236496" cy="2495626"/>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cs typeface="Courier New" panose="02070309020205020404" pitchFamily="49" charset="0"/>
              </a:rPr>
              <a:t>Tell the assembler load the address (</a:t>
            </a:r>
            <a:r>
              <a:rPr lang="en-US" sz="1800" dirty="0" err="1">
                <a:cs typeface="Courier New" panose="02070309020205020404" pitchFamily="49" charset="0"/>
              </a:rPr>
              <a:t>Lvalue</a:t>
            </a:r>
            <a:r>
              <a:rPr lang="en-US" sz="1800" dirty="0">
                <a:cs typeface="Courier New" panose="02070309020205020404" pitchFamily="49" charset="0"/>
              </a:rPr>
              <a:t>) of a label into a register:</a:t>
            </a:r>
          </a:p>
          <a:p>
            <a:pPr marL="354012" lvl="1" indent="0">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Rd, </a:t>
            </a:r>
            <a:r>
              <a:rPr lang="en-US" sz="1800" dirty="0">
                <a:solidFill>
                  <a:srgbClr val="C00000"/>
                </a:solidFill>
                <a:latin typeface="Consolas" panose="020B0609020204030204" pitchFamily="49" charset="0"/>
                <a:cs typeface="Consolas" panose="020B0609020204030204" pitchFamily="49" charset="0"/>
              </a:rPr>
              <a:t>=Label </a:t>
            </a:r>
            <a:r>
              <a:rPr lang="en-US" sz="1800" i="1" dirty="0">
                <a:solidFill>
                  <a:srgbClr val="2C895B"/>
                </a:solidFill>
                <a:latin typeface="Consolas" panose="020B0609020204030204" pitchFamily="49" charset="0"/>
                <a:cs typeface="Consolas" panose="020B0609020204030204" pitchFamily="49" charset="0"/>
              </a:rPr>
              <a:t>// Rd = address</a:t>
            </a:r>
          </a:p>
          <a:p>
            <a:r>
              <a:rPr lang="en-US" sz="2000" dirty="0">
                <a:cs typeface="Courier New" panose="02070309020205020404" pitchFamily="49" charset="0"/>
              </a:rPr>
              <a:t>Tell the assembler load the contents into a register</a:t>
            </a:r>
          </a:p>
          <a:p>
            <a:r>
              <a:rPr lang="en-US" sz="2000" dirty="0" err="1">
                <a:solidFill>
                  <a:srgbClr val="0070C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R0, </a:t>
            </a:r>
            <a:r>
              <a:rPr lang="en-US" sz="2000" dirty="0">
                <a:solidFill>
                  <a:srgbClr val="C00000"/>
                </a:solidFill>
                <a:latin typeface="Consolas" panose="020B0609020204030204" pitchFamily="49" charset="0"/>
                <a:cs typeface="Consolas" panose="020B0609020204030204" pitchFamily="49" charset="0"/>
              </a:rPr>
              <a:t>[Rd] </a:t>
            </a:r>
            <a:r>
              <a:rPr lang="en-US" sz="2000" i="1" dirty="0">
                <a:solidFill>
                  <a:srgbClr val="2C895B"/>
                </a:solidFill>
                <a:latin typeface="Consolas" panose="020B0609020204030204" pitchFamily="49" charset="0"/>
                <a:cs typeface="Consolas" panose="020B0609020204030204" pitchFamily="49" charset="0"/>
              </a:rPr>
              <a:t>// Rd = address</a:t>
            </a:r>
          </a:p>
          <a:p>
            <a:r>
              <a:rPr lang="en-US" sz="18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91525"/>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801300" y="5579742"/>
            <a:ext cx="5483942" cy="1160547"/>
            <a:chOff x="1844903" y="5360996"/>
            <a:chExt cx="548394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844903" y="5360996"/>
              <a:ext cx="445877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static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3D6-8B5E-E470-5042-ABB98EE4473A}"/>
              </a:ext>
            </a:extLst>
          </p:cNvPr>
          <p:cNvSpPr>
            <a:spLocks noGrp="1"/>
          </p:cNvSpPr>
          <p:nvPr>
            <p:ph type="title"/>
          </p:nvPr>
        </p:nvSpPr>
        <p:spPr/>
        <p:txBody>
          <a:bodyPr/>
          <a:lstStyle/>
          <a:p>
            <a:r>
              <a:rPr lang="en-US" dirty="0"/>
              <a:t>Stack types</a:t>
            </a:r>
          </a:p>
        </p:txBody>
      </p:sp>
      <p:sp>
        <p:nvSpPr>
          <p:cNvPr id="3" name="Content Placeholder 2">
            <a:extLst>
              <a:ext uri="{FF2B5EF4-FFF2-40B4-BE49-F238E27FC236}">
                <a16:creationId xmlns:a16="http://schemas.microsoft.com/office/drawing/2014/main" id="{293FAA98-B99C-F716-D1FC-95AE12038BE4}"/>
              </a:ext>
            </a:extLst>
          </p:cNvPr>
          <p:cNvSpPr>
            <a:spLocks noGrp="1"/>
          </p:cNvSpPr>
          <p:nvPr>
            <p:ph sz="quarter" idx="17"/>
          </p:nvPr>
        </p:nvSpPr>
        <p:spPr>
          <a:xfrm>
            <a:off x="364912" y="816621"/>
            <a:ext cx="7358032" cy="5921379"/>
          </a:xfrm>
          <a:solidFill>
            <a:schemeClr val="accent4">
              <a:lumMod val="20000"/>
              <a:lumOff val="80000"/>
            </a:schemeClr>
          </a:solidFill>
          <a:ln>
            <a:solidFill>
              <a:schemeClr val="accent1"/>
            </a:solidFill>
          </a:ln>
        </p:spPr>
        <p:txBody>
          <a:bodyPr/>
          <a:lstStyle/>
          <a:p>
            <a:r>
              <a:rPr lang="en-US" altLang="en-US" sz="2000" dirty="0"/>
              <a:t>A Stack Implements a </a:t>
            </a:r>
            <a:r>
              <a:rPr lang="en-US" altLang="en-US" sz="2000" b="1" dirty="0"/>
              <a:t>last-in first-out</a:t>
            </a:r>
            <a:r>
              <a:rPr lang="en-US" altLang="en-US" sz="2000" dirty="0">
                <a:solidFill>
                  <a:srgbClr val="104475"/>
                </a:solidFill>
              </a:rPr>
              <a:t> </a:t>
            </a:r>
            <a:r>
              <a:rPr lang="en-US" altLang="en-US" sz="2000" dirty="0"/>
              <a:t>(LIFO) protocol</a:t>
            </a:r>
          </a:p>
          <a:p>
            <a:r>
              <a:rPr lang="en-US" sz="2000" dirty="0"/>
              <a:t>Each time a </a:t>
            </a:r>
            <a:r>
              <a:rPr lang="en-US" sz="2000" b="1" dirty="0"/>
              <a:t>function is called</a:t>
            </a:r>
            <a:r>
              <a:rPr lang="en-US" sz="2000" dirty="0"/>
              <a:t>, a </a:t>
            </a:r>
            <a:r>
              <a:rPr lang="en-US" sz="2000" b="1" dirty="0"/>
              <a:t>stack frame is activated</a:t>
            </a:r>
            <a:endParaRPr lang="en-US" sz="2000" dirty="0"/>
          </a:p>
          <a:p>
            <a:pPr lvl="1"/>
            <a:r>
              <a:rPr lang="en-US" sz="2000" dirty="0"/>
              <a:t>space is allocated by moving the stack pointer </a:t>
            </a:r>
          </a:p>
          <a:p>
            <a:pPr lvl="1"/>
            <a:r>
              <a:rPr lang="en-US" sz="2000" dirty="0"/>
              <a:t>push adds space, pop removes space</a:t>
            </a:r>
          </a:p>
          <a:p>
            <a:r>
              <a:rPr lang="en-US" sz="2000" dirty="0"/>
              <a:t>Stack growth direction</a:t>
            </a:r>
          </a:p>
          <a:p>
            <a:pPr lvl="1"/>
            <a:r>
              <a:rPr lang="en-US" sz="2000" b="1" dirty="0"/>
              <a:t>Ascending stack: </a:t>
            </a:r>
            <a:r>
              <a:rPr lang="en-US" sz="2000" dirty="0"/>
              <a:t>grows from low memory towards high memory </a:t>
            </a:r>
            <a:r>
              <a:rPr lang="en-US" sz="2000" dirty="0">
                <a:solidFill>
                  <a:schemeClr val="accent1"/>
                </a:solidFill>
              </a:rPr>
              <a:t>(adding to the </a:t>
            </a:r>
            <a:r>
              <a:rPr lang="en-US" sz="2000" dirty="0" err="1">
                <a:solidFill>
                  <a:schemeClr val="accent1"/>
                </a:solidFill>
              </a:rPr>
              <a:t>sp</a:t>
            </a:r>
            <a:r>
              <a:rPr lang="en-US" sz="2000" dirty="0">
                <a:solidFill>
                  <a:schemeClr val="accent1"/>
                </a:solidFill>
              </a:rPr>
              <a:t> to allocate memory)</a:t>
            </a:r>
            <a:endParaRPr lang="en-US" sz="2000" dirty="0"/>
          </a:p>
          <a:p>
            <a:pPr lvl="1"/>
            <a:r>
              <a:rPr lang="en-US" sz="2000" b="1" dirty="0"/>
              <a:t>Descending stack: </a:t>
            </a:r>
            <a:r>
              <a:rPr lang="en-US" sz="2000" dirty="0"/>
              <a:t>grows from high memory towards low memory </a:t>
            </a:r>
            <a:r>
              <a:rPr lang="en-US" sz="2000" dirty="0">
                <a:solidFill>
                  <a:schemeClr val="accent1"/>
                </a:solidFill>
              </a:rPr>
              <a:t>(subtracting from the  </a:t>
            </a:r>
            <a:r>
              <a:rPr lang="en-US" sz="2000" dirty="0" err="1">
                <a:solidFill>
                  <a:schemeClr val="accent1"/>
                </a:solidFill>
              </a:rPr>
              <a:t>sp</a:t>
            </a:r>
            <a:r>
              <a:rPr lang="en-US" sz="2000" dirty="0">
                <a:solidFill>
                  <a:schemeClr val="accent1"/>
                </a:solidFill>
              </a:rPr>
              <a:t> to allocate memory)</a:t>
            </a:r>
          </a:p>
          <a:p>
            <a:r>
              <a:rPr lang="en-US" sz="2000" dirty="0"/>
              <a:t>Full versus empty stacks </a:t>
            </a:r>
          </a:p>
          <a:p>
            <a:pPr lvl="1"/>
            <a:r>
              <a:rPr lang="en-US" sz="2000" b="1" dirty="0"/>
              <a:t>Empty stack: stack pointer (</a:t>
            </a:r>
            <a:r>
              <a:rPr lang="en-US" sz="2000" dirty="0" err="1"/>
              <a:t>sp</a:t>
            </a:r>
            <a:r>
              <a:rPr lang="en-US" sz="2000" dirty="0"/>
              <a:t>) points at the </a:t>
            </a:r>
            <a:r>
              <a:rPr lang="en-US" sz="2000" b="1" dirty="0"/>
              <a:t>next word address </a:t>
            </a:r>
            <a:r>
              <a:rPr lang="en-US" sz="2000" dirty="0"/>
              <a:t>after the last item pushed on the stack</a:t>
            </a:r>
          </a:p>
          <a:p>
            <a:pPr lvl="1"/>
            <a:r>
              <a:rPr lang="en-US" sz="2000" b="1" dirty="0"/>
              <a:t>Full stack: stack pointer </a:t>
            </a:r>
            <a:r>
              <a:rPr lang="en-US" sz="2000" dirty="0"/>
              <a:t>(</a:t>
            </a:r>
            <a:r>
              <a:rPr lang="en-US" sz="2000" dirty="0" err="1"/>
              <a:t>sp</a:t>
            </a:r>
            <a:r>
              <a:rPr lang="en-US" sz="2000" dirty="0"/>
              <a:t>) points at the </a:t>
            </a:r>
            <a:r>
              <a:rPr lang="en-US" sz="2000" b="1" dirty="0"/>
              <a:t>last item pushed on the stack</a:t>
            </a:r>
          </a:p>
          <a:p>
            <a:r>
              <a:rPr lang="en-US" sz="2000" dirty="0"/>
              <a:t>ARM on Linux uses a </a:t>
            </a:r>
            <a:r>
              <a:rPr lang="en-US" sz="2000" b="1" dirty="0">
                <a:solidFill>
                  <a:schemeClr val="accent1"/>
                </a:solidFill>
              </a:rPr>
              <a:t>full descending stack</a:t>
            </a:r>
          </a:p>
        </p:txBody>
      </p:sp>
      <p:grpSp>
        <p:nvGrpSpPr>
          <p:cNvPr id="60" name="Group 59">
            <a:extLst>
              <a:ext uri="{FF2B5EF4-FFF2-40B4-BE49-F238E27FC236}">
                <a16:creationId xmlns:a16="http://schemas.microsoft.com/office/drawing/2014/main" id="{A55EBB93-DB25-084A-9390-3EBA30102780}"/>
              </a:ext>
            </a:extLst>
          </p:cNvPr>
          <p:cNvGrpSpPr/>
          <p:nvPr/>
        </p:nvGrpSpPr>
        <p:grpSpPr>
          <a:xfrm>
            <a:off x="7876030" y="1766071"/>
            <a:ext cx="4065386" cy="1643631"/>
            <a:chOff x="7867140" y="44758"/>
            <a:chExt cx="4065386" cy="1643631"/>
          </a:xfrm>
        </p:grpSpPr>
        <p:sp>
          <p:nvSpPr>
            <p:cNvPr id="33" name="Left Arrow 32">
              <a:extLst>
                <a:ext uri="{FF2B5EF4-FFF2-40B4-BE49-F238E27FC236}">
                  <a16:creationId xmlns:a16="http://schemas.microsoft.com/office/drawing/2014/main" id="{1F904B6E-930E-1522-75FA-88D1B794B328}"/>
                </a:ext>
              </a:extLst>
            </p:cNvPr>
            <p:cNvSpPr/>
            <p:nvPr/>
          </p:nvSpPr>
          <p:spPr>
            <a:xfrm rot="16200000">
              <a:off x="10995664" y="78058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A36097-35D7-D3BC-CBCF-15FB8284E177}"/>
                </a:ext>
              </a:extLst>
            </p:cNvPr>
            <p:cNvSpPr/>
            <p:nvPr/>
          </p:nvSpPr>
          <p:spPr>
            <a:xfrm>
              <a:off x="9284890" y="43102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398F59-D592-0621-853C-DE87C490E829}"/>
                </a:ext>
              </a:extLst>
            </p:cNvPr>
            <p:cNvSpPr/>
            <p:nvPr/>
          </p:nvSpPr>
          <p:spPr>
            <a:xfrm>
              <a:off x="9284890" y="105998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62209BD-7328-BDC5-CE87-0875ABF7A84A}"/>
                </a:ext>
              </a:extLst>
            </p:cNvPr>
            <p:cNvSpPr txBox="1"/>
            <p:nvPr/>
          </p:nvSpPr>
          <p:spPr>
            <a:xfrm>
              <a:off x="7867141" y="53223"/>
              <a:ext cx="3403496" cy="369332"/>
            </a:xfrm>
            <a:prstGeom prst="rect">
              <a:avLst/>
            </a:prstGeom>
            <a:noFill/>
          </p:spPr>
          <p:txBody>
            <a:bodyPr wrap="none" rtlCol="0">
              <a:spAutoFit/>
            </a:bodyPr>
            <a:lstStyle/>
            <a:p>
              <a:r>
                <a:rPr lang="en-US" dirty="0">
                  <a:solidFill>
                    <a:schemeClr val="tx2"/>
                  </a:solidFill>
                </a:rPr>
                <a:t>Descending stack high memory</a:t>
              </a:r>
            </a:p>
          </p:txBody>
        </p:sp>
        <p:sp>
          <p:nvSpPr>
            <p:cNvPr id="38" name="TextBox 37">
              <a:extLst>
                <a:ext uri="{FF2B5EF4-FFF2-40B4-BE49-F238E27FC236}">
                  <a16:creationId xmlns:a16="http://schemas.microsoft.com/office/drawing/2014/main" id="{969498D6-DE04-1EEE-6CEF-99EBED554438}"/>
                </a:ext>
              </a:extLst>
            </p:cNvPr>
            <p:cNvSpPr txBox="1"/>
            <p:nvPr/>
          </p:nvSpPr>
          <p:spPr>
            <a:xfrm>
              <a:off x="9496999" y="1319057"/>
              <a:ext cx="1428596" cy="369332"/>
            </a:xfrm>
            <a:prstGeom prst="rect">
              <a:avLst/>
            </a:prstGeom>
            <a:noFill/>
          </p:spPr>
          <p:txBody>
            <a:bodyPr wrap="none" rtlCol="0">
              <a:spAutoFit/>
            </a:bodyPr>
            <a:lstStyle/>
            <a:p>
              <a:r>
                <a:rPr lang="en-US" dirty="0">
                  <a:solidFill>
                    <a:schemeClr val="tx2"/>
                  </a:solidFill>
                </a:rPr>
                <a:t>low memory</a:t>
              </a:r>
            </a:p>
          </p:txBody>
        </p:sp>
        <p:sp>
          <p:nvSpPr>
            <p:cNvPr id="39" name="Rectangle 38">
              <a:extLst>
                <a:ext uri="{FF2B5EF4-FFF2-40B4-BE49-F238E27FC236}">
                  <a16:creationId xmlns:a16="http://schemas.microsoft.com/office/drawing/2014/main" id="{9CAE1C00-67FD-3B61-83A4-FBE652BAFCAA}"/>
                </a:ext>
              </a:extLst>
            </p:cNvPr>
            <p:cNvSpPr/>
            <p:nvPr/>
          </p:nvSpPr>
          <p:spPr>
            <a:xfrm>
              <a:off x="7867140" y="4475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264F1C-5ABE-1410-3579-CCED09E180C1}"/>
                </a:ext>
              </a:extLst>
            </p:cNvPr>
            <p:cNvSpPr/>
            <p:nvPr/>
          </p:nvSpPr>
          <p:spPr>
            <a:xfrm>
              <a:off x="9284889" y="734483"/>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4CD3235-77A7-B898-7CA0-8005652C7E68}"/>
              </a:ext>
            </a:extLst>
          </p:cNvPr>
          <p:cNvGrpSpPr/>
          <p:nvPr/>
        </p:nvGrpSpPr>
        <p:grpSpPr>
          <a:xfrm>
            <a:off x="7876030" y="66662"/>
            <a:ext cx="4065386" cy="1643631"/>
            <a:chOff x="7867140" y="1758338"/>
            <a:chExt cx="4065386" cy="1643631"/>
          </a:xfrm>
        </p:grpSpPr>
        <p:sp>
          <p:nvSpPr>
            <p:cNvPr id="41" name="Left Arrow 40">
              <a:extLst>
                <a:ext uri="{FF2B5EF4-FFF2-40B4-BE49-F238E27FC236}">
                  <a16:creationId xmlns:a16="http://schemas.microsoft.com/office/drawing/2014/main" id="{055D8059-B3CD-CE25-C850-28971FBD4BE2}"/>
                </a:ext>
              </a:extLst>
            </p:cNvPr>
            <p:cNvSpPr/>
            <p:nvPr/>
          </p:nvSpPr>
          <p:spPr>
            <a:xfrm rot="5400000">
              <a:off x="10993648" y="2530695"/>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DC61F0-776E-0973-E744-8755B928CDD1}"/>
                </a:ext>
              </a:extLst>
            </p:cNvPr>
            <p:cNvSpPr/>
            <p:nvPr/>
          </p:nvSpPr>
          <p:spPr>
            <a:xfrm>
              <a:off x="9222136" y="2465794"/>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D1336A6-9465-4EBD-CF99-0F8B66FB0ACA}"/>
                </a:ext>
              </a:extLst>
            </p:cNvPr>
            <p:cNvSpPr/>
            <p:nvPr/>
          </p:nvSpPr>
          <p:spPr>
            <a:xfrm>
              <a:off x="9214002" y="2136631"/>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D156A8-C613-C990-B11B-27C3531D87EF}"/>
                </a:ext>
              </a:extLst>
            </p:cNvPr>
            <p:cNvSpPr txBox="1"/>
            <p:nvPr/>
          </p:nvSpPr>
          <p:spPr>
            <a:xfrm>
              <a:off x="8062910" y="1775768"/>
              <a:ext cx="3262432" cy="369332"/>
            </a:xfrm>
            <a:prstGeom prst="rect">
              <a:avLst/>
            </a:prstGeom>
            <a:noFill/>
          </p:spPr>
          <p:txBody>
            <a:bodyPr wrap="none" rtlCol="0">
              <a:spAutoFit/>
            </a:bodyPr>
            <a:lstStyle/>
            <a:p>
              <a:r>
                <a:rPr lang="en-US" dirty="0">
                  <a:solidFill>
                    <a:schemeClr val="tx2"/>
                  </a:solidFill>
                </a:rPr>
                <a:t>Ascending stack high memory</a:t>
              </a:r>
            </a:p>
          </p:txBody>
        </p:sp>
        <p:sp>
          <p:nvSpPr>
            <p:cNvPr id="45" name="TextBox 44">
              <a:extLst>
                <a:ext uri="{FF2B5EF4-FFF2-40B4-BE49-F238E27FC236}">
                  <a16:creationId xmlns:a16="http://schemas.microsoft.com/office/drawing/2014/main" id="{0FAABB80-B77F-4C1C-6A66-C635361811D6}"/>
                </a:ext>
              </a:extLst>
            </p:cNvPr>
            <p:cNvSpPr txBox="1"/>
            <p:nvPr/>
          </p:nvSpPr>
          <p:spPr>
            <a:xfrm>
              <a:off x="9434246" y="3032637"/>
              <a:ext cx="1428596" cy="369332"/>
            </a:xfrm>
            <a:prstGeom prst="rect">
              <a:avLst/>
            </a:prstGeom>
            <a:noFill/>
          </p:spPr>
          <p:txBody>
            <a:bodyPr wrap="none" rtlCol="0">
              <a:spAutoFit/>
            </a:bodyPr>
            <a:lstStyle/>
            <a:p>
              <a:r>
                <a:rPr lang="en-US" dirty="0">
                  <a:solidFill>
                    <a:schemeClr val="tx2"/>
                  </a:solidFill>
                </a:rPr>
                <a:t>low memory</a:t>
              </a:r>
            </a:p>
          </p:txBody>
        </p:sp>
        <p:sp>
          <p:nvSpPr>
            <p:cNvPr id="46" name="Rectangle 45">
              <a:extLst>
                <a:ext uri="{FF2B5EF4-FFF2-40B4-BE49-F238E27FC236}">
                  <a16:creationId xmlns:a16="http://schemas.microsoft.com/office/drawing/2014/main" id="{B406FE87-2A07-4F7B-0347-5CA7954A6F39}"/>
                </a:ext>
              </a:extLst>
            </p:cNvPr>
            <p:cNvSpPr/>
            <p:nvPr/>
          </p:nvSpPr>
          <p:spPr>
            <a:xfrm>
              <a:off x="7867140" y="175833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F3587-7FA7-936E-8DFD-9FF6FE3C50A5}"/>
                </a:ext>
              </a:extLst>
            </p:cNvPr>
            <p:cNvSpPr/>
            <p:nvPr/>
          </p:nvSpPr>
          <p:spPr>
            <a:xfrm>
              <a:off x="9222135" y="276925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84B2A87B-FA4B-68CA-B28A-B203FFD81ACA}"/>
              </a:ext>
            </a:extLst>
          </p:cNvPr>
          <p:cNvGrpSpPr/>
          <p:nvPr/>
        </p:nvGrpSpPr>
        <p:grpSpPr>
          <a:xfrm>
            <a:off x="7867139" y="3473945"/>
            <a:ext cx="4121903" cy="1672410"/>
            <a:chOff x="7867139" y="3473945"/>
            <a:chExt cx="4121903" cy="1672410"/>
          </a:xfrm>
        </p:grpSpPr>
        <p:sp>
          <p:nvSpPr>
            <p:cNvPr id="48" name="Left Arrow 47">
              <a:extLst>
                <a:ext uri="{FF2B5EF4-FFF2-40B4-BE49-F238E27FC236}">
                  <a16:creationId xmlns:a16="http://schemas.microsoft.com/office/drawing/2014/main" id="{D419F409-956E-8F00-5889-2BC7F7C38DFE}"/>
                </a:ext>
              </a:extLst>
            </p:cNvPr>
            <p:cNvSpPr/>
            <p:nvPr/>
          </p:nvSpPr>
          <p:spPr>
            <a:xfrm rot="10800000">
              <a:off x="8852932" y="464180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C15356D-A552-E475-6D7D-4D2BD5FFD063}"/>
                </a:ext>
              </a:extLst>
            </p:cNvPr>
            <p:cNvSpPr txBox="1"/>
            <p:nvPr/>
          </p:nvSpPr>
          <p:spPr>
            <a:xfrm>
              <a:off x="7988026" y="4313769"/>
              <a:ext cx="1658326" cy="369332"/>
            </a:xfrm>
            <a:prstGeom prst="rect">
              <a:avLst/>
            </a:prstGeom>
            <a:noFill/>
          </p:spPr>
          <p:txBody>
            <a:bodyPr wrap="square" rtlCol="0">
              <a:spAutoFit/>
            </a:bodyPr>
            <a:lstStyle/>
            <a:p>
              <a:r>
                <a:rPr lang="en-US" dirty="0">
                  <a:solidFill>
                    <a:schemeClr val="tx2"/>
                  </a:solidFill>
                </a:rPr>
                <a:t>stack pointer</a:t>
              </a:r>
            </a:p>
          </p:txBody>
        </p:sp>
        <p:sp>
          <p:nvSpPr>
            <p:cNvPr id="50" name="Rectangle 49">
              <a:extLst>
                <a:ext uri="{FF2B5EF4-FFF2-40B4-BE49-F238E27FC236}">
                  <a16:creationId xmlns:a16="http://schemas.microsoft.com/office/drawing/2014/main" id="{33A0D59F-F8A9-4233-CE20-5F5D9E6A9555}"/>
                </a:ext>
              </a:extLst>
            </p:cNvPr>
            <p:cNvSpPr/>
            <p:nvPr/>
          </p:nvSpPr>
          <p:spPr>
            <a:xfrm>
              <a:off x="9573811" y="386020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5E0E915-2F59-97B0-7F78-7F485F53D78C}"/>
                </a:ext>
              </a:extLst>
            </p:cNvPr>
            <p:cNvSpPr/>
            <p:nvPr/>
          </p:nvSpPr>
          <p:spPr>
            <a:xfrm>
              <a:off x="9581048" y="4465436"/>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68BF3D5-FB35-DFEA-DD0E-86B788C1BA5E}"/>
                </a:ext>
              </a:extLst>
            </p:cNvPr>
            <p:cNvSpPr txBox="1"/>
            <p:nvPr/>
          </p:nvSpPr>
          <p:spPr>
            <a:xfrm>
              <a:off x="7905873" y="3482410"/>
              <a:ext cx="4083169" cy="369332"/>
            </a:xfrm>
            <a:prstGeom prst="rect">
              <a:avLst/>
            </a:prstGeom>
            <a:noFill/>
          </p:spPr>
          <p:txBody>
            <a:bodyPr wrap="none" rtlCol="0">
              <a:spAutoFit/>
            </a:bodyPr>
            <a:lstStyle/>
            <a:p>
              <a:r>
                <a:rPr lang="en-US" dirty="0">
                  <a:solidFill>
                    <a:schemeClr val="tx2"/>
                  </a:solidFill>
                </a:rPr>
                <a:t>Empty descending stack high memory</a:t>
              </a:r>
            </a:p>
          </p:txBody>
        </p:sp>
        <p:sp>
          <p:nvSpPr>
            <p:cNvPr id="53" name="TextBox 52">
              <a:extLst>
                <a:ext uri="{FF2B5EF4-FFF2-40B4-BE49-F238E27FC236}">
                  <a16:creationId xmlns:a16="http://schemas.microsoft.com/office/drawing/2014/main" id="{DC981A1A-DABC-4F3C-F8E3-FA6DC940547A}"/>
                </a:ext>
              </a:extLst>
            </p:cNvPr>
            <p:cNvSpPr txBox="1"/>
            <p:nvPr/>
          </p:nvSpPr>
          <p:spPr>
            <a:xfrm>
              <a:off x="9917839" y="4777023"/>
              <a:ext cx="1428596" cy="369332"/>
            </a:xfrm>
            <a:prstGeom prst="rect">
              <a:avLst/>
            </a:prstGeom>
            <a:noFill/>
          </p:spPr>
          <p:txBody>
            <a:bodyPr wrap="none" rtlCol="0">
              <a:spAutoFit/>
            </a:bodyPr>
            <a:lstStyle/>
            <a:p>
              <a:r>
                <a:rPr lang="en-US" dirty="0">
                  <a:solidFill>
                    <a:schemeClr val="tx2"/>
                  </a:solidFill>
                </a:rPr>
                <a:t>low memory</a:t>
              </a:r>
            </a:p>
          </p:txBody>
        </p:sp>
        <p:sp>
          <p:nvSpPr>
            <p:cNvPr id="54" name="Rectangle 53">
              <a:extLst>
                <a:ext uri="{FF2B5EF4-FFF2-40B4-BE49-F238E27FC236}">
                  <a16:creationId xmlns:a16="http://schemas.microsoft.com/office/drawing/2014/main" id="{18172466-3BFB-6C5B-7EA8-6184B6D88882}"/>
                </a:ext>
              </a:extLst>
            </p:cNvPr>
            <p:cNvSpPr/>
            <p:nvPr/>
          </p:nvSpPr>
          <p:spPr>
            <a:xfrm>
              <a:off x="7867139" y="3473945"/>
              <a:ext cx="4083169"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03C834-9019-ABE2-0EF1-8A21986C39ED}"/>
                </a:ext>
              </a:extLst>
            </p:cNvPr>
            <p:cNvSpPr/>
            <p:nvPr/>
          </p:nvSpPr>
          <p:spPr>
            <a:xfrm>
              <a:off x="9573810" y="416367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eft Arrow 55">
              <a:extLst>
                <a:ext uri="{FF2B5EF4-FFF2-40B4-BE49-F238E27FC236}">
                  <a16:creationId xmlns:a16="http://schemas.microsoft.com/office/drawing/2014/main" id="{B6DB8386-9CD3-1584-675A-8CB7253EBD0B}"/>
                </a:ext>
              </a:extLst>
            </p:cNvPr>
            <p:cNvSpPr/>
            <p:nvPr/>
          </p:nvSpPr>
          <p:spPr>
            <a:xfrm rot="16200000">
              <a:off x="11246199" y="433026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55CD093-8227-8FA9-FC30-45336FC251EB}"/>
              </a:ext>
            </a:extLst>
          </p:cNvPr>
          <p:cNvGrpSpPr/>
          <p:nvPr/>
        </p:nvGrpSpPr>
        <p:grpSpPr>
          <a:xfrm>
            <a:off x="7867140" y="5180587"/>
            <a:ext cx="4083168" cy="1643631"/>
            <a:chOff x="7867140" y="5180587"/>
            <a:chExt cx="4083168" cy="1643631"/>
          </a:xfrm>
        </p:grpSpPr>
        <p:sp>
          <p:nvSpPr>
            <p:cNvPr id="5" name="Left Arrow 4">
              <a:extLst>
                <a:ext uri="{FF2B5EF4-FFF2-40B4-BE49-F238E27FC236}">
                  <a16:creationId xmlns:a16="http://schemas.microsoft.com/office/drawing/2014/main" id="{4645A131-29B8-77B7-BF93-457C15528709}"/>
                </a:ext>
              </a:extLst>
            </p:cNvPr>
            <p:cNvSpPr/>
            <p:nvPr/>
          </p:nvSpPr>
          <p:spPr>
            <a:xfrm rot="10800000">
              <a:off x="9000730" y="6039200"/>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7651D1-354C-A4D0-E211-30A7BFE73AE5}"/>
                </a:ext>
              </a:extLst>
            </p:cNvPr>
            <p:cNvSpPr txBox="1"/>
            <p:nvPr/>
          </p:nvSpPr>
          <p:spPr>
            <a:xfrm>
              <a:off x="8171567" y="5661336"/>
              <a:ext cx="1658326" cy="369332"/>
            </a:xfrm>
            <a:prstGeom prst="rect">
              <a:avLst/>
            </a:prstGeom>
            <a:noFill/>
          </p:spPr>
          <p:txBody>
            <a:bodyPr wrap="square" rtlCol="0">
              <a:spAutoFit/>
            </a:bodyPr>
            <a:lstStyle/>
            <a:p>
              <a:r>
                <a:rPr lang="en-US" dirty="0">
                  <a:solidFill>
                    <a:schemeClr val="tx2"/>
                  </a:solidFill>
                </a:rPr>
                <a:t>stack pointer</a:t>
              </a:r>
            </a:p>
          </p:txBody>
        </p:sp>
        <p:sp>
          <p:nvSpPr>
            <p:cNvPr id="7" name="Rectangle 6">
              <a:extLst>
                <a:ext uri="{FF2B5EF4-FFF2-40B4-BE49-F238E27FC236}">
                  <a16:creationId xmlns:a16="http://schemas.microsoft.com/office/drawing/2014/main" id="{68528589-69C7-4234-7702-C6881A61CEFE}"/>
                </a:ext>
              </a:extLst>
            </p:cNvPr>
            <p:cNvSpPr/>
            <p:nvPr/>
          </p:nvSpPr>
          <p:spPr>
            <a:xfrm>
              <a:off x="9664119" y="5566849"/>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95704DE-9FA4-74EC-302A-E01060FD56CD}"/>
                </a:ext>
              </a:extLst>
            </p:cNvPr>
            <p:cNvSpPr/>
            <p:nvPr/>
          </p:nvSpPr>
          <p:spPr>
            <a:xfrm>
              <a:off x="9664119" y="619581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4C5E1E-C4D9-27C6-65C2-69D0805A04B7}"/>
                </a:ext>
              </a:extLst>
            </p:cNvPr>
            <p:cNvSpPr txBox="1"/>
            <p:nvPr/>
          </p:nvSpPr>
          <p:spPr>
            <a:xfrm>
              <a:off x="7996181" y="5189052"/>
              <a:ext cx="3801041" cy="369332"/>
            </a:xfrm>
            <a:prstGeom prst="rect">
              <a:avLst/>
            </a:prstGeom>
            <a:noFill/>
          </p:spPr>
          <p:txBody>
            <a:bodyPr wrap="none" rtlCol="0">
              <a:spAutoFit/>
            </a:bodyPr>
            <a:lstStyle/>
            <a:p>
              <a:r>
                <a:rPr lang="en-US" dirty="0">
                  <a:solidFill>
                    <a:schemeClr val="tx2"/>
                  </a:solidFill>
                </a:rPr>
                <a:t>Full descending stack high memory</a:t>
              </a:r>
            </a:p>
          </p:txBody>
        </p:sp>
        <p:sp>
          <p:nvSpPr>
            <p:cNvPr id="12" name="TextBox 11">
              <a:extLst>
                <a:ext uri="{FF2B5EF4-FFF2-40B4-BE49-F238E27FC236}">
                  <a16:creationId xmlns:a16="http://schemas.microsoft.com/office/drawing/2014/main" id="{619EDCFB-0B8C-BFA2-8BF4-2AB8012D15AE}"/>
                </a:ext>
              </a:extLst>
            </p:cNvPr>
            <p:cNvSpPr txBox="1"/>
            <p:nvPr/>
          </p:nvSpPr>
          <p:spPr>
            <a:xfrm>
              <a:off x="9876228" y="6454886"/>
              <a:ext cx="1428596" cy="369332"/>
            </a:xfrm>
            <a:prstGeom prst="rect">
              <a:avLst/>
            </a:prstGeom>
            <a:noFill/>
          </p:spPr>
          <p:txBody>
            <a:bodyPr wrap="none" rtlCol="0">
              <a:spAutoFit/>
            </a:bodyPr>
            <a:lstStyle/>
            <a:p>
              <a:r>
                <a:rPr lang="en-US" dirty="0">
                  <a:solidFill>
                    <a:schemeClr val="tx2"/>
                  </a:solidFill>
                </a:rPr>
                <a:t>low memory</a:t>
              </a:r>
            </a:p>
          </p:txBody>
        </p:sp>
        <p:sp>
          <p:nvSpPr>
            <p:cNvPr id="13" name="Rectangle 12">
              <a:extLst>
                <a:ext uri="{FF2B5EF4-FFF2-40B4-BE49-F238E27FC236}">
                  <a16:creationId xmlns:a16="http://schemas.microsoft.com/office/drawing/2014/main" id="{8897BBDB-7C07-D98E-BBFF-AE1B537A49D5}"/>
                </a:ext>
              </a:extLst>
            </p:cNvPr>
            <p:cNvSpPr/>
            <p:nvPr/>
          </p:nvSpPr>
          <p:spPr>
            <a:xfrm>
              <a:off x="7867140" y="5180587"/>
              <a:ext cx="4083168"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6178FD-7E8F-D994-9908-04A467F8C45E}"/>
                </a:ext>
              </a:extLst>
            </p:cNvPr>
            <p:cNvSpPr/>
            <p:nvPr/>
          </p:nvSpPr>
          <p:spPr>
            <a:xfrm>
              <a:off x="9664118" y="5870312"/>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Left Arrow 56">
              <a:extLst>
                <a:ext uri="{FF2B5EF4-FFF2-40B4-BE49-F238E27FC236}">
                  <a16:creationId xmlns:a16="http://schemas.microsoft.com/office/drawing/2014/main" id="{1731B351-0063-0764-368E-686796CA8EC4}"/>
                </a:ext>
              </a:extLst>
            </p:cNvPr>
            <p:cNvSpPr/>
            <p:nvPr/>
          </p:nvSpPr>
          <p:spPr>
            <a:xfrm rot="16200000">
              <a:off x="11401927" y="5909239"/>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17BAE79E-120C-1E67-B013-8F8FBF72F21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4894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Arm: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060111"/>
          </a:xfrm>
          <a:solidFill>
            <a:schemeClr val="accent4">
              <a:lumMod val="20000"/>
              <a:lumOff val="80000"/>
            </a:schemeClr>
          </a:solidFill>
          <a:ln>
            <a:solidFill>
              <a:schemeClr val="accent1"/>
            </a:solidFill>
          </a:ln>
        </p:spPr>
        <p:txBody>
          <a:bodyPr/>
          <a:lstStyle/>
          <a:p>
            <a:pPr>
              <a:lnSpc>
                <a:spcPct val="100000"/>
              </a:lnSpc>
            </a:pPr>
            <a:r>
              <a:rPr lang="en-US" altLang="en-US" b="1" dirty="0">
                <a:solidFill>
                  <a:srgbClr val="0070C0"/>
                </a:solidFill>
              </a:rPr>
              <a:t>Stack</a:t>
            </a:r>
            <a:r>
              <a:rPr lang="en-US" altLang="en-US" dirty="0"/>
              <a:t> is expandable and </a:t>
            </a:r>
            <a:r>
              <a:rPr lang="en-US" altLang="en-US" b="1" u="sng" dirty="0">
                <a:solidFill>
                  <a:schemeClr val="accent5"/>
                </a:solidFill>
              </a:rPr>
              <a:t>grows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dirty="0" err="1">
                <a:solidFill>
                  <a:srgbClr val="0070C0"/>
                </a:solidFill>
              </a:rPr>
              <a:t>sp</a:t>
            </a:r>
            <a:r>
              <a:rPr lang="en-US" altLang="en-US" b="1" dirty="0">
                <a:solidFill>
                  <a:srgbClr val="0070C0"/>
                </a:solidFill>
              </a:rPr>
              <a:t>)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2" y="3566455"/>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171027" y="5184246"/>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61328" y="1310512"/>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391530" y="925791"/>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071383" y="2161387"/>
            <a:ext cx="1118011" cy="4356588"/>
            <a:chOff x="7124489" y="4118985"/>
            <a:chExt cx="1118011" cy="4356588"/>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435658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124489" y="6076583"/>
              <a:ext cx="811382" cy="430887"/>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6A52AB7-E139-86CB-C762-5F27DF658116}"/>
              </a:ext>
            </a:extLst>
          </p:cNvPr>
          <p:cNvGrpSpPr/>
          <p:nvPr/>
        </p:nvGrpSpPr>
        <p:grpSpPr>
          <a:xfrm>
            <a:off x="7860990" y="941891"/>
            <a:ext cx="1337572" cy="1161990"/>
            <a:chOff x="7124489" y="5725255"/>
            <a:chExt cx="1337572" cy="1161990"/>
          </a:xfrm>
        </p:grpSpPr>
        <p:sp>
          <p:nvSpPr>
            <p:cNvPr id="14" name="Left Brace 13">
              <a:extLst>
                <a:ext uri="{FF2B5EF4-FFF2-40B4-BE49-F238E27FC236}">
                  <a16:creationId xmlns:a16="http://schemas.microsoft.com/office/drawing/2014/main" id="{2978BA82-D410-CFD0-C3FD-CA26239E0528}"/>
                </a:ext>
              </a:extLst>
            </p:cNvPr>
            <p:cNvSpPr/>
            <p:nvPr/>
          </p:nvSpPr>
          <p:spPr>
            <a:xfrm>
              <a:off x="7935871" y="5725255"/>
              <a:ext cx="526190" cy="116199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F2B0AE-E140-8EF1-781F-0B7E2619F0A8}"/>
                </a:ext>
              </a:extLst>
            </p:cNvPr>
            <p:cNvSpPr txBox="1"/>
            <p:nvPr/>
          </p:nvSpPr>
          <p:spPr>
            <a:xfrm>
              <a:off x="7124489" y="6170415"/>
              <a:ext cx="811382" cy="261610"/>
            </a:xfrm>
            <a:prstGeom prst="rect">
              <a:avLst/>
            </a:prstGeom>
            <a:noFill/>
          </p:spPr>
          <p:txBody>
            <a:bodyPr wrap="square" rtlCol="0">
              <a:spAutoFit/>
            </a:bodyPr>
            <a:lstStyle/>
            <a:p>
              <a:r>
                <a:rPr lang="en-US" sz="1100" b="1" dirty="0">
                  <a:solidFill>
                    <a:srgbClr val="0070C0"/>
                  </a:solidFill>
                </a:rPr>
                <a:t>allocated</a:t>
              </a:r>
            </a:p>
          </p:txBody>
        </p:sp>
      </p:gr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67996</TotalTime>
  <Words>14547</Words>
  <Application>Microsoft Macintosh PowerPoint</Application>
  <PresentationFormat>Widescreen</PresentationFormat>
  <Paragraphs>3561</Paragraphs>
  <Slides>113</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113</vt:i4>
      </vt:variant>
    </vt:vector>
  </HeadingPairs>
  <TitlesOfParts>
    <vt:vector size="127"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Template</vt:lpstr>
      <vt:lpstr>Preview: Return Value and Passing Parameters to Functions (Four parameters or less)</vt:lpstr>
      <vt:lpstr>Assembler Directives: Label Scope Control (Normal Labels only)</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Storing 32-bit Registers To Memory, 8-bit – Storing different byte</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What is the conceptual difference between .bss and .data?</vt:lpstr>
      <vt:lpstr>Variable Alignment In .data, .bss and .section .rodata</vt:lpstr>
      <vt:lpstr>Defining Static Variables: Allocation and Initialization</vt:lpstr>
      <vt:lpstr>Defining Static Variables: Why the .align?</vt:lpstr>
      <vt:lpstr>Defining Static variables</vt:lpstr>
      <vt:lpstr>Defining Static Array Variables (large Arrays)</vt:lpstr>
      <vt:lpstr>Loading Static variables into a register</vt:lpstr>
      <vt:lpstr>Loading large constants into a register:  Error: invalid constant (3ff) after fixup</vt:lpstr>
      <vt:lpstr>Reference: LDR/STR – Register To/From Memory Copy</vt:lpstr>
      <vt:lpstr>Stack types</vt:lpstr>
      <vt:lpstr>Arm: Stack Operation</vt:lpstr>
      <vt:lpstr>Function Calls, Parameters and Locals: Requirements</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Extra Slides</vt:lpstr>
      <vt:lpstr>Ghost of Stack Frames Past…..</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lpstr>Load a Byte, Half-word, Word</vt:lpstr>
      <vt:lpstr>Signed Load a Byte, Half-word, Word</vt:lpstr>
      <vt:lpstr>Signed Load a Byte, Half-word, Word</vt:lpstr>
      <vt:lpstr>Storing 32-bit Registers To Memory 8-bit, 16-bit, 32-bit</vt:lpstr>
      <vt:lpstr>Store a Byte, Half-word, Word</vt:lpstr>
      <vt:lpstr>Loading 32-bit Registers From Memory Variables &lt; 32-Bits Wide</vt:lpstr>
      <vt:lpstr>Base Register Addressing + Offset register</vt:lpstr>
      <vt:lpstr>Base Register + Offset register</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2959</cp:revision>
  <cp:lastPrinted>2024-05-22T16:28:21Z</cp:lastPrinted>
  <dcterms:created xsi:type="dcterms:W3CDTF">2018-10-05T16:35:28Z</dcterms:created>
  <dcterms:modified xsi:type="dcterms:W3CDTF">2024-05-22T16:29:05Z</dcterms:modified>
  <cp:category/>
</cp:coreProperties>
</file>