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99"/>
  </p:notesMasterIdLst>
  <p:handoutMasterIdLst>
    <p:handoutMasterId r:id="rId100"/>
  </p:handoutMasterIdLst>
  <p:sldIdLst>
    <p:sldId id="1778" r:id="rId2"/>
    <p:sldId id="1675" r:id="rId3"/>
    <p:sldId id="2826" r:id="rId4"/>
    <p:sldId id="2797" r:id="rId5"/>
    <p:sldId id="3017" r:id="rId6"/>
    <p:sldId id="2972" r:id="rId7"/>
    <p:sldId id="2534" r:id="rId8"/>
    <p:sldId id="2832" r:id="rId9"/>
    <p:sldId id="2827" r:id="rId10"/>
    <p:sldId id="2973" r:id="rId11"/>
    <p:sldId id="2974" r:id="rId12"/>
    <p:sldId id="2971" r:id="rId13"/>
    <p:sldId id="2829" r:id="rId14"/>
    <p:sldId id="2985" r:id="rId15"/>
    <p:sldId id="2977" r:id="rId16"/>
    <p:sldId id="2828" r:id="rId17"/>
    <p:sldId id="2697" r:id="rId18"/>
    <p:sldId id="2986" r:id="rId19"/>
    <p:sldId id="2978" r:id="rId20"/>
    <p:sldId id="2980" r:id="rId21"/>
    <p:sldId id="2982" r:id="rId22"/>
    <p:sldId id="2979" r:id="rId23"/>
    <p:sldId id="2843" r:id="rId24"/>
    <p:sldId id="2759" r:id="rId25"/>
    <p:sldId id="2790" r:id="rId26"/>
    <p:sldId id="3022" r:id="rId27"/>
    <p:sldId id="2757" r:id="rId28"/>
    <p:sldId id="2789" r:id="rId29"/>
    <p:sldId id="2761" r:id="rId30"/>
    <p:sldId id="2779" r:id="rId31"/>
    <p:sldId id="2995" r:id="rId32"/>
    <p:sldId id="3023" r:id="rId33"/>
    <p:sldId id="2780" r:id="rId34"/>
    <p:sldId id="2602" r:id="rId35"/>
    <p:sldId id="2984" r:id="rId36"/>
    <p:sldId id="2357" r:id="rId37"/>
    <p:sldId id="2988" r:id="rId38"/>
    <p:sldId id="2748" r:id="rId39"/>
    <p:sldId id="2983" r:id="rId40"/>
    <p:sldId id="2989" r:id="rId41"/>
    <p:sldId id="2990" r:id="rId42"/>
    <p:sldId id="2992" r:id="rId43"/>
    <p:sldId id="2815" r:id="rId44"/>
    <p:sldId id="3016" r:id="rId45"/>
    <p:sldId id="2817" r:id="rId46"/>
    <p:sldId id="2993" r:id="rId47"/>
    <p:sldId id="2994" r:id="rId48"/>
    <p:sldId id="2728" r:id="rId49"/>
    <p:sldId id="2730" r:id="rId50"/>
    <p:sldId id="2519" r:id="rId51"/>
    <p:sldId id="2591" r:id="rId52"/>
    <p:sldId id="2557" r:id="rId53"/>
    <p:sldId id="2645" r:id="rId54"/>
    <p:sldId id="2596" r:id="rId55"/>
    <p:sldId id="2365" r:id="rId56"/>
    <p:sldId id="2590" r:id="rId57"/>
    <p:sldId id="2055" r:id="rId58"/>
    <p:sldId id="2996" r:id="rId59"/>
    <p:sldId id="2595" r:id="rId60"/>
    <p:sldId id="2746" r:id="rId61"/>
    <p:sldId id="2744" r:id="rId62"/>
    <p:sldId id="2606" r:id="rId63"/>
    <p:sldId id="2517" r:id="rId64"/>
    <p:sldId id="2783" r:id="rId65"/>
    <p:sldId id="2622" r:id="rId66"/>
    <p:sldId id="2366" r:id="rId67"/>
    <p:sldId id="2587" r:id="rId68"/>
    <p:sldId id="2747" r:id="rId69"/>
    <p:sldId id="2750" r:id="rId70"/>
    <p:sldId id="2679" r:id="rId71"/>
    <p:sldId id="2657" r:id="rId72"/>
    <p:sldId id="2607" r:id="rId73"/>
    <p:sldId id="2608" r:id="rId74"/>
    <p:sldId id="2745" r:id="rId75"/>
    <p:sldId id="2743" r:id="rId76"/>
    <p:sldId id="3001" r:id="rId77"/>
    <p:sldId id="3004" r:id="rId78"/>
    <p:sldId id="3000" r:id="rId79"/>
    <p:sldId id="3002" r:id="rId80"/>
    <p:sldId id="3003" r:id="rId81"/>
    <p:sldId id="2558" r:id="rId82"/>
    <p:sldId id="2799" r:id="rId83"/>
    <p:sldId id="2763" r:id="rId84"/>
    <p:sldId id="3015" r:id="rId85"/>
    <p:sldId id="2776" r:id="rId86"/>
    <p:sldId id="2800" r:id="rId87"/>
    <p:sldId id="3014" r:id="rId88"/>
    <p:sldId id="2771" r:id="rId89"/>
    <p:sldId id="3021" r:id="rId90"/>
    <p:sldId id="2552" r:id="rId91"/>
    <p:sldId id="2593" r:id="rId92"/>
    <p:sldId id="2592" r:id="rId93"/>
    <p:sldId id="2594" r:id="rId94"/>
    <p:sldId id="2640" r:id="rId95"/>
    <p:sldId id="2638" r:id="rId96"/>
    <p:sldId id="2639" r:id="rId97"/>
    <p:sldId id="2571" r:id="rId9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788965"/>
    <a:srgbClr val="F37440"/>
    <a:srgbClr val="74C3FF"/>
    <a:srgbClr val="738260"/>
    <a:srgbClr val="F3E9D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0"/>
    <p:restoredTop sz="97532"/>
  </p:normalViewPr>
  <p:slideViewPr>
    <p:cSldViewPr snapToGrid="0" snapToObjects="1">
      <p:cViewPr varScale="1">
        <p:scale>
          <a:sx n="229" d="100"/>
          <a:sy n="229" d="100"/>
        </p:scale>
        <p:origin x="200" y="624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3/31/24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3/31/24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09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5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99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23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0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01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1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5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51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68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B2EF9-BDFC-542F-71DA-EFDE4A840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2A06C6-9DD6-C8CC-1FCF-DF519CF3A7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A854C7-B17C-FDBD-0649-18C250C37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60121-432C-3606-31CB-2AE91091C7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44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29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92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92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10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ew on some machines and peripherals">
            <a:extLst>
              <a:ext uri="{FF2B5EF4-FFF2-40B4-BE49-F238E27FC236}">
                <a16:creationId xmlns:a16="http://schemas.microsoft.com/office/drawing/2014/main" id="{84DDD7AB-783C-7812-D519-C9077D2FC55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7451" y="0"/>
            <a:ext cx="122194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2057594"/>
            <a:ext cx="5007082" cy="415270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2057400"/>
            <a:ext cx="5007082" cy="415234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F08E5DE-9306-334B-B203-7864E801E1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58416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3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95" r:id="rId6"/>
    <p:sldLayoutId id="2147483796" r:id="rId7"/>
    <p:sldLayoutId id="2147483801" r:id="rId8"/>
    <p:sldLayoutId id="2147483802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2" Type="http://schemas.openxmlformats.org/officeDocument/2006/relationships/tags" Target="../tags/tag13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4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3360221" y="111488"/>
            <a:ext cx="5080817" cy="529901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 Section B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22653" y="6312861"/>
            <a:ext cx="1872474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6688"/>
            <a:ext cx="7382010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294338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2.08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141A3C-103A-A6FC-F961-2C1CC9939E74}"/>
              </a:ext>
            </a:extLst>
          </p:cNvPr>
          <p:cNvSpPr txBox="1">
            <a:spLocks/>
          </p:cNvSpPr>
          <p:nvPr/>
        </p:nvSpPr>
        <p:spPr>
          <a:xfrm>
            <a:off x="8700933" y="6312861"/>
            <a:ext cx="342978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DEC PDP 11/45 - 1973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F83B519-E2B4-876F-92C2-11BB40C94843}"/>
              </a:ext>
            </a:extLst>
          </p:cNvPr>
          <p:cNvSpPr txBox="1">
            <a:spLocks/>
          </p:cNvSpPr>
          <p:nvPr/>
        </p:nvSpPr>
        <p:spPr>
          <a:xfrm>
            <a:off x="5235216" y="1471022"/>
            <a:ext cx="172156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Part 1</a:t>
            </a:r>
          </a:p>
        </p:txBody>
      </p:sp>
    </p:spTree>
    <p:extLst>
      <p:ext uri="{BB962C8B-B14F-4D97-AF65-F5344CB8AC3E}">
        <p14:creationId xmlns:p14="http://schemas.microsoft.com/office/powerpoint/2010/main" val="3604140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8673" y="990910"/>
            <a:ext cx="11341354" cy="535041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accent6"/>
                </a:solidFill>
              </a:rPr>
              <a:t>Most important: </a:t>
            </a:r>
            <a:r>
              <a:rPr lang="en-US" sz="2200" dirty="0">
                <a:solidFill>
                  <a:srgbClr val="FF0000"/>
                </a:solidFill>
              </a:rPr>
              <a:t>Keep up, </a:t>
            </a:r>
            <a:r>
              <a:rPr lang="en-US" sz="2200" b="1" dirty="0">
                <a:solidFill>
                  <a:srgbClr val="FF0000"/>
                </a:solidFill>
              </a:rPr>
              <a:t>do not procrastinate as it is hard to catch up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 class material starts easy and gets much harder over the quarter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Do not expect you can do later programming assignments in less than 5 days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Do not expect to learn the material by binge watching podcasts, this never ends well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Please be careful when using </a:t>
            </a:r>
            <a:r>
              <a:rPr lang="en-US" sz="2200" b="1" dirty="0">
                <a:solidFill>
                  <a:srgbClr val="FF0000"/>
                </a:solidFill>
              </a:rPr>
              <a:t>web resources </a:t>
            </a:r>
            <a:r>
              <a:rPr lang="en-US" sz="2200" dirty="0"/>
              <a:t>for this class</a:t>
            </a:r>
          </a:p>
          <a:p>
            <a:pPr lvl="1"/>
            <a:r>
              <a:rPr lang="en-US" sz="2200" dirty="0"/>
              <a:t> a lot of the material you will find is either not correct or does not apply to our programming environment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this is especially true with assembly language programming topics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2C895B"/>
                </a:solidFill>
              </a:rPr>
              <a:t>Are you struggling?</a:t>
            </a:r>
          </a:p>
          <a:p>
            <a:pPr lvl="1"/>
            <a:r>
              <a:rPr lang="en-US" sz="2200" b="1" u="sng" dirty="0">
                <a:solidFill>
                  <a:srgbClr val="2C895B"/>
                </a:solidFill>
              </a:rPr>
              <a:t>Do not wait</a:t>
            </a:r>
            <a:r>
              <a:rPr lang="en-US" sz="2200" dirty="0">
                <a:solidFill>
                  <a:srgbClr val="2C895B"/>
                </a:solidFill>
              </a:rPr>
              <a:t>, </a:t>
            </a:r>
            <a:r>
              <a:rPr lang="en-US" sz="2200" b="1" dirty="0">
                <a:solidFill>
                  <a:schemeClr val="accent1"/>
                </a:solidFill>
              </a:rPr>
              <a:t>ask for help as soon as possible </a:t>
            </a:r>
            <a:r>
              <a:rPr lang="en-US" sz="2200" dirty="0">
                <a:solidFill>
                  <a:srgbClr val="2C895B"/>
                </a:solidFill>
              </a:rPr>
              <a:t>– do not fall behind</a:t>
            </a:r>
            <a:endParaRPr lang="en-US" sz="2200" u="sng" dirty="0">
              <a:solidFill>
                <a:srgbClr val="2C895B"/>
              </a:solidFill>
            </a:endParaRPr>
          </a:p>
          <a:p>
            <a:pPr lvl="1"/>
            <a:r>
              <a:rPr lang="en-US" sz="2200" b="1" u="sng" dirty="0">
                <a:solidFill>
                  <a:srgbClr val="FF0000"/>
                </a:solidFill>
              </a:rPr>
              <a:t>Best advice: Come to my office hours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(or schedule a zoom meeting)</a:t>
            </a:r>
          </a:p>
          <a:p>
            <a:pPr lvl="2"/>
            <a:r>
              <a:rPr lang="en-US" sz="2200" dirty="0">
                <a:solidFill>
                  <a:srgbClr val="0070C0"/>
                </a:solidFill>
              </a:rPr>
              <a:t>Give me a chance to help you</a:t>
            </a:r>
            <a:endParaRPr lang="en-US" sz="2200" dirty="0">
              <a:solidFill>
                <a:schemeClr val="accent3"/>
              </a:solidFill>
            </a:endParaRPr>
          </a:p>
          <a:p>
            <a:pPr lvl="2"/>
            <a:r>
              <a:rPr lang="en-US" sz="2200" dirty="0">
                <a:solidFill>
                  <a:schemeClr val="accent1"/>
                </a:solidFill>
              </a:rPr>
              <a:t>I will spend as much time as necessary to help you understand the material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How to do well in CSE30 - 2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1511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D36942-385E-3F46-E33A-186C0CE9C44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78684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Since the middle of the 20</a:t>
            </a:r>
            <a:r>
              <a:rPr lang="en-US" sz="2000" baseline="30000" dirty="0"/>
              <a:t>th</a:t>
            </a:r>
            <a:r>
              <a:rPr lang="en-US" sz="2000" dirty="0"/>
              <a:t> century, many architectural approaches to the </a:t>
            </a:r>
            <a:r>
              <a:rPr lang="en-US" sz="2000" b="1" dirty="0"/>
              <a:t>general-purpose computer</a:t>
            </a:r>
            <a:r>
              <a:rPr lang="en-US" sz="2000" dirty="0"/>
              <a:t> have been tried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architecture</a:t>
            </a:r>
            <a:r>
              <a:rPr lang="en-US" sz="2000" dirty="0"/>
              <a:t> which </a:t>
            </a:r>
            <a:r>
              <a:rPr lang="en-US" sz="2000" b="1" dirty="0"/>
              <a:t>nearly all modern computers </a:t>
            </a:r>
            <a:r>
              <a:rPr lang="en-US" sz="2000" dirty="0"/>
              <a:t>are based was proposed by John Von Neuman in the late 1940's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major components </a:t>
            </a:r>
            <a:r>
              <a:rPr lang="en-US" sz="2000" dirty="0"/>
              <a:t>are: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Central Processing Unit (CPU): </a:t>
            </a:r>
            <a:r>
              <a:rPr lang="en-US" sz="2000" dirty="0"/>
              <a:t>a device which fetches, interprets, and executes a specified set of operations called </a:t>
            </a:r>
            <a:r>
              <a:rPr lang="en-US" sz="2000" dirty="0">
                <a:solidFill>
                  <a:schemeClr val="accent1"/>
                </a:solidFill>
              </a:rPr>
              <a:t>instructions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Memory: Storage</a:t>
            </a:r>
            <a:r>
              <a:rPr lang="en-US" sz="2000" dirty="0"/>
              <a:t> of </a:t>
            </a:r>
            <a:r>
              <a:rPr lang="en-US" sz="2000" dirty="0">
                <a:solidFill>
                  <a:srgbClr val="2C895B"/>
                </a:solidFill>
              </a:rPr>
              <a:t>N words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3753F"/>
                </a:solidFill>
              </a:rPr>
              <a:t>W bits</a:t>
            </a:r>
            <a:r>
              <a:rPr lang="en-US" sz="2000" dirty="0"/>
              <a:t>, where </a:t>
            </a:r>
            <a:r>
              <a:rPr lang="en-US" sz="2000" dirty="0">
                <a:solidFill>
                  <a:srgbClr val="F3753F"/>
                </a:solidFill>
              </a:rPr>
              <a:t>W</a:t>
            </a:r>
            <a:r>
              <a:rPr lang="en-US" sz="2000" dirty="0"/>
              <a:t> is a fixed architectural parameter, and </a:t>
            </a:r>
            <a:r>
              <a:rPr lang="en-US" sz="2000" dirty="0">
                <a:solidFill>
                  <a:srgbClr val="2C895B"/>
                </a:solidFill>
              </a:rPr>
              <a:t>N</a:t>
            </a:r>
            <a:r>
              <a:rPr lang="en-US" sz="2000" dirty="0"/>
              <a:t> can can be expanded to meet </a:t>
            </a:r>
            <a:r>
              <a:rPr lang="en-US" sz="2000" b="1" dirty="0">
                <a:solidFill>
                  <a:schemeClr val="accent1"/>
                </a:solidFill>
              </a:rPr>
              <a:t>workload</a:t>
            </a:r>
            <a:r>
              <a:rPr lang="en-US" sz="2000" dirty="0"/>
              <a:t> (the programs running on the CPU) and </a:t>
            </a:r>
            <a:r>
              <a:rPr lang="en-US" sz="2000" b="1" dirty="0">
                <a:solidFill>
                  <a:schemeClr val="accent1"/>
                </a:solidFill>
              </a:rPr>
              <a:t>cost requirements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I/O: </a:t>
            </a:r>
            <a:r>
              <a:rPr lang="en-US" sz="2000" dirty="0"/>
              <a:t>Devices for communication with the outside world (including external  persistent storage)</a:t>
            </a:r>
          </a:p>
          <a:p>
            <a:pPr lvl="1"/>
            <a:r>
              <a:rPr lang="en-US" sz="1800" dirty="0"/>
              <a:t>External connections (from CPU to memory and I/O) typically use industry </a:t>
            </a:r>
            <a:r>
              <a:rPr lang="en-US" sz="1800" b="1" dirty="0">
                <a:solidFill>
                  <a:schemeClr val="accent1"/>
                </a:solidFill>
              </a:rPr>
              <a:t>"standards"  </a:t>
            </a:r>
          </a:p>
          <a:p>
            <a:pPr lvl="1"/>
            <a:r>
              <a:rPr lang="en-US" sz="1800" b="1" dirty="0"/>
              <a:t>Standards</a:t>
            </a:r>
            <a:r>
              <a:rPr lang="en-US" sz="1800" dirty="0"/>
              <a:t> enable technologies from </a:t>
            </a:r>
            <a:r>
              <a:rPr lang="en-US" sz="1800" b="1" dirty="0"/>
              <a:t>different companies to interoperate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076F41-51F1-8F8B-CFEA-D77A744E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116303" cy="715294"/>
          </a:xfrm>
        </p:spPr>
        <p:txBody>
          <a:bodyPr/>
          <a:lstStyle/>
          <a:p>
            <a:r>
              <a:rPr lang="en-US" dirty="0"/>
              <a:t>A General-Purpose Computer – </a:t>
            </a:r>
            <a:r>
              <a:rPr lang="en-US" dirty="0">
                <a:solidFill>
                  <a:srgbClr val="2C895B"/>
                </a:solidFill>
              </a:rPr>
              <a:t>Von Neuman Architecture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5D060BF-6225-1C11-24CE-B1016989E4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8518" y="2283241"/>
            <a:ext cx="6362432" cy="1272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9B338F-314C-942E-8141-A1B4B72A425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7189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4DAF7-80CA-25A6-4B27-0D796519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216449"/>
            <a:ext cx="10515600" cy="528134"/>
          </a:xfrm>
        </p:spPr>
        <p:txBody>
          <a:bodyPr/>
          <a:lstStyle/>
          <a:p>
            <a:r>
              <a:rPr lang="en-US" dirty="0"/>
              <a:t>What is Computer Architecture?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FA83A-379B-2E54-8E85-202768C69A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0660" y="839088"/>
            <a:ext cx="6238506" cy="580246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Instruction Set Architecture (ISA)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effectLst/>
                <a:latin typeface="HelveticaNeue" panose="02000503000000020004" pitchFamily="2" charset="0"/>
              </a:rPr>
              <a:t>Functional behavior </a:t>
            </a:r>
            <a:r>
              <a:rPr lang="en-US" sz="2000" dirty="0">
                <a:solidFill>
                  <a:schemeClr val="accent6"/>
                </a:solidFill>
                <a:effectLst/>
                <a:latin typeface="HelveticaNeue" panose="02000503000000020004" pitchFamily="2" charset="0"/>
              </a:rPr>
              <a:t>of a computer system </a:t>
            </a:r>
            <a:r>
              <a:rPr lang="en-US" sz="2000" dirty="0">
                <a:solidFill>
                  <a:schemeClr val="accent1"/>
                </a:solidFill>
                <a:effectLst/>
                <a:latin typeface="HelveticaNeue" panose="02000503000000020004" pitchFamily="2" charset="0"/>
              </a:rPr>
              <a:t>as </a:t>
            </a:r>
            <a:r>
              <a:rPr lang="en-US" sz="2000" b="1" dirty="0">
                <a:solidFill>
                  <a:schemeClr val="accent1"/>
                </a:solidFill>
                <a:effectLst/>
                <a:latin typeface="HelveticaNeue" panose="02000503000000020004" pitchFamily="2" charset="0"/>
              </a:rPr>
              <a:t>viewed by a programmer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describes how the CPU is controlled by software programs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specifies both </a:t>
            </a:r>
            <a:r>
              <a:rPr lang="en-US" sz="2000" dirty="0">
                <a:solidFill>
                  <a:srgbClr val="2C895B"/>
                </a:solidFill>
                <a:latin typeface="Lato" panose="020F0502020204030203" pitchFamily="34" charset="0"/>
              </a:rPr>
              <a:t>what the processor can do </a:t>
            </a: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as well as </a:t>
            </a:r>
            <a:r>
              <a:rPr lang="en-US" sz="2000" dirty="0">
                <a:solidFill>
                  <a:srgbClr val="2C895B"/>
                </a:solidFill>
                <a:latin typeface="Lato" panose="020F0502020204030203" pitchFamily="34" charset="0"/>
              </a:rPr>
              <a:t>how it gets it done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Architectural Characteristics </a:t>
            </a:r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(partial list): 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supported data types (</a:t>
            </a:r>
            <a:r>
              <a:rPr lang="en-US" sz="2000" b="0" i="0" u="none" strike="noStrike" dirty="0">
                <a:solidFill>
                  <a:srgbClr val="2C895B"/>
                </a:solidFill>
                <a:effectLst/>
                <a:latin typeface="Lato" panose="020F0502020204030203" pitchFamily="34" charset="0"/>
              </a:rPr>
              <a:t>how data is encoded</a:t>
            </a:r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)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CPU registers (number, size, use, etc.)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how the hardware manages main memory</a:t>
            </a:r>
            <a:endParaRPr lang="en-US" sz="2000" dirty="0">
              <a:solidFill>
                <a:schemeClr val="accent6"/>
              </a:solidFill>
              <a:latin typeface="Lato" panose="020F0502020204030203" pitchFamily="34" charset="0"/>
            </a:endParaRP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instructions a microprocessor can execute 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What they "do"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What is the instruction "format" (bit patterns) in memory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input/output model</a:t>
            </a:r>
            <a:endParaRPr lang="en-US" sz="2000" dirty="0">
              <a:solidFill>
                <a:schemeClr val="accent6"/>
              </a:solidFill>
              <a:effectLst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366BEA-1862-FF20-9E3A-F1F9C6808E6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90732" y="839088"/>
            <a:ext cx="5441742" cy="547993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Machine Organization</a:t>
            </a:r>
          </a:p>
          <a:p>
            <a:pPr>
              <a:lnSpc>
                <a:spcPct val="100000"/>
              </a:lnSpc>
            </a:pPr>
            <a:r>
              <a:rPr lang="en-US" sz="2000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Physical (design) realization of what is specified by the instruction set architecture</a:t>
            </a:r>
            <a:endParaRPr lang="en-US" sz="2000" dirty="0">
              <a:solidFill>
                <a:srgbClr val="4D5156"/>
              </a:solidFill>
              <a:latin typeface="Google Sans"/>
            </a:endParaRPr>
          </a:p>
          <a:p>
            <a:pPr>
              <a:lnSpc>
                <a:spcPct val="100000"/>
              </a:lnSpc>
            </a:pP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It deals with </a:t>
            </a:r>
            <a:r>
              <a:rPr lang="en-US" sz="2000" b="0" i="0" u="none" strike="noStrike" dirty="0">
                <a:solidFill>
                  <a:srgbClr val="2C895B"/>
                </a:solidFill>
                <a:effectLst/>
                <a:latin typeface="Google Sans"/>
              </a:rPr>
              <a:t>how the hardware components are linked together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to </a:t>
            </a:r>
            <a:r>
              <a:rPr lang="en-US" sz="2000" b="0" i="0" u="none" strike="noStrike" dirty="0">
                <a:solidFill>
                  <a:schemeClr val="accent1"/>
                </a:solidFill>
                <a:effectLst/>
                <a:latin typeface="Google Sans"/>
              </a:rPr>
              <a:t>meet the requirements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specified by </a:t>
            </a:r>
            <a:r>
              <a:rPr lang="en-US" sz="2000" b="0" i="0" u="none" strike="noStrike" dirty="0">
                <a:solidFill>
                  <a:schemeClr val="accent1"/>
                </a:solidFill>
                <a:effectLst/>
                <a:latin typeface="Google Sans"/>
              </a:rPr>
              <a:t>instruction set architecture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An ISA allows variability in the physical design implementations to match different workload needs (cost, scalability, etc.)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4D5156"/>
                </a:solidFill>
                <a:latin typeface="Google Sans"/>
              </a:rPr>
              <a:t>M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achine organizational characteristics (partial)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Hardware component choices</a:t>
            </a:r>
          </a:p>
          <a:p>
            <a:pPr lvl="2"/>
            <a:r>
              <a:rPr lang="en-US" sz="1800" dirty="0">
                <a:solidFill>
                  <a:srgbClr val="4D5156"/>
                </a:solidFill>
                <a:latin typeface="Google Sans"/>
              </a:rPr>
              <a:t>Expandability</a:t>
            </a:r>
          </a:p>
          <a:p>
            <a:pPr lvl="2"/>
            <a:r>
              <a:rPr lang="en-US" sz="1800" dirty="0">
                <a:solidFill>
                  <a:srgbClr val="4D5156"/>
                </a:solidFill>
                <a:latin typeface="Google Sans"/>
              </a:rPr>
              <a:t>Configurability</a:t>
            </a:r>
            <a:endParaRPr lang="en-US" sz="1800" dirty="0">
              <a:solidFill>
                <a:srgbClr val="727272"/>
              </a:solidFill>
              <a:latin typeface="HelveticaNeue" panose="02000503000000020004" pitchFamily="2" charset="0"/>
            </a:endParaRPr>
          </a:p>
          <a:p>
            <a:pPr lvl="1"/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Physical layout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Number and type of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peripherals</a:t>
            </a:r>
            <a:r>
              <a:rPr lang="en-US" sz="2000" dirty="0">
                <a:solidFill>
                  <a:srgbClr val="4D5156"/>
                </a:solidFill>
                <a:latin typeface="Google Sans"/>
              </a:rPr>
              <a:t> (I/O devices)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F2407-953C-C289-6CFC-233531F2BD5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3775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 animBg="1"/>
      <p:bldP spid="5" grpId="0" uiExpand="1" build="p" bldLvl="2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08" y="-20802"/>
            <a:ext cx="10515600" cy="715294"/>
          </a:xfrm>
          <a:ln>
            <a:noFill/>
          </a:ln>
        </p:spPr>
        <p:txBody>
          <a:bodyPr/>
          <a:lstStyle/>
          <a:p>
            <a:r>
              <a:rPr lang="en-US" dirty="0"/>
              <a:t>Von Neuman Architecture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1255" y="683588"/>
            <a:ext cx="5087889" cy="59328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</a:rPr>
              <a:t>Distinguishing feature: </a:t>
            </a:r>
            <a:r>
              <a:rPr lang="en-US" sz="1800" dirty="0">
                <a:solidFill>
                  <a:srgbClr val="2C895B"/>
                </a:solidFill>
              </a:rPr>
              <a:t>Memory contains </a:t>
            </a:r>
            <a:r>
              <a:rPr lang="en-US" sz="1800" b="1" dirty="0"/>
              <a:t>both</a:t>
            </a:r>
            <a:r>
              <a:rPr lang="en-US" sz="1800" dirty="0"/>
              <a:t> program </a:t>
            </a:r>
            <a:r>
              <a:rPr lang="en-US" sz="1800" dirty="0">
                <a:solidFill>
                  <a:srgbClr val="2C895B"/>
                </a:solidFill>
              </a:rPr>
              <a:t>instructions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2C895B"/>
                </a:solidFill>
              </a:rPr>
              <a:t>data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2C895B"/>
                </a:solidFill>
              </a:rPr>
              <a:t>CPU Instructions </a:t>
            </a:r>
            <a:r>
              <a:rPr lang="en-US" sz="1800" dirty="0"/>
              <a:t>are often called </a:t>
            </a:r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/>
              <a:t>and encoded in memory using </a:t>
            </a:r>
            <a:r>
              <a:rPr lang="en-US" sz="1800" dirty="0">
                <a:solidFill>
                  <a:schemeClr val="accent1"/>
                </a:solidFill>
              </a:rPr>
              <a:t>patterns of ones and zeros (like binary numbers)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Example</a:t>
            </a:r>
            <a:r>
              <a:rPr lang="en-US" sz="1800" dirty="0"/>
              <a:t>: three 32-bit instructions (shown in hexadecimal format below)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Instructions</a:t>
            </a:r>
            <a:r>
              <a:rPr lang="en-US" sz="1800" dirty="0"/>
              <a:t> operate on </a:t>
            </a:r>
            <a:r>
              <a:rPr lang="en-US" sz="1800" b="1" dirty="0"/>
              <a:t>data</a:t>
            </a:r>
            <a:r>
              <a:rPr lang="en-US" sz="1800" dirty="0"/>
              <a:t> that is stored in a </a:t>
            </a:r>
            <a:r>
              <a:rPr lang="en-US" sz="1800" dirty="0">
                <a:solidFill>
                  <a:schemeClr val="accent3"/>
                </a:solidFill>
              </a:rPr>
              <a:t>small capacity volatile memory </a:t>
            </a:r>
            <a:r>
              <a:rPr lang="en-US" sz="1800" dirty="0"/>
              <a:t>in the </a:t>
            </a:r>
            <a:r>
              <a:rPr lang="en-US" sz="1800" dirty="0">
                <a:solidFill>
                  <a:schemeClr val="accent1"/>
                </a:solidFill>
              </a:rPr>
              <a:t>CPU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these are called registers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CPU </a:t>
            </a:r>
            <a:r>
              <a:rPr lang="en-US" sz="1800" b="1" dirty="0"/>
              <a:t>reads/writes data </a:t>
            </a:r>
            <a:r>
              <a:rPr lang="en-US" sz="1800" dirty="0"/>
              <a:t>from </a:t>
            </a:r>
            <a:r>
              <a:rPr lang="en-US" sz="1800" b="1" dirty="0"/>
              <a:t>memory</a:t>
            </a:r>
            <a:r>
              <a:rPr lang="en-US" sz="1800" dirty="0"/>
              <a:t> into these </a:t>
            </a:r>
            <a:r>
              <a:rPr lang="en-US" sz="1800" b="1" dirty="0"/>
              <a:t>data registers </a:t>
            </a:r>
            <a:r>
              <a:rPr lang="en-US" sz="1800" dirty="0"/>
              <a:t>to </a:t>
            </a:r>
            <a:r>
              <a:rPr lang="en-US" sz="1800" b="1" dirty="0"/>
              <a:t>operate on them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An </a:t>
            </a:r>
            <a:r>
              <a:rPr lang="en-US" sz="1800" dirty="0">
                <a:solidFill>
                  <a:srgbClr val="2C895B"/>
                </a:solidFill>
              </a:rPr>
              <a:t>executable program </a:t>
            </a:r>
            <a:r>
              <a:rPr lang="en-US" sz="1800" dirty="0"/>
              <a:t>contains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series of instructions </a:t>
            </a:r>
            <a:r>
              <a:rPr lang="en-US" sz="1800" dirty="0"/>
              <a:t>(the program) </a:t>
            </a:r>
          </a:p>
          <a:p>
            <a:pPr lvl="1"/>
            <a:r>
              <a:rPr lang="en-US" sz="1800" dirty="0"/>
              <a:t>(maybe some) </a:t>
            </a:r>
            <a:r>
              <a:rPr lang="en-US" sz="1800" b="1" dirty="0">
                <a:solidFill>
                  <a:srgbClr val="F3753F"/>
                </a:solidFill>
              </a:rPr>
              <a:t>data</a:t>
            </a:r>
            <a:r>
              <a:rPr lang="en-US" sz="1800" dirty="0"/>
              <a:t> to operate 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33101E2-86F8-72E2-E35B-38384F0E57D0}"/>
              </a:ext>
            </a:extLst>
          </p:cNvPr>
          <p:cNvSpPr/>
          <p:nvPr/>
        </p:nvSpPr>
        <p:spPr bwMode="auto">
          <a:xfrm>
            <a:off x="1373643" y="2936271"/>
            <a:ext cx="2298825" cy="911784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fe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89 32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81 54 22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af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ea typeface="Calibri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22 10 9A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8DF1E43-4925-3CF2-23BE-FC01FF8A00B8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5508579" y="1816513"/>
            <a:ext cx="2803776" cy="35492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Regular" charset="0"/>
            </a:endParaRP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CEE8B4FB-AFDE-B963-6372-8E225693C35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16333" y="1599135"/>
            <a:ext cx="2114550" cy="365973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3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13" name="Text Box 45">
            <a:extLst>
              <a:ext uri="{FF2B5EF4-FFF2-40B4-BE49-F238E27FC236}">
                <a16:creationId xmlns:a16="http://schemas.microsoft.com/office/drawing/2014/main" id="{E990F834-377D-0020-A6A4-02F4E23B391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714884" y="1756951"/>
            <a:ext cx="6635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pPr algn="ctr"/>
            <a:r>
              <a:rPr lang="en-US" sz="3600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3AA52E-7B65-E04D-CE26-73AC64BEAEF8}"/>
              </a:ext>
            </a:extLst>
          </p:cNvPr>
          <p:cNvGrpSpPr/>
          <p:nvPr/>
        </p:nvGrpSpPr>
        <p:grpSpPr>
          <a:xfrm>
            <a:off x="6894839" y="1886716"/>
            <a:ext cx="1367896" cy="2220456"/>
            <a:chOff x="130661" y="-1277915"/>
            <a:chExt cx="1367896" cy="2220456"/>
          </a:xfrm>
        </p:grpSpPr>
        <p:sp>
          <p:nvSpPr>
            <p:cNvPr id="19" name="Text Box 39">
              <a:extLst>
                <a:ext uri="{FF2B5EF4-FFF2-40B4-BE49-F238E27FC236}">
                  <a16:creationId xmlns:a16="http://schemas.microsoft.com/office/drawing/2014/main" id="{0797B9AF-E69B-59F9-7FD1-A1C5FBD720D4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/>
              <a:r>
                <a:rPr lang="en-US" sz="2200" b="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registers</a:t>
              </a:r>
            </a:p>
          </p:txBody>
        </p:sp>
        <p:cxnSp>
          <p:nvCxnSpPr>
            <p:cNvPr id="20" name="AutoShape 41">
              <a:extLst>
                <a:ext uri="{FF2B5EF4-FFF2-40B4-BE49-F238E27FC236}">
                  <a16:creationId xmlns:a16="http://schemas.microsoft.com/office/drawing/2014/main" id="{9CC5846B-4182-1564-DDED-2FD140841212}"/>
                </a:ext>
              </a:extLst>
            </p:cNvPr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mpd="sng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225BB8-45D8-92FD-AF52-2C5FE8AE4DDC}"/>
              </a:ext>
            </a:extLst>
          </p:cNvPr>
          <p:cNvGrpSpPr/>
          <p:nvPr/>
        </p:nvGrpSpPr>
        <p:grpSpPr>
          <a:xfrm>
            <a:off x="5779676" y="4450768"/>
            <a:ext cx="2330291" cy="759721"/>
            <a:chOff x="467597" y="1292825"/>
            <a:chExt cx="2330291" cy="759721"/>
          </a:xfrm>
        </p:grpSpPr>
        <p:sp>
          <p:nvSpPr>
            <p:cNvPr id="22" name="Rectangle 38">
              <a:extLst>
                <a:ext uri="{FF2B5EF4-FFF2-40B4-BE49-F238E27FC236}">
                  <a16:creationId xmlns:a16="http://schemas.microsoft.com/office/drawing/2014/main" id="{3EAD66DA-2AF4-71B7-FD8E-516B2D58FE6C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67597" y="1686786"/>
              <a:ext cx="2330291" cy="365760"/>
            </a:xfrm>
            <a:prstGeom prst="rect">
              <a:avLst/>
            </a:prstGeom>
            <a:solidFill>
              <a:srgbClr val="7030A0"/>
            </a:solidFill>
            <a:ln w="12700" cmpd="sng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22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instruction register</a:t>
              </a:r>
            </a:p>
          </p:txBody>
        </p:sp>
        <p:cxnSp>
          <p:nvCxnSpPr>
            <p:cNvPr id="25" name="AutoShape 41">
              <a:extLst>
                <a:ext uri="{FF2B5EF4-FFF2-40B4-BE49-F238E27FC236}">
                  <a16:creationId xmlns:a16="http://schemas.microsoft.com/office/drawing/2014/main" id="{F242DE77-9DB8-14F7-3686-812A74C0A629}"/>
                </a:ext>
              </a:extLst>
            </p:cNvPr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mpd="sng">
              <a:solidFill>
                <a:srgbClr val="CC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26" name="Text Box 42">
            <a:extLst>
              <a:ext uri="{FF2B5EF4-FFF2-40B4-BE49-F238E27FC236}">
                <a16:creationId xmlns:a16="http://schemas.microsoft.com/office/drawing/2014/main" id="{7C0EB23E-8352-8AF4-5C77-285ABFB512DD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782651" y="1684755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29" name="Text Box 44">
            <a:extLst>
              <a:ext uri="{FF2B5EF4-FFF2-40B4-BE49-F238E27FC236}">
                <a16:creationId xmlns:a16="http://schemas.microsoft.com/office/drawing/2014/main" id="{574C5E44-1475-A258-5BEB-97F1AF4BAF0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051672" y="4247714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cxnSp>
        <p:nvCxnSpPr>
          <p:cNvPr id="31" name="AutoShape 41">
            <a:extLst>
              <a:ext uri="{FF2B5EF4-FFF2-40B4-BE49-F238E27FC236}">
                <a16:creationId xmlns:a16="http://schemas.microsoft.com/office/drawing/2014/main" id="{1AF48249-B523-041E-BB74-C333BBB7E388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flipV="1">
            <a:off x="8253155" y="2044135"/>
            <a:ext cx="1975958" cy="189260"/>
          </a:xfrm>
          <a:prstGeom prst="straightConnector1">
            <a:avLst/>
          </a:prstGeom>
          <a:noFill/>
          <a:ln w="76200" cmpd="sng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" name="AutoShape 41">
            <a:extLst>
              <a:ext uri="{FF2B5EF4-FFF2-40B4-BE49-F238E27FC236}">
                <a16:creationId xmlns:a16="http://schemas.microsoft.com/office/drawing/2014/main" id="{21457F5B-BC46-C08E-9A2B-BEE948D12E33}"/>
              </a:ext>
            </a:extLst>
          </p:cNvPr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 flipV="1">
            <a:off x="8262735" y="4740666"/>
            <a:ext cx="1879880" cy="415267"/>
          </a:xfrm>
          <a:prstGeom prst="straightConnector1">
            <a:avLst/>
          </a:prstGeom>
          <a:noFill/>
          <a:ln w="76200" cmpd="sng">
            <a:solidFill>
              <a:srgbClr val="CC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9AAC5C8-1ADF-BAC2-AC89-755D88E45F9C}"/>
              </a:ext>
            </a:extLst>
          </p:cNvPr>
          <p:cNvSpPr txBox="1"/>
          <p:nvPr/>
        </p:nvSpPr>
        <p:spPr>
          <a:xfrm>
            <a:off x="6154234" y="4098292"/>
            <a:ext cx="5693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add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28C79D-F78C-7B4F-3655-0A7690E41298}"/>
              </a:ext>
            </a:extLst>
          </p:cNvPr>
          <p:cNvSpPr txBox="1"/>
          <p:nvPr/>
        </p:nvSpPr>
        <p:spPr>
          <a:xfrm>
            <a:off x="6730626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7C7226-6D40-CD6F-10C6-A0FEB02F8E85}"/>
              </a:ext>
            </a:extLst>
          </p:cNvPr>
          <p:cNvSpPr txBox="1"/>
          <p:nvPr/>
        </p:nvSpPr>
        <p:spPr>
          <a:xfrm>
            <a:off x="7117914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1FF9FF-81BA-278A-759D-671A5DEEF6CD}"/>
              </a:ext>
            </a:extLst>
          </p:cNvPr>
          <p:cNvSpPr txBox="1"/>
          <p:nvPr/>
        </p:nvSpPr>
        <p:spPr>
          <a:xfrm>
            <a:off x="7512254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9DE90DE-950D-F73B-AEBB-4D6735DD85A6}"/>
              </a:ext>
            </a:extLst>
          </p:cNvPr>
          <p:cNvSpPr/>
          <p:nvPr/>
        </p:nvSpPr>
        <p:spPr>
          <a:xfrm>
            <a:off x="6967300" y="2260218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39C2DB-DFCF-D631-EA75-3D4C4C52C242}"/>
              </a:ext>
            </a:extLst>
          </p:cNvPr>
          <p:cNvSpPr/>
          <p:nvPr/>
        </p:nvSpPr>
        <p:spPr>
          <a:xfrm>
            <a:off x="6996132" y="3280470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F5617-481D-2E62-CC6B-5539973DDE11}"/>
              </a:ext>
            </a:extLst>
          </p:cNvPr>
          <p:cNvSpPr/>
          <p:nvPr/>
        </p:nvSpPr>
        <p:spPr>
          <a:xfrm>
            <a:off x="7000203" y="3053655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1F2EBD-7803-43AD-184E-7E9859944093}"/>
              </a:ext>
            </a:extLst>
          </p:cNvPr>
          <p:cNvSpPr/>
          <p:nvPr/>
        </p:nvSpPr>
        <p:spPr>
          <a:xfrm>
            <a:off x="6996132" y="2779621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E78D3D-5503-2D63-5624-422F8B44A422}"/>
              </a:ext>
            </a:extLst>
          </p:cNvPr>
          <p:cNvSpPr txBox="1"/>
          <p:nvPr/>
        </p:nvSpPr>
        <p:spPr>
          <a:xfrm>
            <a:off x="6453704" y="2144398"/>
            <a:ext cx="479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Rn</a:t>
            </a:r>
          </a:p>
          <a:p>
            <a:r>
              <a:rPr lang="en-US" dirty="0">
                <a:solidFill>
                  <a:schemeClr val="accent6"/>
                </a:solidFill>
              </a:rPr>
              <a:t>…</a:t>
            </a:r>
          </a:p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89511F-6EC4-E5D2-CE3B-A43A6F4A9806}"/>
              </a:ext>
            </a:extLst>
          </p:cNvPr>
          <p:cNvSpPr txBox="1"/>
          <p:nvPr/>
        </p:nvSpPr>
        <p:spPr>
          <a:xfrm>
            <a:off x="5600380" y="859808"/>
            <a:ext cx="18389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Address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(Register name)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E1038B-E676-3872-5850-DA4A24EB0F63}"/>
              </a:ext>
            </a:extLst>
          </p:cNvPr>
          <p:cNvSpPr txBox="1"/>
          <p:nvPr/>
        </p:nvSpPr>
        <p:spPr>
          <a:xfrm>
            <a:off x="7517993" y="635997"/>
            <a:ext cx="110799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Register</a:t>
            </a:r>
          </a:p>
          <a:p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8F47485-CDC3-7530-7140-2729D0792F23}"/>
              </a:ext>
            </a:extLst>
          </p:cNvPr>
          <p:cNvCxnSpPr>
            <a:cxnSpLocks/>
          </p:cNvCxnSpPr>
          <p:nvPr/>
        </p:nvCxnSpPr>
        <p:spPr>
          <a:xfrm>
            <a:off x="6636754" y="1510637"/>
            <a:ext cx="47022" cy="530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877156-8683-CEDD-EF09-15B9F04675C6}"/>
              </a:ext>
            </a:extLst>
          </p:cNvPr>
          <p:cNvCxnSpPr>
            <a:cxnSpLocks/>
          </p:cNvCxnSpPr>
          <p:nvPr/>
        </p:nvCxnSpPr>
        <p:spPr>
          <a:xfrm flipH="1">
            <a:off x="7663225" y="1296724"/>
            <a:ext cx="190263" cy="65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DBA236B-DA3C-3ECC-8AF0-7D09E8975D97}"/>
              </a:ext>
            </a:extLst>
          </p:cNvPr>
          <p:cNvSpPr txBox="1"/>
          <p:nvPr/>
        </p:nvSpPr>
        <p:spPr>
          <a:xfrm>
            <a:off x="7295473" y="23814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97DA43-CE71-B792-EE8C-A13E12207657}"/>
              </a:ext>
            </a:extLst>
          </p:cNvPr>
          <p:cNvSpPr/>
          <p:nvPr/>
        </p:nvSpPr>
        <p:spPr>
          <a:xfrm>
            <a:off x="10277277" y="1730181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5781D8-94C0-E506-6BC2-72093466F04D}"/>
              </a:ext>
            </a:extLst>
          </p:cNvPr>
          <p:cNvSpPr/>
          <p:nvPr/>
        </p:nvSpPr>
        <p:spPr>
          <a:xfrm>
            <a:off x="10292901" y="2017351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9C0CD9-228B-E7F1-979B-53FA71949D0D}"/>
              </a:ext>
            </a:extLst>
          </p:cNvPr>
          <p:cNvSpPr/>
          <p:nvPr/>
        </p:nvSpPr>
        <p:spPr>
          <a:xfrm>
            <a:off x="10292901" y="2301215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15E935-0252-388F-A851-6D476A22A9B3}"/>
              </a:ext>
            </a:extLst>
          </p:cNvPr>
          <p:cNvSpPr/>
          <p:nvPr/>
        </p:nvSpPr>
        <p:spPr>
          <a:xfrm>
            <a:off x="10295384" y="425142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D377F5-3A65-1DE3-7A4A-09A3F17C6DCF}"/>
              </a:ext>
            </a:extLst>
          </p:cNvPr>
          <p:cNvSpPr/>
          <p:nvPr/>
        </p:nvSpPr>
        <p:spPr>
          <a:xfrm>
            <a:off x="10295384" y="4527109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9F0A3F-C796-F25B-22DC-D0E00371E93C}"/>
              </a:ext>
            </a:extLst>
          </p:cNvPr>
          <p:cNvSpPr/>
          <p:nvPr/>
        </p:nvSpPr>
        <p:spPr>
          <a:xfrm>
            <a:off x="10295383" y="4806271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B80FD-A752-A854-CF26-297B4ED3568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2529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 animBg="1"/>
      <p:bldP spid="2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349740-54D9-7B2E-C23D-6FA2914D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</p:spPr>
        <p:txBody>
          <a:bodyPr/>
          <a:lstStyle/>
          <a:p>
            <a:r>
              <a:rPr lang="en-US" dirty="0"/>
              <a:t>C, Assembly and Machine Code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591900-1BA2-A8B2-4230-7972716E998A}"/>
              </a:ext>
            </a:extLst>
          </p:cNvPr>
          <p:cNvSpPr txBox="1">
            <a:spLocks/>
          </p:cNvSpPr>
          <p:nvPr/>
        </p:nvSpPr>
        <p:spPr>
          <a:xfrm>
            <a:off x="1143604" y="874809"/>
            <a:ext cx="10089390" cy="56873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70C0"/>
                </a:solidFill>
              </a:rPr>
              <a:t>Machine Language (or code)</a:t>
            </a:r>
            <a:endParaRPr lang="en-US" sz="2000" dirty="0"/>
          </a:p>
          <a:p>
            <a:pPr lvl="1">
              <a:buFont typeface="Wingdings" charset="2"/>
              <a:buChar char="§"/>
              <a:defRPr/>
            </a:pPr>
            <a:r>
              <a:rPr lang="en-US" sz="2000" dirty="0">
                <a:solidFill>
                  <a:schemeClr val="accent6"/>
                </a:solidFill>
              </a:rPr>
              <a:t>Are </a:t>
            </a:r>
            <a:r>
              <a:rPr lang="en-US" sz="2000" b="1" dirty="0">
                <a:solidFill>
                  <a:schemeClr val="accent1"/>
                </a:solidFill>
              </a:rPr>
              <a:t>encoded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in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memory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using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patterns of ones and zeros </a:t>
            </a:r>
            <a:r>
              <a:rPr lang="en-US" sz="2000" dirty="0">
                <a:solidFill>
                  <a:schemeClr val="accent1"/>
                </a:solidFill>
              </a:rPr>
              <a:t>(like binary numbers)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Example: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arm32 machine code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stores just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 one instruction in 32 bits (4 bytes) </a:t>
            </a:r>
          </a:p>
          <a:p>
            <a:pPr>
              <a:lnSpc>
                <a:spcPct val="100000"/>
              </a:lnSpc>
              <a:buFont typeface="Wingdings" charset="2"/>
              <a:buChar char="§"/>
              <a:defRPr/>
            </a:pPr>
            <a:r>
              <a:rPr lang="en-US" sz="2000" b="1" dirty="0">
                <a:solidFill>
                  <a:srgbClr val="0070C0"/>
                </a:solidFill>
              </a:rPr>
              <a:t>Assembly language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FF0000"/>
                </a:solidFill>
              </a:rPr>
              <a:t>symbolic version </a:t>
            </a:r>
            <a:r>
              <a:rPr lang="en-US" sz="2000" dirty="0"/>
              <a:t>of the </a:t>
            </a:r>
            <a:r>
              <a:rPr lang="en-US" sz="2000" b="1" dirty="0">
                <a:solidFill>
                  <a:srgbClr val="0070C0"/>
                </a:solidFill>
              </a:rPr>
              <a:t>machine language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Instructions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 describe operations the hardware can perform (e.g., =, +, -, *)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Unique to a specific ISA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: e.g., ARM-32 versus IA-64</a:t>
            </a:r>
            <a:endParaRPr lang="en-US" sz="2000" b="1" dirty="0">
              <a:solidFill>
                <a:srgbClr val="0070C0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</a:rPr>
              <a:t>May be stored in a </a:t>
            </a:r>
            <a:r>
              <a:rPr lang="en-US" sz="2000" dirty="0">
                <a:solidFill>
                  <a:srgbClr val="0070C0"/>
                </a:solidFill>
              </a:rPr>
              <a:t>human readable text file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You can write in assembly language just like C or Java</a:t>
            </a:r>
          </a:p>
          <a:p>
            <a:pPr lvl="2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Assembly is much easier to program than machine code</a:t>
            </a:r>
          </a:p>
          <a:p>
            <a:pPr lvl="2">
              <a:buFont typeface="Wingdings" charset="2"/>
              <a:buChar char="§"/>
            </a:pPr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 high-level language (like C) is compiled into an assembly language equivalent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A statement in C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is represented </a:t>
            </a:r>
            <a:r>
              <a:rPr lang="en-US" sz="2000" dirty="0">
                <a:solidFill>
                  <a:srgbClr val="2C895B"/>
                </a:solidFill>
                <a:ea typeface="宋体" charset="0"/>
                <a:cs typeface="宋体" charset="0"/>
              </a:rPr>
              <a:t>by a sequence of one or more assembly language instructions (why a do you think it is a sequence?)</a:t>
            </a: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Assembly language program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assembly language program is translated (assembled) into machine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FF378C-5DFD-0B25-72BC-A1872EB90BF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6968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349740-54D9-7B2E-C23D-6FA2914D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</p:spPr>
        <p:txBody>
          <a:bodyPr/>
          <a:lstStyle/>
          <a:p>
            <a:r>
              <a:rPr lang="en-US" dirty="0"/>
              <a:t>Assembly &amp; Machine Code Example: ARM-32 (32-bits)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FDAADF7-7D65-528E-6C0E-EE7415C460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0485" y="1477982"/>
            <a:ext cx="11475528" cy="45474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140576-E30C-F799-25DB-881438FD6E23}"/>
              </a:ext>
            </a:extLst>
          </p:cNvPr>
          <p:cNvSpPr/>
          <p:nvPr/>
        </p:nvSpPr>
        <p:spPr>
          <a:xfrm>
            <a:off x="971650" y="5156500"/>
            <a:ext cx="4036423" cy="113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CF32C-D33C-5AE1-CC7E-00FE9DDA5060}"/>
              </a:ext>
            </a:extLst>
          </p:cNvPr>
          <p:cNvSpPr txBox="1"/>
          <p:nvPr/>
        </p:nvSpPr>
        <p:spPr>
          <a:xfrm>
            <a:off x="4122472" y="739792"/>
            <a:ext cx="444865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Consider an addition statement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R0 = R1 + R3;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7CFAD-D3AB-A783-57E5-8BA606BA5AE4}"/>
              </a:ext>
            </a:extLst>
          </p:cNvPr>
          <p:cNvSpPr txBox="1"/>
          <p:nvPr/>
        </p:nvSpPr>
        <p:spPr>
          <a:xfrm>
            <a:off x="7251027" y="3077435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Assembly Language (human readable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5BDE7D-D2E8-12F3-6CB5-0D2FA74D129A}"/>
              </a:ext>
            </a:extLst>
          </p:cNvPr>
          <p:cNvSpPr txBox="1"/>
          <p:nvPr/>
        </p:nvSpPr>
        <p:spPr>
          <a:xfrm>
            <a:off x="7304261" y="4787168"/>
            <a:ext cx="35445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machine code pattern </a:t>
            </a:r>
            <a:r>
              <a:rPr lang="en-US" dirty="0">
                <a:solidFill>
                  <a:schemeClr val="accent6"/>
                </a:solidFill>
              </a:rPr>
              <a:t>in 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0F3A28-CACE-B3AC-252A-4617BDD281D1}"/>
              </a:ext>
            </a:extLst>
          </p:cNvPr>
          <p:cNvSpPr txBox="1"/>
          <p:nvPr/>
        </p:nvSpPr>
        <p:spPr>
          <a:xfrm>
            <a:off x="4122472" y="6291977"/>
            <a:ext cx="60580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List of Different operations for this type of instruction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9D3D1752-EC3A-09C1-1741-158A30DAE4AF}"/>
              </a:ext>
            </a:extLst>
          </p:cNvPr>
          <p:cNvSpPr/>
          <p:nvPr/>
        </p:nvSpPr>
        <p:spPr>
          <a:xfrm>
            <a:off x="6650134" y="5925458"/>
            <a:ext cx="339634" cy="32657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55D50-DC98-0DB6-40E4-4A3BFDDA020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740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75" y="-8693"/>
            <a:ext cx="10515600" cy="715294"/>
          </a:xfrm>
        </p:spPr>
        <p:txBody>
          <a:bodyPr/>
          <a:lstStyle/>
          <a:p>
            <a:r>
              <a:rPr lang="en-US" dirty="0"/>
              <a:t>Machine Organization – Von Neuman 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1174" y="706601"/>
            <a:ext cx="5577985" cy="59618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/>
            </a:pPr>
            <a:r>
              <a:rPr lang="en-US" sz="1800" dirty="0"/>
              <a:t>CPU executes a </a:t>
            </a:r>
            <a:r>
              <a:rPr lang="en-US" sz="1800" dirty="0">
                <a:solidFill>
                  <a:srgbClr val="2C895B"/>
                </a:solidFill>
              </a:rPr>
              <a:t>machine code program</a:t>
            </a:r>
            <a:endParaRPr lang="en-US" sz="1800" dirty="0"/>
          </a:p>
          <a:p>
            <a:pPr marL="811212" lvl="1" indent="-457200"/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/>
              <a:t>is </a:t>
            </a:r>
            <a:r>
              <a:rPr lang="en-US" sz="1800" dirty="0">
                <a:solidFill>
                  <a:srgbClr val="2C895B"/>
                </a:solidFill>
              </a:rPr>
              <a:t>specific</a:t>
            </a:r>
            <a:r>
              <a:rPr lang="en-US" sz="1800" dirty="0"/>
              <a:t> to a </a:t>
            </a:r>
            <a:r>
              <a:rPr lang="en-US" sz="1800" dirty="0">
                <a:solidFill>
                  <a:srgbClr val="2C895B"/>
                </a:solidFill>
              </a:rPr>
              <a:t>particular CPU Instruction set Architecture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accent1"/>
                </a:solidFill>
              </a:rPr>
              <a:t>ISA</a:t>
            </a:r>
            <a:r>
              <a:rPr lang="en-US" sz="1800" dirty="0"/>
              <a:t>)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1800" b="1" dirty="0">
                <a:solidFill>
                  <a:schemeClr val="accent1"/>
                </a:solidFill>
              </a:rPr>
              <a:t>Memory</a:t>
            </a:r>
            <a:r>
              <a:rPr lang="en-US" sz="1800" dirty="0"/>
              <a:t> contains </a:t>
            </a:r>
            <a:r>
              <a:rPr lang="en-US" sz="1800" b="1" dirty="0"/>
              <a:t>both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1"/>
                </a:solidFill>
              </a:rPr>
              <a:t>data and programs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1800" dirty="0">
                <a:solidFill>
                  <a:srgbClr val="2C895B"/>
                </a:solidFill>
              </a:rPr>
              <a:t>I/O (input/Output)</a:t>
            </a:r>
            <a:r>
              <a:rPr lang="en-US" sz="1800" dirty="0"/>
              <a:t>: Connects the CPU and memory to the external world</a:t>
            </a: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An I/O operation </a:t>
            </a:r>
            <a:r>
              <a:rPr lang="en-US" sz="1800" dirty="0"/>
              <a:t>is where data (including machine code) is copied between persistent storage (like an SSD) and ram memory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Volatile (non-persistent)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contents lost when power is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Memory </a:t>
            </a:r>
            <a:r>
              <a:rPr lang="en-US" sz="1800" dirty="0" err="1"/>
              <a:t>dimms</a:t>
            </a:r>
            <a:r>
              <a:rPr lang="en-US" sz="1800" dirty="0"/>
              <a:t> (memory bus)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CPU registers (memory inside the CPU)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Non-volatile (persistent)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contents preserved when power is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SSD (I/O bus attached)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NVDIMM (memory bus attached)</a:t>
            </a:r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8F48AC8C-9CEF-653C-BDB5-77B928F272B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91616" y="1962002"/>
            <a:ext cx="1143000" cy="1143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910D967-01FA-641B-9F3D-DFAEB06D189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266473" y="1135169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AutoShape 4">
            <a:extLst>
              <a:ext uri="{FF2B5EF4-FFF2-40B4-BE49-F238E27FC236}">
                <a16:creationId xmlns:a16="http://schemas.microsoft.com/office/drawing/2014/main" id="{FEC5BEBE-74DA-98EF-669E-4531A595FA62}"/>
              </a:ext>
            </a:extLst>
          </p:cNvPr>
          <p:cNvCxnSpPr>
            <a:cxnSpLocks noChangeShapeType="1"/>
            <a:stCxn id="4" idx="7"/>
            <a:endCxn id="5" idx="1"/>
          </p:cNvCxnSpPr>
          <p:nvPr>
            <p:custDataLst>
              <p:tags r:id="rId3"/>
            </p:custDataLst>
          </p:nvPr>
        </p:nvCxnSpPr>
        <p:spPr bwMode="auto">
          <a:xfrm flipV="1">
            <a:off x="9267228" y="1706669"/>
            <a:ext cx="999245" cy="422721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" name="AutoShape 7">
            <a:extLst>
              <a:ext uri="{FF2B5EF4-FFF2-40B4-BE49-F238E27FC236}">
                <a16:creationId xmlns:a16="http://schemas.microsoft.com/office/drawing/2014/main" id="{D903F774-1B60-51D3-5822-87915A1F5AC3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581531" y="4233230"/>
            <a:ext cx="1574694" cy="457200"/>
          </a:xfrm>
          <a:prstGeom prst="flowChartMagneticDrum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E982EC59-3A38-0A25-F7A8-00F763778B62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592574" y="5543336"/>
            <a:ext cx="914400" cy="685800"/>
          </a:xfrm>
          <a:prstGeom prst="flowChartDisplay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USB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6CF7DA19-38C5-0A5C-4223-09A1858B042F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9059405" y="5094657"/>
            <a:ext cx="1587" cy="388938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DF1554AD-709B-509E-0593-48E8D5BBB594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8101503" y="5891706"/>
            <a:ext cx="495331" cy="0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076C8EEC-5A23-1970-616A-D23C6D08C144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10282978" y="4461830"/>
            <a:ext cx="273898" cy="201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AD122B4-C02E-A03E-3C23-13251D7D582C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540625" y="3813851"/>
            <a:ext cx="2742353" cy="1296363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 HUB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51708D2-D793-8748-DA74-EEED878834C6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0282978" y="2358338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AutoShape 4">
            <a:extLst>
              <a:ext uri="{FF2B5EF4-FFF2-40B4-BE49-F238E27FC236}">
                <a16:creationId xmlns:a16="http://schemas.microsoft.com/office/drawing/2014/main" id="{CC55918B-77FB-F00E-665E-8EB22839D2A9}"/>
              </a:ext>
            </a:extLst>
          </p:cNvPr>
          <p:cNvCxnSpPr>
            <a:cxnSpLocks noChangeShapeType="1"/>
            <a:endCxn id="23" idx="1"/>
          </p:cNvCxnSpPr>
          <p:nvPr>
            <p:custDataLst>
              <p:tags r:id="rId11"/>
            </p:custDataLst>
          </p:nvPr>
        </p:nvCxnSpPr>
        <p:spPr bwMode="auto">
          <a:xfrm>
            <a:off x="9434616" y="2671742"/>
            <a:ext cx="848362" cy="258096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7" name="AutoShape 6">
            <a:extLst>
              <a:ext uri="{FF2B5EF4-FFF2-40B4-BE49-F238E27FC236}">
                <a16:creationId xmlns:a16="http://schemas.microsoft.com/office/drawing/2014/main" id="{DEC9DD2D-887D-6FF4-8EB8-187A446ECB89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906555" y="3648224"/>
            <a:ext cx="1390332" cy="1385332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Non-volatile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AutoShape 4">
            <a:extLst>
              <a:ext uri="{FF2B5EF4-FFF2-40B4-BE49-F238E27FC236}">
                <a16:creationId xmlns:a16="http://schemas.microsoft.com/office/drawing/2014/main" id="{5DABEE61-8C4E-EA57-E363-B60BC8B48C78}"/>
              </a:ext>
            </a:extLst>
          </p:cNvPr>
          <p:cNvCxnSpPr>
            <a:cxnSpLocks noChangeShapeType="1"/>
            <a:stCxn id="27" idx="4"/>
          </p:cNvCxnSpPr>
          <p:nvPr>
            <p:custDataLst>
              <p:tags r:id="rId13"/>
            </p:custDataLst>
          </p:nvPr>
        </p:nvCxnSpPr>
        <p:spPr bwMode="auto">
          <a:xfrm>
            <a:off x="7296887" y="4340890"/>
            <a:ext cx="351016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4">
            <a:extLst>
              <a:ext uri="{FF2B5EF4-FFF2-40B4-BE49-F238E27FC236}">
                <a16:creationId xmlns:a16="http://schemas.microsoft.com/office/drawing/2014/main" id="{CAA5D5CD-B4E4-1CA4-4DCA-A31AD4FCDEFE}"/>
              </a:ext>
            </a:extLst>
          </p:cNvPr>
          <p:cNvCxnSpPr>
            <a:cxnSpLocks noChangeShapeType="1"/>
          </p:cNvCxnSpPr>
          <p:nvPr>
            <p:custDataLst>
              <p:tags r:id="rId14"/>
            </p:custDataLst>
          </p:nvPr>
        </p:nvCxnSpPr>
        <p:spPr bwMode="auto">
          <a:xfrm>
            <a:off x="7285749" y="2553785"/>
            <a:ext cx="1023675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Frame 31">
            <a:extLst>
              <a:ext uri="{FF2B5EF4-FFF2-40B4-BE49-F238E27FC236}">
                <a16:creationId xmlns:a16="http://schemas.microsoft.com/office/drawing/2014/main" id="{8E3C0399-B935-0FFA-4798-A9029E92C1B6}"/>
              </a:ext>
            </a:extLst>
          </p:cNvPr>
          <p:cNvSpPr/>
          <p:nvPr/>
        </p:nvSpPr>
        <p:spPr>
          <a:xfrm>
            <a:off x="5914149" y="1527579"/>
            <a:ext cx="1371600" cy="166151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1CCCAA-3468-7CBE-F2FB-60E1EDEB925B}"/>
              </a:ext>
            </a:extLst>
          </p:cNvPr>
          <p:cNvSpPr txBox="1"/>
          <p:nvPr/>
        </p:nvSpPr>
        <p:spPr>
          <a:xfrm>
            <a:off x="6072540" y="1883122"/>
            <a:ext cx="1043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  <a:p>
            <a:r>
              <a:rPr lang="en-US" dirty="0"/>
              <a:t>Video</a:t>
            </a:r>
          </a:p>
          <a:p>
            <a:r>
              <a:rPr lang="en-US" dirty="0"/>
              <a:t>Adapter</a:t>
            </a:r>
          </a:p>
        </p:txBody>
      </p:sp>
      <p:cxnSp>
        <p:nvCxnSpPr>
          <p:cNvPr id="35" name="AutoShape 4">
            <a:extLst>
              <a:ext uri="{FF2B5EF4-FFF2-40B4-BE49-F238E27FC236}">
                <a16:creationId xmlns:a16="http://schemas.microsoft.com/office/drawing/2014/main" id="{F060B972-22B5-0160-A6CA-1097D18E5B27}"/>
              </a:ext>
            </a:extLst>
          </p:cNvPr>
          <p:cNvCxnSpPr>
            <a:cxnSpLocks noChangeShapeType="1"/>
          </p:cNvCxnSpPr>
          <p:nvPr>
            <p:custDataLst>
              <p:tags r:id="rId15"/>
            </p:custDataLst>
          </p:nvPr>
        </p:nvCxnSpPr>
        <p:spPr bwMode="auto">
          <a:xfrm>
            <a:off x="8863116" y="3105002"/>
            <a:ext cx="0" cy="704294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BD3E7B88-2B1A-A4D6-E29E-13D05C20D1A1}"/>
              </a:ext>
            </a:extLst>
          </p:cNvPr>
          <p:cNvSpPr/>
          <p:nvPr/>
        </p:nvSpPr>
        <p:spPr>
          <a:xfrm>
            <a:off x="6468115" y="5381807"/>
            <a:ext cx="1805432" cy="914400"/>
          </a:xfrm>
          <a:prstGeom prst="parallelogram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Keyboard + Mouse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51C1DC-F045-4326-DB40-6FB1B5F2391A}"/>
              </a:ext>
            </a:extLst>
          </p:cNvPr>
          <p:cNvSpPr txBox="1"/>
          <p:nvPr/>
        </p:nvSpPr>
        <p:spPr>
          <a:xfrm>
            <a:off x="7352966" y="2908948"/>
            <a:ext cx="8002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I/O</a:t>
            </a:r>
          </a:p>
          <a:p>
            <a:r>
              <a:rPr lang="en-US" dirty="0"/>
              <a:t>PCI-E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DAC94E-5F60-CCAB-5AF3-8E1FD30DAEA4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753076" y="2582083"/>
            <a:ext cx="0" cy="326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BD8302-EA3F-0285-7AF7-4758129BF497}"/>
              </a:ext>
            </a:extLst>
          </p:cNvPr>
          <p:cNvCxnSpPr>
            <a:cxnSpLocks/>
          </p:cNvCxnSpPr>
          <p:nvPr/>
        </p:nvCxnSpPr>
        <p:spPr>
          <a:xfrm>
            <a:off x="7424816" y="3555279"/>
            <a:ext cx="0" cy="7687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798F08F-BCC5-2412-35B2-985A4D0320E2}"/>
              </a:ext>
            </a:extLst>
          </p:cNvPr>
          <p:cNvSpPr txBox="1"/>
          <p:nvPr/>
        </p:nvSpPr>
        <p:spPr>
          <a:xfrm>
            <a:off x="10398786" y="5033556"/>
            <a:ext cx="8002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I/O</a:t>
            </a:r>
          </a:p>
          <a:p>
            <a:r>
              <a:rPr lang="en-US" dirty="0"/>
              <a:t>PCI-E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D91D10-28B3-4858-1CED-B813C0AEB8F6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10419926" y="4461830"/>
            <a:ext cx="378970" cy="571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122B7DA-444E-9EB3-66AF-96833DCAA8D6}"/>
              </a:ext>
            </a:extLst>
          </p:cNvPr>
          <p:cNvSpPr txBox="1"/>
          <p:nvPr/>
        </p:nvSpPr>
        <p:spPr>
          <a:xfrm>
            <a:off x="7835287" y="1126228"/>
            <a:ext cx="147989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Memory Bus</a:t>
            </a:r>
          </a:p>
          <a:p>
            <a:r>
              <a:rPr lang="en-US" dirty="0"/>
              <a:t>DDR5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76F0B4-3002-3F24-4E2C-BA38AD3F53F6}"/>
              </a:ext>
            </a:extLst>
          </p:cNvPr>
          <p:cNvCxnSpPr>
            <a:cxnSpLocks/>
          </p:cNvCxnSpPr>
          <p:nvPr/>
        </p:nvCxnSpPr>
        <p:spPr>
          <a:xfrm>
            <a:off x="9315179" y="1527579"/>
            <a:ext cx="484258" cy="35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48ABF8-8249-A847-6182-32B9C9F0310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9447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D33734-3449-8E48-AE43-48115E63DB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91135" y="1880402"/>
            <a:ext cx="6388832" cy="40488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45D4F6-4B2C-384C-97B5-0C1268DB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382"/>
            <a:ext cx="12100562" cy="484323"/>
          </a:xfrm>
        </p:spPr>
        <p:txBody>
          <a:bodyPr/>
          <a:lstStyle/>
          <a:p>
            <a:r>
              <a:rPr lang="en-US" sz="2800" dirty="0"/>
              <a:t>Memory Triangle: Hardware Cost/Performance/Capacity Tiers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021E7-5C98-7C43-8D81-71ABD8EE3BC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07098C-1036-393C-C257-5228F0362AE9}"/>
              </a:ext>
            </a:extLst>
          </p:cNvPr>
          <p:cNvGrpSpPr/>
          <p:nvPr/>
        </p:nvGrpSpPr>
        <p:grpSpPr>
          <a:xfrm>
            <a:off x="187098" y="4461974"/>
            <a:ext cx="3385998" cy="674916"/>
            <a:chOff x="7631672" y="2560925"/>
            <a:chExt cx="3385998" cy="67491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84B3F70-AC32-235E-DED3-4FBA13447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8345396" y="2560925"/>
              <a:ext cx="2672274" cy="62058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FA50C4-1EBE-B1BF-A726-26526FBF1F08}"/>
                </a:ext>
              </a:extLst>
            </p:cNvPr>
            <p:cNvSpPr txBox="1"/>
            <p:nvPr/>
          </p:nvSpPr>
          <p:spPr>
            <a:xfrm>
              <a:off x="7631672" y="2589510"/>
              <a:ext cx="782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DIMM memory Module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1034CB-5FE2-2C56-FD1F-6020FEF77724}"/>
              </a:ext>
            </a:extLst>
          </p:cNvPr>
          <p:cNvGrpSpPr/>
          <p:nvPr/>
        </p:nvGrpSpPr>
        <p:grpSpPr>
          <a:xfrm>
            <a:off x="1292632" y="2929517"/>
            <a:ext cx="2793943" cy="3039745"/>
            <a:chOff x="8737206" y="1028468"/>
            <a:chExt cx="2793943" cy="3039745"/>
          </a:xfrm>
        </p:grpSpPr>
        <p:pic>
          <p:nvPicPr>
            <p:cNvPr id="1026" name="Picture 2" descr="980 PRO PCIe 4.0 NVMe SSD 1TB Memory &amp; Storage - MZ-V8P1T0B/AM | Samsung US">
              <a:extLst>
                <a:ext uri="{FF2B5EF4-FFF2-40B4-BE49-F238E27FC236}">
                  <a16:creationId xmlns:a16="http://schemas.microsoft.com/office/drawing/2014/main" id="{9F1ED529-3157-3380-8CC1-F37E83379B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737206" y="3396742"/>
              <a:ext cx="1810332" cy="506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1A007B6-D4CF-D5BB-D12B-7902BACA1D00}"/>
                </a:ext>
              </a:extLst>
            </p:cNvPr>
            <p:cNvSpPr/>
            <p:nvPr/>
          </p:nvSpPr>
          <p:spPr>
            <a:xfrm>
              <a:off x="10808380" y="1028468"/>
              <a:ext cx="690219" cy="4572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BA22D85-FB16-D9F6-A5C7-9B84DC3D2146}"/>
                </a:ext>
              </a:extLst>
            </p:cNvPr>
            <p:cNvSpPr/>
            <p:nvPr/>
          </p:nvSpPr>
          <p:spPr>
            <a:xfrm rot="16200000" flipV="1">
              <a:off x="10207805" y="2361272"/>
              <a:ext cx="2600967" cy="457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7DF6F7A-A9B3-13B4-108E-F1ACD9F6E3A9}"/>
                </a:ext>
              </a:extLst>
            </p:cNvPr>
            <p:cNvSpPr/>
            <p:nvPr/>
          </p:nvSpPr>
          <p:spPr>
            <a:xfrm flipV="1">
              <a:off x="10448083" y="3618097"/>
              <a:ext cx="1083066" cy="457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24BFC59-B0A2-7549-710C-6792D7B19AF3}"/>
                </a:ext>
              </a:extLst>
            </p:cNvPr>
            <p:cNvSpPr txBox="1"/>
            <p:nvPr/>
          </p:nvSpPr>
          <p:spPr>
            <a:xfrm>
              <a:off x="10547538" y="3698881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PCI-E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C9C9D9-4798-1E27-C7D1-444850ED02A9}"/>
              </a:ext>
            </a:extLst>
          </p:cNvPr>
          <p:cNvGrpSpPr/>
          <p:nvPr/>
        </p:nvGrpSpPr>
        <p:grpSpPr>
          <a:xfrm>
            <a:off x="97447" y="2528139"/>
            <a:ext cx="3299795" cy="1971630"/>
            <a:chOff x="7542021" y="627090"/>
            <a:chExt cx="3299795" cy="197163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F02A87E-0CF5-813E-932E-108666200982}"/>
                </a:ext>
              </a:extLst>
            </p:cNvPr>
            <p:cNvSpPr txBox="1"/>
            <p:nvPr/>
          </p:nvSpPr>
          <p:spPr>
            <a:xfrm>
              <a:off x="7565391" y="627090"/>
              <a:ext cx="3276425" cy="16312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      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CD94E7-6E77-80BB-8DAC-93ADB4A92D0F}"/>
                </a:ext>
              </a:extLst>
            </p:cNvPr>
            <p:cNvSpPr txBox="1"/>
            <p:nvPr/>
          </p:nvSpPr>
          <p:spPr>
            <a:xfrm>
              <a:off x="9005933" y="722592"/>
              <a:ext cx="1095172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ALU &amp; Logic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139BFE-FDA9-392D-E549-3CFCE0F20280}"/>
                </a:ext>
              </a:extLst>
            </p:cNvPr>
            <p:cNvSpPr/>
            <p:nvPr/>
          </p:nvSpPr>
          <p:spPr>
            <a:xfrm rot="5400000">
              <a:off x="9119012" y="2347819"/>
              <a:ext cx="369332" cy="5687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89BDB6-F0EC-B46A-3248-026C22DEA101}"/>
                </a:ext>
              </a:extLst>
            </p:cNvPr>
            <p:cNvSpPr txBox="1"/>
            <p:nvPr/>
          </p:nvSpPr>
          <p:spPr>
            <a:xfrm>
              <a:off x="8189620" y="2229388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D68056-469A-4E57-8A0C-46A4BB503B00}"/>
                </a:ext>
              </a:extLst>
            </p:cNvPr>
            <p:cNvSpPr txBox="1"/>
            <p:nvPr/>
          </p:nvSpPr>
          <p:spPr>
            <a:xfrm>
              <a:off x="9903616" y="222017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C8C676-1BB7-7F6E-D6E3-AECADC0DC615}"/>
                </a:ext>
              </a:extLst>
            </p:cNvPr>
            <p:cNvSpPr/>
            <p:nvPr/>
          </p:nvSpPr>
          <p:spPr>
            <a:xfrm rot="5400000">
              <a:off x="9020268" y="2358447"/>
              <a:ext cx="369332" cy="5687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5A9E69-8253-E83A-DA67-0FC8DC0D3246}"/>
                </a:ext>
              </a:extLst>
            </p:cNvPr>
            <p:cNvSpPr/>
            <p:nvPr/>
          </p:nvSpPr>
          <p:spPr>
            <a:xfrm rot="5400000">
              <a:off x="9703103" y="2355791"/>
              <a:ext cx="369332" cy="5687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3F97ED-A5CE-57AC-7149-34697992F44A}"/>
                </a:ext>
              </a:extLst>
            </p:cNvPr>
            <p:cNvSpPr/>
            <p:nvPr/>
          </p:nvSpPr>
          <p:spPr>
            <a:xfrm rot="5400000">
              <a:off x="9604359" y="2366419"/>
              <a:ext cx="369332" cy="5687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4E7A48F-1810-39A8-CD85-D1EBDA05E815}"/>
                </a:ext>
              </a:extLst>
            </p:cNvPr>
            <p:cNvSpPr txBox="1"/>
            <p:nvPr/>
          </p:nvSpPr>
          <p:spPr>
            <a:xfrm>
              <a:off x="7625817" y="842498"/>
              <a:ext cx="128441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Registers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CD9093-53AC-F028-CE65-B770D9F269AD}"/>
                </a:ext>
              </a:extLst>
            </p:cNvPr>
            <p:cNvSpPr txBox="1"/>
            <p:nvPr/>
          </p:nvSpPr>
          <p:spPr>
            <a:xfrm>
              <a:off x="8913794" y="1801006"/>
              <a:ext cx="128441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Caches 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DF30E7-9571-47DA-F9AF-449EF5C6951E}"/>
                </a:ext>
              </a:extLst>
            </p:cNvPr>
            <p:cNvSpPr/>
            <p:nvPr/>
          </p:nvSpPr>
          <p:spPr>
            <a:xfrm rot="5400000">
              <a:off x="9057544" y="1563885"/>
              <a:ext cx="386012" cy="4571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61CE96-CF42-8C27-B0F7-20AA51825FBC}"/>
                </a:ext>
              </a:extLst>
            </p:cNvPr>
            <p:cNvSpPr txBox="1"/>
            <p:nvPr/>
          </p:nvSpPr>
          <p:spPr>
            <a:xfrm>
              <a:off x="8181584" y="146583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82A017B-3260-4EF9-F265-32C9B55CB937}"/>
                </a:ext>
              </a:extLst>
            </p:cNvPr>
            <p:cNvSpPr txBox="1"/>
            <p:nvPr/>
          </p:nvSpPr>
          <p:spPr>
            <a:xfrm>
              <a:off x="9868661" y="146724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B0ACBF0-061B-195D-AF54-418A2E717555}"/>
                </a:ext>
              </a:extLst>
            </p:cNvPr>
            <p:cNvSpPr/>
            <p:nvPr/>
          </p:nvSpPr>
          <p:spPr>
            <a:xfrm rot="5400000">
              <a:off x="8958800" y="1574513"/>
              <a:ext cx="386012" cy="4571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0BF03BF-7629-E653-3082-D320E5146A8F}"/>
                </a:ext>
              </a:extLst>
            </p:cNvPr>
            <p:cNvSpPr/>
            <p:nvPr/>
          </p:nvSpPr>
          <p:spPr>
            <a:xfrm rot="5400000">
              <a:off x="9641635" y="1571857"/>
              <a:ext cx="386012" cy="4571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2350737-513C-725C-7D08-7E71A7DA7CEE}"/>
                </a:ext>
              </a:extLst>
            </p:cNvPr>
            <p:cNvSpPr/>
            <p:nvPr/>
          </p:nvSpPr>
          <p:spPr>
            <a:xfrm rot="5400000">
              <a:off x="9542891" y="1582485"/>
              <a:ext cx="386012" cy="4571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B370B4-E432-1AFF-689C-320083E41EC8}"/>
                </a:ext>
              </a:extLst>
            </p:cNvPr>
            <p:cNvSpPr txBox="1"/>
            <p:nvPr/>
          </p:nvSpPr>
          <p:spPr>
            <a:xfrm>
              <a:off x="7542021" y="1944199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CPU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60031B1-B625-E88A-8C7B-6AB1DBED73C9}"/>
              </a:ext>
            </a:extLst>
          </p:cNvPr>
          <p:cNvSpPr txBox="1"/>
          <p:nvPr/>
        </p:nvSpPr>
        <p:spPr>
          <a:xfrm>
            <a:off x="7944525" y="5240381"/>
            <a:ext cx="151195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~300 K Cycles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555ABCC-678D-174A-71BA-B5B8038CEAE5}"/>
              </a:ext>
            </a:extLst>
          </p:cNvPr>
          <p:cNvSpPr txBox="1"/>
          <p:nvPr/>
        </p:nvSpPr>
        <p:spPr>
          <a:xfrm>
            <a:off x="9456477" y="5163436"/>
            <a:ext cx="2820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Largest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Slowest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Lowest Cost $/capacity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4EC4969E-0F38-F52C-BCCE-AF542D5B9228}"/>
              </a:ext>
            </a:extLst>
          </p:cNvPr>
          <p:cNvSpPr txBox="1">
            <a:spLocks/>
          </p:cNvSpPr>
          <p:nvPr/>
        </p:nvSpPr>
        <p:spPr>
          <a:xfrm>
            <a:off x="3102964" y="668344"/>
            <a:ext cx="5985575" cy="1031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2"/>
                </a:solidFill>
              </a:rPr>
              <a:t>Assume each instruction takes 1 clock cycle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Clock cycle =~ time to access; larger is </a:t>
            </a:r>
            <a:r>
              <a:rPr lang="en-US" sz="2200" dirty="0">
                <a:solidFill>
                  <a:srgbClr val="0070C0"/>
                </a:solidFill>
              </a:rPr>
              <a:t>slower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054DBF-C8B7-F0F4-27E2-9448B6565F0D}"/>
              </a:ext>
            </a:extLst>
          </p:cNvPr>
          <p:cNvSpPr/>
          <p:nvPr/>
        </p:nvSpPr>
        <p:spPr>
          <a:xfrm>
            <a:off x="8177276" y="1880402"/>
            <a:ext cx="1279201" cy="2396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>
            <a:extLst>
              <a:ext uri="{FF2B5EF4-FFF2-40B4-BE49-F238E27FC236}">
                <a16:creationId xmlns:a16="http://schemas.microsoft.com/office/drawing/2014/main" id="{ACEC9231-AB73-4467-F4F0-443FDC886D4B}"/>
              </a:ext>
            </a:extLst>
          </p:cNvPr>
          <p:cNvSpPr/>
          <p:nvPr/>
        </p:nvSpPr>
        <p:spPr>
          <a:xfrm rot="19868102">
            <a:off x="9093027" y="2692446"/>
            <a:ext cx="594360" cy="267562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2915F2-024A-F7F2-3491-2E1161158A4A}"/>
              </a:ext>
            </a:extLst>
          </p:cNvPr>
          <p:cNvSpPr txBox="1"/>
          <p:nvPr/>
        </p:nvSpPr>
        <p:spPr>
          <a:xfrm>
            <a:off x="7678165" y="2034198"/>
            <a:ext cx="2820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Smallest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Highest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Highest cost/capacity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5A99B1-064A-DD29-620D-BF6A8BD23F53}"/>
              </a:ext>
            </a:extLst>
          </p:cNvPr>
          <p:cNvSpPr txBox="1"/>
          <p:nvPr/>
        </p:nvSpPr>
        <p:spPr>
          <a:xfrm>
            <a:off x="2017189" y="6121856"/>
            <a:ext cx="933672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Design Goal: </a:t>
            </a:r>
            <a:r>
              <a:rPr lang="en-US" dirty="0">
                <a:solidFill>
                  <a:schemeClr val="accent1"/>
                </a:solidFill>
              </a:rPr>
              <a:t>best performance </a:t>
            </a:r>
            <a:r>
              <a:rPr lang="en-US" dirty="0"/>
              <a:t>at </a:t>
            </a:r>
            <a:r>
              <a:rPr lang="en-US" dirty="0">
                <a:solidFill>
                  <a:schemeClr val="accent1"/>
                </a:solidFill>
              </a:rPr>
              <a:t>the lowest (or specific) cost</a:t>
            </a:r>
          </a:p>
          <a:p>
            <a:r>
              <a:rPr lang="en-US" b="1" dirty="0">
                <a:solidFill>
                  <a:schemeClr val="accent1"/>
                </a:solidFill>
              </a:rPr>
              <a:t>Other goals: </a:t>
            </a:r>
            <a:r>
              <a:rPr lang="en-US" dirty="0">
                <a:solidFill>
                  <a:schemeClr val="accent1"/>
                </a:solidFill>
              </a:rPr>
              <a:t>performance/energy (operating cost), expandability, high margin (price/cost)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1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08" y="-20802"/>
            <a:ext cx="10515600" cy="541263"/>
          </a:xfrm>
        </p:spPr>
        <p:txBody>
          <a:bodyPr/>
          <a:lstStyle/>
          <a:p>
            <a:r>
              <a:rPr lang="en-US" dirty="0"/>
              <a:t>Machine code execution order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1834" y="5610295"/>
            <a:ext cx="10941469" cy="11585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Execution order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: Programs execute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from instructions located in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low address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memory to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high address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memory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 stepping 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one machine instruction at a time (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called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execution order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) </a:t>
            </a:r>
            <a:r>
              <a:rPr lang="en-US" sz="2000" b="1" dirty="0">
                <a:solidFill>
                  <a:srgbClr val="F3753F"/>
                </a:solidFill>
                <a:ea typeface="宋体" charset="0"/>
                <a:cs typeface="宋体" charset="0"/>
              </a:rPr>
              <a:t>unless there is a branch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(example: loop, if statement etc.)</a:t>
            </a:r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2BFBA976-C218-10A7-DA9F-CEF5D8B3A87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73714" y="1476150"/>
            <a:ext cx="2114550" cy="365973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3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38" name="Text Box 42">
            <a:extLst>
              <a:ext uri="{FF2B5EF4-FFF2-40B4-BE49-F238E27FC236}">
                <a16:creationId xmlns:a16="http://schemas.microsoft.com/office/drawing/2014/main" id="{1B8C66D5-B50C-BBB1-6F2B-BE695457C83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40032" y="1561770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40" name="Text Box 44">
            <a:extLst>
              <a:ext uri="{FF2B5EF4-FFF2-40B4-BE49-F238E27FC236}">
                <a16:creationId xmlns:a16="http://schemas.microsoft.com/office/drawing/2014/main" id="{A0E7E219-7815-DBFC-7A23-05FFBBE1BF5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09053" y="4124729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cxnSp>
        <p:nvCxnSpPr>
          <p:cNvPr id="48" name="AutoShape 41">
            <a:extLst>
              <a:ext uri="{FF2B5EF4-FFF2-40B4-BE49-F238E27FC236}">
                <a16:creationId xmlns:a16="http://schemas.microsoft.com/office/drawing/2014/main" id="{F081A765-B163-7F9C-61B0-8439BD2B16D1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V="1">
            <a:off x="4710536" y="1921150"/>
            <a:ext cx="1975958" cy="189260"/>
          </a:xfrm>
          <a:prstGeom prst="straightConnector1">
            <a:avLst/>
          </a:prstGeom>
          <a:noFill/>
          <a:ln w="76200" cmpd="sng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9" name="AutoShape 41">
            <a:extLst>
              <a:ext uri="{FF2B5EF4-FFF2-40B4-BE49-F238E27FC236}">
                <a16:creationId xmlns:a16="http://schemas.microsoft.com/office/drawing/2014/main" id="{3D52BEBB-5AC2-D07C-477A-95CA4852E6F2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flipV="1">
            <a:off x="4720116" y="4859353"/>
            <a:ext cx="1871184" cy="173595"/>
          </a:xfrm>
          <a:prstGeom prst="straightConnector1">
            <a:avLst/>
          </a:prstGeom>
          <a:noFill/>
          <a:ln w="76200" cmpd="sng">
            <a:solidFill>
              <a:srgbClr val="CC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DA4A933-C740-FF48-75ED-23936094AC0A}"/>
              </a:ext>
            </a:extLst>
          </p:cNvPr>
          <p:cNvSpPr/>
          <p:nvPr/>
        </p:nvSpPr>
        <p:spPr>
          <a:xfrm>
            <a:off x="6734658" y="1607196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DF508B5-BBAA-D8F4-EDE1-C49DCCBBCC33}"/>
              </a:ext>
            </a:extLst>
          </p:cNvPr>
          <p:cNvSpPr/>
          <p:nvPr/>
        </p:nvSpPr>
        <p:spPr>
          <a:xfrm>
            <a:off x="6750282" y="1894366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BA437E2-2C37-1E63-10AB-4D3CB2490A3B}"/>
              </a:ext>
            </a:extLst>
          </p:cNvPr>
          <p:cNvSpPr/>
          <p:nvPr/>
        </p:nvSpPr>
        <p:spPr>
          <a:xfrm>
            <a:off x="6750282" y="2178230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0AE99CF-0D4C-92A0-3A7D-04B3BBB0BC04}"/>
              </a:ext>
            </a:extLst>
          </p:cNvPr>
          <p:cNvSpPr/>
          <p:nvPr/>
        </p:nvSpPr>
        <p:spPr>
          <a:xfrm>
            <a:off x="6752765" y="4128438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C404DBE-E59A-5284-C4A8-7273A8D55534}"/>
              </a:ext>
            </a:extLst>
          </p:cNvPr>
          <p:cNvSpPr/>
          <p:nvPr/>
        </p:nvSpPr>
        <p:spPr>
          <a:xfrm>
            <a:off x="6752765" y="4404124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44938A2-D603-CDA2-A5B7-28E6CF80B3CE}"/>
              </a:ext>
            </a:extLst>
          </p:cNvPr>
          <p:cNvSpPr/>
          <p:nvPr/>
        </p:nvSpPr>
        <p:spPr>
          <a:xfrm>
            <a:off x="6752764" y="4683286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4993329-8D5A-83E3-5EB5-5D7AABCC6823}"/>
              </a:ext>
            </a:extLst>
          </p:cNvPr>
          <p:cNvSpPr txBox="1"/>
          <p:nvPr/>
        </p:nvSpPr>
        <p:spPr>
          <a:xfrm>
            <a:off x="8488264" y="4848282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 address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5C100C-433B-0C48-F11F-4A8ECA242AD3}"/>
              </a:ext>
            </a:extLst>
          </p:cNvPr>
          <p:cNvSpPr txBox="1"/>
          <p:nvPr/>
        </p:nvSpPr>
        <p:spPr>
          <a:xfrm>
            <a:off x="8478715" y="135346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memory address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DFFE69F-3423-7F45-723D-FE2CCC248BB4}"/>
              </a:ext>
            </a:extLst>
          </p:cNvPr>
          <p:cNvSpPr txBox="1"/>
          <p:nvPr/>
        </p:nvSpPr>
        <p:spPr>
          <a:xfrm>
            <a:off x="5104002" y="2809461"/>
            <a:ext cx="119723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machine code program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4EE701F-A9A8-93A5-1F97-1C206AA92BFF}"/>
              </a:ext>
            </a:extLst>
          </p:cNvPr>
          <p:cNvCxnSpPr>
            <a:cxnSpLocks/>
          </p:cNvCxnSpPr>
          <p:nvPr/>
        </p:nvCxnSpPr>
        <p:spPr>
          <a:xfrm>
            <a:off x="5337312" y="3765150"/>
            <a:ext cx="1397346" cy="437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Up Arrow 78">
            <a:extLst>
              <a:ext uri="{FF2B5EF4-FFF2-40B4-BE49-F238E27FC236}">
                <a16:creationId xmlns:a16="http://schemas.microsoft.com/office/drawing/2014/main" id="{6BF4A8F0-9163-C7FE-577D-75BC98521C30}"/>
              </a:ext>
            </a:extLst>
          </p:cNvPr>
          <p:cNvSpPr/>
          <p:nvPr/>
        </p:nvSpPr>
        <p:spPr>
          <a:xfrm>
            <a:off x="8631622" y="3493853"/>
            <a:ext cx="206078" cy="143320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E9BD770-2652-5D90-5D48-52ACF69242E7}"/>
              </a:ext>
            </a:extLst>
          </p:cNvPr>
          <p:cNvSpPr/>
          <p:nvPr/>
        </p:nvSpPr>
        <p:spPr>
          <a:xfrm>
            <a:off x="6725518" y="354064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A310A8E-7DAE-6D2B-CABA-EE63C6070626}"/>
              </a:ext>
            </a:extLst>
          </p:cNvPr>
          <p:cNvSpPr/>
          <p:nvPr/>
        </p:nvSpPr>
        <p:spPr>
          <a:xfrm>
            <a:off x="6723570" y="383533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#...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46FD002-0004-A110-326D-5D5980DA97DB}"/>
              </a:ext>
            </a:extLst>
          </p:cNvPr>
          <p:cNvSpPr txBox="1"/>
          <p:nvPr/>
        </p:nvSpPr>
        <p:spPr>
          <a:xfrm>
            <a:off x="8830645" y="4002463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 of execution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4C7498B-7132-034D-EEAA-CAE4B6F070A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843865" y="1770144"/>
            <a:ext cx="2803776" cy="35492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Regular" charset="0"/>
            </a:endParaRPr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DA61F6C3-2FD0-A647-9990-FF5EA566F32D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50170" y="1710582"/>
            <a:ext cx="6635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pPr algn="ctr"/>
            <a:r>
              <a:rPr lang="en-US" sz="3600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8B8A84-4998-5110-11EB-7DDA1C15193A}"/>
              </a:ext>
            </a:extLst>
          </p:cNvPr>
          <p:cNvGrpSpPr/>
          <p:nvPr/>
        </p:nvGrpSpPr>
        <p:grpSpPr>
          <a:xfrm>
            <a:off x="3230125" y="1840347"/>
            <a:ext cx="1367896" cy="2220456"/>
            <a:chOff x="130661" y="-1277915"/>
            <a:chExt cx="1367896" cy="2220456"/>
          </a:xfrm>
        </p:grpSpPr>
        <p:sp>
          <p:nvSpPr>
            <p:cNvPr id="7" name="Text Box 39">
              <a:extLst>
                <a:ext uri="{FF2B5EF4-FFF2-40B4-BE49-F238E27FC236}">
                  <a16:creationId xmlns:a16="http://schemas.microsoft.com/office/drawing/2014/main" id="{D416BC3E-57F2-22B4-B8D8-518658DA2C98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/>
              <a:r>
                <a:rPr lang="en-US" sz="2200" b="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registers</a:t>
              </a:r>
            </a:p>
          </p:txBody>
        </p:sp>
        <p:cxnSp>
          <p:nvCxnSpPr>
            <p:cNvPr id="10" name="AutoShape 41">
              <a:extLst>
                <a:ext uri="{FF2B5EF4-FFF2-40B4-BE49-F238E27FC236}">
                  <a16:creationId xmlns:a16="http://schemas.microsoft.com/office/drawing/2014/main" id="{1F55014D-6F93-352D-7440-C3D22C611D9E}"/>
                </a:ext>
              </a:extLst>
            </p:cNvPr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mpd="sng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6B6F55-5345-0DE5-2D98-9E2CBBCFD261}"/>
              </a:ext>
            </a:extLst>
          </p:cNvPr>
          <p:cNvGrpSpPr/>
          <p:nvPr/>
        </p:nvGrpSpPr>
        <p:grpSpPr>
          <a:xfrm>
            <a:off x="2114962" y="4404399"/>
            <a:ext cx="2330291" cy="759721"/>
            <a:chOff x="467597" y="1292825"/>
            <a:chExt cx="2330291" cy="759721"/>
          </a:xfrm>
        </p:grpSpPr>
        <p:sp>
          <p:nvSpPr>
            <p:cNvPr id="13" name="Rectangle 38">
              <a:extLst>
                <a:ext uri="{FF2B5EF4-FFF2-40B4-BE49-F238E27FC236}">
                  <a16:creationId xmlns:a16="http://schemas.microsoft.com/office/drawing/2014/main" id="{E1C134CB-996B-D692-534D-760E56232E23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67597" y="1686786"/>
              <a:ext cx="2330291" cy="365760"/>
            </a:xfrm>
            <a:prstGeom prst="rect">
              <a:avLst/>
            </a:prstGeom>
            <a:solidFill>
              <a:srgbClr val="7030A0"/>
            </a:solidFill>
            <a:ln w="12700" cmpd="sng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22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instruction register</a:t>
              </a:r>
            </a:p>
          </p:txBody>
        </p:sp>
        <p:cxnSp>
          <p:nvCxnSpPr>
            <p:cNvPr id="14" name="AutoShape 41">
              <a:extLst>
                <a:ext uri="{FF2B5EF4-FFF2-40B4-BE49-F238E27FC236}">
                  <a16:creationId xmlns:a16="http://schemas.microsoft.com/office/drawing/2014/main" id="{688918B8-B8F8-4140-3A53-1A9C68C918A4}"/>
                </a:ext>
              </a:extLst>
            </p:cNvPr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mpd="sng">
              <a:solidFill>
                <a:srgbClr val="CC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B8D8A73-5037-BCDE-1195-2D45D0183A8D}"/>
              </a:ext>
            </a:extLst>
          </p:cNvPr>
          <p:cNvSpPr txBox="1"/>
          <p:nvPr/>
        </p:nvSpPr>
        <p:spPr>
          <a:xfrm>
            <a:off x="2489520" y="4051923"/>
            <a:ext cx="5693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add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AC552F-3EB2-30E2-48EE-9C24C51B0CEC}"/>
              </a:ext>
            </a:extLst>
          </p:cNvPr>
          <p:cNvSpPr txBox="1"/>
          <p:nvPr/>
        </p:nvSpPr>
        <p:spPr>
          <a:xfrm>
            <a:off x="3065912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C7F68C-5531-ECEA-AA99-A78E2767A3CA}"/>
              </a:ext>
            </a:extLst>
          </p:cNvPr>
          <p:cNvSpPr txBox="1"/>
          <p:nvPr/>
        </p:nvSpPr>
        <p:spPr>
          <a:xfrm>
            <a:off x="3453200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0B8FD8-7233-C815-71CC-306A9809821F}"/>
              </a:ext>
            </a:extLst>
          </p:cNvPr>
          <p:cNvSpPr txBox="1"/>
          <p:nvPr/>
        </p:nvSpPr>
        <p:spPr>
          <a:xfrm>
            <a:off x="3847540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5E1D5A-5974-0A45-F1D9-C7B07D422D21}"/>
              </a:ext>
            </a:extLst>
          </p:cNvPr>
          <p:cNvSpPr/>
          <p:nvPr/>
        </p:nvSpPr>
        <p:spPr>
          <a:xfrm>
            <a:off x="3302586" y="2213849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C795B-13DA-22E7-9FAF-2C23E767D294}"/>
              </a:ext>
            </a:extLst>
          </p:cNvPr>
          <p:cNvSpPr/>
          <p:nvPr/>
        </p:nvSpPr>
        <p:spPr>
          <a:xfrm>
            <a:off x="3331418" y="3234101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A3D332-BACC-BE23-95C4-8FA7B662ED97}"/>
              </a:ext>
            </a:extLst>
          </p:cNvPr>
          <p:cNvSpPr/>
          <p:nvPr/>
        </p:nvSpPr>
        <p:spPr>
          <a:xfrm>
            <a:off x="3335489" y="3007286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19D91D-6027-DE4D-DA38-8EE830412213}"/>
              </a:ext>
            </a:extLst>
          </p:cNvPr>
          <p:cNvSpPr/>
          <p:nvPr/>
        </p:nvSpPr>
        <p:spPr>
          <a:xfrm>
            <a:off x="3331418" y="2733252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32808C-CC4E-0094-1A63-24C19752CC63}"/>
              </a:ext>
            </a:extLst>
          </p:cNvPr>
          <p:cNvSpPr txBox="1"/>
          <p:nvPr/>
        </p:nvSpPr>
        <p:spPr>
          <a:xfrm>
            <a:off x="2788990" y="2098029"/>
            <a:ext cx="479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Rn</a:t>
            </a:r>
          </a:p>
          <a:p>
            <a:r>
              <a:rPr lang="en-US" dirty="0">
                <a:solidFill>
                  <a:schemeClr val="accent6"/>
                </a:solidFill>
              </a:rPr>
              <a:t>…</a:t>
            </a:r>
          </a:p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7A5AB7-9ED4-1359-FA5D-658038D0CDD9}"/>
              </a:ext>
            </a:extLst>
          </p:cNvPr>
          <p:cNvSpPr txBox="1"/>
          <p:nvPr/>
        </p:nvSpPr>
        <p:spPr>
          <a:xfrm>
            <a:off x="1935666" y="813439"/>
            <a:ext cx="18389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Address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(Register name)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837809-34EC-00B1-1A1E-5DD1E75918CE}"/>
              </a:ext>
            </a:extLst>
          </p:cNvPr>
          <p:cNvSpPr txBox="1"/>
          <p:nvPr/>
        </p:nvSpPr>
        <p:spPr>
          <a:xfrm>
            <a:off x="3853279" y="589628"/>
            <a:ext cx="110799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Register</a:t>
            </a:r>
          </a:p>
          <a:p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5FD214-FD62-C7C7-EE7B-EF9AF26AB072}"/>
              </a:ext>
            </a:extLst>
          </p:cNvPr>
          <p:cNvCxnSpPr>
            <a:cxnSpLocks/>
          </p:cNvCxnSpPr>
          <p:nvPr/>
        </p:nvCxnSpPr>
        <p:spPr>
          <a:xfrm>
            <a:off x="2972040" y="1464268"/>
            <a:ext cx="47022" cy="530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3F823A-BCC1-552E-8BCC-760D4C6D52E0}"/>
              </a:ext>
            </a:extLst>
          </p:cNvPr>
          <p:cNvCxnSpPr>
            <a:cxnSpLocks/>
          </p:cNvCxnSpPr>
          <p:nvPr/>
        </p:nvCxnSpPr>
        <p:spPr>
          <a:xfrm flipH="1">
            <a:off x="3998511" y="1250355"/>
            <a:ext cx="190263" cy="65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73D9CB3-1F79-0EB5-C00B-551432AF78DB}"/>
              </a:ext>
            </a:extLst>
          </p:cNvPr>
          <p:cNvSpPr txBox="1"/>
          <p:nvPr/>
        </p:nvSpPr>
        <p:spPr>
          <a:xfrm>
            <a:off x="3630759" y="2335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97EF4-ABA4-B3D2-C5B4-CB750B17398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338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3C4F9B-758D-3F96-8528-E20BC185D344}"/>
              </a:ext>
            </a:extLst>
          </p:cNvPr>
          <p:cNvSpPr/>
          <p:nvPr/>
        </p:nvSpPr>
        <p:spPr>
          <a:xfrm>
            <a:off x="5361138" y="773448"/>
            <a:ext cx="1696331" cy="29064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87E2-FE44-DB65-0834-0CDB39A5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6431"/>
          </a:xfrm>
        </p:spPr>
        <p:txBody>
          <a:bodyPr/>
          <a:lstStyle/>
          <a:p>
            <a:r>
              <a:rPr lang="en-US" dirty="0"/>
              <a:t>From Source to Machine code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378BD75-FAF9-5A1C-8018-CEEA2CB08D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37286" y="4183256"/>
            <a:ext cx="11174451" cy="24569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The </a:t>
            </a:r>
            <a:r>
              <a:rPr lang="en-US" sz="2000" b="1" dirty="0"/>
              <a:t>granularity</a:t>
            </a:r>
            <a:r>
              <a:rPr lang="en-US" sz="2000" dirty="0"/>
              <a:t> of </a:t>
            </a:r>
            <a:r>
              <a:rPr lang="en-US" sz="2000" b="1" dirty="0"/>
              <a:t>compilation and assembly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chemeClr val="accent1"/>
                </a:solidFill>
              </a:rPr>
              <a:t>single text file </a:t>
            </a:r>
            <a:r>
              <a:rPr lang="en-US" sz="2000" dirty="0">
                <a:solidFill>
                  <a:schemeClr val="accent6"/>
                </a:solidFill>
              </a:rPr>
              <a:t>(called a </a:t>
            </a:r>
            <a:r>
              <a:rPr lang="en-US" sz="2000" b="1" dirty="0">
                <a:solidFill>
                  <a:schemeClr val="accent1"/>
                </a:solidFill>
              </a:rPr>
              <a:t>translation unit</a:t>
            </a:r>
            <a:r>
              <a:rPr lang="en-US" sz="2000" b="1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sz="2000" dirty="0"/>
              <a:t>.</a:t>
            </a:r>
            <a:r>
              <a:rPr lang="en-US" sz="2000" b="1" dirty="0"/>
              <a:t>c </a:t>
            </a:r>
            <a:r>
              <a:rPr lang="en-US" sz="2000" dirty="0"/>
              <a:t>file is a C </a:t>
            </a:r>
            <a:r>
              <a:rPr lang="en-US" sz="2000" b="1" dirty="0"/>
              <a:t>source</a:t>
            </a:r>
            <a:r>
              <a:rPr lang="en-US" sz="2000" dirty="0"/>
              <a:t> file (</a:t>
            </a:r>
            <a:r>
              <a:rPr lang="en-US" sz="2000" dirty="0" err="1"/>
              <a:t>file.c</a:t>
            </a:r>
            <a:r>
              <a:rPr lang="en-US" sz="2000" dirty="0"/>
              <a:t>)</a:t>
            </a:r>
          </a:p>
          <a:p>
            <a:pPr lvl="1"/>
            <a:r>
              <a:rPr lang="en-US" sz="2000" b="1" dirty="0"/>
              <a:t>.S </a:t>
            </a:r>
            <a:r>
              <a:rPr lang="en-US" sz="2000" dirty="0"/>
              <a:t>file (upper case S) is a </a:t>
            </a:r>
            <a:r>
              <a:rPr lang="en-US" sz="2000" b="1" dirty="0"/>
              <a:t>human</a:t>
            </a:r>
            <a:r>
              <a:rPr lang="en-US" sz="2000" dirty="0"/>
              <a:t> written </a:t>
            </a:r>
            <a:r>
              <a:rPr lang="en-US" sz="2000" b="1" dirty="0"/>
              <a:t>assembly source </a:t>
            </a:r>
            <a:r>
              <a:rPr lang="en-US" sz="2000" dirty="0"/>
              <a:t>file (</a:t>
            </a:r>
            <a:r>
              <a:rPr lang="en-US" sz="2000" dirty="0" err="1"/>
              <a:t>file.S</a:t>
            </a:r>
            <a:r>
              <a:rPr lang="en-US" sz="2000" dirty="0"/>
              <a:t>)</a:t>
            </a:r>
          </a:p>
          <a:p>
            <a:pPr lvl="1"/>
            <a:r>
              <a:rPr lang="en-US" sz="2000" b="1" dirty="0"/>
              <a:t>.s </a:t>
            </a:r>
            <a:r>
              <a:rPr lang="en-US" sz="2000" dirty="0"/>
              <a:t>file (lower case s) is a </a:t>
            </a:r>
            <a:r>
              <a:rPr lang="en-US" sz="2000" b="1" dirty="0"/>
              <a:t>compiler</a:t>
            </a:r>
            <a:r>
              <a:rPr lang="en-US" sz="2000" dirty="0"/>
              <a:t> generated </a:t>
            </a:r>
            <a:r>
              <a:rPr lang="en-US" sz="2000" b="1" dirty="0"/>
              <a:t>assemble source </a:t>
            </a:r>
            <a:r>
              <a:rPr lang="en-US" sz="2000" dirty="0"/>
              <a:t>file (</a:t>
            </a:r>
            <a:r>
              <a:rPr lang="en-US" sz="2000" dirty="0" err="1"/>
              <a:t>file.s</a:t>
            </a:r>
            <a:r>
              <a:rPr lang="en-US" sz="2000" dirty="0"/>
              <a:t>) </a:t>
            </a:r>
          </a:p>
          <a:p>
            <a:pPr lvl="1"/>
            <a:r>
              <a:rPr lang="en-US" sz="2000" b="1" dirty="0"/>
              <a:t>.o </a:t>
            </a:r>
            <a:r>
              <a:rPr lang="en-US" sz="2000" dirty="0"/>
              <a:t>file is a </a:t>
            </a:r>
            <a:r>
              <a:rPr lang="en-US" sz="2000" b="1" dirty="0"/>
              <a:t>machine code binary</a:t>
            </a:r>
            <a:r>
              <a:rPr lang="en-US" sz="2000" dirty="0"/>
              <a:t> </a:t>
            </a:r>
            <a:r>
              <a:rPr lang="en-US" sz="2000" b="1" dirty="0"/>
              <a:t>(object) </a:t>
            </a:r>
            <a:r>
              <a:rPr lang="en-US" sz="2000" dirty="0"/>
              <a:t>file (</a:t>
            </a:r>
            <a:r>
              <a:rPr lang="en-US" sz="2000" dirty="0" err="1"/>
              <a:t>file.o</a:t>
            </a:r>
            <a:r>
              <a:rPr lang="en-US" sz="2000" dirty="0"/>
              <a:t>)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Multiple </a:t>
            </a:r>
            <a:r>
              <a:rPr lang="en-US" sz="2000" b="1" dirty="0"/>
              <a:t>.o </a:t>
            </a:r>
            <a:r>
              <a:rPr lang="en-US" sz="2000" dirty="0"/>
              <a:t>files are </a:t>
            </a:r>
            <a:r>
              <a:rPr lang="en-US" sz="2000" b="1" dirty="0"/>
              <a:t>combined</a:t>
            </a:r>
            <a:r>
              <a:rPr lang="en-US" sz="2000" dirty="0"/>
              <a:t> (linked) into an </a:t>
            </a:r>
            <a:r>
              <a:rPr lang="en-US" sz="2000" b="1" dirty="0"/>
              <a:t>executable file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0605D9-7B13-3456-EBD6-8315A4F7DA4C}"/>
              </a:ext>
            </a:extLst>
          </p:cNvPr>
          <p:cNvSpPr/>
          <p:nvPr/>
        </p:nvSpPr>
        <p:spPr>
          <a:xfrm>
            <a:off x="528281" y="816427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9676EE-8E80-B42D-46C4-F204918238A1}"/>
              </a:ext>
            </a:extLst>
          </p:cNvPr>
          <p:cNvSpPr/>
          <p:nvPr/>
        </p:nvSpPr>
        <p:spPr>
          <a:xfrm>
            <a:off x="1882464" y="816426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E7C912-500F-7B96-D83D-FE1462D90F97}"/>
              </a:ext>
            </a:extLst>
          </p:cNvPr>
          <p:cNvSpPr/>
          <p:nvPr/>
        </p:nvSpPr>
        <p:spPr>
          <a:xfrm>
            <a:off x="3410819" y="816426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92393-E928-358F-C0E1-FB80467BC5D9}"/>
              </a:ext>
            </a:extLst>
          </p:cNvPr>
          <p:cNvSpPr/>
          <p:nvPr/>
        </p:nvSpPr>
        <p:spPr>
          <a:xfrm>
            <a:off x="737286" y="2035085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Assembly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AC40B96-EE3E-2BF5-1F6D-E380678873E3}"/>
              </a:ext>
            </a:extLst>
          </p:cNvPr>
          <p:cNvSpPr/>
          <p:nvPr/>
        </p:nvSpPr>
        <p:spPr>
          <a:xfrm>
            <a:off x="987066" y="2955270"/>
            <a:ext cx="2855417" cy="476989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F4324-714D-855D-6831-D769DC68472D}"/>
              </a:ext>
            </a:extLst>
          </p:cNvPr>
          <p:cNvSpPr txBox="1"/>
          <p:nvPr/>
        </p:nvSpPr>
        <p:spPr>
          <a:xfrm>
            <a:off x="5538607" y="757381"/>
            <a:ext cx="1221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High level Language</a:t>
            </a:r>
          </a:p>
          <a:p>
            <a:r>
              <a:rPr lang="en-US" dirty="0">
                <a:solidFill>
                  <a:schemeClr val="accent6"/>
                </a:solidFill>
              </a:rPr>
              <a:t>File (text)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EE680-AC05-06A9-069F-22CE68F687F9}"/>
              </a:ext>
            </a:extLst>
          </p:cNvPr>
          <p:cNvSpPr txBox="1"/>
          <p:nvPr/>
        </p:nvSpPr>
        <p:spPr>
          <a:xfrm>
            <a:off x="5431671" y="1992106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Assembly file</a:t>
            </a:r>
          </a:p>
          <a:p>
            <a:r>
              <a:rPr lang="en-US" dirty="0">
                <a:solidFill>
                  <a:schemeClr val="accent6"/>
                </a:solidFill>
              </a:rPr>
              <a:t>(text)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A4F9A-83E9-C025-33AA-645DC5C01684}"/>
              </a:ext>
            </a:extLst>
          </p:cNvPr>
          <p:cNvSpPr txBox="1"/>
          <p:nvPr/>
        </p:nvSpPr>
        <p:spPr>
          <a:xfrm>
            <a:off x="5487437" y="2991837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Object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3F23B-7D20-8215-711B-788C2AD0A202}"/>
              </a:ext>
            </a:extLst>
          </p:cNvPr>
          <p:cNvSpPr txBox="1"/>
          <p:nvPr/>
        </p:nvSpPr>
        <p:spPr>
          <a:xfrm>
            <a:off x="3985563" y="155749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E726F5-9906-2FF7-6663-E2AC8C8CD925}"/>
              </a:ext>
            </a:extLst>
          </p:cNvPr>
          <p:cNvSpPr txBox="1"/>
          <p:nvPr/>
        </p:nvSpPr>
        <p:spPr>
          <a:xfrm>
            <a:off x="3985562" y="262105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20E4073F-A28B-AFFC-DC7F-D93D501BD0F4}"/>
              </a:ext>
            </a:extLst>
          </p:cNvPr>
          <p:cNvSpPr/>
          <p:nvPr/>
        </p:nvSpPr>
        <p:spPr>
          <a:xfrm>
            <a:off x="3750757" y="155972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5088F330-A581-4D3E-BFD7-1AA49994123B}"/>
              </a:ext>
            </a:extLst>
          </p:cNvPr>
          <p:cNvSpPr/>
          <p:nvPr/>
        </p:nvSpPr>
        <p:spPr>
          <a:xfrm>
            <a:off x="2321765" y="157502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1068265-28A2-C6BD-5A6D-A9C2D8613E12}"/>
              </a:ext>
            </a:extLst>
          </p:cNvPr>
          <p:cNvSpPr/>
          <p:nvPr/>
        </p:nvSpPr>
        <p:spPr>
          <a:xfrm>
            <a:off x="909961" y="154312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7A5089C-FE64-C37A-CCA6-4B5BD6E6EFCD}"/>
              </a:ext>
            </a:extLst>
          </p:cNvPr>
          <p:cNvSpPr/>
          <p:nvPr/>
        </p:nvSpPr>
        <p:spPr>
          <a:xfrm>
            <a:off x="2218503" y="2485851"/>
            <a:ext cx="325553" cy="42802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1DD544A-8CA2-D6F7-E0BA-769B297B665F}"/>
              </a:ext>
            </a:extLst>
          </p:cNvPr>
          <p:cNvSpPr/>
          <p:nvPr/>
        </p:nvSpPr>
        <p:spPr>
          <a:xfrm>
            <a:off x="7485659" y="738665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5AA5D88-CF8B-F05D-CAF3-E32AA60030E4}"/>
              </a:ext>
            </a:extLst>
          </p:cNvPr>
          <p:cNvSpPr/>
          <p:nvPr/>
        </p:nvSpPr>
        <p:spPr>
          <a:xfrm>
            <a:off x="8839842" y="73866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1FE2EC5-D973-0FB3-4F16-7C73497A60F5}"/>
              </a:ext>
            </a:extLst>
          </p:cNvPr>
          <p:cNvSpPr/>
          <p:nvPr/>
        </p:nvSpPr>
        <p:spPr>
          <a:xfrm>
            <a:off x="10368197" y="73866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8D840-64F0-A17D-04E1-294F21C4F324}"/>
              </a:ext>
            </a:extLst>
          </p:cNvPr>
          <p:cNvSpPr/>
          <p:nvPr/>
        </p:nvSpPr>
        <p:spPr>
          <a:xfrm>
            <a:off x="7694664" y="1957323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Assembly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CF882D31-EB90-32D4-E389-011B04A9546C}"/>
              </a:ext>
            </a:extLst>
          </p:cNvPr>
          <p:cNvSpPr/>
          <p:nvPr/>
        </p:nvSpPr>
        <p:spPr>
          <a:xfrm>
            <a:off x="8027692" y="2924418"/>
            <a:ext cx="3026755" cy="504582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 code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0EFFF-193E-9D92-FAE3-73B83A30C0C4}"/>
              </a:ext>
            </a:extLst>
          </p:cNvPr>
          <p:cNvSpPr txBox="1"/>
          <p:nvPr/>
        </p:nvSpPr>
        <p:spPr>
          <a:xfrm>
            <a:off x="10942941" y="147973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F992BA-0BCF-A4DC-E4F7-384BA7F9C4F5}"/>
              </a:ext>
            </a:extLst>
          </p:cNvPr>
          <p:cNvSpPr txBox="1"/>
          <p:nvPr/>
        </p:nvSpPr>
        <p:spPr>
          <a:xfrm>
            <a:off x="10942940" y="254328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3F340AF2-A6AA-EACC-3DD4-9FF444BF30A4}"/>
              </a:ext>
            </a:extLst>
          </p:cNvPr>
          <p:cNvSpPr/>
          <p:nvPr/>
        </p:nvSpPr>
        <p:spPr>
          <a:xfrm>
            <a:off x="10708135" y="1481965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950BDF38-7C7B-97E5-1207-C671BB016C80}"/>
              </a:ext>
            </a:extLst>
          </p:cNvPr>
          <p:cNvSpPr/>
          <p:nvPr/>
        </p:nvSpPr>
        <p:spPr>
          <a:xfrm>
            <a:off x="9279143" y="149726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EBD0978E-6B56-33F8-4FA7-1B85722F2497}"/>
              </a:ext>
            </a:extLst>
          </p:cNvPr>
          <p:cNvSpPr/>
          <p:nvPr/>
        </p:nvSpPr>
        <p:spPr>
          <a:xfrm>
            <a:off x="7867339" y="146536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082BF81-E484-61BB-9027-C7FD881F7E41}"/>
              </a:ext>
            </a:extLst>
          </p:cNvPr>
          <p:cNvSpPr/>
          <p:nvPr/>
        </p:nvSpPr>
        <p:spPr>
          <a:xfrm>
            <a:off x="9381328" y="243770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B68393-3D14-9886-FFE9-639C92A7AB14}"/>
              </a:ext>
            </a:extLst>
          </p:cNvPr>
          <p:cNvSpPr txBox="1"/>
          <p:nvPr/>
        </p:nvSpPr>
        <p:spPr>
          <a:xfrm>
            <a:off x="11927778" y="65695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6184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B683B8-FAE0-6C41-5426-0B1B5BDB766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49111" y="3732289"/>
            <a:ext cx="5981819" cy="28298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Zoom Office Hours</a:t>
            </a:r>
          </a:p>
          <a:p>
            <a:pPr marL="354012" lvl="1" indent="0">
              <a:buNone/>
            </a:pPr>
            <a:r>
              <a:rPr lang="en-US" sz="2200" dirty="0"/>
              <a:t> </a:t>
            </a:r>
            <a:r>
              <a:rPr lang="en-US" sz="2200" dirty="0">
                <a:solidFill>
                  <a:srgbClr val="7030A0"/>
                </a:solidFill>
                <a:latin typeface="Helvetica Neue" panose="02000503000000020004" pitchFamily="2" charset="0"/>
              </a:rPr>
              <a:t>https://ucsd.zoom.us/j/94331007124</a:t>
            </a:r>
            <a:endParaRPr lang="en-US" sz="2200" dirty="0">
              <a:solidFill>
                <a:srgbClr val="7030A0"/>
              </a:solidFill>
            </a:endParaRP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Friday: </a:t>
            </a:r>
            <a:r>
              <a:rPr lang="en-US" sz="2200" dirty="0"/>
              <a:t>4:00 PM to 4:45 PM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These office hours can be </a:t>
            </a:r>
            <a:r>
              <a:rPr lang="en-US" sz="2200" dirty="0" err="1">
                <a:solidFill>
                  <a:schemeClr val="accent6"/>
                </a:solidFill>
              </a:rPr>
              <a:t>indivual</a:t>
            </a:r>
            <a:r>
              <a:rPr lang="en-US" sz="2200" dirty="0">
                <a:solidFill>
                  <a:schemeClr val="accent6"/>
                </a:solidFill>
              </a:rPr>
              <a:t> of for a group if you like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Additional office times By Appointment 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Send me email to schedule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B9E5B6-A2A6-5D44-91C4-4A241527D9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9441" y="1987977"/>
            <a:ext cx="5561629" cy="29279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70C0"/>
                </a:solidFill>
              </a:rPr>
              <a:t>Instructor</a:t>
            </a:r>
            <a:r>
              <a:rPr lang="en-US" sz="2200" dirty="0"/>
              <a:t>: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Keith Muller 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I highly encourage feedback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Please bring any issues to my attention, I will promptly address them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How to </a:t>
            </a:r>
            <a:r>
              <a:rPr lang="en-US" sz="2200" dirty="0">
                <a:solidFill>
                  <a:schemeClr val="accent3"/>
                </a:solidFill>
              </a:rPr>
              <a:t>contact me directly</a:t>
            </a:r>
            <a:r>
              <a:rPr lang="en-US" sz="2200" dirty="0"/>
              <a:t>:</a:t>
            </a:r>
          </a:p>
          <a:p>
            <a:pPr lvl="1"/>
            <a:r>
              <a:rPr lang="en-US" sz="2200" dirty="0" err="1"/>
              <a:t>kmuller@ucsd.edu</a:t>
            </a:r>
            <a:endParaRPr lang="en-US" sz="2200" dirty="0"/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Please do not use canvas messages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1" y="130705"/>
            <a:ext cx="10515600" cy="516996"/>
          </a:xfrm>
        </p:spPr>
        <p:txBody>
          <a:bodyPr/>
          <a:lstStyle/>
          <a:p>
            <a:r>
              <a:rPr lang="en-US" dirty="0"/>
              <a:t>CSE30 Section B Spring 2024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AD2BD35-F0BA-D4AC-F86A-7F722C9827E5}"/>
              </a:ext>
            </a:extLst>
          </p:cNvPr>
          <p:cNvSpPr txBox="1">
            <a:spLocks/>
          </p:cNvSpPr>
          <p:nvPr/>
        </p:nvSpPr>
        <p:spPr>
          <a:xfrm>
            <a:off x="5972186" y="661258"/>
            <a:ext cx="5858744" cy="2653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In Person Office Hours: CSE 2109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Tue, Thu</a:t>
            </a:r>
            <a:r>
              <a:rPr lang="en-US" sz="2200" dirty="0"/>
              <a:t>: 2:00 PM to 3:00 PM 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These office hours are group meetings</a:t>
            </a:r>
          </a:p>
          <a:p>
            <a:pPr lvl="1"/>
            <a:r>
              <a:rPr lang="en-US" sz="2200" dirty="0"/>
              <a:t>Ask questions, review material, or just come to listen </a:t>
            </a:r>
          </a:p>
          <a:p>
            <a:pPr lvl="1"/>
            <a:r>
              <a:rPr lang="en-US" sz="2200" dirty="0"/>
              <a:t>Students who attend office hours tend to do better in the course</a:t>
            </a:r>
          </a:p>
        </p:txBody>
      </p:sp>
    </p:spTree>
    <p:extLst>
      <p:ext uri="{BB962C8B-B14F-4D97-AF65-F5344CB8AC3E}">
        <p14:creationId xmlns:p14="http://schemas.microsoft.com/office/powerpoint/2010/main" val="1466276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4CD5B2-C3E2-E02D-C6EE-1CE1F8B2361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8911" y="3325640"/>
            <a:ext cx="11331909" cy="345236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Each source file (</a:t>
            </a:r>
            <a:r>
              <a:rPr lang="en-US" sz="1800" b="1" dirty="0">
                <a:solidFill>
                  <a:schemeClr val="accent1"/>
                </a:solidFill>
              </a:rPr>
              <a:t>Translation unit) </a:t>
            </a:r>
            <a:r>
              <a:rPr lang="en-US" sz="1800" dirty="0"/>
              <a:t> is compiled (or assembled) independently to an object file</a:t>
            </a:r>
          </a:p>
          <a:p>
            <a:pPr lvl="1"/>
            <a:r>
              <a:rPr lang="en-US" sz="1800" dirty="0"/>
              <a:t>When we </a:t>
            </a:r>
            <a:r>
              <a:rPr lang="en-US" sz="1800" dirty="0">
                <a:solidFill>
                  <a:schemeClr val="accent1"/>
                </a:solidFill>
              </a:rPr>
              <a:t>modify a single file </a:t>
            </a:r>
            <a:r>
              <a:rPr lang="en-US" sz="1800" dirty="0"/>
              <a:t>in a </a:t>
            </a:r>
            <a:r>
              <a:rPr lang="en-US" sz="1800" dirty="0">
                <a:solidFill>
                  <a:schemeClr val="accent3"/>
                </a:solidFill>
              </a:rPr>
              <a:t>multi-source file program</a:t>
            </a:r>
            <a:r>
              <a:rPr lang="en-US" sz="1800" dirty="0"/>
              <a:t>, we want to only </a:t>
            </a:r>
            <a:r>
              <a:rPr lang="en-US" sz="1800" b="1" dirty="0">
                <a:solidFill>
                  <a:srgbClr val="00B050"/>
                </a:solidFill>
              </a:rPr>
              <a:t>recompile</a:t>
            </a:r>
            <a:r>
              <a:rPr lang="en-US" sz="1800" dirty="0">
                <a:solidFill>
                  <a:srgbClr val="00B050"/>
                </a:solidFill>
              </a:rPr>
              <a:t> the </a:t>
            </a:r>
            <a:r>
              <a:rPr lang="en-US" sz="1800" b="1" dirty="0">
                <a:solidFill>
                  <a:srgbClr val="00B050"/>
                </a:solidFill>
              </a:rPr>
              <a:t>file</a:t>
            </a:r>
            <a:r>
              <a:rPr lang="en-US" sz="1800" dirty="0">
                <a:solidFill>
                  <a:srgbClr val="00B050"/>
                </a:solidFill>
              </a:rPr>
              <a:t> that changed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F37440"/>
                </a:solidFill>
              </a:rPr>
              <a:t>combine </a:t>
            </a:r>
            <a:r>
              <a:rPr lang="en-US" sz="1800" dirty="0">
                <a:solidFill>
                  <a:schemeClr val="accent6"/>
                </a:solidFill>
              </a:rPr>
              <a:t>it with the </a:t>
            </a:r>
            <a:r>
              <a:rPr lang="en-US" sz="1800" dirty="0">
                <a:solidFill>
                  <a:srgbClr val="F37440"/>
                </a:solidFill>
              </a:rPr>
              <a:t>other already compiled object files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Library file </a:t>
            </a:r>
            <a:r>
              <a:rPr lang="en-US" sz="1800" dirty="0">
                <a:solidFill>
                  <a:schemeClr val="accent6"/>
                </a:solidFill>
              </a:rPr>
              <a:t>(</a:t>
            </a:r>
            <a:r>
              <a:rPr lang="en-US" sz="1800" dirty="0" err="1">
                <a:solidFill>
                  <a:schemeClr val="accent6"/>
                </a:solidFill>
              </a:rPr>
              <a:t>lib</a:t>
            </a:r>
            <a:r>
              <a:rPr lang="en-US" sz="1800" dirty="0" err="1">
                <a:solidFill>
                  <a:srgbClr val="00B050"/>
                </a:solidFill>
              </a:rPr>
              <a:t>XX</a:t>
            </a:r>
            <a:r>
              <a:rPr lang="en-US" sz="1800" dirty="0" err="1">
                <a:solidFill>
                  <a:schemeClr val="accent6"/>
                </a:solidFill>
              </a:rPr>
              <a:t>.a</a:t>
            </a:r>
            <a:r>
              <a:rPr lang="en-US" sz="1800" dirty="0">
                <a:solidFill>
                  <a:schemeClr val="accent6"/>
                </a:solidFill>
              </a:rPr>
              <a:t> – where </a:t>
            </a:r>
            <a:r>
              <a:rPr lang="en-US" sz="1800" dirty="0">
                <a:solidFill>
                  <a:srgbClr val="00B050"/>
                </a:solidFill>
              </a:rPr>
              <a:t>XX</a:t>
            </a:r>
            <a:r>
              <a:rPr lang="en-US" sz="1800" dirty="0">
                <a:solidFill>
                  <a:schemeClr val="accent6"/>
                </a:solidFill>
              </a:rPr>
              <a:t> is the library name) is an </a:t>
            </a:r>
            <a:r>
              <a:rPr lang="en-US" sz="1800" b="1" dirty="0">
                <a:solidFill>
                  <a:schemeClr val="accent6"/>
                </a:solidFill>
              </a:rPr>
              <a:t>aggregation</a:t>
            </a:r>
            <a:r>
              <a:rPr lang="en-US" sz="1800" dirty="0">
                <a:solidFill>
                  <a:schemeClr val="accent6"/>
                </a:solidFill>
              </a:rPr>
              <a:t> of </a:t>
            </a:r>
            <a:r>
              <a:rPr lang="en-US" sz="1800" b="1" dirty="0">
                <a:solidFill>
                  <a:schemeClr val="accent6"/>
                </a:solidFill>
              </a:rPr>
              <a:t>distinct object </a:t>
            </a:r>
            <a:r>
              <a:rPr lang="en-US" sz="1800" dirty="0">
                <a:solidFill>
                  <a:schemeClr val="accent6"/>
                </a:solidFill>
              </a:rPr>
              <a:t>(.o) files </a:t>
            </a:r>
          </a:p>
          <a:p>
            <a:r>
              <a:rPr lang="en-US" sz="1800" dirty="0">
                <a:solidFill>
                  <a:srgbClr val="00B050"/>
                </a:solidFill>
              </a:rPr>
              <a:t>Linker</a:t>
            </a: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combines </a:t>
            </a:r>
            <a:r>
              <a:rPr lang="en-US" sz="1800" dirty="0">
                <a:solidFill>
                  <a:schemeClr val="accent6"/>
                </a:solidFill>
              </a:rPr>
              <a:t>all the </a:t>
            </a:r>
            <a:r>
              <a:rPr lang="en-US" sz="1800" dirty="0">
                <a:solidFill>
                  <a:schemeClr val="accent1"/>
                </a:solidFill>
              </a:rPr>
              <a:t>listed object files together </a:t>
            </a:r>
            <a:r>
              <a:rPr lang="en-US" sz="1800" dirty="0">
                <a:solidFill>
                  <a:schemeClr val="accent6"/>
                </a:solidFill>
              </a:rPr>
              <a:t>plus </a:t>
            </a:r>
            <a:r>
              <a:rPr lang="en-US" sz="1800" b="1" dirty="0">
                <a:solidFill>
                  <a:schemeClr val="accent6"/>
                </a:solidFill>
              </a:rPr>
              <a:t>just those object files in libraries </a:t>
            </a:r>
            <a:r>
              <a:rPr lang="en-US" sz="1800" dirty="0">
                <a:solidFill>
                  <a:schemeClr val="accent6"/>
                </a:solidFill>
              </a:rPr>
              <a:t>whose </a:t>
            </a:r>
            <a:r>
              <a:rPr lang="en-US" sz="1800" b="1" dirty="0">
                <a:solidFill>
                  <a:schemeClr val="accent6"/>
                </a:solidFill>
              </a:rPr>
              <a:t>contents are referenced </a:t>
            </a:r>
            <a:endParaRPr lang="en-US" sz="1800" dirty="0">
              <a:solidFill>
                <a:schemeClr val="accent5"/>
              </a:solidFill>
            </a:endParaRPr>
          </a:p>
          <a:p>
            <a:pPr lvl="1"/>
            <a:r>
              <a:rPr lang="en-US" sz="1800" b="1" dirty="0">
                <a:solidFill>
                  <a:schemeClr val="accent6"/>
                </a:solidFill>
              </a:rPr>
              <a:t>Example</a:t>
            </a:r>
            <a:r>
              <a:rPr lang="en-US" sz="1800" dirty="0">
                <a:solidFill>
                  <a:schemeClr val="accent6"/>
                </a:solidFill>
              </a:rPr>
              <a:t>: </a:t>
            </a:r>
            <a:r>
              <a:rPr lang="en-US" sz="1800" dirty="0" err="1">
                <a:solidFill>
                  <a:schemeClr val="accent6"/>
                </a:solidFill>
              </a:rPr>
              <a:t>one.c</a:t>
            </a:r>
            <a:r>
              <a:rPr lang="en-US" sz="1800" dirty="0">
                <a:solidFill>
                  <a:schemeClr val="accent6"/>
                </a:solidFill>
              </a:rPr>
              <a:t> and </a:t>
            </a:r>
            <a:r>
              <a:rPr lang="en-US" sz="1800" dirty="0" err="1">
                <a:solidFill>
                  <a:schemeClr val="accent6"/>
                </a:solidFill>
              </a:rPr>
              <a:t>two.c</a:t>
            </a:r>
            <a:r>
              <a:rPr lang="en-US" sz="1800" dirty="0">
                <a:solidFill>
                  <a:schemeClr val="accent6"/>
                </a:solidFill>
              </a:rPr>
              <a:t> call functions contained in func1.o and func3.o (no calls to func2.o or func4.o)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Important: </a:t>
            </a:r>
            <a:r>
              <a:rPr lang="en-US" sz="1800" b="1" dirty="0">
                <a:solidFill>
                  <a:schemeClr val="accent6"/>
                </a:solidFill>
              </a:rPr>
              <a:t>Object files created from C and assembly source can be linked </a:t>
            </a:r>
            <a:r>
              <a:rPr lang="en-US" sz="1800" dirty="0">
                <a:solidFill>
                  <a:schemeClr val="accent6"/>
                </a:solidFill>
              </a:rPr>
              <a:t>(call each other) into a working executable when certain rules are followed (</a:t>
            </a:r>
            <a:r>
              <a:rPr lang="en-US" sz="1800" dirty="0">
                <a:solidFill>
                  <a:schemeClr val="accent1"/>
                </a:solidFill>
              </a:rPr>
              <a:t>we will be doing a lot of this later this quarter</a:t>
            </a:r>
            <a:r>
              <a:rPr lang="en-US" sz="18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5E426C-B94A-EF93-BA6D-2BBE8ED59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011482" cy="473684"/>
          </a:xfrm>
        </p:spPr>
        <p:txBody>
          <a:bodyPr/>
          <a:lstStyle/>
          <a:p>
            <a:r>
              <a:rPr lang="en-US" dirty="0"/>
              <a:t>Linker: Combines object files to create an executable file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10B795A-4A3A-24F5-0A61-E7DDB4E57A1E}"/>
              </a:ext>
            </a:extLst>
          </p:cNvPr>
          <p:cNvSpPr/>
          <p:nvPr/>
        </p:nvSpPr>
        <p:spPr>
          <a:xfrm>
            <a:off x="819759" y="57250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one.c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849E2A-333F-27CF-13D7-5D3FCA15DB16}"/>
              </a:ext>
            </a:extLst>
          </p:cNvPr>
          <p:cNvSpPr/>
          <p:nvPr/>
        </p:nvSpPr>
        <p:spPr>
          <a:xfrm>
            <a:off x="598911" y="2420439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1BBBA7FC-11C1-2073-8B3A-339EA7200562}"/>
              </a:ext>
            </a:extLst>
          </p:cNvPr>
          <p:cNvSpPr/>
          <p:nvPr/>
        </p:nvSpPr>
        <p:spPr>
          <a:xfrm>
            <a:off x="2570633" y="530922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7D5DCD-B6E7-BF8B-CE63-4821F3D4A2B6}"/>
              </a:ext>
            </a:extLst>
          </p:cNvPr>
          <p:cNvSpPr/>
          <p:nvPr/>
        </p:nvSpPr>
        <p:spPr>
          <a:xfrm>
            <a:off x="819759" y="1434739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BAECEC6-B051-77C1-FDCC-D5B67DEADA96}"/>
              </a:ext>
            </a:extLst>
          </p:cNvPr>
          <p:cNvSpPr/>
          <p:nvPr/>
        </p:nvSpPr>
        <p:spPr>
          <a:xfrm>
            <a:off x="2570633" y="1481982"/>
            <a:ext cx="1541418" cy="798454"/>
          </a:xfrm>
          <a:prstGeom prst="parallelogram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D9AF5BDA-5698-ECFB-E99A-ABE9AD5D47BB}"/>
              </a:ext>
            </a:extLst>
          </p:cNvPr>
          <p:cNvSpPr/>
          <p:nvPr/>
        </p:nvSpPr>
        <p:spPr>
          <a:xfrm>
            <a:off x="2570633" y="2388651"/>
            <a:ext cx="1541418" cy="798454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59A6AA-399F-2C94-29B5-BAF147FD213C}"/>
              </a:ext>
            </a:extLst>
          </p:cNvPr>
          <p:cNvSpPr/>
          <p:nvPr/>
        </p:nvSpPr>
        <p:spPr>
          <a:xfrm>
            <a:off x="5907100" y="938357"/>
            <a:ext cx="1593668" cy="619586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9D2B9A-5CF5-03FE-C095-CD28402C1D4F}"/>
              </a:ext>
            </a:extLst>
          </p:cNvPr>
          <p:cNvSpPr/>
          <p:nvPr/>
        </p:nvSpPr>
        <p:spPr>
          <a:xfrm>
            <a:off x="6050866" y="1999553"/>
            <a:ext cx="1293223" cy="2847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func1.o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05DF11-D889-9DBB-C855-3CF73CC2828F}"/>
              </a:ext>
            </a:extLst>
          </p:cNvPr>
          <p:cNvSpPr/>
          <p:nvPr/>
        </p:nvSpPr>
        <p:spPr>
          <a:xfrm>
            <a:off x="6050867" y="2307080"/>
            <a:ext cx="1293223" cy="2847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func2.o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9BFA28-A4C6-BBD5-38B2-17613F136618}"/>
              </a:ext>
            </a:extLst>
          </p:cNvPr>
          <p:cNvSpPr/>
          <p:nvPr/>
        </p:nvSpPr>
        <p:spPr>
          <a:xfrm>
            <a:off x="6050868" y="2614175"/>
            <a:ext cx="1293223" cy="284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func3.o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B8783-6B10-1F5C-AE91-EA9B4B84EA51}"/>
              </a:ext>
            </a:extLst>
          </p:cNvPr>
          <p:cNvSpPr/>
          <p:nvPr/>
        </p:nvSpPr>
        <p:spPr>
          <a:xfrm>
            <a:off x="6050869" y="2916681"/>
            <a:ext cx="1293223" cy="2847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func4.o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A44489-84EF-B18B-DACB-21CF440B5F6D}"/>
              </a:ext>
            </a:extLst>
          </p:cNvPr>
          <p:cNvSpPr txBox="1"/>
          <p:nvPr/>
        </p:nvSpPr>
        <p:spPr>
          <a:xfrm>
            <a:off x="7708251" y="2523481"/>
            <a:ext cx="263405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Static</a:t>
            </a:r>
          </a:p>
          <a:p>
            <a:r>
              <a:rPr lang="en-US" dirty="0">
                <a:solidFill>
                  <a:schemeClr val="accent1"/>
                </a:solidFill>
              </a:rPr>
              <a:t>Library file (</a:t>
            </a:r>
            <a:r>
              <a:rPr lang="en-US" dirty="0" err="1">
                <a:solidFill>
                  <a:schemeClr val="accent1"/>
                </a:solidFill>
              </a:rPr>
              <a:t>libsample.a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CD4A50-F2F7-F422-7D1C-0BAEF1629CC3}"/>
              </a:ext>
            </a:extLst>
          </p:cNvPr>
          <p:cNvCxnSpPr/>
          <p:nvPr/>
        </p:nvCxnSpPr>
        <p:spPr>
          <a:xfrm>
            <a:off x="4940379" y="783271"/>
            <a:ext cx="0" cy="229770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18">
            <a:extLst>
              <a:ext uri="{FF2B5EF4-FFF2-40B4-BE49-F238E27FC236}">
                <a16:creationId xmlns:a16="http://schemas.microsoft.com/office/drawing/2014/main" id="{45366B81-D606-F888-8A78-DBFEA3C9FF81}"/>
              </a:ext>
            </a:extLst>
          </p:cNvPr>
          <p:cNvSpPr/>
          <p:nvPr/>
        </p:nvSpPr>
        <p:spPr>
          <a:xfrm rot="16200000">
            <a:off x="2238696" y="68440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E6822792-C4AD-7355-70A1-45E0A0EFBCE7}"/>
              </a:ext>
            </a:extLst>
          </p:cNvPr>
          <p:cNvSpPr/>
          <p:nvPr/>
        </p:nvSpPr>
        <p:spPr>
          <a:xfrm rot="16200000">
            <a:off x="2200527" y="155210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3A03AD3C-87A0-FB69-F257-7333427E207A}"/>
              </a:ext>
            </a:extLst>
          </p:cNvPr>
          <p:cNvSpPr/>
          <p:nvPr/>
        </p:nvSpPr>
        <p:spPr>
          <a:xfrm rot="16200000">
            <a:off x="2247296" y="254183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2BE054C5-A897-7D46-6D5C-7D78D5F7C009}"/>
              </a:ext>
            </a:extLst>
          </p:cNvPr>
          <p:cNvSpPr/>
          <p:nvPr/>
        </p:nvSpPr>
        <p:spPr>
          <a:xfrm rot="16200000">
            <a:off x="4335272" y="79007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2CB8C7EA-B9F5-D9E2-979F-5CAF897D118B}"/>
              </a:ext>
            </a:extLst>
          </p:cNvPr>
          <p:cNvSpPr/>
          <p:nvPr/>
        </p:nvSpPr>
        <p:spPr>
          <a:xfrm rot="16200000">
            <a:off x="4306416" y="169461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99F8F61C-BDE1-744B-F7BE-71C72D3FCAD1}"/>
              </a:ext>
            </a:extLst>
          </p:cNvPr>
          <p:cNvSpPr/>
          <p:nvPr/>
        </p:nvSpPr>
        <p:spPr>
          <a:xfrm rot="16200000">
            <a:off x="4332298" y="252397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2C339434-41CC-BFE3-2451-0C6E560B1371}"/>
              </a:ext>
            </a:extLst>
          </p:cNvPr>
          <p:cNvSpPr/>
          <p:nvPr/>
        </p:nvSpPr>
        <p:spPr>
          <a:xfrm rot="16200000">
            <a:off x="5339744" y="95918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971A5E3C-63B5-A2A6-455B-D58DC3CF669A}"/>
              </a:ext>
            </a:extLst>
          </p:cNvPr>
          <p:cNvSpPr/>
          <p:nvPr/>
        </p:nvSpPr>
        <p:spPr>
          <a:xfrm rot="10800000">
            <a:off x="6609606" y="155303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EF0C31-DF3F-0703-CC92-94BF1EEE921B}"/>
              </a:ext>
            </a:extLst>
          </p:cNvPr>
          <p:cNvSpPr/>
          <p:nvPr/>
        </p:nvSpPr>
        <p:spPr>
          <a:xfrm>
            <a:off x="8203274" y="1554010"/>
            <a:ext cx="1293223" cy="2847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func1.o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9E10A0-458C-00A2-2130-DADE92CBA75D}"/>
              </a:ext>
            </a:extLst>
          </p:cNvPr>
          <p:cNvSpPr/>
          <p:nvPr/>
        </p:nvSpPr>
        <p:spPr>
          <a:xfrm>
            <a:off x="8203275" y="618808"/>
            <a:ext cx="1293223" cy="28479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one.o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EFB09D-6EAF-A0B6-3512-9B3574665573}"/>
              </a:ext>
            </a:extLst>
          </p:cNvPr>
          <p:cNvSpPr/>
          <p:nvPr/>
        </p:nvSpPr>
        <p:spPr>
          <a:xfrm>
            <a:off x="8203275" y="935808"/>
            <a:ext cx="1293223" cy="284797"/>
          </a:xfrm>
          <a:prstGeom prst="rect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two.o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0A9D52-E50C-BEFD-7E14-308D8F53AA4C}"/>
              </a:ext>
            </a:extLst>
          </p:cNvPr>
          <p:cNvSpPr/>
          <p:nvPr/>
        </p:nvSpPr>
        <p:spPr>
          <a:xfrm>
            <a:off x="8203274" y="1237010"/>
            <a:ext cx="1293223" cy="284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three.o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680148-545E-FF94-3329-E531D3B7E596}"/>
              </a:ext>
            </a:extLst>
          </p:cNvPr>
          <p:cNvSpPr/>
          <p:nvPr/>
        </p:nvSpPr>
        <p:spPr>
          <a:xfrm>
            <a:off x="8203274" y="1853888"/>
            <a:ext cx="1293223" cy="284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func3.o</a:t>
            </a: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BDA5D30C-BB3A-A9D3-3BEC-CB3DD30C9BA7}"/>
              </a:ext>
            </a:extLst>
          </p:cNvPr>
          <p:cNvSpPr/>
          <p:nvPr/>
        </p:nvSpPr>
        <p:spPr>
          <a:xfrm rot="16200000">
            <a:off x="7845656" y="102719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1549AB-AEA9-C7E6-CAC1-0E6ED9C64B8B}"/>
              </a:ext>
            </a:extLst>
          </p:cNvPr>
          <p:cNvSpPr txBox="1"/>
          <p:nvPr/>
        </p:nvSpPr>
        <p:spPr>
          <a:xfrm>
            <a:off x="9921124" y="1006210"/>
            <a:ext cx="168507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Executable file</a:t>
            </a:r>
          </a:p>
          <a:p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a.out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BC929-4B9F-16B5-F251-B835F5BC74A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2AD4E510-B343-FD05-1DD0-8613798D4981}"/>
              </a:ext>
            </a:extLst>
          </p:cNvPr>
          <p:cNvSpPr/>
          <p:nvPr/>
        </p:nvSpPr>
        <p:spPr>
          <a:xfrm>
            <a:off x="7450466" y="2756573"/>
            <a:ext cx="242783" cy="30908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401FFBBE-986F-41CA-CC3E-E12E43C715A3}"/>
              </a:ext>
            </a:extLst>
          </p:cNvPr>
          <p:cNvSpPr/>
          <p:nvPr/>
        </p:nvSpPr>
        <p:spPr>
          <a:xfrm>
            <a:off x="9678340" y="1199466"/>
            <a:ext cx="242783" cy="30908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6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3C4F9B-758D-3F96-8528-E20BC185D344}"/>
              </a:ext>
            </a:extLst>
          </p:cNvPr>
          <p:cNvSpPr/>
          <p:nvPr/>
        </p:nvSpPr>
        <p:spPr>
          <a:xfrm>
            <a:off x="5140697" y="437604"/>
            <a:ext cx="1685077" cy="5860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87E2-FE44-DB65-0834-0CDB39A5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390085"/>
          </a:xfrm>
        </p:spPr>
        <p:txBody>
          <a:bodyPr/>
          <a:lstStyle/>
          <a:p>
            <a:r>
              <a:rPr lang="en-US" dirty="0"/>
              <a:t>From Source to Execution: Different ISA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0605D9-7B13-3456-EBD6-8315A4F7DA4C}"/>
              </a:ext>
            </a:extLst>
          </p:cNvPr>
          <p:cNvSpPr/>
          <p:nvPr/>
        </p:nvSpPr>
        <p:spPr>
          <a:xfrm>
            <a:off x="504889" y="43760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9676EE-8E80-B42D-46C4-F204918238A1}"/>
              </a:ext>
            </a:extLst>
          </p:cNvPr>
          <p:cNvSpPr/>
          <p:nvPr/>
        </p:nvSpPr>
        <p:spPr>
          <a:xfrm>
            <a:off x="1859072" y="437603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E7C912-500F-7B96-D83D-FE1462D90F97}"/>
              </a:ext>
            </a:extLst>
          </p:cNvPr>
          <p:cNvSpPr/>
          <p:nvPr/>
        </p:nvSpPr>
        <p:spPr>
          <a:xfrm>
            <a:off x="3387427" y="437603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92393-E928-358F-C0E1-FB80467BC5D9}"/>
              </a:ext>
            </a:extLst>
          </p:cNvPr>
          <p:cNvSpPr/>
          <p:nvPr/>
        </p:nvSpPr>
        <p:spPr>
          <a:xfrm>
            <a:off x="713894" y="1656262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Assembly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AC40B96-EE3E-2BF5-1F6D-E380678873E3}"/>
              </a:ext>
            </a:extLst>
          </p:cNvPr>
          <p:cNvSpPr/>
          <p:nvPr/>
        </p:nvSpPr>
        <p:spPr>
          <a:xfrm>
            <a:off x="2532260" y="2623357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F4324-714D-855D-6831-D769DC68472D}"/>
              </a:ext>
            </a:extLst>
          </p:cNvPr>
          <p:cNvSpPr txBox="1"/>
          <p:nvPr/>
        </p:nvSpPr>
        <p:spPr>
          <a:xfrm>
            <a:off x="5318166" y="421537"/>
            <a:ext cx="1221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High level Language</a:t>
            </a:r>
          </a:p>
          <a:p>
            <a:r>
              <a:rPr lang="en-US" dirty="0">
                <a:solidFill>
                  <a:schemeClr val="accent6"/>
                </a:solidFill>
              </a:rPr>
              <a:t>File (text)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EE680-AC05-06A9-069F-22CE68F687F9}"/>
              </a:ext>
            </a:extLst>
          </p:cNvPr>
          <p:cNvSpPr txBox="1"/>
          <p:nvPr/>
        </p:nvSpPr>
        <p:spPr>
          <a:xfrm>
            <a:off x="5211230" y="1656262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Assembly file</a:t>
            </a:r>
          </a:p>
          <a:p>
            <a:r>
              <a:rPr lang="en-US" dirty="0">
                <a:solidFill>
                  <a:schemeClr val="accent6"/>
                </a:solidFill>
              </a:rPr>
              <a:t>(text)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A4F9A-83E9-C025-33AA-645DC5C01684}"/>
              </a:ext>
            </a:extLst>
          </p:cNvPr>
          <p:cNvSpPr txBox="1"/>
          <p:nvPr/>
        </p:nvSpPr>
        <p:spPr>
          <a:xfrm>
            <a:off x="5266996" y="2655993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Object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952A5636-6F1D-BDB5-4E27-6F5CEEF154BA}"/>
              </a:ext>
            </a:extLst>
          </p:cNvPr>
          <p:cNvSpPr/>
          <p:nvPr/>
        </p:nvSpPr>
        <p:spPr>
          <a:xfrm>
            <a:off x="258236" y="3233056"/>
            <a:ext cx="1541418" cy="587271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CD0FE6DA-D87E-D8F6-49F3-2D141E8E0455}"/>
              </a:ext>
            </a:extLst>
          </p:cNvPr>
          <p:cNvSpPr/>
          <p:nvPr/>
        </p:nvSpPr>
        <p:spPr>
          <a:xfrm>
            <a:off x="155910" y="3866048"/>
            <a:ext cx="1541418" cy="58727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76CFF37D-F6EB-F990-9AA1-D72B9183411F}"/>
              </a:ext>
            </a:extLst>
          </p:cNvPr>
          <p:cNvSpPr/>
          <p:nvPr/>
        </p:nvSpPr>
        <p:spPr>
          <a:xfrm>
            <a:off x="133390" y="4499040"/>
            <a:ext cx="1541418" cy="587271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815C83-967A-CFE8-19B2-2466DCABB756}"/>
              </a:ext>
            </a:extLst>
          </p:cNvPr>
          <p:cNvSpPr txBox="1"/>
          <p:nvPr/>
        </p:nvSpPr>
        <p:spPr>
          <a:xfrm>
            <a:off x="93206" y="5125775"/>
            <a:ext cx="187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 file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7F1C8-FAFB-9D46-FBA4-B15044DCC7A0}"/>
              </a:ext>
            </a:extLst>
          </p:cNvPr>
          <p:cNvSpPr/>
          <p:nvPr/>
        </p:nvSpPr>
        <p:spPr>
          <a:xfrm>
            <a:off x="2674043" y="4907150"/>
            <a:ext cx="722602" cy="4637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0F6FA-D47A-5B94-C005-E328D1DEFF13}"/>
              </a:ext>
            </a:extLst>
          </p:cNvPr>
          <p:cNvSpPr/>
          <p:nvPr/>
        </p:nvSpPr>
        <p:spPr>
          <a:xfrm>
            <a:off x="2674043" y="5370881"/>
            <a:ext cx="722602" cy="4637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D5888C-597E-9F9A-EEC2-6EF324682F6C}"/>
              </a:ext>
            </a:extLst>
          </p:cNvPr>
          <p:cNvSpPr/>
          <p:nvPr/>
        </p:nvSpPr>
        <p:spPr>
          <a:xfrm>
            <a:off x="2674043" y="5834612"/>
            <a:ext cx="722602" cy="4637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CFBFD4-8A59-C812-A9CF-644BD0D093B0}"/>
              </a:ext>
            </a:extLst>
          </p:cNvPr>
          <p:cNvSpPr txBox="1"/>
          <p:nvPr/>
        </p:nvSpPr>
        <p:spPr>
          <a:xfrm>
            <a:off x="5140697" y="5340318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Executable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3F23B-7D20-8215-711B-788C2AD0A202}"/>
              </a:ext>
            </a:extLst>
          </p:cNvPr>
          <p:cNvSpPr txBox="1"/>
          <p:nvPr/>
        </p:nvSpPr>
        <p:spPr>
          <a:xfrm>
            <a:off x="3962171" y="117867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E726F5-9906-2FF7-6663-E2AC8C8CD925}"/>
              </a:ext>
            </a:extLst>
          </p:cNvPr>
          <p:cNvSpPr txBox="1"/>
          <p:nvPr/>
        </p:nvSpPr>
        <p:spPr>
          <a:xfrm>
            <a:off x="3962170" y="224222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20E4073F-A28B-AFFC-DC7F-D93D501BD0F4}"/>
              </a:ext>
            </a:extLst>
          </p:cNvPr>
          <p:cNvSpPr/>
          <p:nvPr/>
        </p:nvSpPr>
        <p:spPr>
          <a:xfrm>
            <a:off x="3727365" y="118090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5088F330-A581-4D3E-BFD7-1AA49994123B}"/>
              </a:ext>
            </a:extLst>
          </p:cNvPr>
          <p:cNvSpPr/>
          <p:nvPr/>
        </p:nvSpPr>
        <p:spPr>
          <a:xfrm>
            <a:off x="2298373" y="119620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1068265-28A2-C6BD-5A6D-A9C2D8613E12}"/>
              </a:ext>
            </a:extLst>
          </p:cNvPr>
          <p:cNvSpPr/>
          <p:nvPr/>
        </p:nvSpPr>
        <p:spPr>
          <a:xfrm>
            <a:off x="886569" y="116430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CA31DE-6C22-00B9-4620-1815DAE17B7D}"/>
              </a:ext>
            </a:extLst>
          </p:cNvPr>
          <p:cNvSpPr txBox="1"/>
          <p:nvPr/>
        </p:nvSpPr>
        <p:spPr>
          <a:xfrm>
            <a:off x="3949599" y="39692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linker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7A5089C-FE64-C37A-CCA6-4B5BD6E6EFCD}"/>
              </a:ext>
            </a:extLst>
          </p:cNvPr>
          <p:cNvSpPr/>
          <p:nvPr/>
        </p:nvSpPr>
        <p:spPr>
          <a:xfrm>
            <a:off x="3315136" y="214280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243460D9-DE92-0482-F4BF-85D080074874}"/>
              </a:ext>
            </a:extLst>
          </p:cNvPr>
          <p:cNvSpPr/>
          <p:nvPr/>
        </p:nvSpPr>
        <p:spPr>
          <a:xfrm>
            <a:off x="3003888" y="3419790"/>
            <a:ext cx="175741" cy="50538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D01C464A-613B-3E40-D685-6B976A397986}"/>
              </a:ext>
            </a:extLst>
          </p:cNvPr>
          <p:cNvSpPr/>
          <p:nvPr/>
        </p:nvSpPr>
        <p:spPr>
          <a:xfrm rot="16200000">
            <a:off x="2164404" y="3530129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4DE95D8B-1C96-EE65-EE4D-FB8A2E3762BC}"/>
              </a:ext>
            </a:extLst>
          </p:cNvPr>
          <p:cNvSpPr/>
          <p:nvPr/>
        </p:nvSpPr>
        <p:spPr>
          <a:xfrm rot="17752686">
            <a:off x="2263536" y="3062287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A30734F0-52DD-0700-D97E-CBBDF2AB01B8}"/>
              </a:ext>
            </a:extLst>
          </p:cNvPr>
          <p:cNvSpPr/>
          <p:nvPr/>
        </p:nvSpPr>
        <p:spPr>
          <a:xfrm rot="15054088">
            <a:off x="2170897" y="3921756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3" name="Plus 32">
            <a:extLst>
              <a:ext uri="{FF2B5EF4-FFF2-40B4-BE49-F238E27FC236}">
                <a16:creationId xmlns:a16="http://schemas.microsoft.com/office/drawing/2014/main" id="{177DEB83-D5CE-371C-48A2-731D2AC933E7}"/>
              </a:ext>
            </a:extLst>
          </p:cNvPr>
          <p:cNvSpPr/>
          <p:nvPr/>
        </p:nvSpPr>
        <p:spPr>
          <a:xfrm>
            <a:off x="2907085" y="3957202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CC8A5A1F-B589-7C82-615D-6715D6077452}"/>
              </a:ext>
            </a:extLst>
          </p:cNvPr>
          <p:cNvSpPr/>
          <p:nvPr/>
        </p:nvSpPr>
        <p:spPr>
          <a:xfrm>
            <a:off x="3003887" y="4490619"/>
            <a:ext cx="175741" cy="3693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5" name="Donut 34">
            <a:extLst>
              <a:ext uri="{FF2B5EF4-FFF2-40B4-BE49-F238E27FC236}">
                <a16:creationId xmlns:a16="http://schemas.microsoft.com/office/drawing/2014/main" id="{82D9E634-4A15-5836-7944-772F536A5391}"/>
              </a:ext>
            </a:extLst>
          </p:cNvPr>
          <p:cNvSpPr/>
          <p:nvPr/>
        </p:nvSpPr>
        <p:spPr>
          <a:xfrm>
            <a:off x="2844473" y="3915603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1DD544A-8CA2-D6F7-E0BA-769B297B665F}"/>
              </a:ext>
            </a:extLst>
          </p:cNvPr>
          <p:cNvSpPr/>
          <p:nvPr/>
        </p:nvSpPr>
        <p:spPr>
          <a:xfrm>
            <a:off x="7462267" y="35984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5AA5D88-CF8B-F05D-CAF3-E32AA60030E4}"/>
              </a:ext>
            </a:extLst>
          </p:cNvPr>
          <p:cNvSpPr/>
          <p:nvPr/>
        </p:nvSpPr>
        <p:spPr>
          <a:xfrm>
            <a:off x="8816450" y="359841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1FE2EC5-D973-0FB3-4F16-7C73497A60F5}"/>
              </a:ext>
            </a:extLst>
          </p:cNvPr>
          <p:cNvSpPr/>
          <p:nvPr/>
        </p:nvSpPr>
        <p:spPr>
          <a:xfrm>
            <a:off x="10344805" y="359841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8D840-64F0-A17D-04E1-294F21C4F324}"/>
              </a:ext>
            </a:extLst>
          </p:cNvPr>
          <p:cNvSpPr/>
          <p:nvPr/>
        </p:nvSpPr>
        <p:spPr>
          <a:xfrm>
            <a:off x="7671272" y="1578500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Assembly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CF882D31-EB90-32D4-E389-011B04A9546C}"/>
              </a:ext>
            </a:extLst>
          </p:cNvPr>
          <p:cNvSpPr/>
          <p:nvPr/>
        </p:nvSpPr>
        <p:spPr>
          <a:xfrm>
            <a:off x="9489638" y="2545595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 code</a:t>
            </a:r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B90B94E0-8CD1-B308-B293-FB391019A30C}"/>
              </a:ext>
            </a:extLst>
          </p:cNvPr>
          <p:cNvSpPr/>
          <p:nvPr/>
        </p:nvSpPr>
        <p:spPr>
          <a:xfrm>
            <a:off x="7215614" y="3155294"/>
            <a:ext cx="1541418" cy="587271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62C299D7-5D2B-8BAF-65D4-072A296000B1}"/>
              </a:ext>
            </a:extLst>
          </p:cNvPr>
          <p:cNvSpPr/>
          <p:nvPr/>
        </p:nvSpPr>
        <p:spPr>
          <a:xfrm>
            <a:off x="7113288" y="3788286"/>
            <a:ext cx="1541418" cy="58727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99CF2FB0-5547-572D-DA66-667987DAC147}"/>
              </a:ext>
            </a:extLst>
          </p:cNvPr>
          <p:cNvSpPr/>
          <p:nvPr/>
        </p:nvSpPr>
        <p:spPr>
          <a:xfrm>
            <a:off x="7090768" y="4421278"/>
            <a:ext cx="1541418" cy="587271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DCFF37-B58F-DEB2-3916-8B8E5DF01507}"/>
              </a:ext>
            </a:extLst>
          </p:cNvPr>
          <p:cNvSpPr txBox="1"/>
          <p:nvPr/>
        </p:nvSpPr>
        <p:spPr>
          <a:xfrm>
            <a:off x="7113288" y="5010497"/>
            <a:ext cx="159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 file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C2AAB-DAF1-911D-DD66-3FA1DE90807B}"/>
              </a:ext>
            </a:extLst>
          </p:cNvPr>
          <p:cNvSpPr/>
          <p:nvPr/>
        </p:nvSpPr>
        <p:spPr>
          <a:xfrm>
            <a:off x="9631421" y="4829388"/>
            <a:ext cx="722602" cy="4637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264B10-77DD-2220-AA04-2A4DBC05F2FE}"/>
              </a:ext>
            </a:extLst>
          </p:cNvPr>
          <p:cNvSpPr/>
          <p:nvPr/>
        </p:nvSpPr>
        <p:spPr>
          <a:xfrm>
            <a:off x="9631421" y="5293119"/>
            <a:ext cx="722602" cy="4637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108D48-5D8C-06F4-B775-DFBD6169B0E8}"/>
              </a:ext>
            </a:extLst>
          </p:cNvPr>
          <p:cNvSpPr/>
          <p:nvPr/>
        </p:nvSpPr>
        <p:spPr>
          <a:xfrm>
            <a:off x="9631421" y="5756850"/>
            <a:ext cx="722602" cy="4637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0EFFF-193E-9D92-FAE3-73B83A30C0C4}"/>
              </a:ext>
            </a:extLst>
          </p:cNvPr>
          <p:cNvSpPr txBox="1"/>
          <p:nvPr/>
        </p:nvSpPr>
        <p:spPr>
          <a:xfrm>
            <a:off x="10919549" y="110091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F992BA-0BCF-A4DC-E4F7-384BA7F9C4F5}"/>
              </a:ext>
            </a:extLst>
          </p:cNvPr>
          <p:cNvSpPr txBox="1"/>
          <p:nvPr/>
        </p:nvSpPr>
        <p:spPr>
          <a:xfrm>
            <a:off x="10919548" y="216446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3F340AF2-A6AA-EACC-3DD4-9FF444BF30A4}"/>
              </a:ext>
            </a:extLst>
          </p:cNvPr>
          <p:cNvSpPr/>
          <p:nvPr/>
        </p:nvSpPr>
        <p:spPr>
          <a:xfrm>
            <a:off x="10684743" y="110314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950BDF38-7C7B-97E5-1207-C671BB016C80}"/>
              </a:ext>
            </a:extLst>
          </p:cNvPr>
          <p:cNvSpPr/>
          <p:nvPr/>
        </p:nvSpPr>
        <p:spPr>
          <a:xfrm>
            <a:off x="9255751" y="111844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EBD0978E-6B56-33F8-4FA7-1B85722F2497}"/>
              </a:ext>
            </a:extLst>
          </p:cNvPr>
          <p:cNvSpPr/>
          <p:nvPr/>
        </p:nvSpPr>
        <p:spPr>
          <a:xfrm>
            <a:off x="7843947" y="108654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405AE4-6437-F286-17A4-4FFE01E85415}"/>
              </a:ext>
            </a:extLst>
          </p:cNvPr>
          <p:cNvSpPr txBox="1"/>
          <p:nvPr/>
        </p:nvSpPr>
        <p:spPr>
          <a:xfrm>
            <a:off x="10906977" y="389148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linker</a:t>
            </a: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082BF81-E484-61BB-9027-C7FD881F7E41}"/>
              </a:ext>
            </a:extLst>
          </p:cNvPr>
          <p:cNvSpPr/>
          <p:nvPr/>
        </p:nvSpPr>
        <p:spPr>
          <a:xfrm>
            <a:off x="10272514" y="206504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8D975E4F-69B0-A869-986B-C32338C0683B}"/>
              </a:ext>
            </a:extLst>
          </p:cNvPr>
          <p:cNvSpPr/>
          <p:nvPr/>
        </p:nvSpPr>
        <p:spPr>
          <a:xfrm>
            <a:off x="9961266" y="3342028"/>
            <a:ext cx="175741" cy="50538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7" name="Down Arrow 56">
            <a:extLst>
              <a:ext uri="{FF2B5EF4-FFF2-40B4-BE49-F238E27FC236}">
                <a16:creationId xmlns:a16="http://schemas.microsoft.com/office/drawing/2014/main" id="{96884771-E00C-8739-E968-45A387AC23B4}"/>
              </a:ext>
            </a:extLst>
          </p:cNvPr>
          <p:cNvSpPr/>
          <p:nvPr/>
        </p:nvSpPr>
        <p:spPr>
          <a:xfrm rot="16200000">
            <a:off x="9121782" y="3452367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4F3DD5A2-9B72-EBDB-D77B-EC8A6A168D8E}"/>
              </a:ext>
            </a:extLst>
          </p:cNvPr>
          <p:cNvSpPr/>
          <p:nvPr/>
        </p:nvSpPr>
        <p:spPr>
          <a:xfrm rot="17752686">
            <a:off x="9220914" y="2984525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D9E8ED7A-5A81-DC94-5700-239FF832AC68}"/>
              </a:ext>
            </a:extLst>
          </p:cNvPr>
          <p:cNvSpPr/>
          <p:nvPr/>
        </p:nvSpPr>
        <p:spPr>
          <a:xfrm rot="15054088">
            <a:off x="9128275" y="3843994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0" name="Plus 59">
            <a:extLst>
              <a:ext uri="{FF2B5EF4-FFF2-40B4-BE49-F238E27FC236}">
                <a16:creationId xmlns:a16="http://schemas.microsoft.com/office/drawing/2014/main" id="{806AF879-B993-A1C4-D328-4473BD75BBFE}"/>
              </a:ext>
            </a:extLst>
          </p:cNvPr>
          <p:cNvSpPr/>
          <p:nvPr/>
        </p:nvSpPr>
        <p:spPr>
          <a:xfrm>
            <a:off x="9864463" y="3879440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4D50DA66-DF32-083D-F62A-2CDB4F0D0C49}"/>
              </a:ext>
            </a:extLst>
          </p:cNvPr>
          <p:cNvSpPr/>
          <p:nvPr/>
        </p:nvSpPr>
        <p:spPr>
          <a:xfrm>
            <a:off x="9961265" y="4412857"/>
            <a:ext cx="175741" cy="3693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2" name="Donut 61">
            <a:extLst>
              <a:ext uri="{FF2B5EF4-FFF2-40B4-BE49-F238E27FC236}">
                <a16:creationId xmlns:a16="http://schemas.microsoft.com/office/drawing/2014/main" id="{42C27CA4-AE66-6B94-FAE6-8521D0904D3F}"/>
              </a:ext>
            </a:extLst>
          </p:cNvPr>
          <p:cNvSpPr/>
          <p:nvPr/>
        </p:nvSpPr>
        <p:spPr>
          <a:xfrm>
            <a:off x="9801851" y="3837841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267D28-CFFB-A9D3-DDBA-0D4709B986D6}"/>
              </a:ext>
            </a:extLst>
          </p:cNvPr>
          <p:cNvSpPr txBox="1"/>
          <p:nvPr/>
        </p:nvSpPr>
        <p:spPr>
          <a:xfrm>
            <a:off x="3431796" y="5289211"/>
            <a:ext cx="157322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arm executable on </a:t>
            </a:r>
            <a:r>
              <a:rPr lang="en-US" dirty="0" err="1">
                <a:solidFill>
                  <a:schemeClr val="accent1"/>
                </a:solidFill>
              </a:rPr>
              <a:t>linux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9F8979-57A7-880A-E249-477F505AE67D}"/>
              </a:ext>
            </a:extLst>
          </p:cNvPr>
          <p:cNvSpPr txBox="1"/>
          <p:nvPr/>
        </p:nvSpPr>
        <p:spPr>
          <a:xfrm>
            <a:off x="10405100" y="5103399"/>
            <a:ext cx="157322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intel executable on </a:t>
            </a:r>
            <a:r>
              <a:rPr lang="en-US" dirty="0" err="1">
                <a:solidFill>
                  <a:schemeClr val="accent1"/>
                </a:solidFill>
              </a:rPr>
              <a:t>linux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7AE682-DE83-9183-8042-4F3A3EB531D8}"/>
              </a:ext>
            </a:extLst>
          </p:cNvPr>
          <p:cNvSpPr txBox="1"/>
          <p:nvPr/>
        </p:nvSpPr>
        <p:spPr>
          <a:xfrm>
            <a:off x="1097412" y="6385415"/>
            <a:ext cx="369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Pi-cluster system (all CSE30 PA's)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A36855-1EE7-4405-AFF6-132B2D82E84B}"/>
              </a:ext>
            </a:extLst>
          </p:cNvPr>
          <p:cNvSpPr txBox="1"/>
          <p:nvPr/>
        </p:nvSpPr>
        <p:spPr>
          <a:xfrm>
            <a:off x="9490001" y="639274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ieng6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FA8AAB-CC8A-FE5C-310E-18D0D49756F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6134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6">
            <a:extLst>
              <a:ext uri="{FF2B5EF4-FFF2-40B4-BE49-F238E27FC236}">
                <a16:creationId xmlns:a16="http://schemas.microsoft.com/office/drawing/2014/main" id="{137EBFDB-6564-3A0D-68A6-84F7815F597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682665" y="4293359"/>
            <a:ext cx="1390332" cy="2129175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48182-39EF-5C38-5266-AECAE404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01" y="101951"/>
            <a:ext cx="10515600" cy="609242"/>
          </a:xfrm>
        </p:spPr>
        <p:txBody>
          <a:bodyPr/>
          <a:lstStyle/>
          <a:p>
            <a:r>
              <a:rPr lang="en-US" dirty="0"/>
              <a:t>From Source code to Execution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E4FC6D-D038-8013-0829-F18AB51CDE9B}"/>
              </a:ext>
            </a:extLst>
          </p:cNvPr>
          <p:cNvSpPr txBox="1"/>
          <p:nvPr/>
        </p:nvSpPr>
        <p:spPr>
          <a:xfrm>
            <a:off x="302159" y="743252"/>
            <a:ext cx="8236481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cat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 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("Hello!\n");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-c -S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ls -ls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109 Mar 14 15:57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725 Mar 14 15:58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ls -ls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16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-x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7708 Mar 14 15:58 </a:t>
            </a:r>
            <a:r>
              <a:rPr lang="en-US" b="1" dirty="0" err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109 Mar 14 15:57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725 Mar 14 15:58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08FE0-B33E-5EE4-7797-89E2E9A5E6C8}"/>
              </a:ext>
            </a:extLst>
          </p:cNvPr>
          <p:cNvSpPr txBox="1"/>
          <p:nvPr/>
        </p:nvSpPr>
        <p:spPr>
          <a:xfrm>
            <a:off x="10245375" y="3845573"/>
            <a:ext cx="19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E500D-6C62-1C35-F3CD-69F263D9D752}"/>
              </a:ext>
            </a:extLst>
          </p:cNvPr>
          <p:cNvSpPr txBox="1"/>
          <p:nvPr/>
        </p:nvSpPr>
        <p:spPr>
          <a:xfrm>
            <a:off x="9098214" y="641405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disk file</a:t>
            </a:r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08EF3A81-B67A-9512-2240-2C9DC3DBA8F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538652" y="1438817"/>
            <a:ext cx="1143000" cy="1143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2C104DA-3F95-D558-FB0C-E7DD97FC262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513509" y="611984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AutoShape 4">
            <a:extLst>
              <a:ext uri="{FF2B5EF4-FFF2-40B4-BE49-F238E27FC236}">
                <a16:creationId xmlns:a16="http://schemas.microsoft.com/office/drawing/2014/main" id="{FB73C04C-8012-D21D-62DA-022716876E2A}"/>
              </a:ext>
            </a:extLst>
          </p:cNvPr>
          <p:cNvCxnSpPr>
            <a:cxnSpLocks noChangeShapeType="1"/>
            <a:stCxn id="13" idx="7"/>
            <a:endCxn id="14" idx="1"/>
          </p:cNvCxnSpPr>
          <p:nvPr>
            <p:custDataLst>
              <p:tags r:id="rId4"/>
            </p:custDataLst>
          </p:nvPr>
        </p:nvCxnSpPr>
        <p:spPr bwMode="auto">
          <a:xfrm flipV="1">
            <a:off x="9514264" y="1183484"/>
            <a:ext cx="999245" cy="422721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E89C41-ADF8-CF3A-A0E8-6D5AD2FF861C}"/>
              </a:ext>
            </a:extLst>
          </p:cNvPr>
          <p:cNvGrpSpPr/>
          <p:nvPr/>
        </p:nvGrpSpPr>
        <p:grpSpPr>
          <a:xfrm>
            <a:off x="9100732" y="5008340"/>
            <a:ext cx="782401" cy="1207093"/>
            <a:chOff x="8394024" y="3800423"/>
            <a:chExt cx="722602" cy="1854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CECB31-D4AA-6502-F4A0-E5670E5603CE}"/>
                </a:ext>
              </a:extLst>
            </p:cNvPr>
            <p:cNvSpPr/>
            <p:nvPr/>
          </p:nvSpPr>
          <p:spPr>
            <a:xfrm>
              <a:off x="8394024" y="3800423"/>
              <a:ext cx="722602" cy="4637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78F4D5-1C03-0F64-E87B-B55210AC5078}"/>
                </a:ext>
              </a:extLst>
            </p:cNvPr>
            <p:cNvSpPr/>
            <p:nvPr/>
          </p:nvSpPr>
          <p:spPr>
            <a:xfrm>
              <a:off x="8394024" y="4264154"/>
              <a:ext cx="722602" cy="46373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EE8616-5F9F-AC63-8573-3B54CE3C4868}"/>
                </a:ext>
              </a:extLst>
            </p:cNvPr>
            <p:cNvSpPr/>
            <p:nvPr/>
          </p:nvSpPr>
          <p:spPr>
            <a:xfrm>
              <a:off x="8394024" y="4727885"/>
              <a:ext cx="722602" cy="46373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75554E-9232-CCF7-D720-6D928894451D}"/>
                </a:ext>
              </a:extLst>
            </p:cNvPr>
            <p:cNvSpPr/>
            <p:nvPr/>
          </p:nvSpPr>
          <p:spPr>
            <a:xfrm>
              <a:off x="8394024" y="5191616"/>
              <a:ext cx="722602" cy="46373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5">
            <a:extLst>
              <a:ext uri="{FF2B5EF4-FFF2-40B4-BE49-F238E27FC236}">
                <a16:creationId xmlns:a16="http://schemas.microsoft.com/office/drawing/2014/main" id="{B92931E0-ECCD-432D-9E1C-1C32A214949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669229" y="3263461"/>
            <a:ext cx="1101242" cy="514949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 HUB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1D82395A-81F5-5F2A-F492-4F7048A93683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530014" y="1835153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AutoShape 4">
            <a:extLst>
              <a:ext uri="{FF2B5EF4-FFF2-40B4-BE49-F238E27FC236}">
                <a16:creationId xmlns:a16="http://schemas.microsoft.com/office/drawing/2014/main" id="{3AF3CBD5-EEFE-F301-6980-E6095C74A725}"/>
              </a:ext>
            </a:extLst>
          </p:cNvPr>
          <p:cNvCxnSpPr>
            <a:cxnSpLocks noChangeShapeType="1"/>
            <a:endCxn id="20" idx="1"/>
          </p:cNvCxnSpPr>
          <p:nvPr>
            <p:custDataLst>
              <p:tags r:id="rId7"/>
            </p:custDataLst>
          </p:nvPr>
        </p:nvCxnSpPr>
        <p:spPr bwMode="auto">
          <a:xfrm>
            <a:off x="9681652" y="2148557"/>
            <a:ext cx="848362" cy="258096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3" name="AutoShape 4">
            <a:extLst>
              <a:ext uri="{FF2B5EF4-FFF2-40B4-BE49-F238E27FC236}">
                <a16:creationId xmlns:a16="http://schemas.microsoft.com/office/drawing/2014/main" id="{14167404-1E47-F1F3-E1DB-D446B84248F6}"/>
              </a:ext>
            </a:extLst>
          </p:cNvPr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>
            <a:off x="9237368" y="3778410"/>
            <a:ext cx="0" cy="551337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7" name="AutoShape 4">
            <a:extLst>
              <a:ext uri="{FF2B5EF4-FFF2-40B4-BE49-F238E27FC236}">
                <a16:creationId xmlns:a16="http://schemas.microsoft.com/office/drawing/2014/main" id="{131EBF26-D72A-7ECC-D27E-E62D0B9684D3}"/>
              </a:ext>
            </a:extLst>
          </p:cNvPr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>
            <a:off x="9098214" y="2581817"/>
            <a:ext cx="0" cy="704294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A7923-071D-29E9-4EA3-F276661FAE03}"/>
              </a:ext>
            </a:extLst>
          </p:cNvPr>
          <p:cNvCxnSpPr>
            <a:cxnSpLocks/>
          </p:cNvCxnSpPr>
          <p:nvPr/>
        </p:nvCxnSpPr>
        <p:spPr>
          <a:xfrm flipV="1">
            <a:off x="9514264" y="2978153"/>
            <a:ext cx="1192693" cy="203018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">
            <a:extLst>
              <a:ext uri="{FF2B5EF4-FFF2-40B4-BE49-F238E27FC236}">
                <a16:creationId xmlns:a16="http://schemas.microsoft.com/office/drawing/2014/main" id="{5762D3BE-52CB-84F0-AEB4-6C8DC754F361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772485" y="755181"/>
            <a:ext cx="3537567" cy="221599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90487" tIns="0" rIns="90487" bIns="0" anchor="ctr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Source to Execution Steps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Compile (c source)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Assemble (assembler source)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Link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Load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Execute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137F31-2AAA-F505-AD81-3AFDEF4BD36C}"/>
              </a:ext>
            </a:extLst>
          </p:cNvPr>
          <p:cNvSpPr txBox="1"/>
          <p:nvPr/>
        </p:nvSpPr>
        <p:spPr>
          <a:xfrm>
            <a:off x="5679687" y="3022683"/>
            <a:ext cx="979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compile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1D1E29-97C6-80C6-AD68-CCAA4D422A45}"/>
              </a:ext>
            </a:extLst>
          </p:cNvPr>
          <p:cNvSpPr txBox="1"/>
          <p:nvPr/>
        </p:nvSpPr>
        <p:spPr>
          <a:xfrm>
            <a:off x="2168607" y="4448843"/>
            <a:ext cx="57374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assemble and link 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gcc</a:t>
            </a:r>
            <a:r>
              <a:rPr lang="en-US" dirty="0">
                <a:solidFill>
                  <a:schemeClr val="accent6"/>
                </a:solidFill>
              </a:rPr>
              <a:t> automatically calls the assembler with .S or .s files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0DD8D3-23A7-1016-A212-77D76E03B0CE}"/>
              </a:ext>
            </a:extLst>
          </p:cNvPr>
          <p:cNvSpPr txBox="1"/>
          <p:nvPr/>
        </p:nvSpPr>
        <p:spPr>
          <a:xfrm>
            <a:off x="1591178" y="6114748"/>
            <a:ext cx="24545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load and then execute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F1124A-8812-877A-E5F2-8C7D02E96FEE}"/>
              </a:ext>
            </a:extLst>
          </p:cNvPr>
          <p:cNvSpPr txBox="1"/>
          <p:nvPr/>
        </p:nvSpPr>
        <p:spPr>
          <a:xfrm>
            <a:off x="9057493" y="586853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crt0.o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50B2E-8C9E-64F5-096C-C04EEBC69EC8}"/>
              </a:ext>
            </a:extLst>
          </p:cNvPr>
          <p:cNvSpPr txBox="1"/>
          <p:nvPr/>
        </p:nvSpPr>
        <p:spPr>
          <a:xfrm>
            <a:off x="10301200" y="5404676"/>
            <a:ext cx="1452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crt0 is the c runtime startup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3BEB9-1C70-EFCF-3CEB-B6ACB42E455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8970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CBBC-BF13-9844-AC31-27E935A2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86" y="72612"/>
            <a:ext cx="8773970" cy="445378"/>
          </a:xfrm>
        </p:spPr>
        <p:txBody>
          <a:bodyPr/>
          <a:lstStyle/>
          <a:p>
            <a:r>
              <a:rPr lang="en-US" dirty="0"/>
              <a:t>Equivalent Code: C -&gt; Assembly -&gt; Machine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237C10-B151-2647-B17F-BFEBC1CE81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43DCBD-DB31-C546-8692-9091D0050AA0}"/>
              </a:ext>
            </a:extLst>
          </p:cNvPr>
          <p:cNvGrpSpPr/>
          <p:nvPr/>
        </p:nvGrpSpPr>
        <p:grpSpPr>
          <a:xfrm>
            <a:off x="6389248" y="775390"/>
            <a:ext cx="5649952" cy="5039491"/>
            <a:chOff x="7110656" y="855966"/>
            <a:chExt cx="5649952" cy="503949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3F7FBDB-0EC0-774D-8900-C0E542CD3C0F}"/>
                </a:ext>
              </a:extLst>
            </p:cNvPr>
            <p:cNvSpPr/>
            <p:nvPr/>
          </p:nvSpPr>
          <p:spPr bwMode="auto">
            <a:xfrm>
              <a:off x="7110656" y="1493240"/>
              <a:ext cx="5649952" cy="4402217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00010408 &lt;main&gt;: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10408: e92d4800       push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1040c: e28db004       add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4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10410: e59f0010   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r0, [pc, 16] //10428 &lt;L1&gt;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10414: ebffffb3       bl 102e8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printf@plt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10418: e3a00000       mov r0,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1041c: e24bd004       sub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4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10420: e8bd4800       pop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10424: e12fff1e       bx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b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00010428 &lt;L1&gt;: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10428: 0001049c</a:t>
              </a:r>
              <a:b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0001049c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1049c: 6c6c6548	// 'l, 'l', 'e', 'h'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104a0: 000a216f      // '\0', '\n', '!', 'o'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8592B6-F0FA-AF4A-9BA7-34BE6BB3E29A}"/>
                </a:ext>
              </a:extLst>
            </p:cNvPr>
            <p:cNvSpPr txBox="1"/>
            <p:nvPr/>
          </p:nvSpPr>
          <p:spPr>
            <a:xfrm>
              <a:off x="7244926" y="855966"/>
              <a:ext cx="21980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memory</a:t>
              </a:r>
            </a:p>
            <a:p>
              <a:r>
                <a:rPr lang="en-US" dirty="0">
                  <a:solidFill>
                    <a:schemeClr val="accent5"/>
                  </a:solidFill>
                </a:rPr>
                <a:t>address     contents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9666FA-BC72-7544-8D86-5A134F034354}"/>
                </a:ext>
              </a:extLst>
            </p:cNvPr>
            <p:cNvSpPr txBox="1"/>
            <p:nvPr/>
          </p:nvSpPr>
          <p:spPr>
            <a:xfrm>
              <a:off x="9891018" y="1174324"/>
              <a:ext cx="2685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corresponding assembly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74E8D9-9560-7D4C-9E9D-E087556A443B}"/>
                </a:ext>
              </a:extLst>
            </p:cNvPr>
            <p:cNvSpPr txBox="1"/>
            <p:nvPr/>
          </p:nvSpPr>
          <p:spPr>
            <a:xfrm>
              <a:off x="8271591" y="925935"/>
              <a:ext cx="1713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high     low bytes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1266D1-CCF7-5B49-908F-971B2A5DDCBE}"/>
              </a:ext>
            </a:extLst>
          </p:cNvPr>
          <p:cNvGrpSpPr/>
          <p:nvPr/>
        </p:nvGrpSpPr>
        <p:grpSpPr>
          <a:xfrm>
            <a:off x="629222" y="2631238"/>
            <a:ext cx="5013185" cy="4148852"/>
            <a:chOff x="7026858" y="3554811"/>
            <a:chExt cx="5013185" cy="4148852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6767D6E-06C9-3341-AC26-748E7A08C649}"/>
                </a:ext>
              </a:extLst>
            </p:cNvPr>
            <p:cNvSpPr/>
            <p:nvPr/>
          </p:nvSpPr>
          <p:spPr bwMode="auto">
            <a:xfrm>
              <a:off x="7026858" y="3554811"/>
              <a:ext cx="4944048" cy="4148852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     .section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rodata</a:t>
              </a: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   .string "Hello!\n"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.text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.global main  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.type   main, %function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 4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EXIT_SUCCESS,  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   push   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add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r0, L1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bl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mov     r0, EXIT_SUCCESS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sub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pop    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bx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L1:     .word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4CEA1B6-BD77-7B47-999A-4B444B1A9D19}"/>
                </a:ext>
              </a:extLst>
            </p:cNvPr>
            <p:cNvSpPr txBox="1"/>
            <p:nvPr/>
          </p:nvSpPr>
          <p:spPr>
            <a:xfrm>
              <a:off x="10180238" y="4148871"/>
              <a:ext cx="1859805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</a:rPr>
                <a:t>ARM-32 assembly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661488D-6DF3-1841-AA0E-7E2173DD8EFD}"/>
              </a:ext>
            </a:extLst>
          </p:cNvPr>
          <p:cNvSpPr txBox="1"/>
          <p:nvPr/>
        </p:nvSpPr>
        <p:spPr>
          <a:xfrm>
            <a:off x="6053258" y="5270757"/>
            <a:ext cx="671979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CCD93C-8C28-1AB5-F9CA-11BCB3EEB46A}"/>
              </a:ext>
            </a:extLst>
          </p:cNvPr>
          <p:cNvGrpSpPr/>
          <p:nvPr/>
        </p:nvGrpSpPr>
        <p:grpSpPr>
          <a:xfrm>
            <a:off x="8611866" y="4477704"/>
            <a:ext cx="2568636" cy="369332"/>
            <a:chOff x="8611866" y="4477704"/>
            <a:chExt cx="2568636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2785F8-44A5-EE40-983D-8C90436E5457}"/>
                </a:ext>
              </a:extLst>
            </p:cNvPr>
            <p:cNvSpPr txBox="1"/>
            <p:nvPr/>
          </p:nvSpPr>
          <p:spPr>
            <a:xfrm>
              <a:off x="9290241" y="4477704"/>
              <a:ext cx="189026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address of </a:t>
              </a:r>
              <a:r>
                <a:rPr lang="en-US" dirty="0" err="1">
                  <a:solidFill>
                    <a:schemeClr val="accent1"/>
                  </a:solidFill>
                </a:rPr>
                <a:t>mesg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F212D07-0BD4-CD4B-8492-A0907C75EE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1866" y="4605859"/>
              <a:ext cx="676287" cy="998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3B61D8E-DC40-33DF-8EA1-2A97FB12753A}"/>
              </a:ext>
            </a:extLst>
          </p:cNvPr>
          <p:cNvGrpSpPr/>
          <p:nvPr/>
        </p:nvGrpSpPr>
        <p:grpSpPr>
          <a:xfrm>
            <a:off x="2807750" y="6310931"/>
            <a:ext cx="2258904" cy="307777"/>
            <a:chOff x="2807750" y="6310931"/>
            <a:chExt cx="2258904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A0290A-704C-494D-B3A6-CBC5E3325350}"/>
                </a:ext>
              </a:extLst>
            </p:cNvPr>
            <p:cNvSpPr txBox="1"/>
            <p:nvPr/>
          </p:nvSpPr>
          <p:spPr>
            <a:xfrm>
              <a:off x="3559510" y="6310931"/>
              <a:ext cx="1507144" cy="3077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address of </a:t>
              </a:r>
              <a:r>
                <a:rPr lang="en-US" sz="1400" dirty="0" err="1">
                  <a:solidFill>
                    <a:schemeClr val="accent1"/>
                  </a:solidFill>
                </a:rPr>
                <a:t>mesg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BCEC052-1744-934E-8E63-C0C02DE5865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2807750" y="6464820"/>
              <a:ext cx="751760" cy="1094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9261FC4-82AD-1E9B-82C2-1ED1D16DB4A4}"/>
              </a:ext>
            </a:extLst>
          </p:cNvPr>
          <p:cNvSpPr txBox="1"/>
          <p:nvPr/>
        </p:nvSpPr>
        <p:spPr>
          <a:xfrm>
            <a:off x="5217097" y="1824294"/>
            <a:ext cx="146616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Code aka TEXT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0D8D63-C1A2-E87C-7426-1A35C0DF337C}"/>
              </a:ext>
            </a:extLst>
          </p:cNvPr>
          <p:cNvGrpSpPr/>
          <p:nvPr/>
        </p:nvGrpSpPr>
        <p:grpSpPr>
          <a:xfrm>
            <a:off x="769032" y="598831"/>
            <a:ext cx="3234707" cy="1868567"/>
            <a:chOff x="6911288" y="3520393"/>
            <a:chExt cx="5777539" cy="186856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192AB811-5305-1C89-AF97-8A8B7A0E13BA}"/>
                </a:ext>
              </a:extLst>
            </p:cNvPr>
            <p:cNvSpPr/>
            <p:nvPr/>
          </p:nvSpPr>
          <p:spPr bwMode="auto">
            <a:xfrm>
              <a:off x="6911288" y="3520393"/>
              <a:ext cx="5777539" cy="1868567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main(void)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("Hello!\n");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return EXIT_SUCCESS;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2A2D03-725B-674E-E7A6-0E117A64236E}"/>
                </a:ext>
              </a:extLst>
            </p:cNvPr>
            <p:cNvSpPr txBox="1"/>
            <p:nvPr/>
          </p:nvSpPr>
          <p:spPr>
            <a:xfrm>
              <a:off x="11150419" y="3640074"/>
              <a:ext cx="1494137" cy="523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C source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D10DA9-2028-B845-78E4-77A4269E15A9}"/>
              </a:ext>
            </a:extLst>
          </p:cNvPr>
          <p:cNvGrpSpPr/>
          <p:nvPr/>
        </p:nvGrpSpPr>
        <p:grpSpPr>
          <a:xfrm>
            <a:off x="8219338" y="3971647"/>
            <a:ext cx="3200212" cy="453780"/>
            <a:chOff x="6955533" y="7110450"/>
            <a:chExt cx="3200212" cy="4537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DF311D-2FB9-09B6-7F84-738D16532522}"/>
                </a:ext>
              </a:extLst>
            </p:cNvPr>
            <p:cNvSpPr txBox="1"/>
            <p:nvPr/>
          </p:nvSpPr>
          <p:spPr>
            <a:xfrm>
              <a:off x="7867939" y="7194898"/>
              <a:ext cx="2287806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Machine instructions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02540F-7B15-01ED-945D-41825688FF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5533" y="7403957"/>
              <a:ext cx="89923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17B7E6E-1A80-837F-93B8-89716BCFAC14}"/>
                </a:ext>
              </a:extLst>
            </p:cNvPr>
            <p:cNvCxnSpPr/>
            <p:nvPr/>
          </p:nvCxnSpPr>
          <p:spPr>
            <a:xfrm flipV="1">
              <a:off x="6955533" y="7110450"/>
              <a:ext cx="0" cy="2935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28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</p:spPr>
        <p:txBody>
          <a:bodyPr/>
          <a:lstStyle/>
          <a:p>
            <a:r>
              <a:rPr lang="en-US" dirty="0"/>
              <a:t>PA2/PA3 Design: Using a Finite State Machine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9823" y="754861"/>
            <a:ext cx="11487955" cy="411604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>
                <a:solidFill>
                  <a:srgbClr val="0070C0"/>
                </a:solidFill>
              </a:rPr>
              <a:t>Finite state machine </a:t>
            </a:r>
            <a:r>
              <a:rPr lang="en-US" sz="1800" dirty="0"/>
              <a:t>(or Finite State Automaton) is a way of representing (or </a:t>
            </a:r>
            <a:r>
              <a:rPr lang="en-US" sz="1800" i="1" dirty="0">
                <a:solidFill>
                  <a:srgbClr val="2C895B"/>
                </a:solidFill>
              </a:rPr>
              <a:t>detecting</a:t>
            </a:r>
            <a:r>
              <a:rPr lang="en-US" sz="1800" dirty="0"/>
              <a:t>) a </a:t>
            </a:r>
            <a:r>
              <a:rPr lang="en-US" sz="1800" i="1" dirty="0">
                <a:solidFill>
                  <a:srgbClr val="7030A0"/>
                </a:solidFill>
              </a:rPr>
              <a:t>language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Example: </a:t>
            </a:r>
            <a:r>
              <a:rPr lang="en-US" sz="1800" dirty="0"/>
              <a:t>set of string patterns (e.g., </a:t>
            </a:r>
            <a:r>
              <a:rPr lang="en-US" sz="1800" b="1" i="1" dirty="0">
                <a:solidFill>
                  <a:srgbClr val="F37440"/>
                </a:solidFill>
              </a:rPr>
              <a:t>HA</a:t>
            </a:r>
            <a:r>
              <a:rPr lang="en-US" sz="1800" dirty="0"/>
              <a:t>) </a:t>
            </a:r>
            <a:r>
              <a:rPr lang="en-US" sz="1800" i="1" dirty="0">
                <a:solidFill>
                  <a:srgbClr val="2C895B"/>
                </a:solidFill>
              </a:rPr>
              <a:t>accepted</a:t>
            </a:r>
            <a:r>
              <a:rPr lang="en-US" sz="1800" dirty="0"/>
              <a:t> or </a:t>
            </a:r>
            <a:r>
              <a:rPr lang="en-US" sz="1800" i="1" dirty="0">
                <a:solidFill>
                  <a:srgbClr val="FF0000"/>
                </a:solidFill>
              </a:rPr>
              <a:t>rejected</a:t>
            </a:r>
            <a:r>
              <a:rPr lang="en-US" sz="1800" dirty="0"/>
              <a:t> based on an </a:t>
            </a:r>
            <a:r>
              <a:rPr lang="en-US" sz="1800" b="1" dirty="0">
                <a:solidFill>
                  <a:srgbClr val="FF0000"/>
                </a:solidFill>
              </a:rPr>
              <a:t>input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sequence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/>
                </a:solidFill>
              </a:rPr>
              <a:t>Circle (States) </a:t>
            </a:r>
            <a:r>
              <a:rPr lang="en-US" sz="1800" dirty="0">
                <a:solidFill>
                  <a:schemeClr val="accent6"/>
                </a:solidFill>
              </a:rPr>
              <a:t>and </a:t>
            </a:r>
            <a:r>
              <a:rPr lang="en-US" sz="1800" b="1" dirty="0">
                <a:solidFill>
                  <a:schemeClr val="accent6"/>
                </a:solidFill>
              </a:rPr>
              <a:t>Arc</a:t>
            </a:r>
            <a:r>
              <a:rPr lang="en-US" sz="1800" dirty="0">
                <a:solidFill>
                  <a:schemeClr val="accent6"/>
                </a:solidFill>
              </a:rPr>
              <a:t> representation</a:t>
            </a:r>
          </a:p>
          <a:p>
            <a:r>
              <a:rPr lang="en-US" sz="1800" dirty="0"/>
              <a:t>A </a:t>
            </a:r>
            <a:r>
              <a:rPr lang="en-US" sz="1800" b="1" dirty="0">
                <a:solidFill>
                  <a:srgbClr val="F37440"/>
                </a:solidFill>
              </a:rPr>
              <a:t>circle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7030A0"/>
                </a:solidFill>
              </a:rPr>
              <a:t>state)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represents</a:t>
            </a:r>
            <a:r>
              <a:rPr lang="en-US" sz="1800" dirty="0"/>
              <a:t> </a:t>
            </a:r>
            <a:r>
              <a:rPr lang="en-US" sz="1800" b="1" i="1" dirty="0"/>
              <a:t>(remembers) </a:t>
            </a:r>
            <a:r>
              <a:rPr lang="en-US" sz="1800" b="1" dirty="0">
                <a:solidFill>
                  <a:srgbClr val="7030A0"/>
                </a:solidFill>
              </a:rPr>
              <a:t>what has already been seen </a:t>
            </a:r>
            <a:r>
              <a:rPr lang="en-US" sz="1800" dirty="0">
                <a:solidFill>
                  <a:schemeClr val="accent6"/>
                </a:solidFill>
              </a:rPr>
              <a:t>in the </a:t>
            </a:r>
            <a:r>
              <a:rPr lang="en-US" sz="1800" b="1" dirty="0">
                <a:solidFill>
                  <a:srgbClr val="0070C0"/>
                </a:solidFill>
              </a:rPr>
              <a:t>input stream</a:t>
            </a:r>
          </a:p>
          <a:p>
            <a:r>
              <a:rPr lang="en-US" sz="1800" dirty="0"/>
              <a:t>An </a:t>
            </a:r>
            <a:r>
              <a:rPr lang="en-US" sz="1800" b="1" dirty="0">
                <a:solidFill>
                  <a:schemeClr val="accent5"/>
                </a:solidFill>
              </a:rPr>
              <a:t>arc</a:t>
            </a:r>
            <a:r>
              <a:rPr lang="en-US" sz="1800" dirty="0">
                <a:solidFill>
                  <a:schemeClr val="accent5"/>
                </a:solidFill>
              </a:rPr>
              <a:t> </a:t>
            </a:r>
            <a:r>
              <a:rPr lang="en-US" sz="1800" dirty="0"/>
              <a:t>represents a </a:t>
            </a:r>
            <a:r>
              <a:rPr lang="en-US" sz="1800" b="1" dirty="0">
                <a:solidFill>
                  <a:schemeClr val="accent5"/>
                </a:solidFill>
              </a:rPr>
              <a:t>transition</a:t>
            </a:r>
            <a:r>
              <a:rPr lang="en-US" sz="1800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rgbClr val="00B050"/>
                </a:solidFill>
              </a:rPr>
              <a:t>from one state to the next state </a:t>
            </a:r>
            <a:r>
              <a:rPr lang="en-US" sz="1800" dirty="0">
                <a:solidFill>
                  <a:schemeClr val="accent1"/>
                </a:solidFill>
              </a:rPr>
              <a:t>for a specified input and may specify an </a:t>
            </a:r>
            <a:r>
              <a:rPr lang="en-US" sz="1800" b="1" dirty="0">
                <a:solidFill>
                  <a:srgbClr val="2C895B"/>
                </a:solidFill>
              </a:rPr>
              <a:t>optional output </a:t>
            </a:r>
            <a:r>
              <a:rPr lang="en-US" sz="1800" dirty="0">
                <a:solidFill>
                  <a:schemeClr val="accent1"/>
                </a:solidFill>
              </a:rPr>
              <a:t>(or </a:t>
            </a:r>
            <a:r>
              <a:rPr lang="en-US" sz="1800" b="1" dirty="0">
                <a:solidFill>
                  <a:srgbClr val="2C895B"/>
                </a:solidFill>
              </a:rPr>
              <a:t>operation to be performed</a:t>
            </a:r>
            <a:r>
              <a:rPr lang="en-US" sz="1800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The </a:t>
            </a:r>
            <a:r>
              <a:rPr lang="en-US" sz="1800" b="1" dirty="0">
                <a:solidFill>
                  <a:schemeClr val="tx2"/>
                </a:solidFill>
              </a:rPr>
              <a:t>next state </a:t>
            </a:r>
            <a:r>
              <a:rPr lang="en-US" sz="1800" dirty="0">
                <a:solidFill>
                  <a:schemeClr val="tx2"/>
                </a:solidFill>
              </a:rPr>
              <a:t>can be the </a:t>
            </a:r>
            <a:r>
              <a:rPr lang="en-US" sz="1800" b="1" dirty="0">
                <a:solidFill>
                  <a:schemeClr val="tx2"/>
                </a:solidFill>
              </a:rPr>
              <a:t>same state </a:t>
            </a:r>
            <a:r>
              <a:rPr lang="en-US" sz="1800" dirty="0">
                <a:solidFill>
                  <a:schemeClr val="tx2"/>
                </a:solidFill>
              </a:rPr>
              <a:t>or a </a:t>
            </a:r>
            <a:r>
              <a:rPr lang="en-US" sz="1800" b="1" dirty="0">
                <a:solidFill>
                  <a:schemeClr val="tx2"/>
                </a:solidFill>
              </a:rPr>
              <a:t>different state</a:t>
            </a: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At any point in time, </a:t>
            </a:r>
            <a:r>
              <a:rPr lang="en-US" sz="1800" b="1" dirty="0">
                <a:solidFill>
                  <a:srgbClr val="0070C0"/>
                </a:solidFill>
                <a:cs typeface="Consolas" panose="020B0609020204030204" pitchFamily="49" charset="0"/>
              </a:rPr>
              <a:t>one of the states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is the </a:t>
            </a:r>
            <a:r>
              <a:rPr lang="en-US" sz="1800" b="1" u="sng" dirty="0">
                <a:solidFill>
                  <a:srgbClr val="0070C0"/>
                </a:solidFill>
                <a:cs typeface="Consolas" panose="020B0609020204030204" pitchFamily="49" charset="0"/>
              </a:rPr>
              <a:t>current state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of the machine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  <a:cs typeface="Consolas" panose="020B0609020204030204" pitchFamily="49" charset="0"/>
              </a:rPr>
              <a:t>Current state </a:t>
            </a:r>
            <a:r>
              <a:rPr lang="en-US" sz="1800" dirty="0">
                <a:solidFill>
                  <a:srgbClr val="7030A0"/>
                </a:solidFill>
                <a:cs typeface="Consolas" panose="020B0609020204030204" pitchFamily="49" charset="0"/>
              </a:rPr>
              <a:t>"remembers" </a:t>
            </a:r>
            <a:r>
              <a:rPr lang="en-US" sz="1800" dirty="0">
                <a:solidFill>
                  <a:srgbClr val="0070C0"/>
                </a:solidFill>
                <a:cs typeface="Consolas" panose="020B0609020204030204" pitchFamily="49" charset="0"/>
              </a:rPr>
              <a:t>the </a:t>
            </a:r>
            <a:r>
              <a:rPr lang="en-US" sz="1800" b="1" dirty="0">
                <a:solidFill>
                  <a:srgbClr val="0070C0"/>
                </a:solidFill>
                <a:cs typeface="Consolas" panose="020B0609020204030204" pitchFamily="49" charset="0"/>
              </a:rPr>
              <a:t>input sequence seen so far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by the machine</a:t>
            </a:r>
          </a:p>
          <a:p>
            <a:r>
              <a:rPr lang="en-US" sz="1800" b="1" dirty="0">
                <a:solidFill>
                  <a:schemeClr val="accent6"/>
                </a:solidFill>
                <a:cs typeface="Consolas" panose="020B0609020204030204" pitchFamily="49" charset="0"/>
              </a:rPr>
              <a:t>Whenever a </a:t>
            </a:r>
            <a:r>
              <a:rPr lang="en-US" sz="1800" b="1" dirty="0">
                <a:solidFill>
                  <a:schemeClr val="accent5"/>
                </a:solidFill>
                <a:cs typeface="Consolas" panose="020B0609020204030204" pitchFamily="49" charset="0"/>
              </a:rPr>
              <a:t>state is entered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, it </a:t>
            </a:r>
            <a:r>
              <a:rPr lang="en-US" sz="1800" b="1" i="1" dirty="0">
                <a:solidFill>
                  <a:schemeClr val="accent6"/>
                </a:solidFill>
                <a:cs typeface="Consolas" panose="020B0609020204030204" pitchFamily="49" charset="0"/>
              </a:rPr>
              <a:t>"reads"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to get the next input (except the </a:t>
            </a:r>
            <a:r>
              <a:rPr lang="en-US" sz="1800" b="1" i="1" dirty="0">
                <a:solidFill>
                  <a:schemeClr val="accent1"/>
                </a:solidFill>
                <a:cs typeface="Consolas" panose="020B0609020204030204" pitchFamily="49" charset="0"/>
              </a:rPr>
              <a:t>end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 state – next slide)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75A70-B239-2A4E-9689-9CC6B1E704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36E7E4-EFA6-E9CD-E917-0D4148A1CA58}"/>
              </a:ext>
            </a:extLst>
          </p:cNvPr>
          <p:cNvGrpSpPr/>
          <p:nvPr/>
        </p:nvGrpSpPr>
        <p:grpSpPr>
          <a:xfrm>
            <a:off x="1969087" y="4877029"/>
            <a:ext cx="7872054" cy="1930737"/>
            <a:chOff x="1969087" y="4877029"/>
            <a:chExt cx="7872054" cy="193073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07D47D-EDA0-0F42-8F2F-523B017AA9B8}"/>
                </a:ext>
              </a:extLst>
            </p:cNvPr>
            <p:cNvGrpSpPr/>
            <p:nvPr/>
          </p:nvGrpSpPr>
          <p:grpSpPr>
            <a:xfrm>
              <a:off x="1969087" y="5148254"/>
              <a:ext cx="7872054" cy="1659512"/>
              <a:chOff x="777145" y="4796468"/>
              <a:chExt cx="7872054" cy="1659512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CB700A5-CFA5-7A45-A430-AE9B79A425AD}"/>
                  </a:ext>
                </a:extLst>
              </p:cNvPr>
              <p:cNvSpPr/>
              <p:nvPr/>
            </p:nvSpPr>
            <p:spPr>
              <a:xfrm>
                <a:off x="1637214" y="5560183"/>
                <a:ext cx="791935" cy="791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start</a:t>
                </a:r>
              </a:p>
              <a:p>
                <a:pPr algn="ctr"/>
                <a:r>
                  <a:rPr lang="en-US" sz="1400" dirty="0"/>
                  <a:t>1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0BC7307-42D3-6441-89D9-424B70069112}"/>
                  </a:ext>
                </a:extLst>
              </p:cNvPr>
              <p:cNvGrpSpPr/>
              <p:nvPr/>
            </p:nvGrpSpPr>
            <p:grpSpPr>
              <a:xfrm>
                <a:off x="2429149" y="5560183"/>
                <a:ext cx="2994222" cy="791935"/>
                <a:chOff x="3402948" y="3171710"/>
                <a:chExt cx="2994222" cy="791935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4630B4E-326A-E444-83D8-0FC5549DB573}"/>
                    </a:ext>
                  </a:extLst>
                </p:cNvPr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2</a:t>
                  </a:r>
                </a:p>
              </p:txBody>
            </p: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AC920717-AFE2-DF47-9FF9-D3CFCAAB48C1}"/>
                    </a:ext>
                  </a:extLst>
                </p:cNvPr>
                <p:cNvCxnSpPr>
                  <a:cxnSpLocks/>
                  <a:stCxn id="37" idx="6"/>
                  <a:endCxn id="41" idx="2"/>
                </p:cNvCxnSpPr>
                <p:nvPr/>
              </p:nvCxnSpPr>
              <p:spPr>
                <a:xfrm>
                  <a:off x="3402948" y="3567678"/>
                  <a:ext cx="2202287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55581D2-D11F-1E40-99B1-F7CDC1F6758C}"/>
                  </a:ext>
                </a:extLst>
              </p:cNvPr>
              <p:cNvGrpSpPr/>
              <p:nvPr/>
            </p:nvGrpSpPr>
            <p:grpSpPr>
              <a:xfrm>
                <a:off x="5330231" y="5560181"/>
                <a:ext cx="2576680" cy="791935"/>
                <a:chOff x="3820490" y="3171710"/>
                <a:chExt cx="2576680" cy="791935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2CA63F7-03E9-E747-A313-1E029F93B738}"/>
                    </a:ext>
                  </a:extLst>
                </p:cNvPr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3</a:t>
                  </a:r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7FC30448-F1C5-F142-AB88-34B6A480698B}"/>
                    </a:ext>
                  </a:extLst>
                </p:cNvPr>
                <p:cNvCxnSpPr>
                  <a:cxnSpLocks/>
                  <a:endCxn id="51" idx="2"/>
                </p:cNvCxnSpPr>
                <p:nvPr/>
              </p:nvCxnSpPr>
              <p:spPr>
                <a:xfrm>
                  <a:off x="3820490" y="3567678"/>
                  <a:ext cx="1784745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18CA1A42-5151-6240-B0D8-D2FEAC305208}"/>
                  </a:ext>
                </a:extLst>
              </p:cNvPr>
              <p:cNvSpPr/>
              <p:nvPr/>
            </p:nvSpPr>
            <p:spPr>
              <a:xfrm rot="15119954" flipV="1">
                <a:off x="4675708" y="5030367"/>
                <a:ext cx="745097" cy="691881"/>
              </a:xfrm>
              <a:prstGeom prst="arc">
                <a:avLst>
                  <a:gd name="adj1" fmla="val 12542226"/>
                  <a:gd name="adj2" fmla="val 6614144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DE891BDB-3206-8745-85E3-0226A567C51C}"/>
                  </a:ext>
                </a:extLst>
              </p:cNvPr>
              <p:cNvSpPr/>
              <p:nvPr/>
            </p:nvSpPr>
            <p:spPr>
              <a:xfrm rot="16200000" flipV="1">
                <a:off x="3995728" y="2982130"/>
                <a:ext cx="1659512" cy="5288188"/>
              </a:xfrm>
              <a:prstGeom prst="arc">
                <a:avLst>
                  <a:gd name="adj1" fmla="val 16276803"/>
                  <a:gd name="adj2" fmla="val 5362040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6D00BF1-5BD6-634A-AF2D-AC20601DCCDD}"/>
                  </a:ext>
                </a:extLst>
              </p:cNvPr>
              <p:cNvSpPr txBox="1"/>
              <p:nvPr/>
            </p:nvSpPr>
            <p:spPr>
              <a:xfrm>
                <a:off x="777145" y="5706440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DCE98EF-1EA2-0E4C-8C8D-6664DFDD462A}"/>
                  </a:ext>
                </a:extLst>
              </p:cNvPr>
              <p:cNvSpPr txBox="1"/>
              <p:nvPr/>
            </p:nvSpPr>
            <p:spPr>
              <a:xfrm>
                <a:off x="5354711" y="6034717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73F376-26F2-2349-B554-2E25C0997AC5}"/>
                  </a:ext>
                </a:extLst>
              </p:cNvPr>
              <p:cNvSpPr txBox="1"/>
              <p:nvPr/>
            </p:nvSpPr>
            <p:spPr>
              <a:xfrm>
                <a:off x="7925924" y="5837527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14CDD7-ED40-E75F-A083-2D72B4640752}"/>
                </a:ext>
              </a:extLst>
            </p:cNvPr>
            <p:cNvSpPr txBox="1"/>
            <p:nvPr/>
          </p:nvSpPr>
          <p:spPr>
            <a:xfrm>
              <a:off x="3725600" y="4877029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27EFD1-3CE5-AEA8-2FF6-EBEF1DF8D778}"/>
                </a:ext>
              </a:extLst>
            </p:cNvPr>
            <p:cNvSpPr txBox="1"/>
            <p:nvPr/>
          </p:nvSpPr>
          <p:spPr>
            <a:xfrm>
              <a:off x="4191838" y="5711096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06A441-6C2C-6659-76C5-C1FBD3C99E93}"/>
                </a:ext>
              </a:extLst>
            </p:cNvPr>
            <p:cNvSpPr txBox="1"/>
            <p:nvPr/>
          </p:nvSpPr>
          <p:spPr>
            <a:xfrm>
              <a:off x="6560830" y="5209846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FE8C5B-AD17-42BE-52FC-4F3BDFE95F7B}"/>
                </a:ext>
              </a:extLst>
            </p:cNvPr>
            <p:cNvSpPr txBox="1"/>
            <p:nvPr/>
          </p:nvSpPr>
          <p:spPr>
            <a:xfrm>
              <a:off x="7163264" y="571109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83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</p:spPr>
        <p:txBody>
          <a:bodyPr/>
          <a:lstStyle/>
          <a:p>
            <a:r>
              <a:rPr lang="en-US" dirty="0"/>
              <a:t>Machine States and 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01623" y="595021"/>
            <a:ext cx="11126155" cy="44415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Two Special states</a:t>
            </a:r>
            <a:endParaRPr lang="en-US" sz="20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0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start</a:t>
            </a:r>
            <a:r>
              <a:rPr lang="en-US" sz="2000" dirty="0"/>
              <a:t> state (machine starts "powers up" in this state) </a:t>
            </a:r>
            <a:r>
              <a:rPr lang="en-US" sz="2000" b="1" dirty="0">
                <a:solidFill>
                  <a:srgbClr val="FF0000"/>
                </a:solidFill>
              </a:rPr>
              <a:t>required</a:t>
            </a:r>
            <a:endParaRPr lang="en-US" sz="2000" b="1" dirty="0"/>
          </a:p>
          <a:p>
            <a:pPr marL="2286000" lvl="5" indent="0">
              <a:buNone/>
            </a:pPr>
            <a:endParaRPr lang="en-US" sz="2000" dirty="0"/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            </a:t>
            </a:r>
            <a:r>
              <a:rPr lang="en-US" sz="2000" b="1" dirty="0">
                <a:solidFill>
                  <a:srgbClr val="2C895B"/>
                </a:solidFill>
              </a:rPr>
              <a:t>end</a:t>
            </a:r>
            <a:r>
              <a:rPr lang="en-US" sz="2000" dirty="0"/>
              <a:t> state (done or final state) </a:t>
            </a:r>
            <a:r>
              <a:rPr lang="en-US" sz="2000" b="1" dirty="0">
                <a:solidFill>
                  <a:srgbClr val="FF0000"/>
                </a:solidFill>
              </a:rPr>
              <a:t>not required </a:t>
            </a:r>
            <a:r>
              <a:rPr lang="en-US" sz="2000" dirty="0">
                <a:solidFill>
                  <a:srgbClr val="FF0000"/>
                </a:solidFill>
              </a:rPr>
              <a:t>–</a:t>
            </a:r>
            <a:r>
              <a:rPr lang="en-US" sz="2000" dirty="0">
                <a:solidFill>
                  <a:schemeClr val="accent6"/>
                </a:solidFill>
              </a:rPr>
              <a:t> if not present </a:t>
            </a:r>
            <a:r>
              <a:rPr lang="en-US" sz="2000" dirty="0">
                <a:solidFill>
                  <a:srgbClr val="FF0000"/>
                </a:solidFill>
              </a:rPr>
              <a:t>DFA </a:t>
            </a:r>
            <a:r>
              <a:rPr lang="en-US" sz="2000" dirty="0">
                <a:solidFill>
                  <a:srgbClr val="7030A0"/>
                </a:solidFill>
              </a:rPr>
              <a:t>runs forever</a:t>
            </a:r>
          </a:p>
          <a:p>
            <a:pPr lvl="1"/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Each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has a </a:t>
            </a:r>
            <a:r>
              <a:rPr lang="en-US" sz="1800" dirty="0">
                <a:solidFill>
                  <a:schemeClr val="accent5"/>
                </a:solidFill>
                <a:cs typeface="Consolas" panose="020B0609020204030204" pitchFamily="49" charset="0"/>
              </a:rPr>
              <a:t>label(s)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that uses the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notation</a:t>
            </a:r>
            <a:r>
              <a:rPr lang="en-US" sz="1800" dirty="0">
                <a:solidFill>
                  <a:srgbClr val="7030A0"/>
                </a:solidFill>
                <a:cs typeface="Consolas" panose="020B0609020204030204" pitchFamily="49" charset="0"/>
              </a:rPr>
              <a:t>:  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input1, …, input n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/ </a:t>
            </a:r>
            <a:r>
              <a:rPr lang="en-US" sz="1800" b="1" dirty="0">
                <a:solidFill>
                  <a:srgbClr val="F3753F"/>
                </a:solidFill>
                <a:cs typeface="Consolas" panose="020B0609020204030204" pitchFamily="49" charset="0"/>
              </a:rPr>
              <a:t>output or action taken</a:t>
            </a:r>
            <a:endParaRPr lang="en-US" sz="1800" b="1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When the </a:t>
            </a:r>
            <a:r>
              <a:rPr lang="en-US" sz="1800" b="1" dirty="0">
                <a:solidFill>
                  <a:srgbClr val="00B050"/>
                </a:solidFill>
                <a:cs typeface="Consolas" panose="020B0609020204030204" pitchFamily="49" charset="0"/>
              </a:rPr>
              <a:t>input to the machine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matches one of the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input labels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it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cs typeface="Consolas" panose="020B0609020204030204" pitchFamily="49" charset="0"/>
              </a:rPr>
              <a:t>selects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that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 to be taken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The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 taken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also specifies the</a:t>
            </a:r>
            <a:r>
              <a:rPr lang="en-US" sz="1800" dirty="0">
                <a:solidFill>
                  <a:srgbClr val="F37440"/>
                </a:solidFill>
                <a:cs typeface="Consolas" panose="020B0609020204030204" pitchFamily="49" charset="0"/>
              </a:rPr>
              <a:t> output produced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or</a:t>
            </a:r>
            <a:r>
              <a:rPr lang="en-US" sz="1800" dirty="0">
                <a:solidFill>
                  <a:srgbClr val="F37440"/>
                </a:solidFill>
                <a:cs typeface="Consolas" panose="020B0609020204030204" pitchFamily="49" charset="0"/>
              </a:rPr>
              <a:t> action taken </a:t>
            </a: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2"/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it is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ok to have no output,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or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no operation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associated with an arc</a:t>
            </a:r>
          </a:p>
          <a:p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Example: FSA machine below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recognizes the sequence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HA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on an input stream, then stops 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Question: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what is missing here? – </a:t>
            </a:r>
            <a:r>
              <a:rPr lang="en-US" sz="1800" dirty="0">
                <a:solidFill>
                  <a:srgbClr val="C00000"/>
                </a:solidFill>
                <a:cs typeface="Consolas" panose="020B0609020204030204" pitchFamily="49" charset="0"/>
              </a:rPr>
              <a:t>What do we do for inputs NOT specified?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112ED0-9130-1046-9BC1-8C22254DB8C8}"/>
              </a:ext>
            </a:extLst>
          </p:cNvPr>
          <p:cNvGrpSpPr/>
          <p:nvPr/>
        </p:nvGrpSpPr>
        <p:grpSpPr>
          <a:xfrm>
            <a:off x="4178201" y="5891276"/>
            <a:ext cx="2324119" cy="857633"/>
            <a:chOff x="8646001" y="3529571"/>
            <a:chExt cx="2324119" cy="85763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1CEE436-AD10-C44A-8DB9-ADB98D0F32E0}"/>
                </a:ext>
              </a:extLst>
            </p:cNvPr>
            <p:cNvSpPr/>
            <p:nvPr/>
          </p:nvSpPr>
          <p:spPr>
            <a:xfrm>
              <a:off x="10178185" y="3595269"/>
              <a:ext cx="791935" cy="791935"/>
            </a:xfrm>
            <a:prstGeom prst="ellipse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FAFD6A-A5E5-F14C-B300-8DC69F433F77}"/>
                </a:ext>
              </a:extLst>
            </p:cNvPr>
            <p:cNvSpPr txBox="1"/>
            <p:nvPr/>
          </p:nvSpPr>
          <p:spPr>
            <a:xfrm>
              <a:off x="9021455" y="3529571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 </a:t>
              </a:r>
              <a:r>
                <a:rPr lang="en-US" sz="2400" dirty="0">
                  <a:solidFill>
                    <a:srgbClr val="F3753F"/>
                  </a:solidFill>
                </a:rPr>
                <a:t>no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B49342A-7D82-9644-819A-C05424EC5DCA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8646001" y="3927047"/>
              <a:ext cx="1532184" cy="11805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CAC5B6-955B-1744-B92B-4F47888F8261}"/>
              </a:ext>
            </a:extLst>
          </p:cNvPr>
          <p:cNvGrpSpPr/>
          <p:nvPr/>
        </p:nvGrpSpPr>
        <p:grpSpPr>
          <a:xfrm>
            <a:off x="6502320" y="5838892"/>
            <a:ext cx="2201623" cy="910017"/>
            <a:chOff x="9076777" y="4608454"/>
            <a:chExt cx="2201623" cy="91001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12B69D8-65C2-304E-B01B-E3595FF61231}"/>
                </a:ext>
              </a:extLst>
            </p:cNvPr>
            <p:cNvSpPr/>
            <p:nvPr/>
          </p:nvSpPr>
          <p:spPr>
            <a:xfrm>
              <a:off x="10486465" y="4726536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08D33E-DA16-0141-AD61-24258BCE7667}"/>
                </a:ext>
              </a:extLst>
            </p:cNvPr>
            <p:cNvSpPr txBox="1"/>
            <p:nvPr/>
          </p:nvSpPr>
          <p:spPr>
            <a:xfrm>
              <a:off x="9076777" y="4608454"/>
              <a:ext cx="11070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A </a:t>
              </a:r>
              <a:r>
                <a:rPr lang="en-US" sz="2400" dirty="0">
                  <a:solidFill>
                    <a:srgbClr val="F3753F"/>
                  </a:solidFill>
                </a:rPr>
                <a:t>/ yes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170812D-5A04-0348-989E-281694D69789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9076777" y="5122504"/>
              <a:ext cx="1409688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AC60E4-1975-D14D-A9B5-3C746C9FAE5F}"/>
              </a:ext>
            </a:extLst>
          </p:cNvPr>
          <p:cNvGrpSpPr/>
          <p:nvPr/>
        </p:nvGrpSpPr>
        <p:grpSpPr>
          <a:xfrm>
            <a:off x="1477705" y="1076219"/>
            <a:ext cx="791934" cy="1644813"/>
            <a:chOff x="1603496" y="3623423"/>
            <a:chExt cx="791934" cy="164481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DDF50AF-6104-0B48-9C08-2BB29330C4A4}"/>
                </a:ext>
              </a:extLst>
            </p:cNvPr>
            <p:cNvSpPr/>
            <p:nvPr/>
          </p:nvSpPr>
          <p:spPr>
            <a:xfrm>
              <a:off x="1603496" y="3623423"/>
              <a:ext cx="791934" cy="7919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34FFAB8-88E5-0B4F-B7D1-F8A02363C636}"/>
                </a:ext>
              </a:extLst>
            </p:cNvPr>
            <p:cNvSpPr/>
            <p:nvPr/>
          </p:nvSpPr>
          <p:spPr>
            <a:xfrm>
              <a:off x="1603496" y="4476302"/>
              <a:ext cx="791934" cy="791934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558C42F-51A5-A24A-9997-CC1ABA5E5879}"/>
              </a:ext>
            </a:extLst>
          </p:cNvPr>
          <p:cNvSpPr/>
          <p:nvPr/>
        </p:nvSpPr>
        <p:spPr>
          <a:xfrm>
            <a:off x="3386266" y="5892784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75A70-B239-2A4E-9689-9CC6B1E704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FC7671-8F3C-3845-BFB8-478390D0D43D}"/>
              </a:ext>
            </a:extLst>
          </p:cNvPr>
          <p:cNvGrpSpPr/>
          <p:nvPr/>
        </p:nvGrpSpPr>
        <p:grpSpPr>
          <a:xfrm>
            <a:off x="2742820" y="5302647"/>
            <a:ext cx="8277283" cy="707975"/>
            <a:chOff x="4935215" y="2053620"/>
            <a:chExt cx="8277283" cy="7079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524375-B017-BE48-AEEA-624F86355488}"/>
                </a:ext>
              </a:extLst>
            </p:cNvPr>
            <p:cNvSpPr txBox="1"/>
            <p:nvPr/>
          </p:nvSpPr>
          <p:spPr>
            <a:xfrm>
              <a:off x="4935215" y="2131722"/>
              <a:ext cx="159530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b="1" dirty="0"/>
                <a:t>this input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861C39-14F0-4841-9A0F-4FB8D8911005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6530524" y="2316388"/>
              <a:ext cx="350044" cy="391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DDE57B-5958-964C-8D0E-1AA820EA3639}"/>
                </a:ext>
              </a:extLst>
            </p:cNvPr>
            <p:cNvSpPr txBox="1"/>
            <p:nvPr/>
          </p:nvSpPr>
          <p:spPr>
            <a:xfrm>
              <a:off x="8706136" y="2053620"/>
              <a:ext cx="4506362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Either </a:t>
              </a:r>
              <a:r>
                <a:rPr lang="en-US" b="1" dirty="0"/>
                <a:t>Output this </a:t>
              </a:r>
              <a:r>
                <a:rPr lang="en-US" dirty="0"/>
                <a:t>or </a:t>
              </a:r>
              <a:r>
                <a:rPr lang="en-US" b="1" dirty="0"/>
                <a:t>perform this action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8C529BC-349E-E44D-ADB5-E3EE42B02130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>
              <a:off x="7672503" y="2238286"/>
              <a:ext cx="1033633" cy="5233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895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51A3-78DE-6027-A028-5C3C466E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907" y="212153"/>
            <a:ext cx="10515600" cy="532034"/>
          </a:xfrm>
        </p:spPr>
        <p:txBody>
          <a:bodyPr/>
          <a:lstStyle/>
          <a:p>
            <a:r>
              <a:rPr lang="en-US" dirty="0"/>
              <a:t>Arc 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C0C77-6F10-0F8D-4AC6-E7B3118021B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117493" y="869793"/>
            <a:ext cx="9792495" cy="37460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fontAlgn="base">
              <a:spcBef>
                <a:spcPts val="0"/>
              </a:spcBef>
            </a:pPr>
            <a:r>
              <a:rPr lang="en-US" sz="1800" b="1" dirty="0">
                <a:solidFill>
                  <a:schemeClr val="accent1"/>
                </a:solidFill>
              </a:rPr>
              <a:t>output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2C895B"/>
                </a:solidFill>
              </a:rPr>
              <a:t>c</a:t>
            </a:r>
            <a:r>
              <a:rPr lang="en-US" sz="1800" dirty="0"/>
              <a:t>) indicates </a:t>
            </a:r>
            <a:r>
              <a:rPr lang="en-US" sz="1800" dirty="0">
                <a:solidFill>
                  <a:srgbClr val="2C895B"/>
                </a:solidFill>
              </a:rPr>
              <a:t>c</a:t>
            </a:r>
            <a:r>
              <a:rPr lang="en-US" sz="1800" dirty="0"/>
              <a:t> is to be output (printed for example)</a:t>
            </a:r>
          </a:p>
          <a:p>
            <a:pPr fontAlgn="base">
              <a:spcBef>
                <a:spcPts val="0"/>
              </a:spcBef>
            </a:pPr>
            <a:r>
              <a:rPr lang="en-US" sz="1800" dirty="0"/>
              <a:t>An action of </a:t>
            </a:r>
            <a:r>
              <a:rPr lang="en-US" sz="1800" dirty="0">
                <a:solidFill>
                  <a:srgbClr val="FF0000"/>
                </a:solidFill>
              </a:rPr>
              <a:t>–</a:t>
            </a:r>
            <a:r>
              <a:rPr lang="en-US" sz="1800" dirty="0"/>
              <a:t> means no action (or output)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/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  <a:p>
            <a:pPr fontAlgn="base">
              <a:spcBef>
                <a:spcPts val="0"/>
              </a:spcBef>
            </a:pPr>
            <a:r>
              <a:rPr lang="en-US" sz="1800" dirty="0"/>
              <a:t>The labels </a:t>
            </a:r>
            <a:r>
              <a:rPr lang="en-US" sz="1800" b="1" dirty="0">
                <a:solidFill>
                  <a:schemeClr val="accent1"/>
                </a:solidFill>
              </a:rPr>
              <a:t>all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chemeClr val="accent1"/>
                </a:solidFill>
              </a:rPr>
              <a:t>other</a:t>
            </a:r>
            <a:r>
              <a:rPr lang="en-US" sz="1800" dirty="0"/>
              <a:t> have special meanings</a:t>
            </a:r>
          </a:p>
          <a:p>
            <a:pPr fontAlgn="base">
              <a:spcBef>
                <a:spcPts val="0"/>
              </a:spcBef>
            </a:pPr>
            <a:r>
              <a:rPr lang="en-US" sz="1800" dirty="0"/>
              <a:t>When an arch is labeled with an </a:t>
            </a:r>
            <a:r>
              <a:rPr lang="en-US" sz="1800" dirty="0">
                <a:solidFill>
                  <a:srgbClr val="FF0000"/>
                </a:solidFill>
              </a:rPr>
              <a:t>input</a:t>
            </a:r>
            <a:r>
              <a:rPr lang="en-US" sz="1800" dirty="0"/>
              <a:t> of </a:t>
            </a:r>
            <a:r>
              <a:rPr lang="en-US" sz="1800" b="1" dirty="0">
                <a:solidFill>
                  <a:schemeClr val="accent1"/>
                </a:solidFill>
              </a:rPr>
              <a:t>other</a:t>
            </a:r>
            <a:r>
              <a:rPr lang="en-US" sz="1800" dirty="0"/>
              <a:t>, this represents all other character inputs that are not specified by other arcs</a:t>
            </a:r>
          </a:p>
          <a:p>
            <a:pPr lvl="1" fontAlgn="base">
              <a:spcBef>
                <a:spcPts val="0"/>
              </a:spcBef>
            </a:pPr>
            <a:r>
              <a:rPr lang="en-US" sz="1800" dirty="0"/>
              <a:t>If you need </a:t>
            </a:r>
            <a:r>
              <a:rPr lang="en-US" sz="1800" b="1" i="1" dirty="0"/>
              <a:t>to output the actual input character</a:t>
            </a:r>
            <a:r>
              <a:rPr lang="en-US" sz="1800" dirty="0"/>
              <a:t>, you will label the arch as: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 / output(other)</a:t>
            </a:r>
          </a:p>
          <a:p>
            <a:pPr fontAlgn="base">
              <a:spcBef>
                <a:spcPts val="0"/>
              </a:spcBef>
            </a:pPr>
            <a:r>
              <a:rPr lang="en-US" sz="1800" dirty="0"/>
              <a:t>When an arch is labeled with an input of </a:t>
            </a:r>
            <a:r>
              <a:rPr lang="en-US" sz="1800" b="1" dirty="0">
                <a:solidFill>
                  <a:schemeClr val="accent1"/>
                </a:solidFill>
              </a:rPr>
              <a:t>all</a:t>
            </a:r>
            <a:r>
              <a:rPr lang="en-US" sz="1800" dirty="0"/>
              <a:t>,  then this arc is taken for all inputs.  </a:t>
            </a:r>
          </a:p>
          <a:p>
            <a:pPr lvl="1" fontAlgn="base">
              <a:spcBef>
                <a:spcPts val="0"/>
              </a:spcBef>
            </a:pPr>
            <a:r>
              <a:rPr lang="en-US" sz="1800" dirty="0"/>
              <a:t>If you need to output the actual input character, you will label the arch as: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/ output(all)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41147-CAA8-4715-1C91-8873D5A266F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CC12CC-CE93-ED20-6AB5-FBD628E0B9EE}"/>
              </a:ext>
            </a:extLst>
          </p:cNvPr>
          <p:cNvGrpSpPr/>
          <p:nvPr/>
        </p:nvGrpSpPr>
        <p:grpSpPr>
          <a:xfrm>
            <a:off x="3013946" y="4868201"/>
            <a:ext cx="5605521" cy="1693964"/>
            <a:chOff x="3098422" y="5054945"/>
            <a:chExt cx="5605521" cy="169396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2B034FD-2576-298B-7D0A-C80AD2BAB314}"/>
                </a:ext>
              </a:extLst>
            </p:cNvPr>
            <p:cNvGrpSpPr/>
            <p:nvPr/>
          </p:nvGrpSpPr>
          <p:grpSpPr>
            <a:xfrm>
              <a:off x="4153277" y="5885058"/>
              <a:ext cx="2349043" cy="863851"/>
              <a:chOff x="8621077" y="3523353"/>
              <a:chExt cx="2349043" cy="86385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0274B8A-F2F0-FFA3-980B-232682F33D41}"/>
                  </a:ext>
                </a:extLst>
              </p:cNvPr>
              <p:cNvSpPr/>
              <p:nvPr/>
            </p:nvSpPr>
            <p:spPr>
              <a:xfrm>
                <a:off x="10178185" y="3595269"/>
                <a:ext cx="791935" cy="791935"/>
              </a:xfrm>
              <a:prstGeom prst="ellipse">
                <a:avLst/>
              </a:prstGeom>
              <a:solidFill>
                <a:srgbClr val="F3753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H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9C33EE-1E23-13EC-AD60-A0A5FEB914CD}"/>
                  </a:ext>
                </a:extLst>
              </p:cNvPr>
              <p:cNvSpPr txBox="1"/>
              <p:nvPr/>
            </p:nvSpPr>
            <p:spPr>
              <a:xfrm>
                <a:off x="8621077" y="3523353"/>
                <a:ext cx="1505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H / </a:t>
                </a:r>
                <a:r>
                  <a:rPr lang="en-US" dirty="0">
                    <a:solidFill>
                      <a:srgbClr val="F3753F"/>
                    </a:solidFill>
                  </a:rPr>
                  <a:t>output(H)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21886233-D171-6155-215B-E41CDEAEB338}"/>
                  </a:ext>
                </a:extLst>
              </p:cNvPr>
              <p:cNvCxnSpPr>
                <a:cxnSpLocks/>
                <a:stCxn id="14" idx="6"/>
              </p:cNvCxnSpPr>
              <p:nvPr/>
            </p:nvCxnSpPr>
            <p:spPr>
              <a:xfrm>
                <a:off x="8646001" y="3927047"/>
                <a:ext cx="1532184" cy="11805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6C701F4-C167-2277-C059-C3BC71CF9B17}"/>
                </a:ext>
              </a:extLst>
            </p:cNvPr>
            <p:cNvGrpSpPr/>
            <p:nvPr/>
          </p:nvGrpSpPr>
          <p:grpSpPr>
            <a:xfrm>
              <a:off x="6425828" y="5885058"/>
              <a:ext cx="2278115" cy="863851"/>
              <a:chOff x="9000285" y="4654620"/>
              <a:chExt cx="2278115" cy="863851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96ACA60-612D-CD17-A0F7-C606EFBD2EB2}"/>
                  </a:ext>
                </a:extLst>
              </p:cNvPr>
              <p:cNvSpPr/>
              <p:nvPr/>
            </p:nvSpPr>
            <p:spPr>
              <a:xfrm>
                <a:off x="10486465" y="4726536"/>
                <a:ext cx="791935" cy="791935"/>
              </a:xfrm>
              <a:prstGeom prst="ellipse">
                <a:avLst/>
              </a:prstGeom>
              <a:solidFill>
                <a:srgbClr val="2C895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end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391C71-364D-9BEC-0664-9893ED37EFF9}"/>
                  </a:ext>
                </a:extLst>
              </p:cNvPr>
              <p:cNvSpPr txBox="1"/>
              <p:nvPr/>
            </p:nvSpPr>
            <p:spPr>
              <a:xfrm>
                <a:off x="9000285" y="4654620"/>
                <a:ext cx="1633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all </a:t>
                </a:r>
                <a:r>
                  <a:rPr lang="en-US" dirty="0">
                    <a:solidFill>
                      <a:srgbClr val="F3753F"/>
                    </a:solidFill>
                  </a:rPr>
                  <a:t>/ output(all)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AF98850-1114-8D56-94DA-5A951730A93C}"/>
                  </a:ext>
                </a:extLst>
              </p:cNvPr>
              <p:cNvCxnSpPr>
                <a:cxnSpLocks/>
                <a:stCxn id="7" idx="6"/>
                <a:endCxn id="11" idx="2"/>
              </p:cNvCxnSpPr>
              <p:nvPr/>
            </p:nvCxnSpPr>
            <p:spPr>
              <a:xfrm>
                <a:off x="9076777" y="5122504"/>
                <a:ext cx="1409688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7C16FF-C487-7F98-3A9C-9FB0807A1D9A}"/>
                </a:ext>
              </a:extLst>
            </p:cNvPr>
            <p:cNvSpPr/>
            <p:nvPr/>
          </p:nvSpPr>
          <p:spPr>
            <a:xfrm>
              <a:off x="3386266" y="5892784"/>
              <a:ext cx="791935" cy="791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235AC8FA-20B6-461F-987F-807220870B99}"/>
                </a:ext>
              </a:extLst>
            </p:cNvPr>
            <p:cNvSpPr/>
            <p:nvPr/>
          </p:nvSpPr>
          <p:spPr>
            <a:xfrm rot="10800000" flipV="1">
              <a:off x="3623577" y="5475044"/>
              <a:ext cx="484835" cy="699906"/>
            </a:xfrm>
            <a:prstGeom prst="arc">
              <a:avLst>
                <a:gd name="adj1" fmla="val 8236763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29CFD6-9C92-D439-7130-A459DA82D325}"/>
                </a:ext>
              </a:extLst>
            </p:cNvPr>
            <p:cNvSpPr txBox="1"/>
            <p:nvPr/>
          </p:nvSpPr>
          <p:spPr>
            <a:xfrm>
              <a:off x="3098422" y="5054945"/>
              <a:ext cx="2223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other / output(other)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5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9" y="5031"/>
            <a:ext cx="10515600" cy="581414"/>
          </a:xfrm>
        </p:spPr>
        <p:txBody>
          <a:bodyPr/>
          <a:lstStyle/>
          <a:p>
            <a:r>
              <a:rPr lang="en-US" dirty="0"/>
              <a:t>Designing a Deterministic Finite State Automaton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1649" y="632840"/>
            <a:ext cx="10748702" cy="373068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Deterministic Finite State Automaton (or deterministic finite state machine)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For any given state, then for all possible inputs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3"/>
                </a:solidFill>
                <a:cs typeface="Consolas" panose="020B0609020204030204" pitchFamily="49" charset="0"/>
              </a:rPr>
              <a:t>there is always </a:t>
            </a:r>
            <a:r>
              <a:rPr lang="en-US" sz="1800" b="1" dirty="0">
                <a:solidFill>
                  <a:srgbClr val="00B050"/>
                </a:solidFill>
                <a:cs typeface="Consolas" panose="020B0609020204030204" pitchFamily="49" charset="0"/>
              </a:rPr>
              <a:t>one next state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Step 1: Define the states (using the recognizer example from the previous slide)</a:t>
            </a:r>
          </a:p>
          <a:p>
            <a:pPr lvl="1"/>
            <a:r>
              <a:rPr lang="en-US" sz="1800" b="1" i="1" dirty="0">
                <a:solidFill>
                  <a:srgbClr val="0070C0"/>
                </a:solidFill>
              </a:rPr>
              <a:t>Start (initial or power up) state: </a:t>
            </a:r>
            <a:r>
              <a:rPr lang="en-US" sz="1800" dirty="0">
                <a:solidFill>
                  <a:srgbClr val="0070C0"/>
                </a:solidFill>
              </a:rPr>
              <a:t>input has not seen an H (or no input so far)</a:t>
            </a:r>
            <a:endParaRPr lang="en-US" sz="1800" b="1" i="1" dirty="0">
              <a:solidFill>
                <a:srgbClr val="0070C0"/>
              </a:solidFill>
            </a:endParaRPr>
          </a:p>
          <a:p>
            <a:pPr lvl="1"/>
            <a:r>
              <a:rPr lang="en-US" sz="1800" b="1" i="1" dirty="0">
                <a:solidFill>
                  <a:srgbClr val="F37440"/>
                </a:solidFill>
              </a:rPr>
              <a:t>H state</a:t>
            </a:r>
            <a:r>
              <a:rPr lang="en-US" sz="1800" dirty="0">
                <a:solidFill>
                  <a:srgbClr val="F37440"/>
                </a:solidFill>
              </a:rPr>
              <a:t>: input has seen at least one H (or more than one H</a:t>
            </a:r>
          </a:p>
          <a:p>
            <a:pPr lvl="1"/>
            <a:r>
              <a:rPr lang="en-US" sz="1800" b="1" i="1" dirty="0">
                <a:solidFill>
                  <a:srgbClr val="2C895B"/>
                </a:solidFill>
              </a:rPr>
              <a:t>end state</a:t>
            </a:r>
            <a:r>
              <a:rPr lang="en-US" sz="1800" dirty="0">
                <a:solidFill>
                  <a:srgbClr val="2C895B"/>
                </a:solidFill>
              </a:rPr>
              <a:t>: input has seen an H immediately followed by an A</a:t>
            </a: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Step 2: Define the arcs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Specify </a:t>
            </a:r>
            <a:r>
              <a:rPr lang="en-US" sz="1800" dirty="0">
                <a:solidFill>
                  <a:srgbClr val="7030A0"/>
                </a:solidFill>
              </a:rPr>
              <a:t>arcs </a:t>
            </a:r>
            <a:r>
              <a:rPr lang="en-US" sz="1800" dirty="0">
                <a:solidFill>
                  <a:schemeClr val="accent1"/>
                </a:solidFill>
              </a:rPr>
              <a:t>at each state for all possible inputs </a:t>
            </a:r>
            <a:r>
              <a:rPr lang="en-US" sz="1800" b="1" dirty="0">
                <a:solidFill>
                  <a:schemeClr val="accent1"/>
                </a:solidFill>
              </a:rPr>
              <a:t>(an arc can be taken on more than on input)</a:t>
            </a: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Specify </a:t>
            </a:r>
            <a:r>
              <a:rPr lang="en-US" sz="1800" dirty="0">
                <a:solidFill>
                  <a:srgbClr val="7030A0"/>
                </a:solidFill>
              </a:rPr>
              <a:t>output or action (if any)</a:t>
            </a:r>
            <a:r>
              <a:rPr lang="en-US" sz="1800" dirty="0">
                <a:solidFill>
                  <a:srgbClr val="2C895B"/>
                </a:solidFill>
              </a:rPr>
              <a:t> on each arc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Check: each </a:t>
            </a:r>
            <a:r>
              <a:rPr lang="en-US" sz="1800" dirty="0">
                <a:solidFill>
                  <a:srgbClr val="2C895B"/>
                </a:solidFill>
              </a:rPr>
              <a:t>state transition (arc) is </a:t>
            </a:r>
            <a:r>
              <a:rPr lang="en-US" sz="1800" i="1" dirty="0">
                <a:solidFill>
                  <a:srgbClr val="0070C0"/>
                </a:solidFill>
              </a:rPr>
              <a:t>unambiguous</a:t>
            </a:r>
            <a:r>
              <a:rPr lang="en-US" sz="1800" dirty="0">
                <a:solidFill>
                  <a:srgbClr val="0070C0"/>
                </a:solidFill>
              </a:rPr>
              <a:t> (unique – a specific input selects just one arc)</a:t>
            </a:r>
          </a:p>
          <a:p>
            <a:pPr lvl="1"/>
            <a:endParaRPr lang="en-US" sz="1800" dirty="0">
              <a:solidFill>
                <a:srgbClr val="2C895B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AFDFDD-7B1A-3397-2B51-99FC9CCDDBB6}"/>
              </a:ext>
            </a:extLst>
          </p:cNvPr>
          <p:cNvGrpSpPr/>
          <p:nvPr/>
        </p:nvGrpSpPr>
        <p:grpSpPr>
          <a:xfrm>
            <a:off x="572341" y="5372418"/>
            <a:ext cx="6437830" cy="818595"/>
            <a:chOff x="572341" y="5372418"/>
            <a:chExt cx="6437830" cy="81859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E0821E6-1A78-F949-8E09-C386E3EFAD22}"/>
                </a:ext>
              </a:extLst>
            </p:cNvPr>
            <p:cNvSpPr/>
            <p:nvPr/>
          </p:nvSpPr>
          <p:spPr>
            <a:xfrm>
              <a:off x="572341" y="5399078"/>
              <a:ext cx="791935" cy="791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DC3F15C-ED7C-1B42-89C8-77E925D3A0CB}"/>
                </a:ext>
              </a:extLst>
            </p:cNvPr>
            <p:cNvSpPr/>
            <p:nvPr/>
          </p:nvSpPr>
          <p:spPr>
            <a:xfrm>
              <a:off x="3508363" y="5380243"/>
              <a:ext cx="791935" cy="800506"/>
            </a:xfrm>
            <a:prstGeom prst="ellipse">
              <a:avLst/>
            </a:prstGeom>
            <a:solidFill>
              <a:srgbClr val="F374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19A188C-8038-9244-9540-574288AD28A2}"/>
                </a:ext>
              </a:extLst>
            </p:cNvPr>
            <p:cNvSpPr/>
            <p:nvPr/>
          </p:nvSpPr>
          <p:spPr>
            <a:xfrm>
              <a:off x="6218236" y="5372418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250FCAF-187F-B0F1-CB5B-41E12038CAC3}"/>
              </a:ext>
            </a:extLst>
          </p:cNvPr>
          <p:cNvGrpSpPr/>
          <p:nvPr/>
        </p:nvGrpSpPr>
        <p:grpSpPr>
          <a:xfrm>
            <a:off x="179022" y="4538824"/>
            <a:ext cx="6039214" cy="1881673"/>
            <a:chOff x="179022" y="4538824"/>
            <a:chExt cx="6039214" cy="1881673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BCFCFE7D-E871-DC4D-AA98-EC2A35F604BD}"/>
                </a:ext>
              </a:extLst>
            </p:cNvPr>
            <p:cNvSpPr/>
            <p:nvPr/>
          </p:nvSpPr>
          <p:spPr>
            <a:xfrm rot="21277514" flipH="1">
              <a:off x="3575284" y="4963307"/>
              <a:ext cx="546177" cy="871543"/>
            </a:xfrm>
            <a:prstGeom prst="arc">
              <a:avLst>
                <a:gd name="adj1" fmla="val 9725475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99DC0C1-850B-BD48-B0CC-57806B0EF5FD}"/>
                </a:ext>
              </a:extLst>
            </p:cNvPr>
            <p:cNvSpPr txBox="1"/>
            <p:nvPr/>
          </p:nvSpPr>
          <p:spPr>
            <a:xfrm>
              <a:off x="3313423" y="4538824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H / no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B915CF-B482-CB4C-8166-E393C5312AFF}"/>
                </a:ext>
              </a:extLst>
            </p:cNvPr>
            <p:cNvSpPr txBox="1"/>
            <p:nvPr/>
          </p:nvSpPr>
          <p:spPr>
            <a:xfrm>
              <a:off x="1380749" y="6020387"/>
              <a:ext cx="12650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other / no</a:t>
              </a:r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F95F78FD-9DC6-E245-A097-393DBFFCA561}"/>
                </a:ext>
              </a:extLst>
            </p:cNvPr>
            <p:cNvSpPr/>
            <p:nvPr/>
          </p:nvSpPr>
          <p:spPr>
            <a:xfrm rot="9244047">
              <a:off x="1104188" y="4553321"/>
              <a:ext cx="3029849" cy="1840202"/>
            </a:xfrm>
            <a:prstGeom prst="arc">
              <a:avLst>
                <a:gd name="adj1" fmla="val 13973372"/>
                <a:gd name="adj2" fmla="val 119052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36A4DD-DEDE-E141-A82E-3B065FF7693D}"/>
                </a:ext>
              </a:extLst>
            </p:cNvPr>
            <p:cNvSpPr txBox="1"/>
            <p:nvPr/>
          </p:nvSpPr>
          <p:spPr>
            <a:xfrm>
              <a:off x="1748717" y="5380243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 no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9BD6D03-A63A-E645-B783-0AB628448667}"/>
                </a:ext>
              </a:extLst>
            </p:cNvPr>
            <p:cNvCxnSpPr>
              <a:cxnSpLocks/>
              <a:stCxn id="18" idx="6"/>
            </p:cNvCxnSpPr>
            <p:nvPr/>
          </p:nvCxnSpPr>
          <p:spPr>
            <a:xfrm flipV="1">
              <a:off x="1364276" y="5777612"/>
              <a:ext cx="2158004" cy="1743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B86B7E-1BFE-8349-8D31-27328B5FC6D8}"/>
                </a:ext>
              </a:extLst>
            </p:cNvPr>
            <p:cNvSpPr txBox="1"/>
            <p:nvPr/>
          </p:nvSpPr>
          <p:spPr>
            <a:xfrm>
              <a:off x="4924505" y="5305097"/>
              <a:ext cx="11070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A / yes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9DA372F-5C32-2B4F-94F2-6E5BF236395C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4300298" y="5768386"/>
              <a:ext cx="1917938" cy="1211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8356700C-A3FA-4F4A-AAA1-9BE8C55C7DF9}"/>
                </a:ext>
              </a:extLst>
            </p:cNvPr>
            <p:cNvSpPr/>
            <p:nvPr/>
          </p:nvSpPr>
          <p:spPr>
            <a:xfrm rot="10800000" flipV="1">
              <a:off x="704177" y="4976538"/>
              <a:ext cx="484835" cy="699906"/>
            </a:xfrm>
            <a:prstGeom prst="arc">
              <a:avLst>
                <a:gd name="adj1" fmla="val 8236763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C838BA-2396-2F4F-B06E-6D76B3BFE955}"/>
                </a:ext>
              </a:extLst>
            </p:cNvPr>
            <p:cNvSpPr txBox="1"/>
            <p:nvPr/>
          </p:nvSpPr>
          <p:spPr>
            <a:xfrm>
              <a:off x="179022" y="4556439"/>
              <a:ext cx="1484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other / no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29B7D1B-A7AE-6646-9CC3-7B3E261C8A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EA5DD0-D063-C3A4-5BE2-2AB858D59D40}"/>
              </a:ext>
            </a:extLst>
          </p:cNvPr>
          <p:cNvSpPr txBox="1"/>
          <p:nvPr/>
        </p:nvSpPr>
        <p:spPr>
          <a:xfrm>
            <a:off x="7409237" y="4573577"/>
            <a:ext cx="4078586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Special input labels: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other </a:t>
            </a:r>
            <a:r>
              <a:rPr lang="en-US" b="1" dirty="0"/>
              <a:t>specifies that </a:t>
            </a:r>
            <a:r>
              <a:rPr lang="en-US" dirty="0"/>
              <a:t>this arc is taken </a:t>
            </a:r>
            <a:r>
              <a:rPr lang="en-US" b="1" dirty="0"/>
              <a:t>for all inputs that are not specified by the other arcs </a:t>
            </a:r>
            <a:r>
              <a:rPr lang="en-US" dirty="0"/>
              <a:t>out of that state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all </a:t>
            </a:r>
            <a:r>
              <a:rPr lang="en-US" b="1" dirty="0"/>
              <a:t>specifies that </a:t>
            </a:r>
            <a:r>
              <a:rPr lang="en-US" dirty="0"/>
              <a:t>this arc is taken for </a:t>
            </a:r>
            <a:r>
              <a:rPr lang="en-US" b="1" dirty="0"/>
              <a:t>all inputs</a:t>
            </a:r>
          </a:p>
        </p:txBody>
      </p:sp>
    </p:spTree>
    <p:extLst>
      <p:ext uri="{BB962C8B-B14F-4D97-AF65-F5344CB8AC3E}">
        <p14:creationId xmlns:p14="http://schemas.microsoft.com/office/powerpoint/2010/main" val="68127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9" grpId="0"/>
      <p:bldP spid="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76" y="165302"/>
            <a:ext cx="10515600" cy="581414"/>
          </a:xfrm>
        </p:spPr>
        <p:txBody>
          <a:bodyPr/>
          <a:lstStyle/>
          <a:p>
            <a:r>
              <a:rPr lang="en-US" dirty="0"/>
              <a:t>DFA counting the instances of a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6392F-2993-A94F-A800-068A0FFBC19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1476" y="1287781"/>
            <a:ext cx="11466302" cy="47756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The state machine on the previous slide </a:t>
            </a:r>
            <a:r>
              <a:rPr lang="en-US" sz="2400" dirty="0">
                <a:solidFill>
                  <a:schemeClr val="accent5"/>
                </a:solidFill>
              </a:rPr>
              <a:t>would stop after seeing the first HA,</a:t>
            </a:r>
            <a:r>
              <a:rPr lang="en-US" sz="2400" dirty="0">
                <a:solidFill>
                  <a:schemeClr val="tx2"/>
                </a:solidFill>
              </a:rPr>
              <a:t> and </a:t>
            </a:r>
            <a:r>
              <a:rPr lang="en-US" sz="2400" dirty="0">
                <a:solidFill>
                  <a:schemeClr val="accent1"/>
                </a:solidFill>
              </a:rPr>
              <a:t>does not take any more input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missing later occurrences of HA </a:t>
            </a:r>
            <a:r>
              <a:rPr lang="en-US" sz="2400" dirty="0">
                <a:solidFill>
                  <a:schemeClr val="tx2"/>
                </a:solidFill>
              </a:rPr>
              <a:t>in the input</a:t>
            </a:r>
          </a:p>
          <a:p>
            <a:r>
              <a:rPr lang="en-US" sz="2400" dirty="0"/>
              <a:t>Say you want to </a:t>
            </a:r>
            <a:r>
              <a:rPr lang="en-US" sz="2400" dirty="0">
                <a:solidFill>
                  <a:srgbClr val="2C895B"/>
                </a:solidFill>
              </a:rPr>
              <a:t>process the entire contents of a text file </a:t>
            </a:r>
            <a:r>
              <a:rPr lang="en-US" sz="2400" dirty="0">
                <a:solidFill>
                  <a:schemeClr val="accent1"/>
                </a:solidFill>
              </a:rPr>
              <a:t>to find and count all HA's</a:t>
            </a:r>
          </a:p>
          <a:p>
            <a:pPr lvl="1"/>
            <a:r>
              <a:rPr lang="en-US" sz="2400" dirty="0"/>
              <a:t>from </a:t>
            </a:r>
            <a:r>
              <a:rPr lang="en-US" sz="2400" dirty="0">
                <a:solidFill>
                  <a:srgbClr val="0070C0"/>
                </a:solidFill>
              </a:rPr>
              <a:t>the top (top of file) </a:t>
            </a: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to the </a:t>
            </a:r>
            <a:r>
              <a:rPr lang="en-US" sz="2400" dirty="0">
                <a:solidFill>
                  <a:srgbClr val="0070C0"/>
                </a:solidFill>
              </a:rPr>
              <a:t>bottom (end of file)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354012" lvl="1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Action: </a:t>
            </a:r>
            <a:r>
              <a:rPr lang="en-US" sz="2400" i="1" dirty="0">
                <a:solidFill>
                  <a:srgbClr val="FF0000"/>
                </a:solidFill>
              </a:rPr>
              <a:t>Alter</a:t>
            </a:r>
            <a:r>
              <a:rPr lang="en-US" sz="2400" dirty="0">
                <a:solidFill>
                  <a:srgbClr val="2C895B"/>
                </a:solidFill>
              </a:rPr>
              <a:t> the machine to process input from the file in sequential order </a:t>
            </a:r>
            <a:r>
              <a:rPr lang="en-US" sz="2400" dirty="0">
                <a:solidFill>
                  <a:srgbClr val="FF0000"/>
                </a:solidFill>
              </a:rPr>
              <a:t>until the end of the file </a:t>
            </a:r>
            <a:r>
              <a:rPr lang="en-US" sz="2400" dirty="0"/>
              <a:t>(EOF) </a:t>
            </a:r>
            <a:r>
              <a:rPr lang="en-US" sz="2400" dirty="0">
                <a:solidFill>
                  <a:srgbClr val="FF0000"/>
                </a:solidFill>
              </a:rPr>
              <a:t>is reached 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9B7D1B-A7AE-6646-9CC3-7B3E261C8A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CDD8CE3-D16D-3647-AD47-A86F169FB200}"/>
              </a:ext>
            </a:extLst>
          </p:cNvPr>
          <p:cNvGrpSpPr/>
          <p:nvPr/>
        </p:nvGrpSpPr>
        <p:grpSpPr>
          <a:xfrm>
            <a:off x="5020894" y="2740051"/>
            <a:ext cx="5182707" cy="2269572"/>
            <a:chOff x="2085346" y="3889663"/>
            <a:chExt cx="5182707" cy="2269572"/>
          </a:xfrm>
        </p:grpSpPr>
        <p:sp>
          <p:nvSpPr>
            <p:cNvPr id="31" name="AutoShape 5">
              <a:extLst>
                <a:ext uri="{FF2B5EF4-FFF2-40B4-BE49-F238E27FC236}">
                  <a16:creationId xmlns:a16="http://schemas.microsoft.com/office/drawing/2014/main" id="{C31C8A03-7382-CB42-BE54-229CD1DCD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346" y="3999271"/>
              <a:ext cx="4524356" cy="1986429"/>
            </a:xfrm>
            <a:prstGeom prst="foldedCorner">
              <a:avLst>
                <a:gd name="adj" fmla="val 21153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t"/>
            <a:lstStyle/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This is a text file with a lot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of H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accent6"/>
                  </a:solidFill>
                  <a:latin typeface="Arial" panose="020B0604020202020204" pitchFamily="34" charset="0"/>
                </a:rPr>
                <a:t>A 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in it.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is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here and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and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everywhere.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is also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HAHA 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.</a:t>
              </a:r>
            </a:p>
            <a:p>
              <a:pPr>
                <a:buFontTx/>
                <a:buNone/>
              </a:pPr>
              <a:endParaRPr lang="en-US" alt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E1E72B5-6FA0-8C4F-B925-59479A79541D}"/>
                </a:ext>
              </a:extLst>
            </p:cNvPr>
            <p:cNvSpPr txBox="1"/>
            <p:nvPr/>
          </p:nvSpPr>
          <p:spPr>
            <a:xfrm>
              <a:off x="6582253" y="3889663"/>
              <a:ext cx="685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TOF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BF55EE-3B6C-0D42-92C6-79C8A898DFEA}"/>
                </a:ext>
              </a:extLst>
            </p:cNvPr>
            <p:cNvSpPr txBox="1"/>
            <p:nvPr/>
          </p:nvSpPr>
          <p:spPr>
            <a:xfrm>
              <a:off x="6560596" y="5789903"/>
              <a:ext cx="685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EOF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4E4A3B0-87B2-1A4A-9D13-56E04440F789}"/>
                </a:ext>
              </a:extLst>
            </p:cNvPr>
            <p:cNvCxnSpPr>
              <a:cxnSpLocks/>
            </p:cNvCxnSpPr>
            <p:nvPr/>
          </p:nvCxnSpPr>
          <p:spPr>
            <a:xfrm>
              <a:off x="6851185" y="4302221"/>
              <a:ext cx="0" cy="1380527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815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counting the instances of a pattern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7344" y="1081456"/>
            <a:ext cx="10777311" cy="20411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To adjust the DFA to </a:t>
            </a:r>
            <a:r>
              <a:rPr lang="en-US" sz="2200" dirty="0">
                <a:solidFill>
                  <a:srgbClr val="0070C0"/>
                </a:solidFill>
              </a:rPr>
              <a:t>act on continuous input</a:t>
            </a:r>
            <a:r>
              <a:rPr lang="en-US" sz="2200" dirty="0">
                <a:solidFill>
                  <a:schemeClr val="tx2"/>
                </a:solidFill>
              </a:rPr>
              <a:t> (multiple instances of the pattern)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2200" i="1" dirty="0">
                <a:solidFill>
                  <a:schemeClr val="tx2"/>
                </a:solidFill>
              </a:rPr>
              <a:t>"</a:t>
            </a:r>
            <a:r>
              <a:rPr lang="en-US" sz="2200" i="1" dirty="0">
                <a:solidFill>
                  <a:srgbClr val="2C895B"/>
                </a:solidFill>
              </a:rPr>
              <a:t>redirect" </a:t>
            </a:r>
            <a:r>
              <a:rPr lang="en-US" sz="2200" dirty="0">
                <a:solidFill>
                  <a:srgbClr val="2C895B"/>
                </a:solidFill>
              </a:rPr>
              <a:t>the arc(s) </a:t>
            </a:r>
            <a:r>
              <a:rPr lang="en-US" sz="2200" dirty="0">
                <a:solidFill>
                  <a:schemeClr val="accent6"/>
                </a:solidFill>
              </a:rPr>
              <a:t>that pointed at the </a:t>
            </a:r>
            <a:r>
              <a:rPr lang="en-US" sz="2200" b="1" dirty="0">
                <a:solidFill>
                  <a:srgbClr val="2C895B"/>
                </a:solidFill>
              </a:rPr>
              <a:t>end state </a:t>
            </a:r>
            <a:r>
              <a:rPr lang="en-US" sz="2200" dirty="0">
                <a:solidFill>
                  <a:schemeClr val="accent6"/>
                </a:solidFill>
              </a:rPr>
              <a:t>to point to the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b="1" dirty="0">
                <a:solidFill>
                  <a:srgbClr val="2C895B"/>
                </a:solidFill>
              </a:rPr>
              <a:t>start state</a:t>
            </a:r>
            <a:endParaRPr lang="en-US" sz="2200" b="1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r>
              <a:rPr lang="en-US" sz="2200" dirty="0">
                <a:solidFill>
                  <a:schemeClr val="accent6"/>
                </a:solidFill>
              </a:rPr>
              <a:t>Convert output to counting 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70C0"/>
                </a:solidFill>
              </a:rPr>
              <a:t>Add arcs </a:t>
            </a:r>
            <a:r>
              <a:rPr lang="en-US" sz="2200" dirty="0">
                <a:solidFill>
                  <a:schemeClr val="tx2"/>
                </a:solidFill>
              </a:rPr>
              <a:t>from </a:t>
            </a:r>
            <a:r>
              <a:rPr lang="en-US" sz="2200" dirty="0">
                <a:solidFill>
                  <a:srgbClr val="0070C0"/>
                </a:solidFill>
              </a:rPr>
              <a:t>each state </a:t>
            </a:r>
            <a:r>
              <a:rPr lang="en-US" sz="2200" dirty="0">
                <a:solidFill>
                  <a:schemeClr val="tx2"/>
                </a:solidFill>
              </a:rPr>
              <a:t>when EOF on input is detected </a:t>
            </a:r>
            <a:r>
              <a:rPr lang="en-US" sz="2200" dirty="0">
                <a:solidFill>
                  <a:srgbClr val="0070C0"/>
                </a:solidFill>
              </a:rPr>
              <a:t>to the </a:t>
            </a:r>
            <a:r>
              <a:rPr lang="en-US" sz="2200" dirty="0" err="1">
                <a:solidFill>
                  <a:srgbClr val="0070C0"/>
                </a:solidFill>
              </a:rPr>
              <a:t>eof</a:t>
            </a:r>
            <a:r>
              <a:rPr lang="en-US" sz="2200" dirty="0">
                <a:solidFill>
                  <a:srgbClr val="0070C0"/>
                </a:solidFill>
              </a:rPr>
              <a:t> state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1CD3F-A993-E741-9967-06E5E9D2FB9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1E38CCA-9DBB-F7D7-9DFF-AE737758466F}"/>
              </a:ext>
            </a:extLst>
          </p:cNvPr>
          <p:cNvGrpSpPr/>
          <p:nvPr/>
        </p:nvGrpSpPr>
        <p:grpSpPr>
          <a:xfrm>
            <a:off x="5176117" y="3772038"/>
            <a:ext cx="1452892" cy="938491"/>
            <a:chOff x="8715111" y="2392236"/>
            <a:chExt cx="1452892" cy="938491"/>
          </a:xfrm>
        </p:grpSpPr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D3774243-2105-578C-9B4F-DF30AE07DA4E}"/>
                </a:ext>
              </a:extLst>
            </p:cNvPr>
            <p:cNvSpPr/>
            <p:nvPr/>
          </p:nvSpPr>
          <p:spPr>
            <a:xfrm rot="21277514" flipH="1">
              <a:off x="9621826" y="2459184"/>
              <a:ext cx="546177" cy="871543"/>
            </a:xfrm>
            <a:prstGeom prst="arc">
              <a:avLst>
                <a:gd name="adj1" fmla="val 9725475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66B8CFE-A3EB-D677-C3CD-7333AE700930}"/>
                </a:ext>
              </a:extLst>
            </p:cNvPr>
            <p:cNvSpPr txBox="1"/>
            <p:nvPr/>
          </p:nvSpPr>
          <p:spPr>
            <a:xfrm>
              <a:off x="8715111" y="2392236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H / -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66CE156-F520-4062-8F05-81610D090434}"/>
              </a:ext>
            </a:extLst>
          </p:cNvPr>
          <p:cNvGrpSpPr/>
          <p:nvPr/>
        </p:nvGrpSpPr>
        <p:grpSpPr>
          <a:xfrm>
            <a:off x="3611736" y="3429000"/>
            <a:ext cx="3029849" cy="1895278"/>
            <a:chOff x="7446225" y="1909488"/>
            <a:chExt cx="3029849" cy="189527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2891490-E731-8D69-BC96-4060DA02A0CC}"/>
                </a:ext>
              </a:extLst>
            </p:cNvPr>
            <p:cNvSpPr txBox="1"/>
            <p:nvPr/>
          </p:nvSpPr>
          <p:spPr>
            <a:xfrm>
              <a:off x="7933346" y="3404656"/>
              <a:ext cx="9092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other /</a:t>
              </a:r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A758E524-FFAE-797A-F2A8-717657CA6FB0}"/>
                </a:ext>
              </a:extLst>
            </p:cNvPr>
            <p:cNvSpPr/>
            <p:nvPr/>
          </p:nvSpPr>
          <p:spPr>
            <a:xfrm rot="9244047">
              <a:off x="7446225" y="1909488"/>
              <a:ext cx="3029849" cy="1840202"/>
            </a:xfrm>
            <a:prstGeom prst="arc">
              <a:avLst>
                <a:gd name="adj1" fmla="val 13973372"/>
                <a:gd name="adj2" fmla="val 119052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6CA9154-CC65-9358-76E1-D1ABE75BF757}"/>
              </a:ext>
            </a:extLst>
          </p:cNvPr>
          <p:cNvSpPr/>
          <p:nvPr/>
        </p:nvSpPr>
        <p:spPr>
          <a:xfrm>
            <a:off x="3079889" y="4274757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6A14C8-958D-560A-FBB4-352F8921C48B}"/>
              </a:ext>
            </a:extLst>
          </p:cNvPr>
          <p:cNvGrpSpPr/>
          <p:nvPr/>
        </p:nvGrpSpPr>
        <p:grpSpPr>
          <a:xfrm>
            <a:off x="3871824" y="4255922"/>
            <a:ext cx="2936022" cy="800506"/>
            <a:chOff x="3186025" y="2769788"/>
            <a:chExt cx="2936022" cy="800506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86D174D-7EC5-F2D2-9F10-5FD414A1385A}"/>
                </a:ext>
              </a:extLst>
            </p:cNvPr>
            <p:cNvSpPr/>
            <p:nvPr/>
          </p:nvSpPr>
          <p:spPr>
            <a:xfrm>
              <a:off x="5330112" y="2769788"/>
              <a:ext cx="791935" cy="800506"/>
            </a:xfrm>
            <a:prstGeom prst="ellipse">
              <a:avLst/>
            </a:prstGeom>
            <a:solidFill>
              <a:srgbClr val="F374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4F8B0-466C-C124-0F1D-B98B23517EE7}"/>
                </a:ext>
              </a:extLst>
            </p:cNvPr>
            <p:cNvSpPr txBox="1"/>
            <p:nvPr/>
          </p:nvSpPr>
          <p:spPr>
            <a:xfrm>
              <a:off x="3570466" y="2769788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 -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ADC2CF4-B63F-980B-DAB3-2768A8243F3F}"/>
                </a:ext>
              </a:extLst>
            </p:cNvPr>
            <p:cNvCxnSpPr>
              <a:cxnSpLocks/>
              <a:stCxn id="51" idx="6"/>
            </p:cNvCxnSpPr>
            <p:nvPr/>
          </p:nvCxnSpPr>
          <p:spPr>
            <a:xfrm flipV="1">
              <a:off x="3186025" y="3167157"/>
              <a:ext cx="2158004" cy="1743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A2EFEC5-FD14-ABAF-6F3A-49BE2B1BB437}"/>
              </a:ext>
            </a:extLst>
          </p:cNvPr>
          <p:cNvGrpSpPr/>
          <p:nvPr/>
        </p:nvGrpSpPr>
        <p:grpSpPr>
          <a:xfrm>
            <a:off x="2198723" y="3422700"/>
            <a:ext cx="1497837" cy="1221365"/>
            <a:chOff x="9207821" y="1148190"/>
            <a:chExt cx="1497837" cy="1221365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98F9B1A1-E197-C7C7-64E5-2422EA43FDEA}"/>
                </a:ext>
              </a:extLst>
            </p:cNvPr>
            <p:cNvSpPr/>
            <p:nvPr/>
          </p:nvSpPr>
          <p:spPr>
            <a:xfrm rot="10800000" flipV="1">
              <a:off x="10072514" y="1577707"/>
              <a:ext cx="633144" cy="791848"/>
            </a:xfrm>
            <a:prstGeom prst="arc">
              <a:avLst>
                <a:gd name="adj1" fmla="val 10177911"/>
                <a:gd name="adj2" fmla="val 110548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DE28895-3865-EF1C-30D7-124254745A52}"/>
                </a:ext>
              </a:extLst>
            </p:cNvPr>
            <p:cNvSpPr txBox="1"/>
            <p:nvPr/>
          </p:nvSpPr>
          <p:spPr>
            <a:xfrm>
              <a:off x="9207821" y="1148190"/>
              <a:ext cx="12442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other / -</a:t>
              </a:r>
            </a:p>
          </p:txBody>
        </p:sp>
      </p:grpSp>
      <p:sp>
        <p:nvSpPr>
          <p:cNvPr id="67" name="Arc 66">
            <a:extLst>
              <a:ext uri="{FF2B5EF4-FFF2-40B4-BE49-F238E27FC236}">
                <a16:creationId xmlns:a16="http://schemas.microsoft.com/office/drawing/2014/main" id="{70AF8CF8-B33E-0E5A-6E9E-0D338A530FAB}"/>
              </a:ext>
            </a:extLst>
          </p:cNvPr>
          <p:cNvSpPr/>
          <p:nvPr/>
        </p:nvSpPr>
        <p:spPr>
          <a:xfrm rot="10800000">
            <a:off x="3504085" y="4099279"/>
            <a:ext cx="2763125" cy="1848574"/>
          </a:xfrm>
          <a:prstGeom prst="arc">
            <a:avLst>
              <a:gd name="adj1" fmla="val 10868703"/>
              <a:gd name="adj2" fmla="val 11905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F19EB1-E1D5-7747-EAFB-A4E87FDE3616}"/>
              </a:ext>
            </a:extLst>
          </p:cNvPr>
          <p:cNvSpPr txBox="1"/>
          <p:nvPr/>
        </p:nvSpPr>
        <p:spPr>
          <a:xfrm>
            <a:off x="3597672" y="5884481"/>
            <a:ext cx="2700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 / (count = count + 1)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04E549-1138-3A72-F82E-9C49E7AD0465}"/>
              </a:ext>
            </a:extLst>
          </p:cNvPr>
          <p:cNvGrpSpPr/>
          <p:nvPr/>
        </p:nvGrpSpPr>
        <p:grpSpPr>
          <a:xfrm>
            <a:off x="3739570" y="3195097"/>
            <a:ext cx="5810897" cy="1829058"/>
            <a:chOff x="3739570" y="3195097"/>
            <a:chExt cx="5810897" cy="182905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0FB127F-AF73-578E-2515-BA3F07A3BA80}"/>
                </a:ext>
              </a:extLst>
            </p:cNvPr>
            <p:cNvGrpSpPr/>
            <p:nvPr/>
          </p:nvGrpSpPr>
          <p:grpSpPr>
            <a:xfrm>
              <a:off x="6776503" y="4191626"/>
              <a:ext cx="1949281" cy="464549"/>
              <a:chOff x="4822137" y="4750129"/>
              <a:chExt cx="1949281" cy="464549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D778357-8E75-F402-3CDA-854043FC6DDE}"/>
                  </a:ext>
                </a:extLst>
              </p:cNvPr>
              <p:cNvSpPr txBox="1"/>
              <p:nvPr/>
            </p:nvSpPr>
            <p:spPr>
              <a:xfrm>
                <a:off x="4822137" y="4750129"/>
                <a:ext cx="18950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EOF / Output (count) 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889F4A0-EDC2-B318-622F-26F9FAA9C636}"/>
                  </a:ext>
                </a:extLst>
              </p:cNvPr>
              <p:cNvCxnSpPr>
                <a:cxnSpLocks/>
                <a:stCxn id="60" idx="6"/>
              </p:cNvCxnSpPr>
              <p:nvPr/>
            </p:nvCxnSpPr>
            <p:spPr>
              <a:xfrm flipV="1">
                <a:off x="4853480" y="5202568"/>
                <a:ext cx="1917938" cy="1211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470E941-2993-285A-2577-66F5EE306857}"/>
                </a:ext>
              </a:extLst>
            </p:cNvPr>
            <p:cNvSpPr/>
            <p:nvPr/>
          </p:nvSpPr>
          <p:spPr>
            <a:xfrm>
              <a:off x="8758532" y="4180776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0A0693B4-3916-E3B7-A5AD-79586E467353}"/>
                </a:ext>
              </a:extLst>
            </p:cNvPr>
            <p:cNvSpPr/>
            <p:nvPr/>
          </p:nvSpPr>
          <p:spPr>
            <a:xfrm rot="10800000" flipH="1" flipV="1">
              <a:off x="3739570" y="3648274"/>
              <a:ext cx="5018962" cy="1375881"/>
            </a:xfrm>
            <a:prstGeom prst="arc">
              <a:avLst>
                <a:gd name="adj1" fmla="val 10868703"/>
                <a:gd name="adj2" fmla="val 21559447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0245232-CA94-EE26-93FB-22F5663FD3F1}"/>
                </a:ext>
              </a:extLst>
            </p:cNvPr>
            <p:cNvSpPr txBox="1"/>
            <p:nvPr/>
          </p:nvSpPr>
          <p:spPr>
            <a:xfrm>
              <a:off x="5474435" y="3195097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EOF /  Output (count)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FE7F88-D491-95E7-AB93-1349D1BBE80B}"/>
              </a:ext>
            </a:extLst>
          </p:cNvPr>
          <p:cNvCxnSpPr>
            <a:cxnSpLocks/>
          </p:cNvCxnSpPr>
          <p:nvPr/>
        </p:nvCxnSpPr>
        <p:spPr>
          <a:xfrm flipV="1">
            <a:off x="908234" y="4725477"/>
            <a:ext cx="2158004" cy="17434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A05A16-9D2F-342D-8A32-2FA5C1E4FEA9}"/>
              </a:ext>
            </a:extLst>
          </p:cNvPr>
          <p:cNvSpPr txBox="1"/>
          <p:nvPr/>
        </p:nvSpPr>
        <p:spPr>
          <a:xfrm>
            <a:off x="1212776" y="4725477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/ count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C39D4A-A32C-5392-B082-57A04CB0D951}"/>
              </a:ext>
            </a:extLst>
          </p:cNvPr>
          <p:cNvSpPr txBox="1"/>
          <p:nvPr/>
        </p:nvSpPr>
        <p:spPr>
          <a:xfrm>
            <a:off x="1111292" y="437103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power up</a:t>
            </a:r>
          </a:p>
        </p:txBody>
      </p:sp>
    </p:spTree>
    <p:extLst>
      <p:ext uri="{BB962C8B-B14F-4D97-AF65-F5344CB8AC3E}">
        <p14:creationId xmlns:p14="http://schemas.microsoft.com/office/powerpoint/2010/main" val="201247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3" grpId="0"/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06B70-6503-5BCC-A068-E8569D2FC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0B7375-8F36-55AC-00B9-A2989EC80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29" y="173695"/>
            <a:ext cx="11047903" cy="430989"/>
          </a:xfrm>
        </p:spPr>
        <p:txBody>
          <a:bodyPr/>
          <a:lstStyle/>
          <a:p>
            <a:r>
              <a:rPr lang="en-US" dirty="0"/>
              <a:t>CSE 30 Spring 2024 – Staff Covers Both Sections A &amp;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9D5EC-A386-26ED-9EF4-896826F7C4D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0C4986-F97C-2243-B83F-F601C77A028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54630" y="1480273"/>
            <a:ext cx="2687070" cy="266054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TA's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Nitya Agarwal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Mihir </a:t>
            </a:r>
            <a:r>
              <a:rPr lang="en-US" sz="2400" dirty="0" err="1">
                <a:solidFill>
                  <a:srgbClr val="000000"/>
                </a:solidFill>
              </a:rPr>
              <a:t>Kekkar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Yuchen Jing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Liam Fernandez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2697C02-F43D-D530-20C3-C10842FC8AA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70713" y="1474283"/>
            <a:ext cx="3168650" cy="479987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70C0"/>
                </a:solidFill>
              </a:rPr>
              <a:t>Tutors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Ali </a:t>
            </a:r>
            <a:r>
              <a:rPr lang="en-US" sz="2000" dirty="0" err="1">
                <a:solidFill>
                  <a:schemeClr val="accent6"/>
                </a:solidFill>
              </a:rPr>
              <a:t>Alabiad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Bryan Cho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Charlotte Dong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Vivian Liu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Kate Romero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Kevin Shen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Charvi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Sukla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Fong </a:t>
            </a:r>
            <a:r>
              <a:rPr lang="en-US" sz="2000" dirty="0" err="1">
                <a:solidFill>
                  <a:schemeClr val="accent6"/>
                </a:solidFill>
              </a:rPr>
              <a:t>Vachirathanusorn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Joseph </a:t>
            </a:r>
            <a:r>
              <a:rPr lang="en-US" sz="2000" dirty="0" err="1">
                <a:solidFill>
                  <a:schemeClr val="accent6"/>
                </a:solidFill>
              </a:rPr>
              <a:t>Edmonston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Thanh-</a:t>
            </a:r>
            <a:r>
              <a:rPr lang="en-US" sz="1800" dirty="0" err="1">
                <a:solidFill>
                  <a:schemeClr val="accent6"/>
                </a:solidFill>
              </a:rPr>
              <a:t>Nhan</a:t>
            </a:r>
            <a:r>
              <a:rPr lang="en-US" sz="1800" dirty="0">
                <a:solidFill>
                  <a:schemeClr val="accent6"/>
                </a:solidFill>
              </a:rPr>
              <a:t> Lam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BD26FA-DD54-0F7C-78A6-48E3F2785831}"/>
              </a:ext>
            </a:extLst>
          </p:cNvPr>
          <p:cNvSpPr txBox="1"/>
          <p:nvPr/>
        </p:nvSpPr>
        <p:spPr>
          <a:xfrm>
            <a:off x="408994" y="672363"/>
            <a:ext cx="1137401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Section A (Cao) and B (Muller) share the same pool of TA's and Tutors</a:t>
            </a: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39FA2BD1-D6EE-333E-67B5-6A0BB248B152}"/>
              </a:ext>
            </a:extLst>
          </p:cNvPr>
          <p:cNvSpPr txBox="1">
            <a:spLocks/>
          </p:cNvSpPr>
          <p:nvPr/>
        </p:nvSpPr>
        <p:spPr>
          <a:xfrm>
            <a:off x="8000700" y="1480272"/>
            <a:ext cx="2890820" cy="47998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70C0"/>
                </a:solidFill>
              </a:rPr>
              <a:t>Tutors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Christian Lee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Jessie Ouyang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Brandon </a:t>
            </a:r>
            <a:r>
              <a:rPr lang="en-US" sz="2000" dirty="0" err="1">
                <a:solidFill>
                  <a:schemeClr val="accent6"/>
                </a:solidFill>
              </a:rPr>
              <a:t>Reponte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Adrian Rosing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Luffy</a:t>
            </a:r>
            <a:r>
              <a:rPr lang="en-US" sz="2000" dirty="0">
                <a:solidFill>
                  <a:schemeClr val="accent6"/>
                </a:solidFill>
              </a:rPr>
              <a:t> Saito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Leica Shen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Shijie</a:t>
            </a:r>
            <a:r>
              <a:rPr lang="en-US" sz="2000" dirty="0">
                <a:solidFill>
                  <a:schemeClr val="accent6"/>
                </a:solidFill>
              </a:rPr>
              <a:t> Wang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Alex </a:t>
            </a:r>
            <a:r>
              <a:rPr lang="en-US" sz="2000" dirty="0" err="1">
                <a:solidFill>
                  <a:schemeClr val="accent6"/>
                </a:solidFill>
              </a:rPr>
              <a:t>Simonyan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Reese Whitlock</a:t>
            </a:r>
          </a:p>
        </p:txBody>
      </p:sp>
    </p:spTree>
    <p:extLst>
      <p:ext uri="{BB962C8B-B14F-4D97-AF65-F5344CB8AC3E}">
        <p14:creationId xmlns:p14="http://schemas.microsoft.com/office/powerpoint/2010/main" val="1687116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DFA's: Step one design each sequence -1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67EA55-FF7A-6F47-AE5C-3C9C5F4724ED}"/>
              </a:ext>
            </a:extLst>
          </p:cNvPr>
          <p:cNvSpPr/>
          <p:nvPr/>
        </p:nvSpPr>
        <p:spPr>
          <a:xfrm>
            <a:off x="2468829" y="2184114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DCF18B-14FD-AA44-86B3-DD097F5C1C63}"/>
              </a:ext>
            </a:extLst>
          </p:cNvPr>
          <p:cNvSpPr/>
          <p:nvPr/>
        </p:nvSpPr>
        <p:spPr>
          <a:xfrm>
            <a:off x="4754472" y="2175040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8FA340-910C-354B-BEB7-7AA820DEFBF7}"/>
              </a:ext>
            </a:extLst>
          </p:cNvPr>
          <p:cNvSpPr/>
          <p:nvPr/>
        </p:nvSpPr>
        <p:spPr>
          <a:xfrm>
            <a:off x="7032367" y="2189167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C521B-1EBF-6B40-BC58-94510573DE55}"/>
              </a:ext>
            </a:extLst>
          </p:cNvPr>
          <p:cNvSpPr txBox="1"/>
          <p:nvPr/>
        </p:nvSpPr>
        <p:spPr>
          <a:xfrm>
            <a:off x="2997706" y="5231449"/>
            <a:ext cx="5626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SOL with a @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C3DF11-0DC0-2644-8AE3-CAA7E95B9527}"/>
              </a:ext>
            </a:extLst>
          </p:cNvPr>
          <p:cNvCxnSpPr>
            <a:cxnSpLocks/>
          </p:cNvCxnSpPr>
          <p:nvPr/>
        </p:nvCxnSpPr>
        <p:spPr>
          <a:xfrm>
            <a:off x="1943389" y="2580082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0CEF7D-7B8B-C749-ABD6-568A843C2B65}"/>
              </a:ext>
            </a:extLst>
          </p:cNvPr>
          <p:cNvSpPr txBox="1"/>
          <p:nvPr/>
        </p:nvSpPr>
        <p:spPr>
          <a:xfrm>
            <a:off x="3555965" y="2203576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-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C3ABF1-7F58-9B47-82C5-874BC158C874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268512" y="2571007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EFE825-0F29-BE41-AAB0-73E15F64301A}"/>
              </a:ext>
            </a:extLst>
          </p:cNvPr>
          <p:cNvCxnSpPr>
            <a:cxnSpLocks/>
          </p:cNvCxnSpPr>
          <p:nvPr/>
        </p:nvCxnSpPr>
        <p:spPr>
          <a:xfrm>
            <a:off x="5554155" y="2580967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DB404EB-D772-A94B-852F-9BDB697B36D2}"/>
              </a:ext>
            </a:extLst>
          </p:cNvPr>
          <p:cNvSpPr/>
          <p:nvPr/>
        </p:nvSpPr>
        <p:spPr>
          <a:xfrm>
            <a:off x="9306493" y="2223402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716F11-B808-0249-8A23-E81260B2EB98}"/>
              </a:ext>
            </a:extLst>
          </p:cNvPr>
          <p:cNvCxnSpPr>
            <a:cxnSpLocks/>
          </p:cNvCxnSpPr>
          <p:nvPr/>
        </p:nvCxnSpPr>
        <p:spPr>
          <a:xfrm>
            <a:off x="7820533" y="2580081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CC5CE8-2861-9748-BC42-E0FE3E949950}"/>
              </a:ext>
            </a:extLst>
          </p:cNvPr>
          <p:cNvSpPr txBox="1"/>
          <p:nvPr/>
        </p:nvSpPr>
        <p:spPr>
          <a:xfrm>
            <a:off x="5761506" y="2165868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 / 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51C61A-A0C2-8249-BE1B-65B02546B832}"/>
              </a:ext>
            </a:extLst>
          </p:cNvPr>
          <p:cNvSpPr txBox="1"/>
          <p:nvPr/>
        </p:nvSpPr>
        <p:spPr>
          <a:xfrm>
            <a:off x="4480480" y="1154013"/>
            <a:ext cx="152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 / output(@)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C93C38-CB9B-0949-B249-3BFA20022C49}"/>
              </a:ext>
            </a:extLst>
          </p:cNvPr>
          <p:cNvGrpSpPr/>
          <p:nvPr/>
        </p:nvGrpSpPr>
        <p:grpSpPr>
          <a:xfrm flipH="1">
            <a:off x="5391604" y="2240162"/>
            <a:ext cx="4201160" cy="1591492"/>
            <a:chOff x="3901757" y="-360224"/>
            <a:chExt cx="3173105" cy="1591492"/>
          </a:xfrm>
        </p:grpSpPr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B635AB6B-1832-3F46-9F3F-01A439A5A85C}"/>
                </a:ext>
              </a:extLst>
            </p:cNvPr>
            <p:cNvSpPr/>
            <p:nvPr/>
          </p:nvSpPr>
          <p:spPr>
            <a:xfrm flipH="1" flipV="1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E1D148-B790-984C-AEEE-5C2D56096008}"/>
                </a:ext>
              </a:extLst>
            </p:cNvPr>
            <p:cNvSpPr txBox="1"/>
            <p:nvPr/>
          </p:nvSpPr>
          <p:spPr>
            <a:xfrm>
              <a:off x="4083934" y="892714"/>
              <a:ext cx="12267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EOF / output(S)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4DB102-5EEC-D344-A292-95C6AEA2C5EC}"/>
              </a:ext>
            </a:extLst>
          </p:cNvPr>
          <p:cNvGrpSpPr/>
          <p:nvPr/>
        </p:nvGrpSpPr>
        <p:grpSpPr>
          <a:xfrm>
            <a:off x="723521" y="1326211"/>
            <a:ext cx="2223686" cy="1253870"/>
            <a:chOff x="157849" y="1167408"/>
            <a:chExt cx="2223686" cy="1253870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B941A10E-D736-B544-A997-EEA80F27DBF7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52E776-8B20-7347-8F84-9E781B18E7E7}"/>
                </a:ext>
              </a:extLst>
            </p:cNvPr>
            <p:cNvSpPr txBox="1"/>
            <p:nvPr/>
          </p:nvSpPr>
          <p:spPr>
            <a:xfrm>
              <a:off x="157849" y="1167408"/>
              <a:ext cx="2223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other / output(other)</a:t>
              </a:r>
            </a:p>
          </p:txBody>
        </p:sp>
      </p:grpSp>
      <p:sp>
        <p:nvSpPr>
          <p:cNvPr id="24" name="Arc 23">
            <a:extLst>
              <a:ext uri="{FF2B5EF4-FFF2-40B4-BE49-F238E27FC236}">
                <a16:creationId xmlns:a16="http://schemas.microsoft.com/office/drawing/2014/main" id="{5E425856-28C1-024D-8B70-AA7166C6CD8E}"/>
              </a:ext>
            </a:extLst>
          </p:cNvPr>
          <p:cNvSpPr/>
          <p:nvPr/>
        </p:nvSpPr>
        <p:spPr>
          <a:xfrm rot="10800000" flipV="1">
            <a:off x="3135807" y="1142534"/>
            <a:ext cx="4308447" cy="2736222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CD79B3-3B38-1645-AD7E-EFD3AAFDC3B8}"/>
              </a:ext>
            </a:extLst>
          </p:cNvPr>
          <p:cNvGrpSpPr/>
          <p:nvPr/>
        </p:nvGrpSpPr>
        <p:grpSpPr>
          <a:xfrm>
            <a:off x="3099104" y="2054736"/>
            <a:ext cx="2055929" cy="1509978"/>
            <a:chOff x="2331493" y="2032206"/>
            <a:chExt cx="2055929" cy="1509978"/>
          </a:xfrm>
        </p:grpSpPr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8952EADA-99BC-234F-9ACC-E89070E5C9E8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F246317-F37F-B24B-BC4B-006426A9E643}"/>
                </a:ext>
              </a:extLst>
            </p:cNvPr>
            <p:cNvSpPr txBox="1"/>
            <p:nvPr/>
          </p:nvSpPr>
          <p:spPr>
            <a:xfrm>
              <a:off x="2689187" y="3080519"/>
              <a:ext cx="1539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other / output(S),</a:t>
              </a:r>
            </a:p>
            <a:p>
              <a:r>
                <a:rPr lang="en-US" sz="1200" dirty="0">
                  <a:solidFill>
                    <a:srgbClr val="0070C0"/>
                  </a:solidFill>
                </a:rPr>
                <a:t>           output(other)</a:t>
              </a:r>
            </a:p>
          </p:txBody>
        </p:sp>
      </p:grpSp>
      <p:sp>
        <p:nvSpPr>
          <p:cNvPr id="70" name="Arc 69">
            <a:extLst>
              <a:ext uri="{FF2B5EF4-FFF2-40B4-BE49-F238E27FC236}">
                <a16:creationId xmlns:a16="http://schemas.microsoft.com/office/drawing/2014/main" id="{85AC6930-B4C7-BB6D-AB26-79FA89DD1E2E}"/>
              </a:ext>
            </a:extLst>
          </p:cNvPr>
          <p:cNvSpPr/>
          <p:nvPr/>
        </p:nvSpPr>
        <p:spPr>
          <a:xfrm rot="10800000">
            <a:off x="2905133" y="1973268"/>
            <a:ext cx="4591594" cy="2084138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B48F20-53FA-0A20-8586-5BD6FCDE2402}"/>
              </a:ext>
            </a:extLst>
          </p:cNvPr>
          <p:cNvSpPr txBox="1"/>
          <p:nvPr/>
        </p:nvSpPr>
        <p:spPr>
          <a:xfrm>
            <a:off x="3858253" y="4072312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output(O), 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output(other)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96E7B7-1190-E4D3-D635-56B59A61BA06}"/>
              </a:ext>
            </a:extLst>
          </p:cNvPr>
          <p:cNvSpPr txBox="1"/>
          <p:nvPr/>
        </p:nvSpPr>
        <p:spPr>
          <a:xfrm>
            <a:off x="7903922" y="2026352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EOF / output(S),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output(O)</a:t>
            </a: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37CD1AB0-85ED-CD0D-4A90-FD5B65B15622}"/>
              </a:ext>
            </a:extLst>
          </p:cNvPr>
          <p:cNvSpPr/>
          <p:nvPr/>
        </p:nvSpPr>
        <p:spPr>
          <a:xfrm rot="10800000" flipH="1" flipV="1">
            <a:off x="2997706" y="795291"/>
            <a:ext cx="6942176" cy="2816572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FF3237-0C52-52EA-E613-64234605F1D7}"/>
              </a:ext>
            </a:extLst>
          </p:cNvPr>
          <p:cNvSpPr txBox="1"/>
          <p:nvPr/>
        </p:nvSpPr>
        <p:spPr>
          <a:xfrm>
            <a:off x="6896218" y="831682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EOF / -</a:t>
            </a:r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9B7B2313-CCEC-EEE4-9338-C8098088C9EB}"/>
              </a:ext>
            </a:extLst>
          </p:cNvPr>
          <p:cNvSpPr/>
          <p:nvPr/>
        </p:nvSpPr>
        <p:spPr>
          <a:xfrm rot="21277514" flipH="1">
            <a:off x="4771397" y="1719208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02A569-AC5D-D29E-693E-CDD708B83534}"/>
              </a:ext>
            </a:extLst>
          </p:cNvPr>
          <p:cNvSpPr txBox="1"/>
          <p:nvPr/>
        </p:nvSpPr>
        <p:spPr>
          <a:xfrm>
            <a:off x="3651842" y="1767937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 / output(S)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49004F-DFEC-4079-8C76-0442305745A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8081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DFA's: Step one design each sequence - 2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A3B3F5-3749-F947-AB04-2154CF5CFF5B}"/>
              </a:ext>
            </a:extLst>
          </p:cNvPr>
          <p:cNvSpPr txBox="1"/>
          <p:nvPr/>
        </p:nvSpPr>
        <p:spPr>
          <a:xfrm>
            <a:off x="3732408" y="5629625"/>
            <a:ext cx="48042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SAM with DAD</a:t>
            </a:r>
          </a:p>
          <a:p>
            <a:endParaRPr lang="en-US" sz="2400" dirty="0">
              <a:solidFill>
                <a:srgbClr val="2C895B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EAA318-261C-664E-9110-58DE269D65F6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C511EA-C5B3-2604-60FB-4899B92C2B63}"/>
              </a:ext>
            </a:extLst>
          </p:cNvPr>
          <p:cNvSpPr/>
          <p:nvPr/>
        </p:nvSpPr>
        <p:spPr>
          <a:xfrm>
            <a:off x="2472902" y="2588984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949B9D-B59C-795D-E0CF-AFCC8B929DD6}"/>
              </a:ext>
            </a:extLst>
          </p:cNvPr>
          <p:cNvSpPr/>
          <p:nvPr/>
        </p:nvSpPr>
        <p:spPr>
          <a:xfrm>
            <a:off x="4758545" y="2579910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856C194-8A99-CC59-36D2-846FFA66B6AF}"/>
              </a:ext>
            </a:extLst>
          </p:cNvPr>
          <p:cNvSpPr/>
          <p:nvPr/>
        </p:nvSpPr>
        <p:spPr>
          <a:xfrm>
            <a:off x="7036440" y="2594037"/>
            <a:ext cx="791935" cy="79193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D8F807D-8B6E-02DB-8B17-65BC7524855C}"/>
              </a:ext>
            </a:extLst>
          </p:cNvPr>
          <p:cNvCxnSpPr>
            <a:cxnSpLocks/>
          </p:cNvCxnSpPr>
          <p:nvPr/>
        </p:nvCxnSpPr>
        <p:spPr>
          <a:xfrm>
            <a:off x="1947462" y="2984952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FE6EF9D-0ED7-967F-FCD5-20AC8E4A9BA5}"/>
              </a:ext>
            </a:extLst>
          </p:cNvPr>
          <p:cNvSpPr txBox="1"/>
          <p:nvPr/>
        </p:nvSpPr>
        <p:spPr>
          <a:xfrm>
            <a:off x="3320592" y="2598398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-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1A0ACDB-3D77-22D7-07CC-F789A5601C66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3272585" y="2975877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943A0E5-574B-0AB3-7E5D-30FD09955FC3}"/>
              </a:ext>
            </a:extLst>
          </p:cNvPr>
          <p:cNvCxnSpPr>
            <a:cxnSpLocks/>
          </p:cNvCxnSpPr>
          <p:nvPr/>
        </p:nvCxnSpPr>
        <p:spPr>
          <a:xfrm>
            <a:off x="5558228" y="2985837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FACD9A42-7A84-7934-F7EB-F1EF5C76DDF8}"/>
              </a:ext>
            </a:extLst>
          </p:cNvPr>
          <p:cNvSpPr/>
          <p:nvPr/>
        </p:nvSpPr>
        <p:spPr>
          <a:xfrm>
            <a:off x="9310566" y="2628272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AC823D0-885C-03F0-F32F-596F738362BC}"/>
              </a:ext>
            </a:extLst>
          </p:cNvPr>
          <p:cNvCxnSpPr>
            <a:cxnSpLocks/>
          </p:cNvCxnSpPr>
          <p:nvPr/>
        </p:nvCxnSpPr>
        <p:spPr>
          <a:xfrm>
            <a:off x="7824606" y="2984951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623FDFD-2E87-269F-B3E1-192583A74A5E}"/>
              </a:ext>
            </a:extLst>
          </p:cNvPr>
          <p:cNvSpPr txBox="1"/>
          <p:nvPr/>
        </p:nvSpPr>
        <p:spPr>
          <a:xfrm>
            <a:off x="6201478" y="2958542"/>
            <a:ext cx="730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 / -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D0AF6C8-1A30-428A-23C8-3796AA76C2C3}"/>
              </a:ext>
            </a:extLst>
          </p:cNvPr>
          <p:cNvSpPr txBox="1"/>
          <p:nvPr/>
        </p:nvSpPr>
        <p:spPr>
          <a:xfrm>
            <a:off x="5405276" y="1858377"/>
            <a:ext cx="14430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M / output(D),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output(A),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output(D)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150A149-4DB9-8BCA-A3B0-93B2D8E5A71A}"/>
              </a:ext>
            </a:extLst>
          </p:cNvPr>
          <p:cNvGrpSpPr/>
          <p:nvPr/>
        </p:nvGrpSpPr>
        <p:grpSpPr>
          <a:xfrm flipH="1">
            <a:off x="5395678" y="2645032"/>
            <a:ext cx="4250951" cy="1659522"/>
            <a:chOff x="3864150" y="-360224"/>
            <a:chExt cx="3210712" cy="1659522"/>
          </a:xfrm>
        </p:grpSpPr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87633C1B-94B8-3E4E-A59E-5C2F9DB09259}"/>
                </a:ext>
              </a:extLst>
            </p:cNvPr>
            <p:cNvSpPr/>
            <p:nvPr/>
          </p:nvSpPr>
          <p:spPr>
            <a:xfrm flipH="1" flipV="1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D5E674A-E16D-8CE1-0D02-AB8E816F7035}"/>
                </a:ext>
              </a:extLst>
            </p:cNvPr>
            <p:cNvSpPr txBox="1"/>
            <p:nvPr/>
          </p:nvSpPr>
          <p:spPr>
            <a:xfrm>
              <a:off x="3864150" y="899188"/>
              <a:ext cx="14930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EOF / output(S)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F203532-A5B9-7D27-821F-B2997B7805C7}"/>
              </a:ext>
            </a:extLst>
          </p:cNvPr>
          <p:cNvGrpSpPr/>
          <p:nvPr/>
        </p:nvGrpSpPr>
        <p:grpSpPr>
          <a:xfrm>
            <a:off x="630290" y="1837002"/>
            <a:ext cx="2234904" cy="1147949"/>
            <a:chOff x="60545" y="1273329"/>
            <a:chExt cx="2234904" cy="1147949"/>
          </a:xfrm>
        </p:grpSpPr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1FF12F0A-5277-ACE8-2C01-DA04F2FDE517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11A27E6-4ED7-AEAD-AFAD-CACA8CDBABAD}"/>
                </a:ext>
              </a:extLst>
            </p:cNvPr>
            <p:cNvSpPr txBox="1"/>
            <p:nvPr/>
          </p:nvSpPr>
          <p:spPr>
            <a:xfrm>
              <a:off x="60545" y="1273329"/>
              <a:ext cx="2223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other / output(other)</a:t>
              </a:r>
            </a:p>
          </p:txBody>
        </p:sp>
      </p:grpSp>
      <p:sp>
        <p:nvSpPr>
          <p:cNvPr id="114" name="Arc 113">
            <a:extLst>
              <a:ext uri="{FF2B5EF4-FFF2-40B4-BE49-F238E27FC236}">
                <a16:creationId xmlns:a16="http://schemas.microsoft.com/office/drawing/2014/main" id="{3FD4F82B-4D1F-C6A3-612B-DA3681413749}"/>
              </a:ext>
            </a:extLst>
          </p:cNvPr>
          <p:cNvSpPr/>
          <p:nvPr/>
        </p:nvSpPr>
        <p:spPr>
          <a:xfrm rot="10800000" flipV="1">
            <a:off x="3139879" y="1645704"/>
            <a:ext cx="4308447" cy="2637921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C6CB51C-485F-1F47-2445-B0735462725C}"/>
              </a:ext>
            </a:extLst>
          </p:cNvPr>
          <p:cNvGrpSpPr/>
          <p:nvPr/>
        </p:nvGrpSpPr>
        <p:grpSpPr>
          <a:xfrm>
            <a:off x="3103177" y="2459606"/>
            <a:ext cx="2378112" cy="1678422"/>
            <a:chOff x="2331493" y="2032206"/>
            <a:chExt cx="2378112" cy="1678422"/>
          </a:xfrm>
        </p:grpSpPr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2567A0B7-69ED-FB01-8084-6B78D16B8745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3BBD532-29CB-F301-FAC4-332EF58E31DD}"/>
                </a:ext>
              </a:extLst>
            </p:cNvPr>
            <p:cNvSpPr txBox="1"/>
            <p:nvPr/>
          </p:nvSpPr>
          <p:spPr>
            <a:xfrm>
              <a:off x="2434623" y="3064297"/>
              <a:ext cx="22749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other / output(S),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           output(other)</a:t>
              </a:r>
            </a:p>
          </p:txBody>
        </p:sp>
      </p:grpSp>
      <p:sp>
        <p:nvSpPr>
          <p:cNvPr id="118" name="Arc 117">
            <a:extLst>
              <a:ext uri="{FF2B5EF4-FFF2-40B4-BE49-F238E27FC236}">
                <a16:creationId xmlns:a16="http://schemas.microsoft.com/office/drawing/2014/main" id="{F656223C-2037-E84C-E5C9-A34BBD8DBFEC}"/>
              </a:ext>
            </a:extLst>
          </p:cNvPr>
          <p:cNvSpPr/>
          <p:nvPr/>
        </p:nvSpPr>
        <p:spPr>
          <a:xfrm rot="10800000">
            <a:off x="2909206" y="2378138"/>
            <a:ext cx="4591594" cy="2157260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265173D-6F01-A9B8-B1B5-546027C469E7}"/>
              </a:ext>
            </a:extLst>
          </p:cNvPr>
          <p:cNvSpPr txBox="1"/>
          <p:nvPr/>
        </p:nvSpPr>
        <p:spPr>
          <a:xfrm>
            <a:off x="4145216" y="4521695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output(A),</a:t>
            </a:r>
          </a:p>
          <a:p>
            <a:r>
              <a:rPr lang="en-US" dirty="0">
                <a:solidFill>
                  <a:srgbClr val="0070C0"/>
                </a:solidFill>
              </a:rPr>
              <a:t>          output(other)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DE29ACF-E74D-8C0D-9551-FF3A5E809981}"/>
              </a:ext>
            </a:extLst>
          </p:cNvPr>
          <p:cNvSpPr txBox="1"/>
          <p:nvPr/>
        </p:nvSpPr>
        <p:spPr>
          <a:xfrm>
            <a:off x="7604302" y="2334695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EOF / output(S),</a:t>
            </a:r>
          </a:p>
          <a:p>
            <a:r>
              <a:rPr lang="en-US" dirty="0">
                <a:solidFill>
                  <a:srgbClr val="0070C0"/>
                </a:solidFill>
              </a:rPr>
              <a:t>          output(A)</a:t>
            </a:r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E4D4EDA4-EC19-22DA-92F1-C010041FC915}"/>
              </a:ext>
            </a:extLst>
          </p:cNvPr>
          <p:cNvSpPr/>
          <p:nvPr/>
        </p:nvSpPr>
        <p:spPr>
          <a:xfrm rot="10800000" flipH="1" flipV="1">
            <a:off x="3001779" y="1280509"/>
            <a:ext cx="6942176" cy="2736224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D69E837-4B60-AE49-86C5-BB489A8B7975}"/>
              </a:ext>
            </a:extLst>
          </p:cNvPr>
          <p:cNvSpPr txBox="1"/>
          <p:nvPr/>
        </p:nvSpPr>
        <p:spPr>
          <a:xfrm>
            <a:off x="6096000" y="831352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EOF / -</a:t>
            </a: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E53BB060-76F9-DE98-7C9D-56C66AC8BF3B}"/>
              </a:ext>
            </a:extLst>
          </p:cNvPr>
          <p:cNvSpPr/>
          <p:nvPr/>
        </p:nvSpPr>
        <p:spPr>
          <a:xfrm rot="21277514" flipH="1">
            <a:off x="4775470" y="2124078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A73AE61-1ACB-6475-7E50-483BB1AA3BF3}"/>
              </a:ext>
            </a:extLst>
          </p:cNvPr>
          <p:cNvSpPr txBox="1"/>
          <p:nvPr/>
        </p:nvSpPr>
        <p:spPr>
          <a:xfrm>
            <a:off x="3575351" y="2175659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 / output(S)</a:t>
            </a:r>
          </a:p>
        </p:txBody>
      </p:sp>
    </p:spTree>
    <p:extLst>
      <p:ext uri="{BB962C8B-B14F-4D97-AF65-F5344CB8AC3E}">
        <p14:creationId xmlns:p14="http://schemas.microsoft.com/office/powerpoint/2010/main" val="13315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089D85-EBD8-E674-1FCD-9BC63184FF8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5448" y="1309032"/>
            <a:ext cx="6909817" cy="423993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>
                <a:solidFill>
                  <a:schemeClr val="accent6"/>
                </a:solidFill>
              </a:rPr>
              <a:t>To merge two DFA's, we combine common states and make sure all the arcs out of the combined states represent the arcs in the two DFA's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Both DFA have the same sequence shown to the right, which will be in the merged DFA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Next add all the unique arcs out of state S from both the separate DFAs and adjust the labels if necessary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Add the remaining states and arcs that are unique to each DFA</a:t>
            </a:r>
          </a:p>
          <a:p>
            <a:pPr lvl="1"/>
            <a:r>
              <a:rPr lang="en-US" sz="1600" dirty="0">
                <a:solidFill>
                  <a:schemeClr val="accent6"/>
                </a:solidFill>
              </a:rPr>
              <a:t>We are going to simplify the combination process by assuming the input is infinite in length and EOF process and the end state is not needed </a:t>
            </a:r>
          </a:p>
          <a:p>
            <a:pPr lvl="1"/>
            <a:r>
              <a:rPr lang="en-US" sz="1600" dirty="0">
                <a:solidFill>
                  <a:schemeClr val="accent6"/>
                </a:solidFill>
              </a:rPr>
              <a:t>You will use this same assumption in PA2</a:t>
            </a:r>
          </a:p>
          <a:p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0BD499-6E9F-D5F9-EBA2-896E6EB5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20132"/>
          </a:xfrm>
        </p:spPr>
        <p:txBody>
          <a:bodyPr/>
          <a:lstStyle/>
          <a:p>
            <a:r>
              <a:rPr lang="en-US" dirty="0"/>
              <a:t>Merging DFA's: Step one design each sequence - 3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4E8903-2F53-A04C-7537-24AFF814DCFC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A2201E-A776-90D2-BF21-447C406CC840}"/>
              </a:ext>
            </a:extLst>
          </p:cNvPr>
          <p:cNvGrpSpPr/>
          <p:nvPr/>
        </p:nvGrpSpPr>
        <p:grpSpPr>
          <a:xfrm>
            <a:off x="7288958" y="2454240"/>
            <a:ext cx="2939481" cy="1599062"/>
            <a:chOff x="3768319" y="2888468"/>
            <a:chExt cx="2939481" cy="159906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6DE24FC-F01E-F06F-9A8B-8F7FB02B996D}"/>
                </a:ext>
              </a:extLst>
            </p:cNvPr>
            <p:cNvGrpSpPr/>
            <p:nvPr/>
          </p:nvGrpSpPr>
          <p:grpSpPr>
            <a:xfrm>
              <a:off x="3768319" y="2888468"/>
              <a:ext cx="2939481" cy="1096537"/>
              <a:chOff x="2369401" y="3385888"/>
              <a:chExt cx="4097049" cy="162688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31A1DD7-99E7-350F-F600-A644AF048723}"/>
                  </a:ext>
                </a:extLst>
              </p:cNvPr>
              <p:cNvSpPr/>
              <p:nvPr/>
            </p:nvSpPr>
            <p:spPr>
              <a:xfrm>
                <a:off x="3352579" y="4220833"/>
                <a:ext cx="791935" cy="791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start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B6EFD2-AC33-D4EE-E8C4-02747C61E9A7}"/>
                  </a:ext>
                </a:extLst>
              </p:cNvPr>
              <p:cNvSpPr/>
              <p:nvPr/>
            </p:nvSpPr>
            <p:spPr>
              <a:xfrm>
                <a:off x="5638222" y="4211759"/>
                <a:ext cx="791935" cy="791935"/>
              </a:xfrm>
              <a:prstGeom prst="ellipse">
                <a:avLst/>
              </a:prstGeom>
              <a:solidFill>
                <a:srgbClr val="F3744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S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592C975-3FC4-03B7-7B5E-7955AA1D8D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7139" y="4616801"/>
                <a:ext cx="514990" cy="194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79025F-CB3B-13A7-5111-E6DA06DB8AEA}"/>
                  </a:ext>
                </a:extLst>
              </p:cNvPr>
              <p:cNvSpPr txBox="1"/>
              <p:nvPr/>
            </p:nvSpPr>
            <p:spPr>
              <a:xfrm>
                <a:off x="4439716" y="4240295"/>
                <a:ext cx="668492" cy="388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0070C0"/>
                    </a:solidFill>
                  </a:rPr>
                  <a:t>S / - 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31A39DA-0654-2048-2440-D7C4F6FCE7EF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>
                <a:off x="4152262" y="4607726"/>
                <a:ext cx="1485960" cy="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C6289FB-1E23-4450-66C4-673DA1CD2F4B}"/>
                  </a:ext>
                </a:extLst>
              </p:cNvPr>
              <p:cNvGrpSpPr/>
              <p:nvPr/>
            </p:nvGrpSpPr>
            <p:grpSpPr>
              <a:xfrm>
                <a:off x="2369401" y="3432813"/>
                <a:ext cx="1986709" cy="1183987"/>
                <a:chOff x="919979" y="1237291"/>
                <a:chExt cx="1986709" cy="1183987"/>
              </a:xfrm>
            </p:grpSpPr>
            <p:sp>
              <p:nvSpPr>
                <p:cNvPr id="11" name="Arc 10">
                  <a:extLst>
                    <a:ext uri="{FF2B5EF4-FFF2-40B4-BE49-F238E27FC236}">
                      <a16:creationId xmlns:a16="http://schemas.microsoft.com/office/drawing/2014/main" id="{CE80020E-3369-30BE-410E-421AFE6C95D0}"/>
                    </a:ext>
                  </a:extLst>
                </p:cNvPr>
                <p:cNvSpPr/>
                <p:nvPr/>
              </p:nvSpPr>
              <p:spPr>
                <a:xfrm flipH="1">
                  <a:off x="1722317" y="1629343"/>
                  <a:ext cx="573132" cy="791935"/>
                </a:xfrm>
                <a:prstGeom prst="arc">
                  <a:avLst>
                    <a:gd name="adj1" fmla="val 10064307"/>
                    <a:gd name="adj2" fmla="val 3624714"/>
                  </a:avLst>
                </a:prstGeom>
                <a:ln w="34925">
                  <a:solidFill>
                    <a:srgbClr val="FF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C371621-5A9F-C231-218E-10240C665465}"/>
                    </a:ext>
                  </a:extLst>
                </p:cNvPr>
                <p:cNvSpPr txBox="1"/>
                <p:nvPr/>
              </p:nvSpPr>
              <p:spPr>
                <a:xfrm>
                  <a:off x="919979" y="1237291"/>
                  <a:ext cx="1986709" cy="3881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0070C0"/>
                      </a:solidFill>
                    </a:rPr>
                    <a:t>other / output(other)</a:t>
                  </a:r>
                </a:p>
              </p:txBody>
            </p:sp>
          </p:grp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F5763470-4AE5-5942-6AED-B32BE89F32A7}"/>
                  </a:ext>
                </a:extLst>
              </p:cNvPr>
              <p:cNvSpPr/>
              <p:nvPr/>
            </p:nvSpPr>
            <p:spPr>
              <a:xfrm rot="21277514" flipH="1">
                <a:off x="5655147" y="3755927"/>
                <a:ext cx="546177" cy="871543"/>
              </a:xfrm>
              <a:prstGeom prst="arc">
                <a:avLst>
                  <a:gd name="adj1" fmla="val 9725475"/>
                  <a:gd name="adj2" fmla="val 1954416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5CC433-71DB-D087-6E1A-C09E6F3B4489}"/>
                  </a:ext>
                </a:extLst>
              </p:cNvPr>
              <p:cNvSpPr txBox="1"/>
              <p:nvPr/>
            </p:nvSpPr>
            <p:spPr>
              <a:xfrm>
                <a:off x="5109804" y="3385888"/>
                <a:ext cx="1356646" cy="388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0070C0"/>
                    </a:solidFill>
                  </a:rPr>
                  <a:t>S / output(S)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7E568AD-B625-13EB-28D7-025A879ED927}"/>
                </a:ext>
              </a:extLst>
            </p:cNvPr>
            <p:cNvGrpSpPr/>
            <p:nvPr/>
          </p:nvGrpSpPr>
          <p:grpSpPr>
            <a:xfrm>
              <a:off x="4868071" y="3178937"/>
              <a:ext cx="1660714" cy="1308593"/>
              <a:chOff x="2718841" y="2011325"/>
              <a:chExt cx="1660714" cy="1308593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B36DCBB2-E08D-96DA-667D-9A84025DA47B}"/>
                  </a:ext>
                </a:extLst>
              </p:cNvPr>
              <p:cNvSpPr/>
              <p:nvPr/>
            </p:nvSpPr>
            <p:spPr>
              <a:xfrm rot="5029735" flipH="1" flipV="1">
                <a:off x="3079472" y="1650694"/>
                <a:ext cx="939451" cy="1660714"/>
              </a:xfrm>
              <a:prstGeom prst="arc">
                <a:avLst>
                  <a:gd name="adj1" fmla="val 7347159"/>
                  <a:gd name="adj2" fmla="val 15446979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7E162B-4E52-6386-022E-770ED6FC012B}"/>
                  </a:ext>
                </a:extLst>
              </p:cNvPr>
              <p:cNvSpPr txBox="1"/>
              <p:nvPr/>
            </p:nvSpPr>
            <p:spPr>
              <a:xfrm>
                <a:off x="2771775" y="2889031"/>
                <a:ext cx="141256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0070C0"/>
                    </a:solidFill>
                  </a:rPr>
                  <a:t>other / output(S),</a:t>
                </a:r>
              </a:p>
              <a:p>
                <a:r>
                  <a:rPr lang="en-US" sz="1050" dirty="0">
                    <a:solidFill>
                      <a:srgbClr val="0070C0"/>
                    </a:solidFill>
                  </a:rPr>
                  <a:t>           output(other)</a:t>
                </a: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91FBC2E-2BAB-1AAA-DE57-8695F7367CE4}"/>
              </a:ext>
            </a:extLst>
          </p:cNvPr>
          <p:cNvGrpSpPr/>
          <p:nvPr/>
        </p:nvGrpSpPr>
        <p:grpSpPr>
          <a:xfrm>
            <a:off x="10119191" y="2373625"/>
            <a:ext cx="1506183" cy="2110750"/>
            <a:chOff x="5707105" y="1756730"/>
            <a:chExt cx="2203284" cy="308766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16EC75A-6AB3-A1EA-10C1-34C80EDC26ED}"/>
                </a:ext>
              </a:extLst>
            </p:cNvPr>
            <p:cNvSpPr/>
            <p:nvPr/>
          </p:nvSpPr>
          <p:spPr>
            <a:xfrm>
              <a:off x="7118454" y="1756730"/>
              <a:ext cx="791935" cy="791935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O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CACC01D-B1EC-DBEF-84A1-2CE529F914A7}"/>
                </a:ext>
              </a:extLst>
            </p:cNvPr>
            <p:cNvCxnSpPr>
              <a:cxnSpLocks/>
              <a:stCxn id="6" idx="7"/>
            </p:cNvCxnSpPr>
            <p:nvPr/>
          </p:nvCxnSpPr>
          <p:spPr>
            <a:xfrm flipV="1">
              <a:off x="5707105" y="2326441"/>
              <a:ext cx="1478212" cy="47684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40109D-9B36-5973-38C1-567D30D649A6}"/>
                </a:ext>
              </a:extLst>
            </p:cNvPr>
            <p:cNvSpPr txBox="1"/>
            <p:nvPr/>
          </p:nvSpPr>
          <p:spPr>
            <a:xfrm>
              <a:off x="5886673" y="2214542"/>
              <a:ext cx="710977" cy="405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O / -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F42A3C6-F004-2FCF-4FB1-7546CCD4AA06}"/>
                </a:ext>
              </a:extLst>
            </p:cNvPr>
            <p:cNvSpPr/>
            <p:nvPr/>
          </p:nvSpPr>
          <p:spPr>
            <a:xfrm>
              <a:off x="7098074" y="4052457"/>
              <a:ext cx="791935" cy="791935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7716FB7-DE69-D7DE-01C3-DD08413BCAD3}"/>
                </a:ext>
              </a:extLst>
            </p:cNvPr>
            <p:cNvCxnSpPr>
              <a:cxnSpLocks/>
              <a:stCxn id="6" idx="5"/>
              <a:endCxn id="38" idx="1"/>
            </p:cNvCxnSpPr>
            <p:nvPr/>
          </p:nvCxnSpPr>
          <p:spPr>
            <a:xfrm>
              <a:off x="5707105" y="3355405"/>
              <a:ext cx="1506945" cy="813028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BAC022-E265-7D98-4038-551A8472D203}"/>
                </a:ext>
              </a:extLst>
            </p:cNvPr>
            <p:cNvSpPr txBox="1"/>
            <p:nvPr/>
          </p:nvSpPr>
          <p:spPr>
            <a:xfrm>
              <a:off x="6135252" y="3288449"/>
              <a:ext cx="736116" cy="405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A / -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800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 – 3 (Finished)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CE23B0-5623-3447-9DD8-2C8C5A0B3BCA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0F8E8-1D4B-48E4-DD07-80D692AC9B96}"/>
              </a:ext>
            </a:extLst>
          </p:cNvPr>
          <p:cNvSpPr/>
          <p:nvPr/>
        </p:nvSpPr>
        <p:spPr>
          <a:xfrm>
            <a:off x="3435392" y="3238051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8D10EA-8262-ED8D-C216-209B5A77456D}"/>
              </a:ext>
            </a:extLst>
          </p:cNvPr>
          <p:cNvSpPr/>
          <p:nvPr/>
        </p:nvSpPr>
        <p:spPr>
          <a:xfrm>
            <a:off x="5721035" y="3228977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C09065-D70B-2110-CA37-E3A5C41477BB}"/>
              </a:ext>
            </a:extLst>
          </p:cNvPr>
          <p:cNvSpPr/>
          <p:nvPr/>
        </p:nvSpPr>
        <p:spPr>
          <a:xfrm>
            <a:off x="7856792" y="2412494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A9BB8A-3276-6EDE-5FA3-2691647CA187}"/>
              </a:ext>
            </a:extLst>
          </p:cNvPr>
          <p:cNvCxnSpPr>
            <a:cxnSpLocks/>
          </p:cNvCxnSpPr>
          <p:nvPr/>
        </p:nvCxnSpPr>
        <p:spPr>
          <a:xfrm>
            <a:off x="2909952" y="3634019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849D30F-5799-C05D-9FFF-C0134373751E}"/>
              </a:ext>
            </a:extLst>
          </p:cNvPr>
          <p:cNvSpPr txBox="1"/>
          <p:nvPr/>
        </p:nvSpPr>
        <p:spPr>
          <a:xfrm>
            <a:off x="4439727" y="324263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 / -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0ECA96-7D28-3F5D-B7F7-313C4C55E993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4235075" y="3624944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A9DBEA-9A3A-0360-5256-00C0658E93D6}"/>
              </a:ext>
            </a:extLst>
          </p:cNvPr>
          <p:cNvCxnSpPr>
            <a:cxnSpLocks/>
          </p:cNvCxnSpPr>
          <p:nvPr/>
        </p:nvCxnSpPr>
        <p:spPr>
          <a:xfrm flipV="1">
            <a:off x="6487672" y="3020427"/>
            <a:ext cx="1407140" cy="468142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53FFD8-BE45-F060-01FA-6A2F46C647DA}"/>
              </a:ext>
            </a:extLst>
          </p:cNvPr>
          <p:cNvSpPr txBox="1"/>
          <p:nvPr/>
        </p:nvSpPr>
        <p:spPr>
          <a:xfrm>
            <a:off x="6895017" y="322897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 / -</a:t>
            </a:r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6BA82D89-73C4-EF9D-A735-749A86F16B49}"/>
              </a:ext>
            </a:extLst>
          </p:cNvPr>
          <p:cNvSpPr/>
          <p:nvPr/>
        </p:nvSpPr>
        <p:spPr>
          <a:xfrm flipH="1">
            <a:off x="3254552" y="2842083"/>
            <a:ext cx="573132" cy="791935"/>
          </a:xfrm>
          <a:prstGeom prst="arc">
            <a:avLst>
              <a:gd name="adj1" fmla="val 10064307"/>
              <a:gd name="adj2" fmla="val 3624714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94163D59-DF74-6B41-F98C-684754A4B3CC}"/>
              </a:ext>
            </a:extLst>
          </p:cNvPr>
          <p:cNvSpPr/>
          <p:nvPr/>
        </p:nvSpPr>
        <p:spPr>
          <a:xfrm rot="10376418" flipV="1">
            <a:off x="4104085" y="2280859"/>
            <a:ext cx="4308447" cy="2506508"/>
          </a:xfrm>
          <a:prstGeom prst="arc">
            <a:avLst>
              <a:gd name="adj1" fmla="val 12111293"/>
              <a:gd name="adj2" fmla="val 20982870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68C1B3CE-2C95-AA04-2075-B1333AFB5500}"/>
              </a:ext>
            </a:extLst>
          </p:cNvPr>
          <p:cNvSpPr/>
          <p:nvPr/>
        </p:nvSpPr>
        <p:spPr>
          <a:xfrm rot="5029735" flipH="1" flipV="1">
            <a:off x="4561368" y="2612972"/>
            <a:ext cx="1064528" cy="2055929"/>
          </a:xfrm>
          <a:prstGeom prst="arc">
            <a:avLst>
              <a:gd name="adj1" fmla="val 6732083"/>
              <a:gd name="adj2" fmla="val 1586056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B228C24B-8103-6D60-00ED-37F071D063B8}"/>
              </a:ext>
            </a:extLst>
          </p:cNvPr>
          <p:cNvSpPr/>
          <p:nvPr/>
        </p:nvSpPr>
        <p:spPr>
          <a:xfrm rot="10530405" flipV="1">
            <a:off x="3948579" y="1736105"/>
            <a:ext cx="4281426" cy="2463157"/>
          </a:xfrm>
          <a:prstGeom prst="arc">
            <a:avLst>
              <a:gd name="adj1" fmla="val 11445626"/>
              <a:gd name="adj2" fmla="val 23788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EF792556-E172-6895-FC88-E004634F8260}"/>
              </a:ext>
            </a:extLst>
          </p:cNvPr>
          <p:cNvSpPr/>
          <p:nvPr/>
        </p:nvSpPr>
        <p:spPr>
          <a:xfrm rot="21277514" flipH="1">
            <a:off x="5737960" y="2773145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B0C6E21-6EA9-799B-F93F-4B13F90F5841}"/>
              </a:ext>
            </a:extLst>
          </p:cNvPr>
          <p:cNvSpPr/>
          <p:nvPr/>
        </p:nvSpPr>
        <p:spPr>
          <a:xfrm>
            <a:off x="7804277" y="4954812"/>
            <a:ext cx="791935" cy="79193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25" name="Arc 124">
            <a:extLst>
              <a:ext uri="{FF2B5EF4-FFF2-40B4-BE49-F238E27FC236}">
                <a16:creationId xmlns:a16="http://schemas.microsoft.com/office/drawing/2014/main" id="{B3176526-7264-8EBB-E7F2-8E5A943B669F}"/>
              </a:ext>
            </a:extLst>
          </p:cNvPr>
          <p:cNvSpPr/>
          <p:nvPr/>
        </p:nvSpPr>
        <p:spPr>
          <a:xfrm rot="10800000">
            <a:off x="3517515" y="3165588"/>
            <a:ext cx="6755538" cy="2252159"/>
          </a:xfrm>
          <a:prstGeom prst="arc">
            <a:avLst>
              <a:gd name="adj1" fmla="val 13825262"/>
              <a:gd name="adj2" fmla="val 40186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02701C4-09EE-9D09-2B50-29AE4825DA74}"/>
              </a:ext>
            </a:extLst>
          </p:cNvPr>
          <p:cNvCxnSpPr>
            <a:cxnSpLocks/>
            <a:stCxn id="19" idx="5"/>
            <a:endCxn id="106" idx="1"/>
          </p:cNvCxnSpPr>
          <p:nvPr/>
        </p:nvCxnSpPr>
        <p:spPr>
          <a:xfrm>
            <a:off x="6396994" y="3904936"/>
            <a:ext cx="1523259" cy="1165852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623D4DB-07E0-E4BE-EB69-178EF1A5D7F3}"/>
              </a:ext>
            </a:extLst>
          </p:cNvPr>
          <p:cNvSpPr txBox="1"/>
          <p:nvPr/>
        </p:nvSpPr>
        <p:spPr>
          <a:xfrm>
            <a:off x="6794399" y="3971285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 / - </a:t>
            </a:r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705BAFCF-7967-951E-438A-CB3EE29FCE0C}"/>
              </a:ext>
            </a:extLst>
          </p:cNvPr>
          <p:cNvSpPr/>
          <p:nvPr/>
        </p:nvSpPr>
        <p:spPr>
          <a:xfrm rot="10217167">
            <a:off x="3101122" y="2259531"/>
            <a:ext cx="7296163" cy="3644551"/>
          </a:xfrm>
          <a:prstGeom prst="arc">
            <a:avLst>
              <a:gd name="adj1" fmla="val 14563151"/>
              <a:gd name="adj2" fmla="val 913327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ED5054E-2115-6DBE-C5D6-2578D16E0D81}"/>
              </a:ext>
            </a:extLst>
          </p:cNvPr>
          <p:cNvSpPr txBox="1"/>
          <p:nvPr/>
        </p:nvSpPr>
        <p:spPr>
          <a:xfrm>
            <a:off x="6359011" y="293790"/>
            <a:ext cx="5626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SOL with a @</a:t>
            </a:r>
          </a:p>
          <a:p>
            <a:r>
              <a:rPr lang="en-US" sz="2400" dirty="0">
                <a:solidFill>
                  <a:srgbClr val="2C895B"/>
                </a:solidFill>
              </a:rPr>
              <a:t>and This DFA replaces SAM with DAD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D5FDB-E53D-33A4-BCBE-6B6769F86B88}"/>
              </a:ext>
            </a:extLst>
          </p:cNvPr>
          <p:cNvSpPr txBox="1"/>
          <p:nvPr/>
        </p:nvSpPr>
        <p:spPr>
          <a:xfrm>
            <a:off x="6323755" y="2396921"/>
            <a:ext cx="1380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C895B"/>
                </a:solidFill>
              </a:rPr>
              <a:t>L / output(@)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DD666-3D41-84B6-42BE-B5338D865CF1}"/>
              </a:ext>
            </a:extLst>
          </p:cNvPr>
          <p:cNvSpPr txBox="1"/>
          <p:nvPr/>
        </p:nvSpPr>
        <p:spPr>
          <a:xfrm>
            <a:off x="4661273" y="282276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 / output(S)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B8928-9191-1318-1226-DE09E123E5C7}"/>
              </a:ext>
            </a:extLst>
          </p:cNvPr>
          <p:cNvSpPr txBox="1"/>
          <p:nvPr/>
        </p:nvSpPr>
        <p:spPr>
          <a:xfrm>
            <a:off x="2046252" y="2568318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other / output(other)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DE942F-2954-1C7C-F273-6952554EEF03}"/>
              </a:ext>
            </a:extLst>
          </p:cNvPr>
          <p:cNvSpPr txBox="1"/>
          <p:nvPr/>
        </p:nvSpPr>
        <p:spPr>
          <a:xfrm>
            <a:off x="6364200" y="4805748"/>
            <a:ext cx="112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C895B"/>
                </a:solidFill>
              </a:rPr>
              <a:t>M / output(D),</a:t>
            </a:r>
          </a:p>
          <a:p>
            <a:r>
              <a:rPr lang="en-US" sz="1200" dirty="0">
                <a:solidFill>
                  <a:srgbClr val="2C895B"/>
                </a:solidFill>
              </a:rPr>
              <a:t>      output(A),</a:t>
            </a:r>
          </a:p>
          <a:p>
            <a:r>
              <a:rPr lang="en-US" sz="1200" dirty="0">
                <a:solidFill>
                  <a:srgbClr val="2C895B"/>
                </a:solidFill>
              </a:rPr>
              <a:t>      output(D)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AF04F6-131E-1CDC-C228-8ADDC6666CB6}"/>
              </a:ext>
            </a:extLst>
          </p:cNvPr>
          <p:cNvSpPr txBox="1"/>
          <p:nvPr/>
        </p:nvSpPr>
        <p:spPr>
          <a:xfrm>
            <a:off x="6396994" y="5917210"/>
            <a:ext cx="13740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 output(A),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output(other)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FD7BB-4F64-8B6E-920C-B29F7A670FC8}"/>
              </a:ext>
            </a:extLst>
          </p:cNvPr>
          <p:cNvSpPr txBox="1"/>
          <p:nvPr/>
        </p:nvSpPr>
        <p:spPr>
          <a:xfrm>
            <a:off x="7057008" y="1411372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output(O), 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output(other)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BABB58-D8DD-B0C5-0C73-006B1124E086}"/>
              </a:ext>
            </a:extLst>
          </p:cNvPr>
          <p:cNvSpPr txBox="1"/>
          <p:nvPr/>
        </p:nvSpPr>
        <p:spPr>
          <a:xfrm>
            <a:off x="4301974" y="4257029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output(other)</a:t>
            </a:r>
          </a:p>
        </p:txBody>
      </p:sp>
    </p:spTree>
    <p:extLst>
      <p:ext uri="{BB962C8B-B14F-4D97-AF65-F5344CB8AC3E}">
        <p14:creationId xmlns:p14="http://schemas.microsoft.com/office/powerpoint/2010/main" val="39322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2A0238-6648-7846-8700-15FDE259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40" y="200755"/>
            <a:ext cx="10515600" cy="490274"/>
          </a:xfrm>
        </p:spPr>
        <p:txBody>
          <a:bodyPr/>
          <a:lstStyle/>
          <a:p>
            <a:r>
              <a:rPr lang="en-US" dirty="0"/>
              <a:t>Introduction: C Program Structure (Single file)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A803E4C-83D9-3847-84D4-3C4EC7873069}"/>
              </a:ext>
            </a:extLst>
          </p:cNvPr>
          <p:cNvSpPr/>
          <p:nvPr/>
        </p:nvSpPr>
        <p:spPr bwMode="auto">
          <a:xfrm>
            <a:off x="1015813" y="696381"/>
            <a:ext cx="11062006" cy="5960864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i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i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This is a block comment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22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is a line comment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[])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int main() or int main(void)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x = '\n';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World!%c", x);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World!\n"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sz="22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sz="22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main always returns either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 // EXIT_SUCCESS or EXIT_FAILURE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61997-B171-4C4F-8D8B-FAE9749DE10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0BA9BA5-B927-CCD2-4442-DB00BA423F4E}"/>
              </a:ext>
            </a:extLst>
          </p:cNvPr>
          <p:cNvGrpSpPr/>
          <p:nvPr/>
        </p:nvGrpSpPr>
        <p:grpSpPr>
          <a:xfrm>
            <a:off x="3577701" y="4206731"/>
            <a:ext cx="2481045" cy="369332"/>
            <a:chOff x="40701" y="3681335"/>
            <a:chExt cx="2481045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3B8446-2407-380E-AA34-32BF496CE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01" y="3866001"/>
              <a:ext cx="834836" cy="1477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DD9B5B-057B-07A4-21BD-D8C5BFECC60E}"/>
                </a:ext>
              </a:extLst>
            </p:cNvPr>
            <p:cNvSpPr txBox="1"/>
            <p:nvPr/>
          </p:nvSpPr>
          <p:spPr>
            <a:xfrm>
              <a:off x="875537" y="3681335"/>
              <a:ext cx="1646209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char literal '\n'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6F45E1F-4E17-6988-E200-6F15F1D0FD8E}"/>
              </a:ext>
            </a:extLst>
          </p:cNvPr>
          <p:cNvGrpSpPr/>
          <p:nvPr/>
        </p:nvGrpSpPr>
        <p:grpSpPr>
          <a:xfrm>
            <a:off x="4746214" y="5480151"/>
            <a:ext cx="3277681" cy="1157808"/>
            <a:chOff x="1439266" y="2892859"/>
            <a:chExt cx="3277681" cy="115780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46CCF5-1F5B-A6AE-F24E-EE55E810FE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7813" y="2892859"/>
              <a:ext cx="1136342" cy="8083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8A501A-B038-3C65-5668-A65DC6C15092}"/>
                </a:ext>
              </a:extLst>
            </p:cNvPr>
            <p:cNvSpPr txBox="1"/>
            <p:nvPr/>
          </p:nvSpPr>
          <p:spPr>
            <a:xfrm>
              <a:off x="1439266" y="3681335"/>
              <a:ext cx="3277681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string literal "Hello World!%c"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BF12A9C-C0D1-2C2E-61A1-6F3CAAD372A0}"/>
              </a:ext>
            </a:extLst>
          </p:cNvPr>
          <p:cNvGrpSpPr/>
          <p:nvPr/>
        </p:nvGrpSpPr>
        <p:grpSpPr>
          <a:xfrm>
            <a:off x="4161020" y="865614"/>
            <a:ext cx="2544439" cy="646331"/>
            <a:chOff x="-2676993" y="2470270"/>
            <a:chExt cx="2544439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9FBA7A4-013C-9A2E-EA12-573F05F2E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676993" y="2829044"/>
              <a:ext cx="63407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206B76-E771-90EE-D876-9B0D420B2845}"/>
                </a:ext>
              </a:extLst>
            </p:cNvPr>
            <p:cNvSpPr txBox="1"/>
            <p:nvPr/>
          </p:nvSpPr>
          <p:spPr>
            <a:xfrm>
              <a:off x="-2042923" y="2470270"/>
              <a:ext cx="1910369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directives to the preprocessor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7B1E4A-7860-9922-69FC-554A3A6D4BE9}"/>
              </a:ext>
            </a:extLst>
          </p:cNvPr>
          <p:cNvGrpSpPr/>
          <p:nvPr/>
        </p:nvGrpSpPr>
        <p:grpSpPr>
          <a:xfrm>
            <a:off x="2202287" y="2942138"/>
            <a:ext cx="7639228" cy="934403"/>
            <a:chOff x="-371551" y="2680657"/>
            <a:chExt cx="7639228" cy="93440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056E529-982C-6299-5DDD-AE34220549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1551" y="2981530"/>
              <a:ext cx="847369" cy="6335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1DC1AB-B338-FAF0-0E41-95DD5C1C6585}"/>
                </a:ext>
              </a:extLst>
            </p:cNvPr>
            <p:cNvSpPr txBox="1"/>
            <p:nvPr/>
          </p:nvSpPr>
          <p:spPr>
            <a:xfrm>
              <a:off x="504214" y="2680657"/>
              <a:ext cx="6763463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main() is the first function to run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Every executable program must have one function called main()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068DAC-2F84-055E-DC15-54D3699C6E88}"/>
              </a:ext>
            </a:extLst>
          </p:cNvPr>
          <p:cNvGrpSpPr/>
          <p:nvPr/>
        </p:nvGrpSpPr>
        <p:grpSpPr>
          <a:xfrm>
            <a:off x="2749639" y="4645410"/>
            <a:ext cx="6978857" cy="548915"/>
            <a:chOff x="-4510674" y="2312626"/>
            <a:chExt cx="6978857" cy="54891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742A34C-BAA4-326B-53E6-9DABEB41C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510674" y="2501582"/>
              <a:ext cx="3216318" cy="3599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89A0F9-9D9F-11E3-4D0F-475F45D96B71}"/>
                </a:ext>
              </a:extLst>
            </p:cNvPr>
            <p:cNvSpPr txBox="1"/>
            <p:nvPr/>
          </p:nvSpPr>
          <p:spPr>
            <a:xfrm>
              <a:off x="-1245534" y="2312626"/>
              <a:ext cx="3713717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library function for writing to </a:t>
              </a:r>
              <a:r>
                <a:rPr lang="en-US" dirty="0" err="1">
                  <a:solidFill>
                    <a:schemeClr val="accent1"/>
                  </a:solidFill>
                </a:rPr>
                <a:t>stdout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24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70" y="175260"/>
            <a:ext cx="10515600" cy="452455"/>
          </a:xfrm>
        </p:spPr>
        <p:txBody>
          <a:bodyPr/>
          <a:lstStyle/>
          <a:p>
            <a:r>
              <a:rPr lang="en-US" dirty="0"/>
              <a:t>What is the preprocessor (</a:t>
            </a:r>
            <a:r>
              <a:rPr lang="en-US" dirty="0" err="1"/>
              <a:t>cpp</a:t>
            </a:r>
            <a:r>
              <a:rPr lang="en-US" dirty="0"/>
              <a:t>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3297" y="2775591"/>
            <a:ext cx="11079329" cy="378657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Preprocessing is the first phase </a:t>
            </a:r>
            <a:r>
              <a:rPr lang="en-US" sz="1800" dirty="0">
                <a:solidFill>
                  <a:schemeClr val="tx2"/>
                </a:solidFill>
              </a:rPr>
              <a:t>in the compilation (.c files) or assembly (.S files only) process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</a:t>
            </a:r>
            <a:r>
              <a:rPr lang="en-US" sz="1800" b="1" dirty="0"/>
              <a:t>preprocessor</a:t>
            </a:r>
            <a:r>
              <a:rPr lang="en-US" sz="1800" dirty="0"/>
              <a:t> (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sz="1800" dirty="0"/>
              <a:t>) </a:t>
            </a:r>
            <a:r>
              <a:rPr lang="en-US" sz="1800" i="1" dirty="0">
                <a:solidFill>
                  <a:srgbClr val="F3753F"/>
                </a:solidFill>
              </a:rPr>
              <a:t>transforms</a:t>
            </a:r>
            <a:r>
              <a:rPr lang="en-US" sz="1800" dirty="0"/>
              <a:t> your source code, then </a:t>
            </a:r>
            <a:r>
              <a:rPr lang="en-US" sz="1800" b="1" dirty="0"/>
              <a:t>passes it to the compiler </a:t>
            </a:r>
            <a:r>
              <a:rPr lang="en-US" sz="1800" dirty="0"/>
              <a:t>(on .c files) </a:t>
            </a:r>
            <a:r>
              <a:rPr lang="en-US" sz="1800" b="1" dirty="0"/>
              <a:t>or the assembler</a:t>
            </a:r>
            <a:r>
              <a:rPr lang="en-US" sz="1800" dirty="0"/>
              <a:t> (on .S files only, not .s files)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>
                <a:solidFill>
                  <a:schemeClr val="accent1"/>
                </a:solidFill>
              </a:rPr>
              <a:t> is automatically invoked by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8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Usually, the input to</a:t>
            </a:r>
            <a:r>
              <a:rPr lang="en-US" sz="1800" b="1" dirty="0"/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/>
              <a:t> </a:t>
            </a:r>
            <a:r>
              <a:rPr lang="en-US" sz="1800" dirty="0"/>
              <a:t>is a </a:t>
            </a:r>
            <a:r>
              <a:rPr lang="en-US" sz="1800" dirty="0">
                <a:solidFill>
                  <a:schemeClr val="accent1"/>
                </a:solidFill>
              </a:rPr>
              <a:t>C source file </a:t>
            </a:r>
            <a:r>
              <a:rPr lang="en-US" sz="1800" dirty="0"/>
              <a:t>(.c) or an </a:t>
            </a:r>
            <a:r>
              <a:rPr lang="en-US" sz="1800" dirty="0">
                <a:solidFill>
                  <a:schemeClr val="accent1"/>
                </a:solidFill>
              </a:rPr>
              <a:t>assembly source file </a:t>
            </a:r>
            <a:r>
              <a:rPr lang="en-US" sz="1800" dirty="0"/>
              <a:t>(.S only) and output from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is </a:t>
            </a:r>
            <a:r>
              <a:rPr lang="en-US" sz="1800" dirty="0">
                <a:solidFill>
                  <a:schemeClr val="accent1"/>
                </a:solidFill>
              </a:rPr>
              <a:t>still a C file or assembly file </a:t>
            </a:r>
          </a:p>
          <a:p>
            <a:pPr lvl="1"/>
            <a:r>
              <a:rPr lang="en-US" sz="1800" dirty="0"/>
              <a:t>output from </a:t>
            </a:r>
            <a:r>
              <a:rPr lang="en-US" sz="1800" dirty="0" err="1"/>
              <a:t>cpp</a:t>
            </a:r>
            <a:r>
              <a:rPr lang="en-US" sz="1800" dirty="0"/>
              <a:t> is in a temporary .</a:t>
            </a:r>
            <a:r>
              <a:rPr lang="en-US" sz="1800" dirty="0" err="1"/>
              <a:t>i</a:t>
            </a:r>
            <a:r>
              <a:rPr lang="en-US" sz="1800" dirty="0"/>
              <a:t> file (deleted after use)</a:t>
            </a:r>
          </a:p>
          <a:p>
            <a:pPr lvl="1"/>
            <a:r>
              <a:rPr lang="en-US" sz="1800" dirty="0" err="1">
                <a:solidFill>
                  <a:schemeClr val="accent1"/>
                </a:solidFill>
              </a:rPr>
              <a:t>cpp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</a:rPr>
              <a:t>does not </a:t>
            </a:r>
            <a:r>
              <a:rPr lang="en-US" sz="1800" dirty="0">
                <a:solidFill>
                  <a:schemeClr val="accent1"/>
                </a:solidFill>
              </a:rPr>
              <a:t>modify the input source file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Common use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When a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program is divided across </a:t>
            </a:r>
            <a:r>
              <a:rPr lang="en-US" sz="1800" b="1" dirty="0">
                <a:solidFill>
                  <a:schemeClr val="accent1"/>
                </a:solidFill>
              </a:rPr>
              <a:t>multiple source files </a:t>
            </a:r>
            <a:r>
              <a:rPr lang="en-US" sz="1800" dirty="0"/>
              <a:t>(including library files),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cpp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helps you keep consistency among the files (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one version of the truth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sz="1800" dirty="0"/>
              <a:t>Examples: Consistent values for a constants, correct f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unction definitions,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4A7CAD-7E9D-DF95-0D7E-860DF4037D02}"/>
              </a:ext>
            </a:extLst>
          </p:cNvPr>
          <p:cNvSpPr/>
          <p:nvPr/>
        </p:nvSpPr>
        <p:spPr>
          <a:xfrm>
            <a:off x="583485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14E16A-FCDE-7FCC-B93D-A9D9256FEA70}"/>
              </a:ext>
            </a:extLst>
          </p:cNvPr>
          <p:cNvSpPr/>
          <p:nvPr/>
        </p:nvSpPr>
        <p:spPr>
          <a:xfrm>
            <a:off x="804333" y="73590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DB97A54-00BE-819C-86A4-A84C9E4DEC49}"/>
              </a:ext>
            </a:extLst>
          </p:cNvPr>
          <p:cNvSpPr/>
          <p:nvPr/>
        </p:nvSpPr>
        <p:spPr>
          <a:xfrm rot="16200000">
            <a:off x="2185101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A33C6F89-6330-57E8-D979-A7CFEB7594A3}"/>
              </a:ext>
            </a:extLst>
          </p:cNvPr>
          <p:cNvSpPr/>
          <p:nvPr/>
        </p:nvSpPr>
        <p:spPr>
          <a:xfrm rot="16200000">
            <a:off x="2231870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91125-42B2-8C9F-886B-ABA29F9B2D38}"/>
              </a:ext>
            </a:extLst>
          </p:cNvPr>
          <p:cNvSpPr/>
          <p:nvPr/>
        </p:nvSpPr>
        <p:spPr>
          <a:xfrm>
            <a:off x="2588984" y="790190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7901D5-8083-D6DC-05EA-878383535AAA}"/>
              </a:ext>
            </a:extLst>
          </p:cNvPr>
          <p:cNvSpPr/>
          <p:nvPr/>
        </p:nvSpPr>
        <p:spPr>
          <a:xfrm>
            <a:off x="2591568" y="1775891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467113F9-492F-3343-B553-33C901C97CD5}"/>
              </a:ext>
            </a:extLst>
          </p:cNvPr>
          <p:cNvSpPr/>
          <p:nvPr/>
        </p:nvSpPr>
        <p:spPr>
          <a:xfrm rot="16200000">
            <a:off x="4371606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B1A59872-CF73-283B-8F32-E971BA94C764}"/>
              </a:ext>
            </a:extLst>
          </p:cNvPr>
          <p:cNvSpPr/>
          <p:nvPr/>
        </p:nvSpPr>
        <p:spPr>
          <a:xfrm rot="16200000">
            <a:off x="4418375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D2AFE62-A21A-0E4F-0F8F-B7E2C9E4A7E9}"/>
              </a:ext>
            </a:extLst>
          </p:cNvPr>
          <p:cNvSpPr/>
          <p:nvPr/>
        </p:nvSpPr>
        <p:spPr>
          <a:xfrm>
            <a:off x="4820837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three.i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7DD6401-4550-BDBB-7823-63BB054CB19D}"/>
              </a:ext>
            </a:extLst>
          </p:cNvPr>
          <p:cNvSpPr/>
          <p:nvPr/>
        </p:nvSpPr>
        <p:spPr>
          <a:xfrm>
            <a:off x="4820837" y="739997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B0A442-F278-4C97-1FF9-D2B578E579E5}"/>
              </a:ext>
            </a:extLst>
          </p:cNvPr>
          <p:cNvSpPr/>
          <p:nvPr/>
        </p:nvSpPr>
        <p:spPr>
          <a:xfrm>
            <a:off x="6769575" y="790189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39B016-7A63-CEF4-2687-8CB95A948105}"/>
              </a:ext>
            </a:extLst>
          </p:cNvPr>
          <p:cNvSpPr/>
          <p:nvPr/>
        </p:nvSpPr>
        <p:spPr>
          <a:xfrm>
            <a:off x="6901116" y="1775891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r>
              <a:rPr lang="en-US" dirty="0"/>
              <a:t>(gas)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EDD1C46-D503-58AC-5383-CF5540B287B2}"/>
              </a:ext>
            </a:extLst>
          </p:cNvPr>
          <p:cNvSpPr/>
          <p:nvPr/>
        </p:nvSpPr>
        <p:spPr>
          <a:xfrm rot="16200000">
            <a:off x="6336237" y="86923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81720F4-E76B-B406-57FE-3582D4A464DB}"/>
              </a:ext>
            </a:extLst>
          </p:cNvPr>
          <p:cNvSpPr/>
          <p:nvPr/>
        </p:nvSpPr>
        <p:spPr>
          <a:xfrm rot="16200000">
            <a:off x="6383006" y="185896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D664A582-A501-D2E4-8BD8-9923597EBB2B}"/>
              </a:ext>
            </a:extLst>
          </p:cNvPr>
          <p:cNvSpPr/>
          <p:nvPr/>
        </p:nvSpPr>
        <p:spPr>
          <a:xfrm>
            <a:off x="9259122" y="786297"/>
            <a:ext cx="1541418" cy="798454"/>
          </a:xfrm>
          <a:prstGeom prst="parallelogram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F743586-D98B-88D4-95FD-4F27F823DB6C}"/>
              </a:ext>
            </a:extLst>
          </p:cNvPr>
          <p:cNvSpPr/>
          <p:nvPr/>
        </p:nvSpPr>
        <p:spPr>
          <a:xfrm>
            <a:off x="9230356" y="1822562"/>
            <a:ext cx="1541418" cy="798454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6063B758-B476-4A92-B8CB-A2C6E9C6985B}"/>
              </a:ext>
            </a:extLst>
          </p:cNvPr>
          <p:cNvSpPr/>
          <p:nvPr/>
        </p:nvSpPr>
        <p:spPr>
          <a:xfrm rot="16200000">
            <a:off x="8703718" y="87289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564A856F-F8C1-E62D-3623-140E2B7CA64A}"/>
              </a:ext>
            </a:extLst>
          </p:cNvPr>
          <p:cNvSpPr/>
          <p:nvPr/>
        </p:nvSpPr>
        <p:spPr>
          <a:xfrm rot="16200000">
            <a:off x="8808061" y="188754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D4ECC8-E84F-3502-49E6-745845ADFCE9}"/>
              </a:ext>
            </a:extLst>
          </p:cNvPr>
          <p:cNvSpPr txBox="1"/>
          <p:nvPr/>
        </p:nvSpPr>
        <p:spPr>
          <a:xfrm>
            <a:off x="4818253" y="138290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files</a:t>
            </a:r>
          </a:p>
        </p:txBody>
      </p:sp>
    </p:spTree>
    <p:extLst>
      <p:ext uri="{BB962C8B-B14F-4D97-AF65-F5344CB8AC3E}">
        <p14:creationId xmlns:p14="http://schemas.microsoft.com/office/powerpoint/2010/main" val="380265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1"/>
            <a:ext cx="10515600" cy="490654"/>
          </a:xfrm>
        </p:spPr>
        <p:txBody>
          <a:bodyPr/>
          <a:lstStyle/>
          <a:p>
            <a:r>
              <a:rPr lang="en-US" dirty="0"/>
              <a:t>Common Preprocessor (</a:t>
            </a:r>
            <a:r>
              <a:rPr lang="en-US" dirty="0" err="1"/>
              <a:t>cpp</a:t>
            </a:r>
            <a:r>
              <a:rPr lang="en-US" dirty="0"/>
              <a:t>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3360" y="490655"/>
            <a:ext cx="11161538" cy="35322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Comments</a:t>
            </a:r>
            <a:r>
              <a:rPr lang="en-US" altLang="en-US" sz="1800" dirty="0">
                <a:solidFill>
                  <a:srgbClr val="F3753F"/>
                </a:solidFill>
              </a:rPr>
              <a:t> </a:t>
            </a:r>
            <a:r>
              <a:rPr lang="en-US" altLang="en-US" sz="1800" dirty="0">
                <a:solidFill>
                  <a:schemeClr val="accent6"/>
                </a:solidFill>
              </a:rPr>
              <a:t>are</a:t>
            </a:r>
            <a:r>
              <a:rPr lang="en-US" altLang="en-US" sz="1800" dirty="0">
                <a:solidFill>
                  <a:srgbClr val="F3753F"/>
                </a:solidFill>
              </a:rPr>
              <a:t> </a:t>
            </a:r>
            <a:r>
              <a:rPr lang="en-US" altLang="en-US" sz="1800" b="1" i="1" dirty="0">
                <a:solidFill>
                  <a:srgbClr val="F3753F"/>
                </a:solidFill>
              </a:rPr>
              <a:t>replaced with a single space 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 */ , //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You will do a design for this in PA2 and program it in PA3</a:t>
            </a: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Continued lines: </a:t>
            </a:r>
            <a:r>
              <a:rPr lang="en-US" altLang="en-US" sz="1800" dirty="0">
                <a:solidFill>
                  <a:schemeClr val="tx2"/>
                </a:solidFill>
              </a:rPr>
              <a:t>where the </a:t>
            </a:r>
            <a:r>
              <a:rPr lang="en-US" altLang="en-US" sz="1800" b="1" dirty="0">
                <a:solidFill>
                  <a:schemeClr val="tx2"/>
                </a:solidFill>
              </a:rPr>
              <a:t>last character in a line is a </a:t>
            </a:r>
            <a:r>
              <a:rPr lang="en-US" altLang="en-US" sz="1800" b="1" dirty="0">
                <a:solidFill>
                  <a:srgbClr val="FF0000"/>
                </a:solidFill>
              </a:rPr>
              <a:t>\ </a:t>
            </a:r>
            <a:r>
              <a:rPr lang="en-US" altLang="en-US" sz="1800" dirty="0">
                <a:solidFill>
                  <a:schemeClr val="tx2"/>
                </a:solidFill>
              </a:rPr>
              <a:t>causes the line to be </a:t>
            </a:r>
            <a:r>
              <a:rPr lang="en-US" altLang="en-US" sz="1800" b="1" dirty="0">
                <a:solidFill>
                  <a:schemeClr val="tx2"/>
                </a:solidFill>
              </a:rPr>
              <a:t>joined with the next line</a:t>
            </a:r>
            <a:endParaRPr lang="en-US" altLang="en-US" sz="1800" b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A </a:t>
            </a:r>
            <a:r>
              <a:rPr lang="en-US" sz="1800" b="1" i="1" dirty="0"/>
              <a:t>preprocessor directive: </a:t>
            </a:r>
            <a:r>
              <a:rPr lang="en-US" sz="1800" dirty="0"/>
              <a:t>commands to </a:t>
            </a:r>
            <a:r>
              <a:rPr lang="en-US" sz="1800" dirty="0" err="1"/>
              <a:t>cpp</a:t>
            </a:r>
            <a:r>
              <a:rPr lang="en-US" sz="1800" dirty="0"/>
              <a:t> to perform an operation (these start with a </a:t>
            </a:r>
            <a:r>
              <a:rPr lang="en-US" sz="1800" b="1" dirty="0">
                <a:solidFill>
                  <a:schemeClr val="accent1"/>
                </a:solidFill>
              </a:rPr>
              <a:t>#)</a:t>
            </a:r>
            <a:endParaRPr lang="en-US" sz="1800" b="1" i="1" dirty="0">
              <a:solidFill>
                <a:schemeClr val="accent1"/>
              </a:solidFill>
            </a:endParaRPr>
          </a:p>
          <a:p>
            <a:pPr lvl="1"/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sz="1800" dirty="0">
                <a:solidFill>
                  <a:schemeClr val="tx2"/>
                </a:solidFill>
              </a:rPr>
              <a:t>contents of the include file is to be </a:t>
            </a:r>
            <a:r>
              <a:rPr lang="en-US" altLang="en-US" sz="1800" i="1" dirty="0">
                <a:solidFill>
                  <a:srgbClr val="0070C0"/>
                </a:solidFill>
              </a:rPr>
              <a:t>inserted </a:t>
            </a:r>
            <a:r>
              <a:rPr lang="en-US" altLang="en-US" sz="1800" dirty="0">
                <a:solidFill>
                  <a:schemeClr val="tx2"/>
                </a:solidFill>
              </a:rPr>
              <a:t>at that spot in the source file</a:t>
            </a:r>
            <a:endParaRPr lang="en-US" altLang="en-US" sz="18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</a:p>
          <a:p>
            <a:pPr lvl="2"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Does two things: Defines</a:t>
            </a:r>
            <a:r>
              <a:rPr lang="en-US" altLang="en-US" sz="1800" b="1" dirty="0">
                <a:solidFill>
                  <a:srgbClr val="7030A0"/>
                </a:solidFill>
              </a:rPr>
              <a:t> MAX</a:t>
            </a:r>
            <a:r>
              <a:rPr lang="en-US" altLang="en-US" sz="1800" dirty="0">
                <a:solidFill>
                  <a:schemeClr val="tx2"/>
                </a:solidFill>
              </a:rPr>
              <a:t> to be a </a:t>
            </a:r>
            <a:r>
              <a:rPr lang="en-US" altLang="en-US" sz="1800" b="1" i="1" dirty="0">
                <a:solidFill>
                  <a:srgbClr val="7030A0"/>
                </a:solidFill>
              </a:rPr>
              <a:t>macro </a:t>
            </a:r>
            <a:r>
              <a:rPr lang="en-US" altLang="en-US" sz="1800" i="1" dirty="0">
                <a:solidFill>
                  <a:srgbClr val="7030A0"/>
                </a:solidFill>
              </a:rPr>
              <a:t>name </a:t>
            </a:r>
            <a:r>
              <a:rPr lang="en-US" altLang="en-US" sz="1800" dirty="0">
                <a:solidFill>
                  <a:schemeClr val="accent6"/>
                </a:solidFill>
              </a:rPr>
              <a:t>and assigns it the value 8</a:t>
            </a:r>
          </a:p>
          <a:p>
            <a:pPr lvl="3">
              <a:lnSpc>
                <a:spcPct val="100000"/>
              </a:lnSpc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MINE </a:t>
            </a:r>
            <a:r>
              <a:rPr lang="en-US" altLang="en-US" sz="1800" dirty="0">
                <a:solidFill>
                  <a:schemeClr val="accent6"/>
                </a:solidFill>
              </a:rPr>
              <a:t>just defines MINE to be a macro name with no value</a:t>
            </a:r>
          </a:p>
          <a:p>
            <a:pPr lvl="2">
              <a:lnSpc>
                <a:spcPct val="10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Convention</a:t>
            </a:r>
            <a:r>
              <a:rPr lang="en-US" altLang="en-US" sz="1800" dirty="0">
                <a:solidFill>
                  <a:schemeClr val="tx2"/>
                </a:solidFill>
              </a:rPr>
              <a:t>: </a:t>
            </a:r>
            <a:r>
              <a:rPr lang="en-US" altLang="en-US" sz="1800" b="1" dirty="0">
                <a:solidFill>
                  <a:schemeClr val="tx2"/>
                </a:solidFill>
              </a:rPr>
              <a:t>MACRO</a:t>
            </a:r>
            <a:r>
              <a:rPr lang="en-US" altLang="en-US" sz="1800" dirty="0">
                <a:solidFill>
                  <a:schemeClr val="tx2"/>
                </a:solidFill>
              </a:rPr>
              <a:t> names are in </a:t>
            </a:r>
            <a:r>
              <a:rPr lang="en-US" altLang="en-US" sz="1800" b="1" dirty="0">
                <a:solidFill>
                  <a:schemeClr val="tx2"/>
                </a:solidFill>
              </a:rPr>
              <a:t>CAPITAL</a:t>
            </a:r>
            <a:r>
              <a:rPr lang="en-US" altLang="en-US" sz="1800" dirty="0">
                <a:solidFill>
                  <a:schemeClr val="tx2"/>
                </a:solidFill>
              </a:rPr>
              <a:t> letters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Macros with values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en-US" alt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cpp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replaces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altLang="en-US" sz="2000" dirty="0">
                <a:solidFill>
                  <a:schemeClr val="accent6"/>
                </a:solidFill>
                <a:cs typeface="Consolas" panose="020B0609020204030204" pitchFamily="49" charset="0"/>
              </a:rPr>
              <a:t>everywhere in the source file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863218" y="4130730"/>
            <a:ext cx="426965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x[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 // histogram array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i &lt;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39148D-E6BC-DBB0-8E15-E985A594CB41}"/>
              </a:ext>
            </a:extLst>
          </p:cNvPr>
          <p:cNvSpPr txBox="1"/>
          <p:nvPr/>
        </p:nvSpPr>
        <p:spPr>
          <a:xfrm>
            <a:off x="10432022" y="4446676"/>
            <a:ext cx="9028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ex.i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564595-C1CE-3F78-B436-EADE1A13C490}"/>
              </a:ext>
            </a:extLst>
          </p:cNvPr>
          <p:cNvSpPr txBox="1"/>
          <p:nvPr/>
        </p:nvSpPr>
        <p:spPr>
          <a:xfrm>
            <a:off x="6428770" y="4446676"/>
            <a:ext cx="3948259" cy="233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i &lt;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FB092A5F-03B5-0713-9109-F3009CA12257}"/>
              </a:ext>
            </a:extLst>
          </p:cNvPr>
          <p:cNvSpPr/>
          <p:nvPr/>
        </p:nvSpPr>
        <p:spPr>
          <a:xfrm rot="5400000">
            <a:off x="8173910" y="4406560"/>
            <a:ext cx="190500" cy="3845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E8535C8-C1C1-BF54-82CC-AC656D2CBF91}"/>
              </a:ext>
            </a:extLst>
          </p:cNvPr>
          <p:cNvSpPr/>
          <p:nvPr/>
        </p:nvSpPr>
        <p:spPr>
          <a:xfrm>
            <a:off x="5453936" y="5302438"/>
            <a:ext cx="795366" cy="2651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23D7C-2816-6BC2-C3CE-A27BDB3FA2C9}"/>
              </a:ext>
            </a:extLst>
          </p:cNvPr>
          <p:cNvSpPr txBox="1"/>
          <p:nvPr/>
        </p:nvSpPr>
        <p:spPr>
          <a:xfrm>
            <a:off x="3972166" y="6254712"/>
            <a:ext cx="91082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cpp</a:t>
            </a:r>
            <a:r>
              <a:rPr lang="en-US" sz="1400" dirty="0">
                <a:solidFill>
                  <a:schemeClr val="accent1"/>
                </a:solidFill>
              </a:rPr>
              <a:t>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C6A5EA-9964-EA1C-29B0-DC6074C236DD}"/>
              </a:ext>
            </a:extLst>
          </p:cNvPr>
          <p:cNvSpPr txBox="1"/>
          <p:nvPr/>
        </p:nvSpPr>
        <p:spPr>
          <a:xfrm>
            <a:off x="8357880" y="6223611"/>
            <a:ext cx="190612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cpp</a:t>
            </a:r>
            <a:r>
              <a:rPr lang="en-US" sz="1400" dirty="0">
                <a:solidFill>
                  <a:schemeClr val="accent1"/>
                </a:solidFill>
              </a:rPr>
              <a:t> out (only showing macro substitution)</a:t>
            </a:r>
          </a:p>
        </p:txBody>
      </p:sp>
    </p:spTree>
    <p:extLst>
      <p:ext uri="{BB962C8B-B14F-4D97-AF65-F5344CB8AC3E}">
        <p14:creationId xmlns:p14="http://schemas.microsoft.com/office/powerpoint/2010/main" val="191327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9CAD25-C98F-434F-B663-44F97DC069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4735" y="715392"/>
            <a:ext cx="11633043" cy="55797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66FF"/>
                </a:solidFill>
              </a:rPr>
              <a:t>Header file</a:t>
            </a:r>
            <a:r>
              <a:rPr lang="en-US" sz="2000" dirty="0"/>
              <a:t>:  a file whose only purpose is to be </a:t>
            </a:r>
            <a:r>
              <a:rPr lang="en-US" sz="2000" b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2000" b="1" dirty="0" err="1"/>
              <a:t>’d</a:t>
            </a:r>
            <a:r>
              <a:rPr lang="en-US" sz="2000" b="1" dirty="0"/>
              <a:t> </a:t>
            </a:r>
            <a:r>
              <a:rPr lang="en-US" sz="2000" dirty="0"/>
              <a:t>by the </a:t>
            </a:r>
            <a:r>
              <a:rPr lang="en-US" sz="2000" b="1" dirty="0"/>
              <a:t>preprocessor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Contains: </a:t>
            </a:r>
            <a:r>
              <a:rPr lang="en-US" sz="2000" b="1" dirty="0">
                <a:solidFill>
                  <a:schemeClr val="accent1"/>
                </a:solidFill>
              </a:rPr>
              <a:t>Exported (public) Interface </a:t>
            </a:r>
            <a:r>
              <a:rPr lang="en-US" sz="2000" b="1" dirty="0">
                <a:solidFill>
                  <a:srgbClr val="F37440"/>
                </a:solidFill>
              </a:rPr>
              <a:t>declarations</a:t>
            </a:r>
            <a:endParaRPr lang="en-US" sz="2000" b="1" dirty="0"/>
          </a:p>
          <a:p>
            <a:pPr lvl="2">
              <a:lnSpc>
                <a:spcPct val="100000"/>
              </a:lnSpc>
            </a:pPr>
            <a:r>
              <a:rPr lang="en-US" sz="2000" dirty="0"/>
              <a:t>Examples: function prototypes, user defined types, global variable, macros, etc.</a:t>
            </a:r>
          </a:p>
          <a:p>
            <a:pPr lvl="1"/>
            <a:r>
              <a:rPr lang="en-US" sz="2000" dirty="0"/>
              <a:t>To import the </a:t>
            </a:r>
            <a:r>
              <a:rPr lang="en-US" sz="2000" dirty="0">
                <a:solidFill>
                  <a:srgbClr val="7030A0"/>
                </a:solidFill>
              </a:rPr>
              <a:t>public interface </a:t>
            </a:r>
            <a:r>
              <a:rPr lang="en-US" sz="2000" dirty="0"/>
              <a:t>of another </a:t>
            </a:r>
            <a:r>
              <a:rPr lang="en-US" sz="2000" dirty="0">
                <a:solidFill>
                  <a:srgbClr val="7030A0"/>
                </a:solidFill>
              </a:rPr>
              <a:t>C source </a:t>
            </a:r>
            <a:r>
              <a:rPr lang="en-US" sz="2000" dirty="0"/>
              <a:t>file 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dirty="0"/>
              <a:t> its header (interface) file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NEVER EVER use </a:t>
            </a:r>
            <a:r>
              <a:rPr lang="en-US" sz="2000" b="1" dirty="0" err="1"/>
              <a:t>cpp</a:t>
            </a:r>
            <a:r>
              <a:rPr lang="en-US" sz="2000" b="1" dirty="0"/>
              <a:t> to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dirty="0"/>
              <a:t> a </a:t>
            </a:r>
            <a:r>
              <a:rPr lang="en-US" sz="2000" dirty="0">
                <a:solidFill>
                  <a:srgbClr val="FF0000"/>
                </a:solidFill>
              </a:rPr>
              <a:t>.c </a:t>
            </a:r>
            <a:r>
              <a:rPr lang="en-US" sz="2000" dirty="0">
                <a:solidFill>
                  <a:schemeClr val="accent6"/>
                </a:solidFill>
              </a:rPr>
              <a:t>file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>
                <a:solidFill>
                  <a:schemeClr val="accent6"/>
                </a:solidFill>
              </a:rPr>
              <a:t>a</a:t>
            </a:r>
            <a:r>
              <a:rPr lang="en-US" sz="2000" dirty="0">
                <a:solidFill>
                  <a:srgbClr val="FF0000"/>
                </a:solidFill>
              </a:rPr>
              <a:t> .S </a:t>
            </a:r>
            <a:r>
              <a:rPr lang="en-US" sz="2000" dirty="0">
                <a:solidFill>
                  <a:schemeClr val="accent6"/>
                </a:solidFill>
              </a:rPr>
              <a:t>or a</a:t>
            </a:r>
            <a:r>
              <a:rPr lang="en-US" sz="2000" dirty="0">
                <a:solidFill>
                  <a:srgbClr val="FF0000"/>
                </a:solidFill>
              </a:rPr>
              <a:t> .s </a:t>
            </a:r>
            <a:r>
              <a:rPr lang="en-US" sz="2000" dirty="0">
                <a:solidFill>
                  <a:schemeClr val="accent6"/>
                </a:solidFill>
              </a:rPr>
              <a:t>file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Convention (strongly enforced): </a:t>
            </a:r>
            <a:r>
              <a:rPr lang="en-US" sz="2000" dirty="0"/>
              <a:t>header files use a </a:t>
            </a:r>
            <a:r>
              <a:rPr lang="en-US" sz="2000" dirty="0">
                <a:solidFill>
                  <a:schemeClr val="accent1"/>
                </a:solidFill>
              </a:rPr>
              <a:t>.h  </a:t>
            </a:r>
            <a:r>
              <a:rPr lang="en-US" sz="2000" dirty="0"/>
              <a:t>filename extension (example:  </a:t>
            </a:r>
            <a:r>
              <a:rPr lang="en-US" sz="2000" dirty="0" err="1">
                <a:solidFill>
                  <a:srgbClr val="F37440"/>
                </a:solidFill>
              </a:rPr>
              <a:t>filename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b="1" dirty="0"/>
              <a:t>Example</a:t>
            </a:r>
            <a:r>
              <a:rPr lang="en-US" sz="2000" dirty="0"/>
              <a:t>: Source file </a:t>
            </a:r>
            <a:r>
              <a:rPr lang="en-US" sz="2000" dirty="0" err="1">
                <a:solidFill>
                  <a:srgbClr val="2C895B"/>
                </a:solidFill>
              </a:rPr>
              <a:t>src.</a:t>
            </a:r>
            <a:r>
              <a:rPr lang="en-US" sz="2000" b="1" dirty="0" err="1">
                <a:solidFill>
                  <a:srgbClr val="7030A0"/>
                </a:solidFill>
              </a:rPr>
              <a:t>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exported (public) interface </a:t>
            </a:r>
            <a:r>
              <a:rPr lang="en-US" sz="2000" dirty="0"/>
              <a:t>is located in the </a:t>
            </a:r>
            <a:r>
              <a:rPr lang="en-US" sz="2000" dirty="0">
                <a:solidFill>
                  <a:schemeClr val="accent1"/>
                </a:solidFill>
              </a:rPr>
              <a:t>header file </a:t>
            </a:r>
            <a:r>
              <a:rPr lang="en-US" sz="2000" dirty="0" err="1">
                <a:solidFill>
                  <a:srgbClr val="2C895B"/>
                </a:solidFill>
              </a:rPr>
              <a:t>src.</a:t>
            </a:r>
            <a:r>
              <a:rPr lang="en-US" sz="2000" b="1" dirty="0" err="1">
                <a:solidFill>
                  <a:srgbClr val="7030A0"/>
                </a:solidFill>
              </a:rPr>
              <a:t>h</a:t>
            </a:r>
            <a:endParaRPr lang="en-US" sz="2000" b="1" dirty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How to specify the file to be </a:t>
            </a:r>
            <a:r>
              <a:rPr lang="en-US" sz="2000" b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2000" b="1" dirty="0" err="1"/>
              <a:t>’d</a:t>
            </a:r>
            <a:r>
              <a:rPr lang="en-US" sz="2000" b="1" dirty="0"/>
              <a:t> </a:t>
            </a:r>
            <a:endParaRPr lang="en-US" sz="2000" b="1" dirty="0">
              <a:solidFill>
                <a:srgbClr val="7030A0"/>
              </a:solidFill>
            </a:endParaRP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&lt;system-defined&gt;  </a:t>
            </a:r>
            <a:r>
              <a:rPr lang="en-US" sz="2000" dirty="0">
                <a:solidFill>
                  <a:schemeClr val="accent6"/>
                </a:solidFill>
              </a:rPr>
              <a:t>are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system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header</a:t>
            </a:r>
            <a:r>
              <a:rPr lang="en-US" sz="2000" dirty="0"/>
              <a:t> files (typically located under /</a:t>
            </a:r>
            <a:r>
              <a:rPr lang="en-US" sz="2000" dirty="0" err="1"/>
              <a:t>usr</a:t>
            </a:r>
            <a:r>
              <a:rPr lang="en-US" sz="2000" dirty="0"/>
              <a:t>/include/…)</a:t>
            </a:r>
          </a:p>
          <a:p>
            <a:pPr marL="690562" lvl="2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// located in /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/include/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"programmer-defined" </a:t>
            </a:r>
            <a:r>
              <a:rPr lang="en-US" sz="2000" dirty="0"/>
              <a:t>header files usually in a relative Linux path (see –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sz="2000" dirty="0"/>
              <a:t>flag to </a:t>
            </a:r>
            <a:r>
              <a:rPr lang="en-US" sz="2000" dirty="0" err="1"/>
              <a:t>gcc</a:t>
            </a:r>
            <a:r>
              <a:rPr lang="en-US" sz="2000" dirty="0"/>
              <a:t>)</a:t>
            </a:r>
          </a:p>
          <a:p>
            <a:pPr marL="690562" lvl="2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else.h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// looks in the current directory first</a:t>
            </a:r>
          </a:p>
          <a:p>
            <a:pPr marL="296862" indent="-285750"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Convention:  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accent6"/>
                </a:solidFill>
              </a:rPr>
              <a:t>directives are usually placed at the top of a source file</a:t>
            </a:r>
          </a:p>
          <a:p>
            <a:pPr marL="690562" lvl="2" indent="0">
              <a:lnSpc>
                <a:spcPct val="100000"/>
              </a:lnSpc>
              <a:buNone/>
            </a:pP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D82C02-CBC1-5144-BA57-CD7EFB29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5" y="79997"/>
            <a:ext cx="11901054" cy="528171"/>
          </a:xfrm>
        </p:spPr>
        <p:txBody>
          <a:bodyPr/>
          <a:lstStyle/>
          <a:p>
            <a:r>
              <a:rPr lang="en-US" dirty="0"/>
              <a:t>First Look at Header Files (also called .h  or "include"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8A6C6-B69E-5BE8-3898-D74E833D679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7559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4">
            <a:extLst>
              <a:ext uri="{FF2B5EF4-FFF2-40B4-BE49-F238E27FC236}">
                <a16:creationId xmlns:a16="http://schemas.microsoft.com/office/drawing/2014/main" id="{AAFA1C74-6B2E-BA4E-BBC5-70D029A69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53" y="701693"/>
            <a:ext cx="4393247" cy="45550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alt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simple C Program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World!\n");</a:t>
            </a:r>
            <a:endParaRPr lang="en-US" alt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674572-5043-DD4C-8F23-AC6E94D5A9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44671" y="3429000"/>
            <a:ext cx="7052167" cy="32532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2"/>
                </a:solidFill>
              </a:rPr>
              <a:t>compile: </a:t>
            </a:r>
            <a:r>
              <a:rPr lang="en-US" sz="2000" b="1" dirty="0" err="1">
                <a:solidFill>
                  <a:schemeClr val="accent5"/>
                </a:solidFill>
              </a:rPr>
              <a:t>gcc</a:t>
            </a:r>
            <a:r>
              <a:rPr lang="en-US" sz="2000" b="1" dirty="0">
                <a:solidFill>
                  <a:schemeClr val="accent5"/>
                </a:solidFill>
              </a:rPr>
              <a:t> –Wall –</a:t>
            </a:r>
            <a:r>
              <a:rPr lang="en-US" sz="2000" b="1" dirty="0" err="1">
                <a:solidFill>
                  <a:schemeClr val="accent5"/>
                </a:solidFill>
              </a:rPr>
              <a:t>Wextra</a:t>
            </a:r>
            <a:r>
              <a:rPr lang="en-US" sz="2000" b="1" dirty="0">
                <a:solidFill>
                  <a:schemeClr val="accent5"/>
                </a:solidFill>
              </a:rPr>
              <a:t> –</a:t>
            </a:r>
            <a:r>
              <a:rPr lang="en-US" sz="2000" b="1" dirty="0" err="1">
                <a:solidFill>
                  <a:schemeClr val="accent5"/>
                </a:solidFill>
              </a:rPr>
              <a:t>Werror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</a:rPr>
              <a:t>prog.c</a:t>
            </a:r>
            <a:r>
              <a:rPr lang="en-US" sz="2000" b="1" dirty="0">
                <a:solidFill>
                  <a:schemeClr val="accent5"/>
                </a:solidFill>
              </a:rPr>
              <a:t> -o </a:t>
            </a:r>
            <a:r>
              <a:rPr lang="en-US" sz="2000" b="1" dirty="0">
                <a:solidFill>
                  <a:srgbClr val="FF0000"/>
                </a:solidFill>
              </a:rPr>
              <a:t>prog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endParaRPr lang="en-US" sz="20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cpp</a:t>
            </a:r>
            <a:r>
              <a:rPr lang="en-US" sz="1800" dirty="0">
                <a:solidFill>
                  <a:schemeClr val="tx2"/>
                </a:solidFill>
              </a:rPr>
              <a:t> first processes the file (</a:t>
            </a:r>
            <a:r>
              <a:rPr lang="en-US" sz="1800" dirty="0" err="1">
                <a:solidFill>
                  <a:schemeClr val="tx2"/>
                </a:solidFill>
              </a:rPr>
              <a:t>cpp</a:t>
            </a:r>
            <a:r>
              <a:rPr lang="en-US" sz="1800" dirty="0">
                <a:solidFill>
                  <a:schemeClr val="tx2"/>
                </a:solidFill>
              </a:rPr>
              <a:t> is called by 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Compiler (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  <a:r>
              <a:rPr lang="en-US" sz="1800" dirty="0">
                <a:solidFill>
                  <a:srgbClr val="0070C0"/>
                </a:solidFill>
              </a:rPr>
              <a:t>compiles</a:t>
            </a:r>
            <a:r>
              <a:rPr lang="en-US" sz="1800" dirty="0">
                <a:solidFill>
                  <a:schemeClr val="tx2"/>
                </a:solidFill>
              </a:rPr>
              <a:t> main </a:t>
            </a:r>
            <a:r>
              <a:rPr lang="en-US" sz="1800" dirty="0">
                <a:solidFill>
                  <a:schemeClr val="accent5"/>
                </a:solidFill>
              </a:rPr>
              <a:t>to assembly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Assembler (gas – called by 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 translates the </a:t>
            </a:r>
            <a:r>
              <a:rPr lang="en-US" sz="1800" dirty="0">
                <a:solidFill>
                  <a:schemeClr val="accent5"/>
                </a:solidFill>
              </a:rPr>
              <a:t>assembly</a:t>
            </a:r>
            <a:r>
              <a:rPr lang="en-US" sz="1800" dirty="0">
                <a:solidFill>
                  <a:schemeClr val="tx2"/>
                </a:solidFill>
              </a:rPr>
              <a:t> to </a:t>
            </a:r>
            <a:r>
              <a:rPr lang="en-US" sz="1800" dirty="0">
                <a:solidFill>
                  <a:srgbClr val="2C895B"/>
                </a:solidFill>
              </a:rPr>
              <a:t>machine code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Linker (</a:t>
            </a:r>
            <a:r>
              <a:rPr lang="en-US" sz="1800" dirty="0" err="1">
                <a:solidFill>
                  <a:schemeClr val="tx2"/>
                </a:solidFill>
              </a:rPr>
              <a:t>ld</a:t>
            </a:r>
            <a:r>
              <a:rPr lang="en-US" sz="1800" dirty="0">
                <a:solidFill>
                  <a:schemeClr val="tx2"/>
                </a:solidFill>
              </a:rPr>
              <a:t>) merges the </a:t>
            </a:r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>
                <a:solidFill>
                  <a:schemeClr val="tx2"/>
                </a:solidFill>
              </a:rPr>
              <a:t>for </a:t>
            </a:r>
            <a:r>
              <a:rPr lang="en-US" sz="1800" dirty="0" err="1">
                <a:solidFill>
                  <a:srgbClr val="7030A0"/>
                </a:solidFill>
              </a:rPr>
              <a:t>printf</a:t>
            </a:r>
            <a:r>
              <a:rPr lang="en-US" sz="1800" dirty="0">
                <a:solidFill>
                  <a:srgbClr val="7030A0"/>
                </a:solidFill>
              </a:rPr>
              <a:t>() </a:t>
            </a:r>
            <a:r>
              <a:rPr lang="en-US" sz="1800" dirty="0">
                <a:solidFill>
                  <a:schemeClr val="tx2"/>
                </a:solidFill>
              </a:rPr>
              <a:t>(from a library) with your </a:t>
            </a:r>
            <a:r>
              <a:rPr lang="en-US" sz="1800" dirty="0">
                <a:solidFill>
                  <a:srgbClr val="2C895B"/>
                </a:solidFill>
              </a:rPr>
              <a:t>programs machine code </a:t>
            </a:r>
            <a:r>
              <a:rPr lang="en-US" sz="1800" dirty="0">
                <a:solidFill>
                  <a:schemeClr val="tx2"/>
                </a:solidFill>
              </a:rPr>
              <a:t>to create the </a:t>
            </a:r>
            <a:r>
              <a:rPr lang="en-US" sz="1800" dirty="0">
                <a:solidFill>
                  <a:srgbClr val="FF0000"/>
                </a:solidFill>
              </a:rPr>
              <a:t>executable file </a:t>
            </a:r>
            <a:r>
              <a:rPr lang="en-US" sz="1800" b="1" dirty="0">
                <a:solidFill>
                  <a:srgbClr val="FF0000"/>
                </a:solidFill>
              </a:rPr>
              <a:t>prog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(</a:t>
            </a:r>
            <a:r>
              <a:rPr lang="en-US" sz="1800" dirty="0">
                <a:solidFill>
                  <a:srgbClr val="7030A0"/>
                </a:solidFill>
              </a:rPr>
              <a:t>machine code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</a:p>
          <a:p>
            <a:pPr marL="800100" lvl="1" indent="-457200"/>
            <a:r>
              <a:rPr lang="en-US" sz="1800" dirty="0">
                <a:solidFill>
                  <a:schemeClr val="tx2"/>
                </a:solidFill>
              </a:rPr>
              <a:t>-o specifies the name of the executable (default: </a:t>
            </a:r>
            <a:r>
              <a:rPr lang="en-US" sz="1800" b="1" dirty="0" err="1">
                <a:solidFill>
                  <a:srgbClr val="7030A0"/>
                </a:solidFill>
              </a:rPr>
              <a:t>a.out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573997" cy="561357"/>
          </a:xfrm>
        </p:spPr>
        <p:txBody>
          <a:bodyPr/>
          <a:lstStyle/>
          <a:p>
            <a:r>
              <a:rPr lang="en-US" dirty="0"/>
              <a:t>Compilation Process Operations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37DEE9-7560-1640-93DD-92C2833CCF2A}"/>
              </a:ext>
            </a:extLst>
          </p:cNvPr>
          <p:cNvGrpSpPr/>
          <p:nvPr/>
        </p:nvGrpSpPr>
        <p:grpSpPr>
          <a:xfrm>
            <a:off x="3837561" y="2007759"/>
            <a:ext cx="8419749" cy="369332"/>
            <a:chOff x="4198736" y="4321274"/>
            <a:chExt cx="8419749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027220A-18D5-A04B-AB9E-74631A7BBD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8736" y="4518083"/>
              <a:ext cx="1115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190951-B676-084B-AB1E-2A2E3EA1F1EC}"/>
                </a:ext>
              </a:extLst>
            </p:cNvPr>
            <p:cNvSpPr txBox="1"/>
            <p:nvPr/>
          </p:nvSpPr>
          <p:spPr>
            <a:xfrm>
              <a:off x="5360757" y="4321274"/>
              <a:ext cx="7257728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preprocessor</a:t>
              </a:r>
              <a:r>
                <a:rPr lang="en-US" dirty="0">
                  <a:solidFill>
                    <a:srgbClr val="FF0000"/>
                  </a:solidFill>
                </a:rPr>
                <a:t>:  removes the Comment</a:t>
              </a:r>
              <a:r>
                <a:rPr lang="en-US" dirty="0">
                  <a:solidFill>
                    <a:schemeClr val="accent1"/>
                  </a:solidFill>
                </a:rPr>
                <a:t>, replaces with one blank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846A739-FE1F-0944-B997-52C5053334B1}"/>
              </a:ext>
            </a:extLst>
          </p:cNvPr>
          <p:cNvGrpSpPr/>
          <p:nvPr/>
        </p:nvGrpSpPr>
        <p:grpSpPr>
          <a:xfrm>
            <a:off x="3007651" y="575380"/>
            <a:ext cx="7785099" cy="1200329"/>
            <a:chOff x="4341260" y="4172817"/>
            <a:chExt cx="7785099" cy="1200329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84BA1F6-608E-5741-B9B4-B51FDB96FC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1260" y="4675802"/>
              <a:ext cx="1115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719DD2-CEE5-4F42-B3CE-A2E4745B4A35}"/>
                </a:ext>
              </a:extLst>
            </p:cNvPr>
            <p:cNvSpPr txBox="1"/>
            <p:nvPr/>
          </p:nvSpPr>
          <p:spPr>
            <a:xfrm>
              <a:off x="5588592" y="4172817"/>
              <a:ext cx="6537767" cy="1200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preprocessor: inserts and processes the contents of files here. </a:t>
              </a:r>
              <a:r>
                <a:rPr lang="en-US" dirty="0">
                  <a:solidFill>
                    <a:srgbClr val="2C895B"/>
                  </a:solidFill>
                </a:rPr>
                <a:t>Inserts</a:t>
              </a:r>
              <a:r>
                <a:rPr lang="en-US" dirty="0">
                  <a:solidFill>
                    <a:schemeClr val="accent1"/>
                  </a:solidFill>
                </a:rPr>
                <a:t>: 	Function protype for </a:t>
              </a:r>
              <a:r>
                <a:rPr lang="en-US" dirty="0" err="1">
                  <a:solidFill>
                    <a:srgbClr val="2C895B"/>
                  </a:solidFill>
                </a:rPr>
                <a:t>printf</a:t>
              </a:r>
              <a:r>
                <a:rPr lang="en-US" dirty="0">
                  <a:solidFill>
                    <a:schemeClr val="accent1"/>
                  </a:solidFill>
                </a:rPr>
                <a:t> (later in course)</a:t>
              </a:r>
            </a:p>
            <a:p>
              <a:pPr lvl="1"/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dirty="0">
                  <a:solidFill>
                    <a:srgbClr val="2C895B"/>
                  </a:solidFill>
                </a:rPr>
                <a:t>macro value </a:t>
              </a:r>
              <a:r>
                <a:rPr lang="en-US" dirty="0">
                  <a:solidFill>
                    <a:schemeClr val="accent1"/>
                  </a:solidFill>
                </a:rPr>
                <a:t>for EXIT_SUCCESS</a:t>
              </a:r>
            </a:p>
            <a:p>
              <a:r>
                <a:rPr lang="en-US" dirty="0">
                  <a:solidFill>
                    <a:srgbClr val="F3753F"/>
                  </a:solidFill>
                </a:rPr>
                <a:t>File locations: /</a:t>
              </a:r>
              <a:r>
                <a:rPr lang="en-US" dirty="0" err="1">
                  <a:solidFill>
                    <a:srgbClr val="F3753F"/>
                  </a:solidFill>
                </a:rPr>
                <a:t>usr</a:t>
              </a:r>
              <a:r>
                <a:rPr lang="en-US" dirty="0">
                  <a:solidFill>
                    <a:srgbClr val="F3753F"/>
                  </a:solidFill>
                </a:rPr>
                <a:t>/include/</a:t>
              </a:r>
              <a:r>
                <a:rPr lang="en-US" dirty="0" err="1">
                  <a:solidFill>
                    <a:srgbClr val="F3753F"/>
                  </a:solidFill>
                </a:rPr>
                <a:t>stdio.h</a:t>
              </a:r>
              <a:r>
                <a:rPr lang="en-US" dirty="0">
                  <a:solidFill>
                    <a:srgbClr val="F3753F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&amp; </a:t>
              </a:r>
              <a:r>
                <a:rPr lang="en-US" dirty="0">
                  <a:solidFill>
                    <a:srgbClr val="F3753F"/>
                  </a:solidFill>
                </a:rPr>
                <a:t>/</a:t>
              </a:r>
              <a:r>
                <a:rPr lang="en-US" dirty="0" err="1">
                  <a:solidFill>
                    <a:srgbClr val="F3753F"/>
                  </a:solidFill>
                </a:rPr>
                <a:t>usr</a:t>
              </a:r>
              <a:r>
                <a:rPr lang="en-US" dirty="0">
                  <a:solidFill>
                    <a:srgbClr val="F3753F"/>
                  </a:solidFill>
                </a:rPr>
                <a:t>/include/</a:t>
              </a:r>
              <a:r>
                <a:rPr lang="en-US" dirty="0" err="1">
                  <a:solidFill>
                    <a:srgbClr val="F3753F"/>
                  </a:solidFill>
                </a:rPr>
                <a:t>stdlib.h</a:t>
              </a:r>
              <a:r>
                <a:rPr lang="en-US" dirty="0">
                  <a:solidFill>
                    <a:srgbClr val="F3753F"/>
                  </a:solidFill>
                </a:rPr>
                <a:t>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08D8E7-5BEB-3B40-A6B4-16B70EF27D10}"/>
              </a:ext>
            </a:extLst>
          </p:cNvPr>
          <p:cNvGrpSpPr/>
          <p:nvPr/>
        </p:nvGrpSpPr>
        <p:grpSpPr>
          <a:xfrm>
            <a:off x="315998" y="4726983"/>
            <a:ext cx="4031277" cy="1336090"/>
            <a:chOff x="2891285" y="3887051"/>
            <a:chExt cx="4031277" cy="1336090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190946-B296-0A4E-8939-EB6B6B4257CA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4906924" y="3887051"/>
              <a:ext cx="0" cy="6897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4E9B1A-435F-3945-80B0-8390D800BDC0}"/>
                </a:ext>
              </a:extLst>
            </p:cNvPr>
            <p:cNvSpPr txBox="1"/>
            <p:nvPr/>
          </p:nvSpPr>
          <p:spPr>
            <a:xfrm>
              <a:off x="2891285" y="4576810"/>
              <a:ext cx="4031277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cpp</a:t>
              </a:r>
              <a:r>
                <a:rPr lang="en-US" dirty="0">
                  <a:solidFill>
                    <a:schemeClr val="accent1"/>
                  </a:solidFill>
                </a:rPr>
                <a:t>: replaces </a:t>
              </a:r>
              <a:r>
                <a:rPr lang="en-US" dirty="0">
                  <a:solidFill>
                    <a:srgbClr val="F3753F"/>
                  </a:solidFill>
                </a:rPr>
                <a:t>EXIT_SUCCESS </a:t>
              </a:r>
              <a:r>
                <a:rPr lang="en-US" dirty="0">
                  <a:solidFill>
                    <a:schemeClr val="accent1"/>
                  </a:solidFill>
                </a:rPr>
                <a:t>with 0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on </a:t>
              </a:r>
              <a:r>
                <a:rPr lang="en-US" dirty="0" err="1">
                  <a:solidFill>
                    <a:schemeClr val="accent1"/>
                  </a:solidFill>
                </a:rPr>
                <a:t>linux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605C95-0898-564E-B3B0-C1E3B2E88CCF}"/>
              </a:ext>
            </a:extLst>
          </p:cNvPr>
          <p:cNvGrpSpPr/>
          <p:nvPr/>
        </p:nvGrpSpPr>
        <p:grpSpPr>
          <a:xfrm>
            <a:off x="1580827" y="2641735"/>
            <a:ext cx="9211923" cy="1318082"/>
            <a:chOff x="1779957" y="4539396"/>
            <a:chExt cx="9211923" cy="131808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C58821D-AA52-2D41-A646-DAC6947E9FA9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1779957" y="4862562"/>
              <a:ext cx="3454642" cy="994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CD929F-7EA8-3E46-AD51-8EE4E88B5332}"/>
                </a:ext>
              </a:extLst>
            </p:cNvPr>
            <p:cNvSpPr txBox="1"/>
            <p:nvPr/>
          </p:nvSpPr>
          <p:spPr>
            <a:xfrm>
              <a:off x="5234599" y="4539396"/>
              <a:ext cx="5757281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compiler generates assembly code to call the library function </a:t>
              </a:r>
              <a:r>
                <a:rPr lang="en-US" dirty="0" err="1">
                  <a:solidFill>
                    <a:schemeClr val="accent1"/>
                  </a:solidFill>
                </a:rPr>
                <a:t>printf</a:t>
              </a:r>
              <a:r>
                <a:rPr lang="en-US" dirty="0">
                  <a:solidFill>
                    <a:schemeClr val="accent1"/>
                  </a:solidFill>
                </a:rPr>
                <a:t>() and pass the string "Hello World!"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31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C215-84B1-0A9D-390F-11E2290E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09351"/>
          </a:xfrm>
        </p:spPr>
        <p:txBody>
          <a:bodyPr/>
          <a:lstStyle/>
          <a:p>
            <a:r>
              <a:rPr lang="en-US" sz="2400" dirty="0" err="1"/>
              <a:t>cpp</a:t>
            </a:r>
            <a:r>
              <a:rPr lang="en-US" sz="2400" dirty="0"/>
              <a:t> conditional (and macro) only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DAD79-0F06-6398-E72B-772B25E6617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9179" y="515812"/>
            <a:ext cx="11415426" cy="29271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6"/>
                </a:solidFill>
              </a:rPr>
              <a:t>You can use </a:t>
            </a:r>
            <a:r>
              <a:rPr lang="en-US" sz="1600" b="1" dirty="0">
                <a:solidFill>
                  <a:schemeClr val="accent6"/>
                </a:solidFill>
              </a:rPr>
              <a:t>conditional preprocessor tests </a:t>
            </a:r>
            <a:r>
              <a:rPr lang="en-US" sz="1600" dirty="0">
                <a:solidFill>
                  <a:schemeClr val="accent6"/>
                </a:solidFill>
              </a:rPr>
              <a:t>(like if-else statements) around blocks of code </a:t>
            </a:r>
          </a:p>
          <a:p>
            <a:pPr marL="354012" lvl="1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MACRO, 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MACRO, #else, #endif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6"/>
                </a:solidFill>
              </a:rPr>
              <a:t>In this use, the </a:t>
            </a:r>
            <a:r>
              <a:rPr lang="en-US" sz="1600" dirty="0">
                <a:solidFill>
                  <a:srgbClr val="7030A0"/>
                </a:solidFill>
              </a:rPr>
              <a:t>MACRO</a:t>
            </a:r>
            <a:r>
              <a:rPr lang="en-US" sz="1600" dirty="0">
                <a:solidFill>
                  <a:schemeClr val="accent6"/>
                </a:solidFill>
              </a:rPr>
              <a:t> is called the </a:t>
            </a:r>
            <a:r>
              <a:rPr lang="en-US" sz="1600" dirty="0">
                <a:solidFill>
                  <a:srgbClr val="7030A0"/>
                </a:solidFill>
              </a:rPr>
              <a:t>guard MACRO </a:t>
            </a:r>
            <a:r>
              <a:rPr lang="en-US" sz="1600" dirty="0">
                <a:solidFill>
                  <a:schemeClr val="accent6"/>
                </a:solidFill>
              </a:rPr>
              <a:t>("</a:t>
            </a:r>
            <a:r>
              <a:rPr lang="en-US" sz="1600" dirty="0">
                <a:solidFill>
                  <a:srgbClr val="FF0000"/>
                </a:solidFill>
              </a:rPr>
              <a:t>guards</a:t>
            </a:r>
            <a:r>
              <a:rPr lang="en-US" sz="1600" dirty="0">
                <a:solidFill>
                  <a:schemeClr val="accent6"/>
                </a:solidFill>
              </a:rPr>
              <a:t>" </a:t>
            </a:r>
            <a:r>
              <a:rPr lang="en-US" sz="1600" dirty="0">
                <a:solidFill>
                  <a:srgbClr val="FF0000"/>
                </a:solidFill>
              </a:rPr>
              <a:t>entry</a:t>
            </a:r>
            <a:r>
              <a:rPr lang="en-US" sz="1600" dirty="0">
                <a:solidFill>
                  <a:schemeClr val="accent6"/>
                </a:solidFill>
              </a:rPr>
              <a:t> to the </a:t>
            </a:r>
            <a:r>
              <a:rPr lang="en-US" sz="1600" dirty="0">
                <a:solidFill>
                  <a:schemeClr val="accent1"/>
                </a:solidFill>
              </a:rPr>
              <a:t>following block</a:t>
            </a:r>
            <a:r>
              <a:rPr lang="en-US" sz="1600" dirty="0">
                <a:solidFill>
                  <a:schemeClr val="accent6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MACRO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if MACRO is defined the block is included otherwise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 block (if any) is included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if MACRO is NOT defined the block is included otherwise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 block (if any) is included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is the end of a block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MACRO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defines MACRO  --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MACRO 8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defines macro and assigns a value of 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// undefines MACRO</a:t>
            </a:r>
          </a:p>
          <a:p>
            <a:pPr lvl="1"/>
            <a:endParaRPr lang="en-US" sz="1600" dirty="0">
              <a:solidFill>
                <a:schemeClr val="accent6"/>
              </a:solidFill>
              <a:cs typeface="Consolas" panose="020B0609020204030204" pitchFamily="49" charset="0"/>
            </a:endParaRPr>
          </a:p>
          <a:p>
            <a:pPr lvl="1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A917F-9E0F-3F12-0B4C-14D3DCBB2BC5}"/>
              </a:ext>
            </a:extLst>
          </p:cNvPr>
          <p:cNvSpPr txBox="1"/>
          <p:nvPr/>
        </p:nvSpPr>
        <p:spPr>
          <a:xfrm>
            <a:off x="414432" y="3511598"/>
            <a:ext cx="2590800" cy="3293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VERS1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VERS1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short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….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D9D58-FFBA-3FBE-568B-A2241CA2A414}"/>
              </a:ext>
            </a:extLst>
          </p:cNvPr>
          <p:cNvSpPr txBox="1"/>
          <p:nvPr/>
        </p:nvSpPr>
        <p:spPr>
          <a:xfrm>
            <a:off x="3087495" y="4464815"/>
            <a:ext cx="25908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1F471-4735-6C96-D616-C1CE43EB8383}"/>
              </a:ext>
            </a:extLst>
          </p:cNvPr>
          <p:cNvSpPr txBox="1"/>
          <p:nvPr/>
        </p:nvSpPr>
        <p:spPr>
          <a:xfrm>
            <a:off x="3306163" y="3621237"/>
            <a:ext cx="207575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after the preprocessor runs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2DC75E-3B3F-9FA1-581A-435D403D031A}"/>
              </a:ext>
            </a:extLst>
          </p:cNvPr>
          <p:cNvGrpSpPr/>
          <p:nvPr/>
        </p:nvGrpSpPr>
        <p:grpSpPr>
          <a:xfrm>
            <a:off x="6663365" y="3498588"/>
            <a:ext cx="5391475" cy="3293209"/>
            <a:chOff x="6663365" y="3498588"/>
            <a:chExt cx="5391475" cy="329320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870989-AD40-A4B6-0F89-BB0B65CB8D7B}"/>
                </a:ext>
              </a:extLst>
            </p:cNvPr>
            <p:cNvSpPr txBox="1"/>
            <p:nvPr/>
          </p:nvSpPr>
          <p:spPr>
            <a:xfrm>
              <a:off x="9464040" y="4945380"/>
              <a:ext cx="2590800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short x[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….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3DC7BB-6C11-0501-1E94-28483B2CCF44}"/>
                </a:ext>
              </a:extLst>
            </p:cNvPr>
            <p:cNvSpPr txBox="1"/>
            <p:nvPr/>
          </p:nvSpPr>
          <p:spPr>
            <a:xfrm>
              <a:off x="6663365" y="3498588"/>
              <a:ext cx="2590800" cy="32932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#define VERS1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sz="16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en-US" sz="1600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sz="1600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#ifdef VERS1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</a:t>
              </a:r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#else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short x[</a:t>
              </a:r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….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54A84A-EAE2-5CAE-1B3A-D575928BE00F}"/>
                </a:ext>
              </a:extLst>
            </p:cNvPr>
            <p:cNvSpPr txBox="1"/>
            <p:nvPr/>
          </p:nvSpPr>
          <p:spPr>
            <a:xfrm>
              <a:off x="9741311" y="4235174"/>
              <a:ext cx="2036257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after the preprocessor runs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C0D8D2-E422-6C51-3B3E-F13DA04430FE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7476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1785-2D70-FA71-5054-0D0AD986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78" y="101636"/>
            <a:ext cx="12112522" cy="524956"/>
          </a:xfrm>
        </p:spPr>
        <p:txBody>
          <a:bodyPr/>
          <a:lstStyle/>
          <a:p>
            <a:r>
              <a:rPr lang="en-US" dirty="0"/>
              <a:t>Overview of Grading - See Syllabus (Canvas) for More Details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C6661-88A1-B7FA-4568-234E04F3E03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5626" y="1588308"/>
            <a:ext cx="5043686" cy="52495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120 pts total – Canvas Quizzes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0F1FB1E-E128-55BE-AAEE-5A4C98F1CFF4}"/>
              </a:ext>
            </a:extLst>
          </p:cNvPr>
          <p:cNvSpPr txBox="1">
            <a:spLocks/>
          </p:cNvSpPr>
          <p:nvPr/>
        </p:nvSpPr>
        <p:spPr>
          <a:xfrm>
            <a:off x="567696" y="5509467"/>
            <a:ext cx="11136085" cy="9931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rgbClr val="FF0000"/>
                </a:solidFill>
              </a:rPr>
              <a:t>Special grading circumstances </a:t>
            </a:r>
            <a:r>
              <a:rPr lang="en-US" sz="2200" dirty="0"/>
              <a:t>(e.g., extended absence, illness, other issues, etc.)</a:t>
            </a:r>
            <a:endParaRPr lang="en-US" sz="2000" dirty="0"/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PROMPTLY</a:t>
            </a:r>
            <a:r>
              <a:rPr lang="en-US" sz="2000" dirty="0"/>
              <a:t> Contact me directly (</a:t>
            </a:r>
            <a:r>
              <a:rPr lang="en-US" sz="2000" dirty="0" err="1"/>
              <a:t>kmuller@ucsd.edu</a:t>
            </a:r>
            <a:r>
              <a:rPr lang="en-US" sz="2000" dirty="0"/>
              <a:t>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E37BA32-D3CB-E217-9EAB-97C7E6DA5BA0}"/>
              </a:ext>
            </a:extLst>
          </p:cNvPr>
          <p:cNvSpPr txBox="1">
            <a:spLocks/>
          </p:cNvSpPr>
          <p:nvPr/>
        </p:nvSpPr>
        <p:spPr>
          <a:xfrm>
            <a:off x="3065626" y="746070"/>
            <a:ext cx="5043686" cy="7100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70 pts – Attending Lecture in person</a:t>
            </a:r>
          </a:p>
          <a:p>
            <a:pPr lvl="1"/>
            <a:r>
              <a:rPr lang="en-US" sz="1800" dirty="0"/>
              <a:t>5 points per section B lecture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93A69-FD50-1C68-15D2-DB79BBD2AA9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C2AE0116-B500-74B2-2EF5-FC5E891173AE}"/>
              </a:ext>
            </a:extLst>
          </p:cNvPr>
          <p:cNvSpPr txBox="1">
            <a:spLocks/>
          </p:cNvSpPr>
          <p:nvPr/>
        </p:nvSpPr>
        <p:spPr>
          <a:xfrm>
            <a:off x="3065626" y="4548735"/>
            <a:ext cx="4981263" cy="4900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1000 pts total for graded assignments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FA74803-8015-1D35-8924-F25B85F6510C}"/>
              </a:ext>
            </a:extLst>
          </p:cNvPr>
          <p:cNvSpPr txBox="1">
            <a:spLocks/>
          </p:cNvSpPr>
          <p:nvPr/>
        </p:nvSpPr>
        <p:spPr>
          <a:xfrm>
            <a:off x="3065626" y="2897535"/>
            <a:ext cx="5043686" cy="524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190 pts - Midterm – In Person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33AE25E-7F29-5A9D-F04F-EBCF09CEFCD3}"/>
              </a:ext>
            </a:extLst>
          </p:cNvPr>
          <p:cNvSpPr txBox="1">
            <a:spLocks/>
          </p:cNvSpPr>
          <p:nvPr/>
        </p:nvSpPr>
        <p:spPr>
          <a:xfrm>
            <a:off x="3065626" y="3574919"/>
            <a:ext cx="5043686" cy="524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380 pts - Final – In Person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948CA1F-FECB-84BD-0FD6-A798C326CD0E}"/>
              </a:ext>
            </a:extLst>
          </p:cNvPr>
          <p:cNvSpPr txBox="1">
            <a:spLocks/>
          </p:cNvSpPr>
          <p:nvPr/>
        </p:nvSpPr>
        <p:spPr>
          <a:xfrm>
            <a:off x="3065626" y="2235445"/>
            <a:ext cx="5043686" cy="524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240 pts total – Programming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373957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06716"/>
          </a:xfrm>
        </p:spPr>
        <p:txBody>
          <a:bodyPr/>
          <a:lstStyle/>
          <a:p>
            <a:r>
              <a:rPr lang="en-US" dirty="0" err="1"/>
              <a:t>cpp</a:t>
            </a:r>
            <a:r>
              <a:rPr lang="en-US" dirty="0"/>
              <a:t> conditional tests: header guards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9BCF58-DD82-5F19-DCD4-C71F0C17685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59805" y="472852"/>
            <a:ext cx="9237931" cy="18086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</a:rPr>
              <a:t>Header guards </a:t>
            </a:r>
            <a:r>
              <a:rPr lang="en-US" sz="1800" dirty="0">
                <a:solidFill>
                  <a:schemeClr val="accent6"/>
                </a:solidFill>
              </a:rPr>
              <a:t>ensure that only </a:t>
            </a:r>
            <a:r>
              <a:rPr lang="en-US" sz="1800" b="1" dirty="0">
                <a:solidFill>
                  <a:schemeClr val="accent6"/>
                </a:solidFill>
              </a:rPr>
              <a:t>one copy of a .h file </a:t>
            </a:r>
            <a:r>
              <a:rPr lang="en-US" sz="1800" dirty="0">
                <a:solidFill>
                  <a:schemeClr val="accent6"/>
                </a:solidFill>
              </a:rPr>
              <a:t>is </a:t>
            </a:r>
            <a:r>
              <a:rPr lang="en-US" sz="1800" b="1" dirty="0">
                <a:solidFill>
                  <a:schemeClr val="accent6"/>
                </a:solidFill>
              </a:rPr>
              <a:t>included in a source file</a:t>
            </a:r>
            <a:endParaRPr lang="en-US" sz="1800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A Convention</a:t>
            </a:r>
            <a:r>
              <a:rPr lang="en-US" sz="1800" dirty="0">
                <a:solidFill>
                  <a:schemeClr val="accent6"/>
                </a:solidFill>
              </a:rPr>
              <a:t>: </a:t>
            </a:r>
            <a:r>
              <a:rPr lang="en-US" sz="1800" dirty="0">
                <a:solidFill>
                  <a:schemeClr val="accent1"/>
                </a:solidFill>
              </a:rPr>
              <a:t>header guard (macro) </a:t>
            </a:r>
            <a:r>
              <a:rPr lang="en-US" sz="1800" dirty="0">
                <a:solidFill>
                  <a:srgbClr val="7030A0"/>
                </a:solidFill>
              </a:rPr>
              <a:t>NAME</a:t>
            </a:r>
            <a:r>
              <a:rPr lang="en-US" sz="1800" dirty="0">
                <a:solidFill>
                  <a:schemeClr val="accent1"/>
                </a:solidFill>
              </a:rPr>
              <a:t> (all capital letters) is created </a:t>
            </a:r>
            <a:r>
              <a:rPr lang="en-US" sz="1800" dirty="0">
                <a:solidFill>
                  <a:schemeClr val="accent6"/>
                </a:solidFill>
              </a:rPr>
              <a:t>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use the </a:t>
            </a:r>
            <a:r>
              <a:rPr lang="en-US" sz="1800" b="1" dirty="0">
                <a:solidFill>
                  <a:schemeClr val="accent1"/>
                </a:solidFill>
              </a:rPr>
              <a:t>filename of header file but </a:t>
            </a:r>
            <a:r>
              <a:rPr lang="en-US" sz="1800" dirty="0">
                <a:solidFill>
                  <a:schemeClr val="accent6"/>
                </a:solidFill>
              </a:rPr>
              <a:t>in all caps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replace</a:t>
            </a:r>
            <a:r>
              <a:rPr lang="en-US" sz="1800" dirty="0">
                <a:solidFill>
                  <a:schemeClr val="accent6"/>
                </a:solidFill>
              </a:rPr>
              <a:t> the </a:t>
            </a:r>
            <a:r>
              <a:rPr lang="en-US" sz="1800" b="1" dirty="0">
                <a:solidFill>
                  <a:srgbClr val="FF0000"/>
                </a:solidFill>
              </a:rPr>
              <a:t>period</a:t>
            </a:r>
            <a:r>
              <a:rPr lang="en-US" sz="1800" b="1" dirty="0">
                <a:solidFill>
                  <a:srgbClr val="F3753F"/>
                </a:solidFill>
              </a:rPr>
              <a:t> </a:t>
            </a:r>
            <a:r>
              <a:rPr lang="en-US" sz="1800" b="1" dirty="0">
                <a:solidFill>
                  <a:schemeClr val="accent6"/>
                </a:solidFill>
              </a:rPr>
              <a:t>in </a:t>
            </a:r>
            <a:r>
              <a:rPr lang="en-US" sz="1800" dirty="0">
                <a:solidFill>
                  <a:schemeClr val="accent6"/>
                </a:solidFill>
              </a:rPr>
              <a:t>header file </a:t>
            </a:r>
            <a:r>
              <a:rPr lang="en-US" sz="1800" b="1" dirty="0">
                <a:solidFill>
                  <a:srgbClr val="F3753F"/>
                </a:solidFill>
              </a:rPr>
              <a:t>name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with an</a:t>
            </a:r>
            <a:r>
              <a:rPr lang="en-US" sz="1800" dirty="0">
                <a:solidFill>
                  <a:srgbClr val="FF0000"/>
                </a:solidFill>
              </a:rPr>
              <a:t> _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Example:</a:t>
            </a:r>
            <a:r>
              <a:rPr lang="en-US" sz="1800" dirty="0">
                <a:solidFill>
                  <a:srgbClr val="F3753F"/>
                </a:solidFill>
              </a:rPr>
              <a:t> file </a:t>
            </a:r>
            <a:r>
              <a:rPr lang="en-US" sz="1800" dirty="0" err="1">
                <a:solidFill>
                  <a:srgbClr val="F3753F"/>
                </a:solidFill>
              </a:rPr>
              <a:t>sum.h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header guard macro name </a:t>
            </a:r>
            <a:r>
              <a:rPr lang="en-US" sz="1800" dirty="0">
                <a:solidFill>
                  <a:schemeClr val="accent6"/>
                </a:solidFill>
              </a:rPr>
              <a:t>is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SUM_H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AD057B-C037-2BF5-6965-7836FBAEB188}"/>
              </a:ext>
            </a:extLst>
          </p:cNvPr>
          <p:cNvGrpSpPr/>
          <p:nvPr/>
        </p:nvGrpSpPr>
        <p:grpSpPr>
          <a:xfrm>
            <a:off x="7387582" y="3723619"/>
            <a:ext cx="3805817" cy="2982971"/>
            <a:chOff x="7387582" y="3723619"/>
            <a:chExt cx="3805817" cy="29829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943A89-B078-117A-43BA-DD0383880C28}"/>
                </a:ext>
              </a:extLst>
            </p:cNvPr>
            <p:cNvSpPr txBox="1"/>
            <p:nvPr/>
          </p:nvSpPr>
          <p:spPr>
            <a:xfrm>
              <a:off x="8882634" y="3723619"/>
              <a:ext cx="2310765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z[MAX];</a:t>
              </a:r>
            </a:p>
          </p:txBody>
        </p:sp>
        <p:sp>
          <p:nvSpPr>
            <p:cNvPr id="11" name="Left Arrow 10">
              <a:extLst>
                <a:ext uri="{FF2B5EF4-FFF2-40B4-BE49-F238E27FC236}">
                  <a16:creationId xmlns:a16="http://schemas.microsoft.com/office/drawing/2014/main" id="{F8004509-A418-239A-3827-C14905CD0EE0}"/>
                </a:ext>
              </a:extLst>
            </p:cNvPr>
            <p:cNvSpPr/>
            <p:nvPr/>
          </p:nvSpPr>
          <p:spPr>
            <a:xfrm rot="10800000">
              <a:off x="7387582" y="4621091"/>
              <a:ext cx="1488785" cy="86499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E1B58B-B9C9-FE1C-BBE2-9A25A57AD290}"/>
                </a:ext>
              </a:extLst>
            </p:cNvPr>
            <p:cNvSpPr txBox="1"/>
            <p:nvPr/>
          </p:nvSpPr>
          <p:spPr>
            <a:xfrm>
              <a:off x="8876367" y="5783260"/>
              <a:ext cx="2310765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z[8];</a:t>
              </a:r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F5E2798E-5D1D-1B95-903D-339E085D440B}"/>
                </a:ext>
              </a:extLst>
            </p:cNvPr>
            <p:cNvSpPr/>
            <p:nvPr/>
          </p:nvSpPr>
          <p:spPr>
            <a:xfrm>
              <a:off x="9802749" y="5242490"/>
              <a:ext cx="190500" cy="51065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D1D646-2FE1-0CAD-F7CF-4AA8B43B3B05}"/>
                </a:ext>
              </a:extLst>
            </p:cNvPr>
            <p:cNvSpPr txBox="1"/>
            <p:nvPr/>
          </p:nvSpPr>
          <p:spPr>
            <a:xfrm>
              <a:off x="10435377" y="542227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func.i</a:t>
              </a:r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8040EE3-8C24-15A1-C93B-2F950F53A734}"/>
              </a:ext>
            </a:extLst>
          </p:cNvPr>
          <p:cNvSpPr txBox="1"/>
          <p:nvPr/>
        </p:nvSpPr>
        <p:spPr>
          <a:xfrm>
            <a:off x="2182394" y="2323232"/>
            <a:ext cx="7161653" cy="1369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How do you use "header guards" in your code?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NAME_H   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line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file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#define NAME_H</a:t>
            </a:r>
          </a:p>
          <a:p>
            <a:r>
              <a:rPr lang="en-US" sz="11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. . .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#endif		  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line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file</a:t>
            </a:r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2D0481-FD04-8379-19D1-3A4912318647}"/>
              </a:ext>
            </a:extLst>
          </p:cNvPr>
          <p:cNvGrpSpPr/>
          <p:nvPr/>
        </p:nvGrpSpPr>
        <p:grpSpPr>
          <a:xfrm>
            <a:off x="634771" y="3746465"/>
            <a:ext cx="6788736" cy="2960125"/>
            <a:chOff x="634771" y="3746465"/>
            <a:chExt cx="6788736" cy="29601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1C07FE-1F91-3651-9DFC-1C0061B2635F}"/>
                </a:ext>
              </a:extLst>
            </p:cNvPr>
            <p:cNvSpPr txBox="1"/>
            <p:nvPr/>
          </p:nvSpPr>
          <p:spPr>
            <a:xfrm>
              <a:off x="634771" y="3746465"/>
              <a:ext cx="2427522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5480408" y="3807084"/>
              <a:ext cx="1943099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endPara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142E34E5-FA27-D7D6-BE16-8C84D38AD03F}"/>
                </a:ext>
              </a:extLst>
            </p:cNvPr>
            <p:cNvSpPr/>
            <p:nvPr/>
          </p:nvSpPr>
          <p:spPr>
            <a:xfrm>
              <a:off x="3361944" y="4707590"/>
              <a:ext cx="2087881" cy="152640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87DB2E-A48D-A3C3-43E2-25CE1A0D3D5C}"/>
                </a:ext>
              </a:extLst>
            </p:cNvPr>
            <p:cNvSpPr txBox="1"/>
            <p:nvPr/>
          </p:nvSpPr>
          <p:spPr>
            <a:xfrm>
              <a:off x="716352" y="5783260"/>
              <a:ext cx="214919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FB092A5F-03B5-0713-9109-F3009CA12257}"/>
                </a:ext>
              </a:extLst>
            </p:cNvPr>
            <p:cNvSpPr/>
            <p:nvPr/>
          </p:nvSpPr>
          <p:spPr>
            <a:xfrm>
              <a:off x="1834921" y="5223793"/>
              <a:ext cx="190500" cy="53123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39148D-E6BC-DBB0-8E15-E985A594CB41}"/>
                </a:ext>
              </a:extLst>
            </p:cNvPr>
            <p:cNvSpPr txBox="1"/>
            <p:nvPr/>
          </p:nvSpPr>
          <p:spPr>
            <a:xfrm>
              <a:off x="2421862" y="5433665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ex.i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A45B7B-6535-33B4-7D34-273A674DE86A}"/>
                </a:ext>
              </a:extLst>
            </p:cNvPr>
            <p:cNvSpPr txBox="1"/>
            <p:nvPr/>
          </p:nvSpPr>
          <p:spPr>
            <a:xfrm>
              <a:off x="3435224" y="3917118"/>
              <a:ext cx="1672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 guards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(two lines)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84B9CC2-DD6C-4922-2C5D-B1F4286EA668}"/>
                </a:ext>
              </a:extLst>
            </p:cNvPr>
            <p:cNvSpPr/>
            <p:nvPr/>
          </p:nvSpPr>
          <p:spPr>
            <a:xfrm rot="10800000">
              <a:off x="5107480" y="3976910"/>
              <a:ext cx="359379" cy="2497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113044-FCDC-F7CB-4253-A1E1BB0F06E6}"/>
                </a:ext>
              </a:extLst>
            </p:cNvPr>
            <p:cNvSpPr txBox="1"/>
            <p:nvPr/>
          </p:nvSpPr>
          <p:spPr>
            <a:xfrm>
              <a:off x="3418129" y="5035935"/>
              <a:ext cx="1672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 guards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(one line)</a:t>
              </a:r>
            </a:p>
          </p:txBody>
        </p:sp>
        <p:sp>
          <p:nvSpPr>
            <p:cNvPr id="21" name="Left Arrow 20">
              <a:extLst>
                <a:ext uri="{FF2B5EF4-FFF2-40B4-BE49-F238E27FC236}">
                  <a16:creationId xmlns:a16="http://schemas.microsoft.com/office/drawing/2014/main" id="{257FFA36-22B1-E633-EFDE-885746D943CB}"/>
                </a:ext>
              </a:extLst>
            </p:cNvPr>
            <p:cNvSpPr/>
            <p:nvPr/>
          </p:nvSpPr>
          <p:spPr>
            <a:xfrm rot="10800000">
              <a:off x="5059861" y="5308791"/>
              <a:ext cx="359381" cy="2497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5792173" y="549760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53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0"/>
            <a:ext cx="10515600" cy="715294"/>
          </a:xfrm>
        </p:spPr>
        <p:txBody>
          <a:bodyPr/>
          <a:lstStyle/>
          <a:p>
            <a:r>
              <a:rPr lang="en-US" dirty="0"/>
              <a:t>Why header guards are needed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416509" y="4371053"/>
            <a:ext cx="25908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x[MAX];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z = MIN;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E408BC-02F0-36C8-DB27-35A21E933994}"/>
              </a:ext>
            </a:extLst>
          </p:cNvPr>
          <p:cNvGrpSpPr/>
          <p:nvPr/>
        </p:nvGrpSpPr>
        <p:grpSpPr>
          <a:xfrm>
            <a:off x="8407551" y="4925051"/>
            <a:ext cx="3208020" cy="1200329"/>
            <a:chOff x="8407551" y="4925051"/>
            <a:chExt cx="3208020" cy="12003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9A03CD-1DE9-C19A-2FCE-DD8720BE1094}"/>
                </a:ext>
              </a:extLst>
            </p:cNvPr>
            <p:cNvSpPr txBox="1"/>
            <p:nvPr/>
          </p:nvSpPr>
          <p:spPr>
            <a:xfrm>
              <a:off x="9024771" y="4925051"/>
              <a:ext cx="2590800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1;</a:t>
              </a: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AC83E8BA-D9F0-3AD7-522F-E271852AEFF0}"/>
                </a:ext>
              </a:extLst>
            </p:cNvPr>
            <p:cNvSpPr/>
            <p:nvPr/>
          </p:nvSpPr>
          <p:spPr>
            <a:xfrm>
              <a:off x="8407551" y="535378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C4722B-0893-9550-F2FE-48AE2FD5704D}"/>
              </a:ext>
            </a:extLst>
          </p:cNvPr>
          <p:cNvGrpSpPr/>
          <p:nvPr/>
        </p:nvGrpSpPr>
        <p:grpSpPr>
          <a:xfrm>
            <a:off x="1759101" y="780179"/>
            <a:ext cx="6563472" cy="5632311"/>
            <a:chOff x="1759101" y="780179"/>
            <a:chExt cx="6563472" cy="56323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3429476" y="831179"/>
              <a:ext cx="1943099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2104893" y="1173782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BB2A1F-2AEA-2D4E-28E7-C13D8C61A363}"/>
                </a:ext>
              </a:extLst>
            </p:cNvPr>
            <p:cNvSpPr txBox="1"/>
            <p:nvPr/>
          </p:nvSpPr>
          <p:spPr>
            <a:xfrm>
              <a:off x="2968332" y="2766640"/>
              <a:ext cx="2404243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DD7718-9522-3ED8-08AB-F2273095557C}"/>
                </a:ext>
              </a:extLst>
            </p:cNvPr>
            <p:cNvSpPr txBox="1"/>
            <p:nvPr/>
          </p:nvSpPr>
          <p:spPr>
            <a:xfrm>
              <a:off x="1759101" y="3290054"/>
              <a:ext cx="1056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bar.h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AE39B7-2778-50E7-B589-EBCECA17E781}"/>
                </a:ext>
              </a:extLst>
            </p:cNvPr>
            <p:cNvSpPr txBox="1"/>
            <p:nvPr/>
          </p:nvSpPr>
          <p:spPr>
            <a:xfrm>
              <a:off x="5993264" y="780179"/>
              <a:ext cx="2329309" cy="56323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strike="sngStrike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endPara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MIN;</a:t>
              </a: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8514943F-C002-CC1C-DAC5-1BBC3BADC02D}"/>
                </a:ext>
              </a:extLst>
            </p:cNvPr>
            <p:cNvSpPr/>
            <p:nvPr/>
          </p:nvSpPr>
          <p:spPr>
            <a:xfrm>
              <a:off x="3055082" y="5353784"/>
              <a:ext cx="2633248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C029E902-DCAC-60C7-863C-48D80592C536}"/>
                </a:ext>
              </a:extLst>
            </p:cNvPr>
            <p:cNvSpPr/>
            <p:nvPr/>
          </p:nvSpPr>
          <p:spPr>
            <a:xfrm>
              <a:off x="5394960" y="841408"/>
              <a:ext cx="513326" cy="134220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1E2707C5-721C-7839-9F05-8B4961EFE74D}"/>
                </a:ext>
              </a:extLst>
            </p:cNvPr>
            <p:cNvSpPr/>
            <p:nvPr/>
          </p:nvSpPr>
          <p:spPr>
            <a:xfrm>
              <a:off x="5384391" y="2264008"/>
              <a:ext cx="513326" cy="2384192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A9920A-0295-C5CA-E1C0-8F9095C1EAF4}"/>
              </a:ext>
            </a:extLst>
          </p:cNvPr>
          <p:cNvGrpSpPr/>
          <p:nvPr/>
        </p:nvGrpSpPr>
        <p:grpSpPr>
          <a:xfrm>
            <a:off x="7800900" y="2765504"/>
            <a:ext cx="4241059" cy="1036839"/>
            <a:chOff x="7800900" y="2765504"/>
            <a:chExt cx="4241059" cy="103683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98C127-F6CB-47C8-2B9F-15D5FCC281EF}"/>
                </a:ext>
              </a:extLst>
            </p:cNvPr>
            <p:cNvSpPr txBox="1"/>
            <p:nvPr/>
          </p:nvSpPr>
          <p:spPr>
            <a:xfrm>
              <a:off x="8484575" y="2879013"/>
              <a:ext cx="3557384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already defined here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b="1" dirty="0">
                  <a:solidFill>
                    <a:schemeClr val="accent1"/>
                  </a:solidFill>
                </a:rPr>
                <a:t>So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 #define MAX 8 is </a:t>
              </a:r>
              <a:r>
                <a:rPr lang="en-US" b="1" dirty="0">
                  <a:solidFill>
                    <a:schemeClr val="accent1"/>
                  </a:solidFill>
                </a:rPr>
                <a:t>not included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EADF4A63-A020-2083-D21A-024D68D50C63}"/>
                </a:ext>
              </a:extLst>
            </p:cNvPr>
            <p:cNvSpPr/>
            <p:nvPr/>
          </p:nvSpPr>
          <p:spPr>
            <a:xfrm rot="10800000">
              <a:off x="7800900" y="276550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BBD504-CB6E-6EB2-2678-65777071F6B0}"/>
              </a:ext>
            </a:extLst>
          </p:cNvPr>
          <p:cNvGrpSpPr/>
          <p:nvPr/>
        </p:nvGrpSpPr>
        <p:grpSpPr>
          <a:xfrm>
            <a:off x="7867355" y="1098020"/>
            <a:ext cx="3359475" cy="435567"/>
            <a:chOff x="7867355" y="1098020"/>
            <a:chExt cx="3359475" cy="435567"/>
          </a:xfrm>
        </p:grpSpPr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5C2E5B3-48EB-C143-9D1E-C242706A74D5}"/>
                </a:ext>
              </a:extLst>
            </p:cNvPr>
            <p:cNvSpPr/>
            <p:nvPr/>
          </p:nvSpPr>
          <p:spPr>
            <a:xfrm rot="10800000">
              <a:off x="7867355" y="1098020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B66C9A-5361-5AF3-9E40-058793599767}"/>
                </a:ext>
              </a:extLst>
            </p:cNvPr>
            <p:cNvSpPr txBox="1"/>
            <p:nvPr/>
          </p:nvSpPr>
          <p:spPr>
            <a:xfrm>
              <a:off x="8541479" y="1164255"/>
              <a:ext cx="2685351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defined here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27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75E298-D75B-6AEC-3043-51044AF04B82}"/>
              </a:ext>
            </a:extLst>
          </p:cNvPr>
          <p:cNvSpPr txBox="1">
            <a:spLocks/>
          </p:cNvSpPr>
          <p:nvPr/>
        </p:nvSpPr>
        <p:spPr>
          <a:xfrm>
            <a:off x="1411018" y="3991489"/>
            <a:ext cx="9681365" cy="26367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Problem: How do you place a </a:t>
            </a:r>
            <a:r>
              <a:rPr lang="en-US" altLang="en-US" sz="2000" b="1" dirty="0">
                <a:solidFill>
                  <a:srgbClr val="2C895B"/>
                </a:solidFill>
              </a:rPr>
              <a:t>non-printable character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like a </a:t>
            </a:r>
            <a:r>
              <a:rPr lang="en-US" altLang="en-US" sz="2000" b="1" dirty="0">
                <a:solidFill>
                  <a:schemeClr val="accent1"/>
                </a:solidFill>
              </a:rPr>
              <a:t>newline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 a literal?</a:t>
            </a: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altLang="en-US" sz="2000" b="1" dirty="0">
                <a:solidFill>
                  <a:schemeClr val="accent1"/>
                </a:solidFill>
              </a:rPr>
              <a:t>following are not legal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in C as a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newline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 a </a:t>
            </a:r>
            <a:r>
              <a:rPr lang="en-US" altLang="en-US" sz="2000" b="1" dirty="0">
                <a:solidFill>
                  <a:srgbClr val="FF0000"/>
                </a:solidFill>
              </a:rPr>
              <a:t>source file represents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 statement delimiter (white space) in C </a:t>
            </a: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681037" lvl="2" indent="0">
              <a:buNone/>
            </a:pPr>
            <a:endParaRPr lang="en-US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Solution: C has a special </a:t>
            </a:r>
            <a:r>
              <a:rPr lang="en-US" altLang="en-US" sz="2000" b="1" dirty="0">
                <a:solidFill>
                  <a:schemeClr val="accent1"/>
                </a:solidFill>
              </a:rPr>
              <a:t>line continuation character </a:t>
            </a:r>
            <a:r>
              <a:rPr lang="en-US" altLang="en-US" sz="2000" b="1" dirty="0">
                <a:solidFill>
                  <a:srgbClr val="FF0000"/>
                </a:solidFill>
              </a:rPr>
              <a:t>\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70875"/>
          </a:xfrm>
        </p:spPr>
        <p:txBody>
          <a:bodyPr/>
          <a:lstStyle/>
          <a:p>
            <a:r>
              <a:rPr lang="en-US" dirty="0"/>
              <a:t>Quick Look: Character and String Literals (more later)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1100566" y="2234576"/>
            <a:ext cx="10515600" cy="150590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'a';  	 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'a' is a </a:t>
            </a:r>
            <a:r>
              <a:rPr lang="en-US" sz="18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 literal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World!" is a </a:t>
            </a:r>
            <a:r>
              <a:rPr lang="en-US" sz="18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literal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a1[] = "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 	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 array initialized with contents of a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literal</a:t>
            </a:r>
            <a:endParaRPr lang="en-US" b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31A832-9467-03CB-5F3C-7EB87844BD63}"/>
              </a:ext>
            </a:extLst>
          </p:cNvPr>
          <p:cNvSpPr txBox="1">
            <a:spLocks/>
          </p:cNvSpPr>
          <p:nvPr/>
        </p:nvSpPr>
        <p:spPr>
          <a:xfrm>
            <a:off x="2030975" y="531599"/>
            <a:ext cx="8806357" cy="14519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Usually used to store characters – thus things like file names</a:t>
            </a:r>
          </a:p>
          <a:p>
            <a:r>
              <a:rPr lang="en-US" altLang="en-US" sz="2000" dirty="0">
                <a:solidFill>
                  <a:srgbClr val="F3753F"/>
                </a:solidFill>
              </a:rPr>
              <a:t>char literals: </a:t>
            </a:r>
            <a:r>
              <a:rPr lang="en-US" altLang="en-US" sz="2000" dirty="0">
                <a:solidFill>
                  <a:schemeClr val="accent1"/>
                </a:solidFill>
              </a:rPr>
              <a:t>a single (1) character </a:t>
            </a:r>
            <a:r>
              <a:rPr lang="en-US" altLang="en-US" sz="2000" b="1" dirty="0">
                <a:solidFill>
                  <a:schemeClr val="accent1"/>
                </a:solidFill>
              </a:rPr>
              <a:t>inside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 set of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single quotes </a:t>
            </a:r>
            <a:r>
              <a:rPr lang="en-US" altLang="en-US" sz="2000" dirty="0">
                <a:solidFill>
                  <a:schemeClr val="accent1"/>
                </a:solidFill>
              </a:rPr>
              <a:t>'a'</a:t>
            </a:r>
            <a:endParaRPr lang="en-US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en-US" sz="2000" dirty="0">
                <a:solidFill>
                  <a:srgbClr val="0070C0"/>
                </a:solidFill>
              </a:rPr>
              <a:t>string literals: 0 or more characters inside a set of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double quotes</a:t>
            </a:r>
            <a:r>
              <a:rPr lang="en-US" altLang="en-US" sz="2000" b="1" dirty="0"/>
              <a:t> </a:t>
            </a:r>
            <a:r>
              <a:rPr lang="en-US" altLang="en-US" sz="2000" dirty="0">
                <a:solidFill>
                  <a:schemeClr val="accent1"/>
                </a:solidFill>
              </a:rPr>
              <a:t>"string"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2A4F565-0A0C-EFE3-6203-AF5780AF9039}"/>
              </a:ext>
            </a:extLst>
          </p:cNvPr>
          <p:cNvSpPr/>
          <p:nvPr/>
        </p:nvSpPr>
        <p:spPr bwMode="auto">
          <a:xfrm>
            <a:off x="3484502" y="5349508"/>
            <a:ext cx="1713588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76FD1D-9EC1-5003-2CAF-812484B2FD9C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88129F-1348-B3EE-004A-851ED9CFA977}"/>
              </a:ext>
            </a:extLst>
          </p:cNvPr>
          <p:cNvSpPr/>
          <p:nvPr/>
        </p:nvSpPr>
        <p:spPr bwMode="auto">
          <a:xfrm>
            <a:off x="5727744" y="5372333"/>
            <a:ext cx="2965080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5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 animBg="1"/>
      <p:bldP spid="10" grpId="0" animBg="1"/>
      <p:bldP spid="18" grpId="0" uiExpand="1" build="p" animBg="1"/>
      <p:bldP spid="20" grpId="0" animBg="1"/>
      <p:bldP spid="2" grpId="0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CA23E-F721-F3D3-ED23-B652839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20000"/>
            <a:ext cx="11214139" cy="445564"/>
          </a:xfrm>
        </p:spPr>
        <p:txBody>
          <a:bodyPr/>
          <a:lstStyle/>
          <a:p>
            <a:r>
              <a:rPr lang="en-US" dirty="0"/>
              <a:t>There are three different uses for </a:t>
            </a:r>
            <a:r>
              <a:rPr lang="en-US" dirty="0">
                <a:solidFill>
                  <a:srgbClr val="FF0000"/>
                </a:solidFill>
              </a:rPr>
              <a:t>\ </a:t>
            </a:r>
            <a:r>
              <a:rPr lang="en-US" dirty="0"/>
              <a:t>in 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B3F8-128B-BA41-81F9-17D7FBA88B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5502" y="611890"/>
            <a:ext cx="11660996" cy="59502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</a:rPr>
              <a:t>Line continuation sequence a </a:t>
            </a:r>
            <a:r>
              <a:rPr lang="en-US" altLang="en-US" sz="2000" dirty="0">
                <a:solidFill>
                  <a:srgbClr val="FF0000"/>
                </a:solidFill>
              </a:rPr>
              <a:t>\</a:t>
            </a:r>
            <a:r>
              <a:rPr lang="en-US" altLang="en-US" sz="2000" dirty="0">
                <a:solidFill>
                  <a:schemeClr val="accent6"/>
                </a:solidFill>
              </a:rPr>
              <a:t> followed by zero or more whitespace ending in a </a:t>
            </a:r>
            <a:r>
              <a:rPr lang="en-US" altLang="en-US" sz="2000" dirty="0">
                <a:solidFill>
                  <a:schemeClr val="accent1"/>
                </a:solidFill>
              </a:rPr>
              <a:t>newline</a:t>
            </a:r>
            <a:r>
              <a:rPr lang="en-US" altLang="en-US" sz="2000" dirty="0">
                <a:solidFill>
                  <a:schemeClr val="accent6"/>
                </a:solidFill>
              </a:rPr>
              <a:t> at the end of a </a:t>
            </a:r>
            <a:r>
              <a:rPr lang="en-US" altLang="en-US" sz="2000" b="1" dirty="0">
                <a:solidFill>
                  <a:schemeClr val="accent1"/>
                </a:solidFill>
              </a:rPr>
              <a:t>source line </a:t>
            </a:r>
            <a:endParaRPr lang="en-US" altLang="en-US" sz="2000" dirty="0">
              <a:solidFill>
                <a:schemeClr val="accent1"/>
              </a:solidFill>
            </a:endParaRPr>
          </a:p>
          <a:p>
            <a:pPr marL="468312" indent="-457200">
              <a:buFont typeface="+mj-lt"/>
              <a:buAutoNum type="arabicPeriod"/>
            </a:pPr>
            <a:endParaRPr lang="en-US" altLang="en-US" sz="2400" b="1" dirty="0">
              <a:solidFill>
                <a:schemeClr val="accent1"/>
              </a:solidFill>
            </a:endParaRPr>
          </a:p>
          <a:p>
            <a:pPr marL="468312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</a:rPr>
              <a:t>How do you put a single ' as a character literal or a single " inside a string literal? </a:t>
            </a:r>
          </a:p>
          <a:p>
            <a:pPr lvl="1"/>
            <a:r>
              <a:rPr lang="en-US" altLang="en-US" sz="1800" dirty="0">
                <a:solidFill>
                  <a:schemeClr val="accent6"/>
                </a:solidFill>
              </a:rPr>
              <a:t>You use an </a:t>
            </a:r>
            <a:r>
              <a:rPr lang="en-US" altLang="en-US" sz="1800" b="1" dirty="0">
                <a:solidFill>
                  <a:schemeClr val="accent6"/>
                </a:solidFill>
              </a:rPr>
              <a:t>escape character</a:t>
            </a:r>
            <a:r>
              <a:rPr lang="en-US" altLang="en-US" sz="1800" dirty="0">
                <a:solidFill>
                  <a:schemeClr val="accent6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\:</a:t>
            </a:r>
            <a:r>
              <a:rPr lang="en-US" altLang="en-US" sz="1800" dirty="0">
                <a:solidFill>
                  <a:schemeClr val="accent6"/>
                </a:solidFill>
              </a:rPr>
              <a:t> which escapes the special meaning of the next character inside a character or a string literal</a:t>
            </a:r>
          </a:p>
          <a:p>
            <a:pPr marL="811212" lvl="1" indent="-4572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811212" lvl="1" indent="-457200">
              <a:buFont typeface="+mj-lt"/>
              <a:buAutoNum type="arabicPeriod"/>
            </a:pPr>
            <a:endParaRPr lang="en-US" altLang="en-US" sz="1600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587FC-8834-EF4F-87CC-E72909A2ECE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" name="Group 53">
            <a:extLst>
              <a:ext uri="{FF2B5EF4-FFF2-40B4-BE49-F238E27FC236}">
                <a16:creationId xmlns:a16="http://schemas.microsoft.com/office/drawing/2014/main" id="{0A408E67-31E9-98FE-CAF2-2EC1E41E5D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276271"/>
              </p:ext>
            </p:extLst>
          </p:nvPr>
        </p:nvGraphicFramePr>
        <p:xfrm>
          <a:off x="640516" y="3901768"/>
          <a:ext cx="4167624" cy="1493520"/>
        </p:xfrm>
        <a:graphic>
          <a:graphicData uri="http://schemas.openxmlformats.org/drawingml/2006/table">
            <a:tbl>
              <a:tblPr/>
              <a:tblGrid>
                <a:gridCol w="2005492">
                  <a:extLst>
                    <a:ext uri="{9D8B030D-6E8A-4147-A177-3AD203B41FA5}">
                      <a16:colId xmlns:a16="http://schemas.microsoft.com/office/drawing/2014/main" val="1082142340"/>
                    </a:ext>
                  </a:extLst>
                </a:gridCol>
                <a:gridCol w="2162132">
                  <a:extLst>
                    <a:ext uri="{9D8B030D-6E8A-4147-A177-3AD203B41FA5}">
                      <a16:colId xmlns:a16="http://schemas.microsoft.com/office/drawing/2014/main" val="862350355"/>
                    </a:ext>
                  </a:extLst>
                </a:gridCol>
              </a:tblGrid>
              <a:tr h="291502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char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254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993620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single quote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3539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quote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462527"/>
                  </a:ext>
                </a:extLst>
              </a:tr>
            </a:tbl>
          </a:graphicData>
        </a:graphic>
      </p:graphicFrame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3081D93-5E03-F0C3-3E43-9367033CC9D5}"/>
              </a:ext>
            </a:extLst>
          </p:cNvPr>
          <p:cNvSpPr/>
          <p:nvPr/>
        </p:nvSpPr>
        <p:spPr bwMode="auto">
          <a:xfrm>
            <a:off x="6416645" y="1367850"/>
            <a:ext cx="3226461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line comment 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rest of line comment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8361F5-F696-F446-BBF0-32911B460CBB}"/>
              </a:ext>
            </a:extLst>
          </p:cNvPr>
          <p:cNvSpPr/>
          <p:nvPr/>
        </p:nvSpPr>
        <p:spPr bwMode="auto">
          <a:xfrm>
            <a:off x="10084891" y="1374153"/>
            <a:ext cx="1399822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x +\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5;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E2C22A0-5DCB-AE79-0474-9CECF3C852EB}"/>
              </a:ext>
            </a:extLst>
          </p:cNvPr>
          <p:cNvSpPr/>
          <p:nvPr/>
        </p:nvSpPr>
        <p:spPr bwMode="auto">
          <a:xfrm>
            <a:off x="2451938" y="1374153"/>
            <a:ext cx="3691165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a[]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string: Hello 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AA3DD7C-C655-B4AC-7A1A-D72D1F5266EC}"/>
              </a:ext>
            </a:extLst>
          </p:cNvPr>
          <p:cNvSpPr/>
          <p:nvPr/>
        </p:nvSpPr>
        <p:spPr bwMode="auto">
          <a:xfrm>
            <a:off x="4969632" y="2859942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a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'\''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2A50C3F-1B46-31F3-164C-B4E342570FD7}"/>
              </a:ext>
            </a:extLst>
          </p:cNvPr>
          <p:cNvSpPr/>
          <p:nvPr/>
        </p:nvSpPr>
        <p:spPr bwMode="auto">
          <a:xfrm>
            <a:off x="4969631" y="3315271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b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'\\'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4451263-4D02-9EDA-FFB7-4AC2C01B6EDA}"/>
              </a:ext>
            </a:extLst>
          </p:cNvPr>
          <p:cNvSpPr/>
          <p:nvPr/>
        </p:nvSpPr>
        <p:spPr bwMode="auto">
          <a:xfrm>
            <a:off x="4969630" y="4291211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d[]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\""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ab"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14EFA02-6E9F-1736-7CCA-16F690FC39FF}"/>
              </a:ext>
            </a:extLst>
          </p:cNvPr>
          <p:cNvSpPr/>
          <p:nvPr/>
        </p:nvSpPr>
        <p:spPr bwMode="auto">
          <a:xfrm>
            <a:off x="4969630" y="4801024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e[]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\\"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ab\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88B7D84-C929-609F-637F-F64FB43C3410}"/>
              </a:ext>
            </a:extLst>
          </p:cNvPr>
          <p:cNvSpPr/>
          <p:nvPr/>
        </p:nvSpPr>
        <p:spPr bwMode="auto">
          <a:xfrm>
            <a:off x="4969630" y="3781398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c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402BFC0-27B2-28F7-4C73-84C7121FFCD9}"/>
              </a:ext>
            </a:extLst>
          </p:cNvPr>
          <p:cNvSpPr/>
          <p:nvPr/>
        </p:nvSpPr>
        <p:spPr bwMode="auto">
          <a:xfrm>
            <a:off x="4969630" y="5293787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f[]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ab'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20D2BE4-E6BD-1EC8-CCCE-1604A3FD5200}"/>
              </a:ext>
            </a:extLst>
          </p:cNvPr>
          <p:cNvSpPr/>
          <p:nvPr/>
        </p:nvSpPr>
        <p:spPr bwMode="auto">
          <a:xfrm>
            <a:off x="4944658" y="5764248"/>
            <a:ext cx="6845321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"a 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syntax error ; expected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"a \"string\"";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71DDE7-3329-8A19-25EA-841E37CD381D}"/>
              </a:ext>
            </a:extLst>
          </p:cNvPr>
          <p:cNvSpPr txBox="1"/>
          <p:nvPr/>
        </p:nvSpPr>
        <p:spPr>
          <a:xfrm>
            <a:off x="9797873" y="1039787"/>
            <a:ext cx="20442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Not needed </a:t>
            </a:r>
            <a:r>
              <a:rPr lang="en-US" sz="1200" dirty="0">
                <a:solidFill>
                  <a:srgbClr val="FF0000"/>
                </a:solidFill>
              </a:rPr>
              <a:t>do not do this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05485-1EEF-9DA9-9B9A-FAF0D3E94A49}"/>
              </a:ext>
            </a:extLst>
          </p:cNvPr>
          <p:cNvSpPr txBox="1"/>
          <p:nvPr/>
        </p:nvSpPr>
        <p:spPr>
          <a:xfrm>
            <a:off x="6869186" y="1051424"/>
            <a:ext cx="242884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Poor style use a block comment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AB3CFE-1A6B-0933-7702-98767B951733}"/>
              </a:ext>
            </a:extLst>
          </p:cNvPr>
          <p:cNvSpPr txBox="1"/>
          <p:nvPr/>
        </p:nvSpPr>
        <p:spPr>
          <a:xfrm>
            <a:off x="3593719" y="1046730"/>
            <a:ext cx="242884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Use only when no other choice</a:t>
            </a:r>
          </a:p>
        </p:txBody>
      </p:sp>
    </p:spTree>
    <p:extLst>
      <p:ext uri="{BB962C8B-B14F-4D97-AF65-F5344CB8AC3E}">
        <p14:creationId xmlns:p14="http://schemas.microsoft.com/office/powerpoint/2010/main" val="71945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16" grpId="0" animBg="1"/>
      <p:bldP spid="22" grpId="0" animBg="1"/>
      <p:bldP spid="12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" grpId="0" animBg="1"/>
      <p:bldP spid="4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CA23E-F721-F3D3-ED23-B652839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1374"/>
            <a:ext cx="11214139" cy="445564"/>
          </a:xfrm>
        </p:spPr>
        <p:txBody>
          <a:bodyPr/>
          <a:lstStyle/>
          <a:p>
            <a:r>
              <a:rPr lang="en-US" dirty="0"/>
              <a:t>There are three different uses for </a:t>
            </a:r>
            <a:r>
              <a:rPr lang="en-US" dirty="0">
                <a:solidFill>
                  <a:srgbClr val="FF0000"/>
                </a:solidFill>
              </a:rPr>
              <a:t>\ </a:t>
            </a:r>
            <a:r>
              <a:rPr lang="en-US" dirty="0"/>
              <a:t>in C -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B3F8-128B-BA41-81F9-17D7FBA88B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4668" y="829725"/>
            <a:ext cx="9759146" cy="528532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 startAt="3"/>
            </a:pPr>
            <a:r>
              <a:rPr lang="en-US" altLang="en-US" sz="2000" dirty="0">
                <a:solidFill>
                  <a:srgbClr val="0070C0"/>
                </a:solidFill>
              </a:rPr>
              <a:t>Embed characters with a special meaning </a:t>
            </a:r>
            <a:r>
              <a:rPr lang="en-US" altLang="en-US" sz="2000" dirty="0">
                <a:solidFill>
                  <a:srgbClr val="00B050"/>
                </a:solidFill>
              </a:rPr>
              <a:t>inside</a:t>
            </a:r>
            <a:r>
              <a:rPr lang="en-US" altLang="en-US" sz="2000" dirty="0">
                <a:solidFill>
                  <a:srgbClr val="0070C0"/>
                </a:solidFill>
              </a:rPr>
              <a:t> a </a:t>
            </a:r>
            <a:r>
              <a:rPr lang="en-US" altLang="en-US" sz="2000" dirty="0">
                <a:solidFill>
                  <a:srgbClr val="00B050"/>
                </a:solidFill>
              </a:rPr>
              <a:t>(char or string) </a:t>
            </a:r>
            <a:r>
              <a:rPr lang="en-US" altLang="en-US" sz="2000" b="1" dirty="0">
                <a:solidFill>
                  <a:srgbClr val="7030A0"/>
                </a:solidFill>
              </a:rPr>
              <a:t>literal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>
                <a:solidFill>
                  <a:schemeClr val="accent6"/>
                </a:solidFill>
              </a:rPr>
              <a:t>using a </a:t>
            </a:r>
            <a:r>
              <a:rPr lang="en-US" altLang="en-US" sz="2000" dirty="0">
                <a:solidFill>
                  <a:schemeClr val="accent3"/>
                </a:solidFill>
              </a:rPr>
              <a:t>two-character sequence </a:t>
            </a:r>
            <a:r>
              <a:rPr lang="en-US" altLang="en-US" sz="2000" dirty="0">
                <a:solidFill>
                  <a:schemeClr val="accent6"/>
                </a:solidFill>
              </a:rPr>
              <a:t>starting with a </a:t>
            </a:r>
            <a:r>
              <a:rPr lang="en-US" altLang="en-US" sz="2000" b="1" dirty="0">
                <a:solidFill>
                  <a:srgbClr val="FF0000"/>
                </a:solidFill>
              </a:rPr>
              <a:t>\ </a:t>
            </a:r>
            <a:r>
              <a:rPr lang="en-US" altLang="en-US" sz="2000" dirty="0">
                <a:solidFill>
                  <a:schemeClr val="accent6"/>
                </a:solidFill>
              </a:rPr>
              <a:t>followed by a single character</a:t>
            </a:r>
          </a:p>
          <a:p>
            <a:pPr marL="468312" indent="-457200"/>
            <a:r>
              <a:rPr lang="en-US" altLang="en-US" sz="2000" dirty="0">
                <a:solidFill>
                  <a:schemeClr val="accent6"/>
                </a:solidFill>
              </a:rPr>
              <a:t>This is typically used for characters that are "non-printable". Here are some examples: </a:t>
            </a:r>
          </a:p>
          <a:p>
            <a:pPr marL="696912" lvl="1" indent="-342900">
              <a:buFont typeface="+mj-lt"/>
              <a:buAutoNum type="arabicPeriod" startAt="3"/>
            </a:pPr>
            <a:endParaRPr lang="en-US" altLang="en-US" sz="2000" dirty="0">
              <a:solidFill>
                <a:schemeClr val="accent6"/>
              </a:solidFill>
            </a:endParaRPr>
          </a:p>
        </p:txBody>
      </p:sp>
      <p:graphicFrame>
        <p:nvGraphicFramePr>
          <p:cNvPr id="4" name="Group 53">
            <a:extLst>
              <a:ext uri="{FF2B5EF4-FFF2-40B4-BE49-F238E27FC236}">
                <a16:creationId xmlns:a16="http://schemas.microsoft.com/office/drawing/2014/main" id="{36B31C38-2FDF-1648-A7BF-5458B8EA74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77016"/>
              </p:ext>
            </p:extLst>
          </p:nvPr>
        </p:nvGraphicFramePr>
        <p:xfrm>
          <a:off x="3328351" y="2316480"/>
          <a:ext cx="4187627" cy="2225040"/>
        </p:xfrm>
        <a:graphic>
          <a:graphicData uri="http://schemas.openxmlformats.org/drawingml/2006/table">
            <a:tbl>
              <a:tblPr/>
              <a:tblGrid>
                <a:gridCol w="2015118">
                  <a:extLst>
                    <a:ext uri="{9D8B030D-6E8A-4147-A177-3AD203B41FA5}">
                      <a16:colId xmlns:a16="http://schemas.microsoft.com/office/drawing/2014/main" val="1082142340"/>
                    </a:ext>
                  </a:extLst>
                </a:gridCol>
                <a:gridCol w="2172509">
                  <a:extLst>
                    <a:ext uri="{9D8B030D-6E8A-4147-A177-3AD203B41FA5}">
                      <a16:colId xmlns:a16="http://schemas.microsoft.com/office/drawing/2014/main" val="862350355"/>
                    </a:ext>
                  </a:extLst>
                </a:gridCol>
              </a:tblGrid>
              <a:tr h="356426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char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254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newline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65667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carriage 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837324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tab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402277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backspace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00759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5401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9587FC-8834-EF4F-87CC-E72909A2ECE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946461-32F6-B3AB-A366-7EF67032255C}"/>
              </a:ext>
            </a:extLst>
          </p:cNvPr>
          <p:cNvSpPr/>
          <p:nvPr/>
        </p:nvSpPr>
        <p:spPr bwMode="auto">
          <a:xfrm>
            <a:off x="3218525" y="4805680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World!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0BA2D38-C8BB-31D9-97C7-D89CC7E8BBA1}"/>
              </a:ext>
            </a:extLst>
          </p:cNvPr>
          <p:cNvSpPr/>
          <p:nvPr/>
        </p:nvSpPr>
        <p:spPr bwMode="auto">
          <a:xfrm>
            <a:off x="3218525" y="5550988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17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9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scii Codes Explained">
            <a:extLst>
              <a:ext uri="{FF2B5EF4-FFF2-40B4-BE49-F238E27FC236}">
                <a16:creationId xmlns:a16="http://schemas.microsoft.com/office/drawing/2014/main" id="{21B61312-1880-5246-AB19-3AB9A6907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7125" y="37800"/>
            <a:ext cx="6934690" cy="678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818E9F-4926-EE4A-91A9-485C804F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11" y="37800"/>
            <a:ext cx="4630667" cy="502943"/>
          </a:xfrm>
        </p:spPr>
        <p:txBody>
          <a:bodyPr anchor="t"/>
          <a:lstStyle/>
          <a:p>
            <a:r>
              <a:rPr lang="en-US" dirty="0"/>
              <a:t>Characters In 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509F5-261F-A148-BBB3-03691D6A4210}"/>
              </a:ext>
            </a:extLst>
          </p:cNvPr>
          <p:cNvSpPr txBox="1"/>
          <p:nvPr/>
        </p:nvSpPr>
        <p:spPr>
          <a:xfrm>
            <a:off x="766812" y="4457471"/>
            <a:ext cx="349421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ASCII Chars are 0-127 (stored in 8 bits)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Many of the values are not "printable"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AFEB6-69BD-A340-8E70-CE38F970412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7F279B-7438-E9C7-C9B3-AE4A1DF59995}"/>
              </a:ext>
            </a:extLst>
          </p:cNvPr>
          <p:cNvGrpSpPr/>
          <p:nvPr/>
        </p:nvGrpSpPr>
        <p:grpSpPr>
          <a:xfrm>
            <a:off x="1739492" y="2438715"/>
            <a:ext cx="3398250" cy="574975"/>
            <a:chOff x="1739492" y="2438715"/>
            <a:chExt cx="3398250" cy="5749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163AED-31D8-3C78-4B1B-EFFD84EB9289}"/>
                </a:ext>
              </a:extLst>
            </p:cNvPr>
            <p:cNvSpPr txBox="1"/>
            <p:nvPr/>
          </p:nvSpPr>
          <p:spPr>
            <a:xfrm>
              <a:off x="1739492" y="2644358"/>
              <a:ext cx="280076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\n in c encodes a linefeed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5C690E1-9489-11DA-0496-4B242E304F98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4540259" y="2438715"/>
              <a:ext cx="597483" cy="39030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4215447-2573-58EA-2D80-AD08C87B8E12}"/>
              </a:ext>
            </a:extLst>
          </p:cNvPr>
          <p:cNvGrpSpPr/>
          <p:nvPr/>
        </p:nvGrpSpPr>
        <p:grpSpPr>
          <a:xfrm>
            <a:off x="1444540" y="1844022"/>
            <a:ext cx="3669495" cy="369332"/>
            <a:chOff x="1444540" y="1844022"/>
            <a:chExt cx="3669495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3B5382-1977-D336-769F-7E047A9A49C0}"/>
                </a:ext>
              </a:extLst>
            </p:cNvPr>
            <p:cNvSpPr txBox="1"/>
            <p:nvPr/>
          </p:nvSpPr>
          <p:spPr>
            <a:xfrm>
              <a:off x="1444540" y="1844022"/>
              <a:ext cx="309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\b in c encodes a backspace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677FE1E-0EC2-42BF-137A-253A63EB5ED5}"/>
                </a:ext>
              </a:extLst>
            </p:cNvPr>
            <p:cNvCxnSpPr>
              <a:cxnSpLocks/>
            </p:cNvCxnSpPr>
            <p:nvPr/>
          </p:nvCxnSpPr>
          <p:spPr>
            <a:xfrm>
              <a:off x="4540259" y="2028688"/>
              <a:ext cx="573776" cy="30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5BDB26-0CBF-8286-E79E-683A096AE3D8}"/>
              </a:ext>
            </a:extLst>
          </p:cNvPr>
          <p:cNvSpPr txBox="1"/>
          <p:nvPr/>
        </p:nvSpPr>
        <p:spPr>
          <a:xfrm>
            <a:off x="1440751" y="2237389"/>
            <a:ext cx="331372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\t in c encodes a horizontal tab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264F60-FF1D-E049-2B62-A5701E08C18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754479" y="2233072"/>
            <a:ext cx="359556" cy="188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8793E34-16F8-1C2C-D9D1-62CF17353DE8}"/>
              </a:ext>
            </a:extLst>
          </p:cNvPr>
          <p:cNvGrpSpPr/>
          <p:nvPr/>
        </p:nvGrpSpPr>
        <p:grpSpPr>
          <a:xfrm>
            <a:off x="2429154" y="393383"/>
            <a:ext cx="2708588" cy="484245"/>
            <a:chOff x="2429154" y="393383"/>
            <a:chExt cx="2708588" cy="4842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B194AD-E3B1-D1FC-64BA-FC6553F2C86C}"/>
                </a:ext>
              </a:extLst>
            </p:cNvPr>
            <p:cNvSpPr txBox="1"/>
            <p:nvPr/>
          </p:nvSpPr>
          <p:spPr>
            <a:xfrm>
              <a:off x="2429154" y="508296"/>
              <a:ext cx="23519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\0 in c encodes a null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263B1AA-835B-3E41-D23F-74ABBEB1AB48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4781080" y="393383"/>
              <a:ext cx="356662" cy="29957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0BDC78E-CFAF-717A-D34D-0021A17AFC52}"/>
              </a:ext>
            </a:extLst>
          </p:cNvPr>
          <p:cNvSpPr txBox="1"/>
          <p:nvPr/>
        </p:nvSpPr>
        <p:spPr>
          <a:xfrm>
            <a:off x="552479" y="3662901"/>
            <a:ext cx="3922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Ascii column: decimal integers</a:t>
            </a:r>
          </a:p>
        </p:txBody>
      </p:sp>
    </p:spTree>
    <p:extLst>
      <p:ext uri="{BB962C8B-B14F-4D97-AF65-F5344CB8AC3E}">
        <p14:creationId xmlns:p14="http://schemas.microsoft.com/office/powerpoint/2010/main" val="131910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64767"/>
          </a:xfrm>
        </p:spPr>
        <p:txBody>
          <a:bodyPr/>
          <a:lstStyle/>
          <a:p>
            <a:r>
              <a:rPr lang="en-US" dirty="0"/>
              <a:t>Understanding Comments in C (Prep for PA2 and PA3)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A229C7-CFB2-709C-2C87-941AD1706A1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2830" y="726516"/>
            <a:ext cx="10760285" cy="170216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In PA2 (design) and PA3 (program in C), you are going to </a:t>
            </a:r>
            <a:r>
              <a:rPr lang="en-US" b="1" dirty="0"/>
              <a:t>write equivalent preprocessor code </a:t>
            </a:r>
            <a:r>
              <a:rPr lang="en-US" dirty="0"/>
              <a:t>to </a:t>
            </a:r>
            <a:r>
              <a:rPr lang="en-US" b="1" dirty="0"/>
              <a:t>replace each comment in an input file </a:t>
            </a:r>
            <a:r>
              <a:rPr lang="en-US" dirty="0"/>
              <a:t>with a </a:t>
            </a:r>
            <a:r>
              <a:rPr lang="en-US" b="1" dirty="0"/>
              <a:t>single space character (a blank space) </a:t>
            </a:r>
            <a:r>
              <a:rPr lang="en-US" dirty="0"/>
              <a:t>while writing the rest of the input to output unaltered</a:t>
            </a:r>
          </a:p>
          <a:p>
            <a:r>
              <a:rPr lang="en-US" b="1" dirty="0">
                <a:solidFill>
                  <a:srgbClr val="FF0000"/>
                </a:solidFill>
              </a:rPr>
              <a:t>IMPORTANT</a:t>
            </a:r>
            <a:r>
              <a:rPr lang="en-US" dirty="0"/>
              <a:t>: the preprocessor </a:t>
            </a:r>
            <a:r>
              <a:rPr lang="en-US" b="1" dirty="0"/>
              <a:t>does NOT perform </a:t>
            </a:r>
            <a:r>
              <a:rPr lang="en-US" dirty="0"/>
              <a:t>any </a:t>
            </a:r>
            <a:r>
              <a:rPr lang="en-US" b="1" dirty="0"/>
              <a:t>syntax checking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95FD0A-6352-2295-18DD-5E5D1C62F81B}"/>
              </a:ext>
            </a:extLst>
          </p:cNvPr>
          <p:cNvSpPr/>
          <p:nvPr/>
        </p:nvSpPr>
        <p:spPr bwMode="auto">
          <a:xfrm>
            <a:off x="1408002" y="2675179"/>
            <a:ext cx="7181128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this is /* one block comment */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DAA884-E0D2-E886-0858-06E72235FEA6}"/>
              </a:ext>
            </a:extLst>
          </p:cNvPr>
          <p:cNvSpPr/>
          <p:nvPr/>
        </p:nvSpPr>
        <p:spPr bwMode="auto">
          <a:xfrm>
            <a:off x="1408002" y="3189486"/>
            <a:ext cx="4109454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this is // one line comment </a:t>
            </a:r>
          </a:p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A71C827-4D44-3405-FF70-D6EE5D839A77}"/>
              </a:ext>
            </a:extLst>
          </p:cNvPr>
          <p:cNvSpPr/>
          <p:nvPr/>
        </p:nvSpPr>
        <p:spPr bwMode="auto">
          <a:xfrm>
            <a:off x="1408002" y="4094817"/>
            <a:ext cx="5665215" cy="122354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block comment</a:t>
            </a:r>
            <a:b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part of block comment not a line comment </a:t>
            </a: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yet more block comment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*/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</a:t>
            </a:r>
            <a:endParaRPr lang="en-US" dirty="0">
              <a:solidFill>
                <a:schemeClr val="accent6"/>
              </a:solidFill>
              <a:effectLst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1408002" y="5544373"/>
            <a:ext cx="8071066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line comment /* part of line comment not a block comment */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1B9DC68-26F2-22A8-F157-94C84382E51F}"/>
              </a:ext>
            </a:extLst>
          </p:cNvPr>
          <p:cNvSpPr/>
          <p:nvPr/>
        </p:nvSpPr>
        <p:spPr bwMode="auto">
          <a:xfrm>
            <a:off x="1408002" y="6100438"/>
            <a:ext cx="9766701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 line comment /* part of line comment not the start of a block comment</a:t>
            </a:r>
            <a:b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oops! text outside of comment, this is not a comment anymore */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B1E3B-037C-865E-4EA6-5764CAD37F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530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99" y="168351"/>
            <a:ext cx="11139485" cy="715294"/>
          </a:xfrm>
        </p:spPr>
        <p:txBody>
          <a:bodyPr/>
          <a:lstStyle/>
          <a:p>
            <a:r>
              <a:rPr lang="en-US" sz="2800" dirty="0"/>
              <a:t>Complexity for programming a preprocessor:</a:t>
            </a:r>
            <a:br>
              <a:rPr lang="en-US" sz="2800" dirty="0"/>
            </a:br>
            <a:r>
              <a:rPr lang="en-US" sz="2800" dirty="0"/>
              <a:t> Literals may contain what </a:t>
            </a:r>
            <a:r>
              <a:rPr lang="en-US" sz="2800" dirty="0">
                <a:solidFill>
                  <a:srgbClr val="2C895B"/>
                </a:solidFill>
              </a:rPr>
              <a:t>appears to be comments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7030A0"/>
                </a:solidFill>
              </a:rPr>
              <a:t>but are not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321863" y="1103672"/>
            <a:ext cx="8626193" cy="94118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'a';  		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'a' is a character literal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	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World!" is a strin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literal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EB6D02E-F345-D82F-D40C-5B1F0E806B79}"/>
              </a:ext>
            </a:extLst>
          </p:cNvPr>
          <p:cNvSpPr/>
          <p:nvPr/>
        </p:nvSpPr>
        <p:spPr bwMode="auto">
          <a:xfrm>
            <a:off x="321863" y="2554124"/>
            <a:ext cx="11373559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"/* text */"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string literal whose contents looks like a block comment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39862A8-2DCA-1ADB-A78C-DC303639C1E2}"/>
              </a:ext>
            </a:extLst>
          </p:cNvPr>
          <p:cNvSpPr/>
          <p:nvPr/>
        </p:nvSpPr>
        <p:spPr bwMode="auto">
          <a:xfrm>
            <a:off x="321863" y="4463032"/>
            <a:ext cx="11825056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text */'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character literal whose contents looks like a block comment             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88434C2-7EFD-D28A-363B-05A04166BB73}"/>
              </a:ext>
            </a:extLst>
          </p:cNvPr>
          <p:cNvSpPr/>
          <p:nvPr/>
        </p:nvSpPr>
        <p:spPr bwMode="auto">
          <a:xfrm>
            <a:off x="321863" y="3527102"/>
            <a:ext cx="11029759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"// text"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string literal whose contents looks like a line comment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A1F5B24-1B18-7290-D982-4FB3BE845A9E}"/>
              </a:ext>
            </a:extLst>
          </p:cNvPr>
          <p:cNvSpPr/>
          <p:nvPr/>
        </p:nvSpPr>
        <p:spPr bwMode="auto">
          <a:xfrm>
            <a:off x="321863" y="5377852"/>
            <a:ext cx="11330241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text'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character literal whose contents looks like a line comment 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912AD-519B-6C6D-B00E-289BB51A67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5568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AE3D-E578-7042-AF13-9E32AF5A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74" y="101674"/>
            <a:ext cx="10515600" cy="546125"/>
          </a:xfrm>
        </p:spPr>
        <p:txBody>
          <a:bodyPr/>
          <a:lstStyle/>
          <a:p>
            <a:r>
              <a:rPr lang="en-US" dirty="0"/>
              <a:t>Memory Organization is in Units of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FAE2-D4D2-9E4D-9AA4-617C692E6FF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478" y="647799"/>
            <a:ext cx="9046209" cy="572129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One bit (digit) of storage (in memory) has two possible </a:t>
            </a:r>
            <a:r>
              <a:rPr lang="en-US" sz="2200" b="1" dirty="0">
                <a:solidFill>
                  <a:schemeClr val="tx2"/>
                </a:solidFill>
              </a:rPr>
              <a:t>states</a:t>
            </a:r>
            <a:r>
              <a:rPr lang="en-US" sz="2200" dirty="0">
                <a:solidFill>
                  <a:schemeClr val="tx2"/>
                </a:solidFill>
              </a:rPr>
              <a:t>: 0 or 1 </a:t>
            </a:r>
          </a:p>
          <a:p>
            <a:r>
              <a:rPr lang="en-US" sz="2200" dirty="0">
                <a:solidFill>
                  <a:schemeClr val="tx2"/>
                </a:solidFill>
              </a:rPr>
              <a:t>Memory is organized into a </a:t>
            </a:r>
            <a:r>
              <a:rPr lang="en-US" sz="2200" b="1" dirty="0">
                <a:solidFill>
                  <a:schemeClr val="tx2"/>
                </a:solidFill>
              </a:rPr>
              <a:t>fixed unit </a:t>
            </a:r>
            <a:r>
              <a:rPr lang="en-US" sz="2200" dirty="0">
                <a:solidFill>
                  <a:schemeClr val="tx2"/>
                </a:solidFill>
              </a:rPr>
              <a:t>of </a:t>
            </a:r>
            <a:r>
              <a:rPr lang="en-US" sz="2200" dirty="0">
                <a:solidFill>
                  <a:schemeClr val="accent5"/>
                </a:solidFill>
              </a:rPr>
              <a:t>8 bits, called a </a:t>
            </a:r>
            <a:r>
              <a:rPr lang="en-US" sz="2200" b="1" dirty="0">
                <a:solidFill>
                  <a:schemeClr val="accent5"/>
                </a:solidFill>
              </a:rPr>
              <a:t>byte</a:t>
            </a:r>
          </a:p>
          <a:p>
            <a:endParaRPr lang="en-US" sz="2200" dirty="0">
              <a:solidFill>
                <a:schemeClr val="accent5"/>
              </a:solidFill>
            </a:endParaRPr>
          </a:p>
          <a:p>
            <a:endParaRPr lang="en-US" sz="2200" dirty="0">
              <a:solidFill>
                <a:schemeClr val="accent5"/>
              </a:solidFill>
            </a:endParaRPr>
          </a:p>
          <a:p>
            <a:endParaRPr lang="en-US" sz="2200" dirty="0">
              <a:solidFill>
                <a:schemeClr val="accent5"/>
              </a:solidFill>
            </a:endParaRPr>
          </a:p>
          <a:p>
            <a:pPr lvl="1"/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200" dirty="0"/>
              <a:t>Conceptually, memory is a </a:t>
            </a:r>
            <a:r>
              <a:rPr lang="en-US" sz="2200" dirty="0">
                <a:solidFill>
                  <a:schemeClr val="accent5"/>
                </a:solidFill>
              </a:rPr>
              <a:t>single, </a:t>
            </a:r>
            <a:r>
              <a:rPr lang="en-US" sz="2200" b="1" dirty="0">
                <a:solidFill>
                  <a:schemeClr val="accent5"/>
                </a:solidFill>
              </a:rPr>
              <a:t>large array </a:t>
            </a:r>
            <a:r>
              <a:rPr lang="en-US" sz="2200" dirty="0">
                <a:solidFill>
                  <a:schemeClr val="accent5"/>
                </a:solidFill>
              </a:rPr>
              <a:t>of </a:t>
            </a:r>
            <a:r>
              <a:rPr lang="en-US" sz="2200" b="1" dirty="0">
                <a:solidFill>
                  <a:schemeClr val="accent5"/>
                </a:solidFill>
              </a:rPr>
              <a:t>bytes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5"/>
                </a:solidFill>
              </a:rPr>
              <a:t>where each byte </a:t>
            </a:r>
            <a:r>
              <a:rPr lang="en-US" sz="2200" dirty="0">
                <a:solidFill>
                  <a:schemeClr val="accent5"/>
                </a:solidFill>
              </a:rPr>
              <a:t>has a unique</a:t>
            </a:r>
            <a:r>
              <a:rPr lang="en-US" sz="2200" dirty="0"/>
              <a:t> </a:t>
            </a:r>
            <a:r>
              <a:rPr lang="en-US" sz="2200" i="1" dirty="0">
                <a:solidFill>
                  <a:srgbClr val="CC0000"/>
                </a:solidFill>
              </a:rPr>
              <a:t>address (this is a: byte addressable memory)</a:t>
            </a:r>
            <a:endParaRPr lang="en-US" sz="2200" dirty="0"/>
          </a:p>
          <a:p>
            <a:pPr>
              <a:defRPr/>
            </a:pPr>
            <a:r>
              <a:rPr lang="en-US" sz="2200" dirty="0">
                <a:solidFill>
                  <a:schemeClr val="accent1"/>
                </a:solidFill>
              </a:rPr>
              <a:t>An address is an </a:t>
            </a:r>
            <a:r>
              <a:rPr lang="en-US" sz="2200" b="1" dirty="0">
                <a:solidFill>
                  <a:schemeClr val="accent1"/>
                </a:solidFill>
              </a:rPr>
              <a:t>unsigned</a:t>
            </a:r>
            <a:r>
              <a:rPr lang="en-US" sz="2200" dirty="0">
                <a:solidFill>
                  <a:schemeClr val="accent1"/>
                </a:solidFill>
              </a:rPr>
              <a:t> (positive #) </a:t>
            </a:r>
            <a:r>
              <a:rPr lang="en-US" sz="2200" i="1" dirty="0">
                <a:solidFill>
                  <a:srgbClr val="2C895B"/>
                </a:solidFill>
              </a:rPr>
              <a:t>fixed-length</a:t>
            </a:r>
            <a:r>
              <a:rPr lang="en-US" sz="2200" dirty="0">
                <a:solidFill>
                  <a:srgbClr val="2C895B"/>
                </a:solidFill>
              </a:rPr>
              <a:t> n-bit binary value</a:t>
            </a:r>
          </a:p>
          <a:p>
            <a:pPr lvl="1">
              <a:defRPr/>
            </a:pPr>
            <a:r>
              <a:rPr lang="en-US" sz="2200" dirty="0">
                <a:solidFill>
                  <a:schemeClr val="tx2"/>
                </a:solidFill>
              </a:rPr>
              <a:t>Range (domain) of possible addresses = </a:t>
            </a:r>
            <a:r>
              <a:rPr lang="en-US" sz="2200" i="1" dirty="0">
                <a:solidFill>
                  <a:srgbClr val="C00000"/>
                </a:solidFill>
              </a:rPr>
              <a:t>address space</a:t>
            </a:r>
            <a:endParaRPr lang="en-US" sz="2200" dirty="0"/>
          </a:p>
          <a:p>
            <a:r>
              <a:rPr lang="en-US" sz="2200" dirty="0">
                <a:solidFill>
                  <a:srgbClr val="2C895B"/>
                </a:solidFill>
              </a:rPr>
              <a:t>Each byte </a:t>
            </a:r>
            <a:r>
              <a:rPr lang="en-US" sz="2200" dirty="0"/>
              <a:t>in memory can be </a:t>
            </a:r>
            <a:r>
              <a:rPr lang="en-US" sz="2200" b="1" dirty="0">
                <a:solidFill>
                  <a:schemeClr val="accent5"/>
                </a:solidFill>
              </a:rPr>
              <a:t>individually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5"/>
                </a:solidFill>
              </a:rPr>
              <a:t>accessed</a:t>
            </a:r>
            <a:r>
              <a:rPr lang="en-US" sz="2200" dirty="0"/>
              <a:t> and operated on given its </a:t>
            </a:r>
            <a:r>
              <a:rPr lang="en-US" sz="2200" b="1" dirty="0">
                <a:solidFill>
                  <a:schemeClr val="accent1"/>
                </a:solidFill>
              </a:rPr>
              <a:t>unique address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526102-DB74-8641-95FC-E8FF2F9EA60A}"/>
              </a:ext>
            </a:extLst>
          </p:cNvPr>
          <p:cNvGrpSpPr/>
          <p:nvPr/>
        </p:nvGrpSpPr>
        <p:grpSpPr>
          <a:xfrm>
            <a:off x="8794544" y="816822"/>
            <a:ext cx="2468598" cy="4636306"/>
            <a:chOff x="8765807" y="1624286"/>
            <a:chExt cx="2468598" cy="463630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B106018-8AA8-AF41-863D-CB77F2AA73B9}"/>
                </a:ext>
              </a:extLst>
            </p:cNvPr>
            <p:cNvSpPr/>
            <p:nvPr/>
          </p:nvSpPr>
          <p:spPr>
            <a:xfrm>
              <a:off x="9100665" y="5518775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98FA59-67F4-2247-90F9-4AC4170E9063}"/>
                </a:ext>
              </a:extLst>
            </p:cNvPr>
            <p:cNvSpPr/>
            <p:nvPr/>
          </p:nvSpPr>
          <p:spPr>
            <a:xfrm>
              <a:off x="9100665" y="5142658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A93788-8300-0643-B641-17C697B1F1A5}"/>
                </a:ext>
              </a:extLst>
            </p:cNvPr>
            <p:cNvSpPr txBox="1"/>
            <p:nvPr/>
          </p:nvSpPr>
          <p:spPr>
            <a:xfrm>
              <a:off x="8765807" y="1624286"/>
              <a:ext cx="24685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n-bit</a:t>
              </a:r>
              <a:r>
                <a:rPr lang="en-US" dirty="0">
                  <a:solidFill>
                    <a:srgbClr val="00B050"/>
                  </a:solidFill>
                </a:rPr>
                <a:t> Memory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Address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80C247-C209-F84E-80E6-41164F50EC93}"/>
                </a:ext>
              </a:extLst>
            </p:cNvPr>
            <p:cNvSpPr/>
            <p:nvPr/>
          </p:nvSpPr>
          <p:spPr>
            <a:xfrm>
              <a:off x="9100665" y="478462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05AF47C-B1ED-084E-BFDB-0FEAEC533EEC}"/>
                </a:ext>
              </a:extLst>
            </p:cNvPr>
            <p:cNvSpPr/>
            <p:nvPr/>
          </p:nvSpPr>
          <p:spPr>
            <a:xfrm>
              <a:off x="9100665" y="4413426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A076000-F9CC-6945-8749-D1983235BFAB}"/>
                </a:ext>
              </a:extLst>
            </p:cNvPr>
            <p:cNvSpPr/>
            <p:nvPr/>
          </p:nvSpPr>
          <p:spPr>
            <a:xfrm>
              <a:off x="9100665" y="4037309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46C1F4C-8079-4F4B-A235-2B7913FB627A}"/>
                </a:ext>
              </a:extLst>
            </p:cNvPr>
            <p:cNvSpPr/>
            <p:nvPr/>
          </p:nvSpPr>
          <p:spPr>
            <a:xfrm>
              <a:off x="9100665" y="3685572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209A8F5-156E-BC42-9448-DF1C92C1FD89}"/>
                </a:ext>
              </a:extLst>
            </p:cNvPr>
            <p:cNvSpPr/>
            <p:nvPr/>
          </p:nvSpPr>
          <p:spPr>
            <a:xfrm>
              <a:off x="9100665" y="331641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3BD2744-7BE7-9B4C-9EEF-AD480133819A}"/>
                </a:ext>
              </a:extLst>
            </p:cNvPr>
            <p:cNvSpPr/>
            <p:nvPr/>
          </p:nvSpPr>
          <p:spPr>
            <a:xfrm>
              <a:off x="9100665" y="2940300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FCE636-DF9B-0046-AC1E-22719BF446F6}"/>
                </a:ext>
              </a:extLst>
            </p:cNvPr>
            <p:cNvSpPr txBox="1"/>
            <p:nvPr/>
          </p:nvSpPr>
          <p:spPr>
            <a:xfrm>
              <a:off x="9166263" y="5891260"/>
              <a:ext cx="1619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Low address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958C5EE-CC8E-A849-9B37-F6C790C1D3EB}"/>
                </a:ext>
              </a:extLst>
            </p:cNvPr>
            <p:cNvSpPr txBox="1"/>
            <p:nvPr/>
          </p:nvSpPr>
          <p:spPr>
            <a:xfrm>
              <a:off x="9166263" y="2229310"/>
              <a:ext cx="1563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High address</a:t>
              </a:r>
            </a:p>
          </p:txBody>
        </p:sp>
        <p:sp>
          <p:nvSpPr>
            <p:cNvPr id="36" name="Up Arrow 35">
              <a:extLst>
                <a:ext uri="{FF2B5EF4-FFF2-40B4-BE49-F238E27FC236}">
                  <a16:creationId xmlns:a16="http://schemas.microsoft.com/office/drawing/2014/main" id="{C6A68276-4C04-C649-9F3C-5EF1D0AE153A}"/>
                </a:ext>
              </a:extLst>
            </p:cNvPr>
            <p:cNvSpPr/>
            <p:nvPr/>
          </p:nvSpPr>
          <p:spPr>
            <a:xfrm>
              <a:off x="9882289" y="2565170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3960C-79F0-D04D-B69C-A8B64C9DADC7}"/>
              </a:ext>
            </a:extLst>
          </p:cNvPr>
          <p:cNvGrpSpPr/>
          <p:nvPr/>
        </p:nvGrpSpPr>
        <p:grpSpPr>
          <a:xfrm>
            <a:off x="10324455" y="1055627"/>
            <a:ext cx="1796927" cy="4842591"/>
            <a:chOff x="10459173" y="1908025"/>
            <a:chExt cx="1796927" cy="48425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360B7A-9927-644D-8156-09B8DA20F09C}"/>
                </a:ext>
              </a:extLst>
            </p:cNvPr>
            <p:cNvSpPr txBox="1"/>
            <p:nvPr/>
          </p:nvSpPr>
          <p:spPr>
            <a:xfrm>
              <a:off x="10808798" y="54818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9BFE6D-58CC-AC49-A5FE-D6E418FFCC4F}"/>
                </a:ext>
              </a:extLst>
            </p:cNvPr>
            <p:cNvSpPr txBox="1"/>
            <p:nvPr/>
          </p:nvSpPr>
          <p:spPr>
            <a:xfrm>
              <a:off x="10808798" y="512380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F15918-FC4E-434F-8A54-D6BC4B62F4BB}"/>
                </a:ext>
              </a:extLst>
            </p:cNvPr>
            <p:cNvSpPr txBox="1"/>
            <p:nvPr/>
          </p:nvSpPr>
          <p:spPr>
            <a:xfrm>
              <a:off x="10808798" y="475376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4ABE14-9B57-FC48-B6D6-BB7C2FACB0E7}"/>
                </a:ext>
              </a:extLst>
            </p:cNvPr>
            <p:cNvSpPr txBox="1"/>
            <p:nvPr/>
          </p:nvSpPr>
          <p:spPr>
            <a:xfrm>
              <a:off x="10808798" y="4384429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4E9B16-B0E8-EB42-A76D-1CD848ADFAF4}"/>
                </a:ext>
              </a:extLst>
            </p:cNvPr>
            <p:cNvSpPr txBox="1"/>
            <p:nvPr/>
          </p:nvSpPr>
          <p:spPr>
            <a:xfrm>
              <a:off x="10808798" y="401439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E0425F-03A8-9146-B980-3B47A2D8491C}"/>
                </a:ext>
              </a:extLst>
            </p:cNvPr>
            <p:cNvSpPr txBox="1"/>
            <p:nvPr/>
          </p:nvSpPr>
          <p:spPr>
            <a:xfrm>
              <a:off x="10808798" y="3645412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91C7D4-EEB5-934C-8D23-97C33B2CE0C2}"/>
                </a:ext>
              </a:extLst>
            </p:cNvPr>
            <p:cNvSpPr txBox="1"/>
            <p:nvPr/>
          </p:nvSpPr>
          <p:spPr>
            <a:xfrm>
              <a:off x="10808798" y="32817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C17CF2-E7B2-6C49-B2E6-6416317BC10D}"/>
                </a:ext>
              </a:extLst>
            </p:cNvPr>
            <p:cNvSpPr txBox="1"/>
            <p:nvPr/>
          </p:nvSpPr>
          <p:spPr>
            <a:xfrm>
              <a:off x="10808798" y="2905334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FF59EA-C1A8-E14D-83CE-B221FA961F82}"/>
                </a:ext>
              </a:extLst>
            </p:cNvPr>
            <p:cNvSpPr txBox="1"/>
            <p:nvPr/>
          </p:nvSpPr>
          <p:spPr>
            <a:xfrm>
              <a:off x="10459173" y="610428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1 byte 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(8-bits wide)</a:t>
              </a:r>
            </a:p>
          </p:txBody>
        </p:sp>
        <p:sp>
          <p:nvSpPr>
            <p:cNvPr id="52" name="Up Arrow 51">
              <a:extLst>
                <a:ext uri="{FF2B5EF4-FFF2-40B4-BE49-F238E27FC236}">
                  <a16:creationId xmlns:a16="http://schemas.microsoft.com/office/drawing/2014/main" id="{FF4F9565-EEBA-E94A-A4DD-AAE2221531AF}"/>
                </a:ext>
              </a:extLst>
            </p:cNvPr>
            <p:cNvSpPr/>
            <p:nvPr/>
          </p:nvSpPr>
          <p:spPr>
            <a:xfrm rot="10800000">
              <a:off x="11297984" y="2535549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Brace 54">
              <a:extLst>
                <a:ext uri="{FF2B5EF4-FFF2-40B4-BE49-F238E27FC236}">
                  <a16:creationId xmlns:a16="http://schemas.microsoft.com/office/drawing/2014/main" id="{392AEC2E-2D0B-714D-8D31-12AAA7790119}"/>
                </a:ext>
              </a:extLst>
            </p:cNvPr>
            <p:cNvSpPr/>
            <p:nvPr/>
          </p:nvSpPr>
          <p:spPr>
            <a:xfrm rot="5400000">
              <a:off x="11250442" y="5384978"/>
              <a:ext cx="396719" cy="1280006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B13583-A106-764D-BE2C-D1B391D93B17}"/>
                </a:ext>
              </a:extLst>
            </p:cNvPr>
            <p:cNvSpPr txBox="1"/>
            <p:nvPr/>
          </p:nvSpPr>
          <p:spPr>
            <a:xfrm>
              <a:off x="10636863" y="190802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Memory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contents</a:t>
              </a:r>
            </a:p>
          </p:txBody>
        </p:sp>
      </p:grpSp>
      <p:graphicFrame>
        <p:nvGraphicFramePr>
          <p:cNvPr id="39" name="Table 12">
            <a:extLst>
              <a:ext uri="{FF2B5EF4-FFF2-40B4-BE49-F238E27FC236}">
                <a16:creationId xmlns:a16="http://schemas.microsoft.com/office/drawing/2014/main" id="{70DFE4F1-2132-0641-8CF7-04E9F98D9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660073"/>
              </p:ext>
            </p:extLst>
          </p:nvPr>
        </p:nvGraphicFramePr>
        <p:xfrm>
          <a:off x="2501615" y="1987263"/>
          <a:ext cx="3471256" cy="174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907">
                  <a:extLst>
                    <a:ext uri="{9D8B030D-6E8A-4147-A177-3AD203B41FA5}">
                      <a16:colId xmlns:a16="http://schemas.microsoft.com/office/drawing/2014/main" val="226952849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65448225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2205633891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451998927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00586686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47985748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19840113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4281906542"/>
                    </a:ext>
                  </a:extLst>
                </a:gridCol>
              </a:tblGrid>
              <a:tr h="39492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Bit position in 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778856"/>
                  </a:ext>
                </a:extLst>
              </a:tr>
              <a:tr h="39492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698967"/>
                  </a:ext>
                </a:extLst>
              </a:tr>
              <a:tr h="150783"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753563"/>
                  </a:ext>
                </a:extLst>
              </a:tr>
              <a:tr h="39492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91915"/>
                  </a:ext>
                </a:extLst>
              </a:tr>
              <a:tr h="39492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Content of each bit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4053406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83DBB087-63D6-274A-8452-A9FE0E847DBC}"/>
              </a:ext>
            </a:extLst>
          </p:cNvPr>
          <p:cNvGrpSpPr/>
          <p:nvPr/>
        </p:nvGrpSpPr>
        <p:grpSpPr>
          <a:xfrm>
            <a:off x="296155" y="2246966"/>
            <a:ext cx="8543110" cy="654188"/>
            <a:chOff x="443010" y="2860682"/>
            <a:chExt cx="8543110" cy="65418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A35B3B-3186-0D45-8A18-1F840C70914E}"/>
                </a:ext>
              </a:extLst>
            </p:cNvPr>
            <p:cNvSpPr txBox="1"/>
            <p:nvPr/>
          </p:nvSpPr>
          <p:spPr>
            <a:xfrm>
              <a:off x="443010" y="2868539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	MSB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Most Significant Bit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CA5CE0B-721F-3E49-9283-A3F38F0294E8}"/>
                </a:ext>
              </a:extLst>
            </p:cNvPr>
            <p:cNvCxnSpPr>
              <a:cxnSpLocks/>
            </p:cNvCxnSpPr>
            <p:nvPr/>
          </p:nvCxnSpPr>
          <p:spPr>
            <a:xfrm>
              <a:off x="2042038" y="3050987"/>
              <a:ext cx="648153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3CE41B-D2DA-9A42-8F59-13A5262A9C16}"/>
                </a:ext>
              </a:extLst>
            </p:cNvPr>
            <p:cNvSpPr txBox="1"/>
            <p:nvPr/>
          </p:nvSpPr>
          <p:spPr>
            <a:xfrm>
              <a:off x="6621370" y="2860682"/>
              <a:ext cx="2364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LSB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(Least Significant Bit)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19DD8E-161E-9940-9E75-36E2FA106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0889" y="3051782"/>
              <a:ext cx="602311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CFD5889-1D27-D446-89E2-BC10CD89A63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2B4CB-9AB6-C57E-7471-0AF30FFC6A05}"/>
              </a:ext>
            </a:extLst>
          </p:cNvPr>
          <p:cNvSpPr txBox="1"/>
          <p:nvPr/>
        </p:nvSpPr>
        <p:spPr>
          <a:xfrm>
            <a:off x="3190917" y="164557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This is one byte</a:t>
            </a:r>
          </a:p>
        </p:txBody>
      </p:sp>
    </p:spTree>
    <p:extLst>
      <p:ext uri="{BB962C8B-B14F-4D97-AF65-F5344CB8AC3E}">
        <p14:creationId xmlns:p14="http://schemas.microsoft.com/office/powerpoint/2010/main" val="158616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5D8D-4C9C-8E49-93EA-A76C3113A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78503"/>
          </a:xfrm>
        </p:spPr>
        <p:txBody>
          <a:bodyPr/>
          <a:lstStyle/>
          <a:p>
            <a:r>
              <a:rPr lang="en-US" dirty="0"/>
              <a:t>Variables in Memory: Size and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0F98-23A8-DA4D-AEDA-0D7A87F6BB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7559" y="749955"/>
            <a:ext cx="11682263" cy="303232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r>
              <a:rPr lang="en-US" sz="2000" b="1" i="1" dirty="0"/>
              <a:t>Variable name is associated </a:t>
            </a:r>
            <a:r>
              <a:rPr lang="en-US" sz="2000" dirty="0"/>
              <a:t>with a </a:t>
            </a:r>
            <a:r>
              <a:rPr lang="en-US" sz="2000" i="1" u="sng" dirty="0">
                <a:solidFill>
                  <a:schemeClr val="accent5"/>
                </a:solidFill>
              </a:rPr>
              <a:t>starting address in memory</a:t>
            </a:r>
          </a:p>
          <a:p>
            <a:pPr>
              <a:defRPr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accent5"/>
                </a:solidFill>
              </a:rPr>
              <a:t>number of </a:t>
            </a:r>
            <a:r>
              <a:rPr lang="en-US" sz="2000" b="1" dirty="0">
                <a:solidFill>
                  <a:schemeClr val="accent5"/>
                </a:solidFill>
              </a:rPr>
              <a:t>contiguous bytes </a:t>
            </a:r>
            <a:r>
              <a:rPr lang="en-US" sz="2000" dirty="0">
                <a:solidFill>
                  <a:schemeClr val="accent5"/>
                </a:solidFill>
              </a:rPr>
              <a:t>required to store a variable </a:t>
            </a:r>
            <a:r>
              <a:rPr lang="en-US" sz="2000" dirty="0"/>
              <a:t>is based on the </a:t>
            </a:r>
            <a:r>
              <a:rPr lang="en-US" sz="2000" i="1" dirty="0">
                <a:solidFill>
                  <a:schemeClr val="accent5"/>
                </a:solidFill>
              </a:rPr>
              <a:t>type</a:t>
            </a:r>
            <a:r>
              <a:rPr lang="en-US" sz="2000" dirty="0"/>
              <a:t> of the variable</a:t>
            </a:r>
          </a:p>
          <a:p>
            <a:pPr lvl="1">
              <a:defRPr/>
            </a:pPr>
            <a:r>
              <a:rPr lang="en-US" sz="2000" dirty="0"/>
              <a:t>Different </a:t>
            </a:r>
            <a:r>
              <a:rPr lang="en-US" sz="2000" dirty="0">
                <a:solidFill>
                  <a:srgbClr val="2C895B"/>
                </a:solidFill>
              </a:rPr>
              <a:t>variable types </a:t>
            </a:r>
            <a:r>
              <a:rPr lang="en-US" sz="2000" dirty="0"/>
              <a:t>require </a:t>
            </a:r>
            <a:r>
              <a:rPr lang="en-US" sz="2000" dirty="0">
                <a:solidFill>
                  <a:srgbClr val="0070C0"/>
                </a:solidFill>
              </a:rPr>
              <a:t>different amount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2C895B"/>
                </a:solidFill>
              </a:rPr>
              <a:t>contiguous bytes</a:t>
            </a:r>
          </a:p>
          <a:p>
            <a:pPr lvl="1">
              <a:defRPr/>
            </a:pPr>
            <a:r>
              <a:rPr lang="en-US" sz="2000" dirty="0">
                <a:solidFill>
                  <a:srgbClr val="2C895B"/>
                </a:solidFill>
              </a:rPr>
              <a:t>ARM 32 has fixed length (32-bit) instructions (stored in 4 contiguous bytes)</a:t>
            </a:r>
          </a:p>
          <a:p>
            <a:pPr>
              <a:defRPr/>
            </a:pPr>
            <a:r>
              <a:rPr lang="en-US" sz="2000" dirty="0">
                <a:solidFill>
                  <a:schemeClr val="accent1"/>
                </a:solidFill>
              </a:rPr>
              <a:t>Example Below</a:t>
            </a:r>
            <a:r>
              <a:rPr lang="en-US" sz="2000" dirty="0">
                <a:solidFill>
                  <a:schemeClr val="tx2"/>
                </a:solidFill>
              </a:rPr>
              <a:t>: Variables all starting at address 0, each box is a byte</a:t>
            </a:r>
          </a:p>
          <a:p>
            <a:pPr>
              <a:defRPr/>
            </a:pPr>
            <a:r>
              <a:rPr lang="en-US" sz="2000" dirty="0">
                <a:solidFill>
                  <a:schemeClr val="tx2"/>
                </a:solidFill>
              </a:rPr>
              <a:t>Aside: we will see later that the starting addresses for a specific data type or instruction has restrictions on what the starting address may be (this is called memory alignment)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493A47-7E44-2641-88B2-47871EF1352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F53571-5726-124C-A5D3-3843CE5BB193}"/>
              </a:ext>
            </a:extLst>
          </p:cNvPr>
          <p:cNvGrpSpPr/>
          <p:nvPr/>
        </p:nvGrpSpPr>
        <p:grpSpPr>
          <a:xfrm>
            <a:off x="651056" y="5092381"/>
            <a:ext cx="2602987" cy="1326865"/>
            <a:chOff x="625356" y="5113801"/>
            <a:chExt cx="2602987" cy="132686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4588AD-BB07-F34C-8B1D-C9DE94669EBC}"/>
                </a:ext>
              </a:extLst>
            </p:cNvPr>
            <p:cNvGrpSpPr/>
            <p:nvPr/>
          </p:nvGrpSpPr>
          <p:grpSpPr>
            <a:xfrm>
              <a:off x="1203317" y="5113801"/>
              <a:ext cx="2025026" cy="1326865"/>
              <a:chOff x="76930" y="4005466"/>
              <a:chExt cx="2025026" cy="132686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7E81333-E034-B040-823C-7C3520C0E06F}"/>
                  </a:ext>
                </a:extLst>
              </p:cNvPr>
              <p:cNvSpPr txBox="1"/>
              <p:nvPr/>
            </p:nvSpPr>
            <p:spPr>
              <a:xfrm>
                <a:off x="557944" y="480853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B8F658-CDFB-8349-9829-B92EBBA7C951}"/>
                  </a:ext>
                </a:extLst>
              </p:cNvPr>
              <p:cNvSpPr txBox="1"/>
              <p:nvPr/>
            </p:nvSpPr>
            <p:spPr>
              <a:xfrm>
                <a:off x="746538" y="4005466"/>
                <a:ext cx="120417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char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D02279-AD26-7944-81EC-2685D84F5825}"/>
                  </a:ext>
                </a:extLst>
              </p:cNvPr>
              <p:cNvSpPr txBox="1"/>
              <p:nvPr/>
            </p:nvSpPr>
            <p:spPr>
              <a:xfrm>
                <a:off x="76930" y="4870666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FF5C826-856E-954E-B9B1-E73389CBFABC}"/>
                </a:ext>
              </a:extLst>
            </p:cNvPr>
            <p:cNvSpPr txBox="1"/>
            <p:nvPr/>
          </p:nvSpPr>
          <p:spPr>
            <a:xfrm>
              <a:off x="625356" y="5760132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849C6E8E-65DF-DC49-9D1C-B6173D55369A}"/>
                </a:ext>
              </a:extLst>
            </p:cNvPr>
            <p:cNvSpPr/>
            <p:nvPr/>
          </p:nvSpPr>
          <p:spPr>
            <a:xfrm>
              <a:off x="673282" y="6034025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ECAED8-16C9-EB47-9538-1DD5F455A4DF}"/>
              </a:ext>
            </a:extLst>
          </p:cNvPr>
          <p:cNvGrpSpPr/>
          <p:nvPr/>
        </p:nvGrpSpPr>
        <p:grpSpPr>
          <a:xfrm>
            <a:off x="8084186" y="3683945"/>
            <a:ext cx="3770254" cy="3054056"/>
            <a:chOff x="8117796" y="3526735"/>
            <a:chExt cx="3770254" cy="305405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9AD27A-8536-344E-A195-118F7411F0F1}"/>
                </a:ext>
              </a:extLst>
            </p:cNvPr>
            <p:cNvGrpSpPr/>
            <p:nvPr/>
          </p:nvGrpSpPr>
          <p:grpSpPr>
            <a:xfrm>
              <a:off x="8806296" y="3526735"/>
              <a:ext cx="2253196" cy="3054056"/>
              <a:chOff x="4135647" y="2223403"/>
              <a:chExt cx="2253196" cy="305405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769CF1-7532-8C47-9F8A-90FC3ACF3888}"/>
                  </a:ext>
                </a:extLst>
              </p:cNvPr>
              <p:cNvSpPr txBox="1"/>
              <p:nvPr/>
            </p:nvSpPr>
            <p:spPr>
              <a:xfrm>
                <a:off x="4690942" y="3378719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00000000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7B2715-3064-1047-8466-E5CFC0CAD3FB}"/>
                  </a:ext>
                </a:extLst>
              </p:cNvPr>
              <p:cNvSpPr txBox="1"/>
              <p:nvPr/>
            </p:nvSpPr>
            <p:spPr>
              <a:xfrm>
                <a:off x="4690942" y="3845715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11111111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4D06FFC-C324-E143-A142-6A4E49D31C6A}"/>
                  </a:ext>
                </a:extLst>
              </p:cNvPr>
              <p:cNvSpPr txBox="1"/>
              <p:nvPr/>
            </p:nvSpPr>
            <p:spPr>
              <a:xfrm>
                <a:off x="4690943" y="431271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A0418-1AD5-D144-93D1-E474553E4176}"/>
                  </a:ext>
                </a:extLst>
              </p:cNvPr>
              <p:cNvSpPr txBox="1"/>
              <p:nvPr/>
            </p:nvSpPr>
            <p:spPr>
              <a:xfrm>
                <a:off x="4690943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CFF365-9A45-C745-8332-D864923DAE87}"/>
                  </a:ext>
                </a:extLst>
              </p:cNvPr>
              <p:cNvSpPr txBox="1"/>
              <p:nvPr/>
            </p:nvSpPr>
            <p:spPr>
              <a:xfrm>
                <a:off x="4355785" y="2223403"/>
                <a:ext cx="20330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 bytes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4A62BF-3A71-8242-9728-E89C1278FB87}"/>
                  </a:ext>
                </a:extLst>
              </p:cNvPr>
              <p:cNvSpPr txBox="1"/>
              <p:nvPr/>
            </p:nvSpPr>
            <p:spPr>
              <a:xfrm>
                <a:off x="4141180" y="481579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7CEB08E-29D3-FD48-9823-C6F75BB2671A}"/>
                  </a:ext>
                </a:extLst>
              </p:cNvPr>
              <p:cNvSpPr txBox="1"/>
              <p:nvPr/>
            </p:nvSpPr>
            <p:spPr>
              <a:xfrm>
                <a:off x="4141179" y="3940017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4B21C21-4557-F142-A988-0B88F3F81780}"/>
                  </a:ext>
                </a:extLst>
              </p:cNvPr>
              <p:cNvSpPr txBox="1"/>
              <p:nvPr/>
            </p:nvSpPr>
            <p:spPr>
              <a:xfrm>
                <a:off x="4135647" y="435412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D6983E-C6AB-B440-AB9F-ED614A6795A5}"/>
                  </a:ext>
                </a:extLst>
              </p:cNvPr>
              <p:cNvSpPr txBox="1"/>
              <p:nvPr/>
            </p:nvSpPr>
            <p:spPr>
              <a:xfrm>
                <a:off x="4141180" y="3459208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C397E1-F828-874B-8357-FE79DB43F8F2}"/>
                </a:ext>
              </a:extLst>
            </p:cNvPr>
            <p:cNvSpPr txBox="1"/>
            <p:nvPr/>
          </p:nvSpPr>
          <p:spPr>
            <a:xfrm>
              <a:off x="8117796" y="584180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ACE6F516-2349-7C4A-A5B8-4179F658FD75}"/>
                </a:ext>
              </a:extLst>
            </p:cNvPr>
            <p:cNvSpPr/>
            <p:nvPr/>
          </p:nvSpPr>
          <p:spPr>
            <a:xfrm>
              <a:off x="8230168" y="6152413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9532A37-DBA4-F549-87B3-96E8CCBDB166}"/>
                </a:ext>
              </a:extLst>
            </p:cNvPr>
            <p:cNvSpPr txBox="1"/>
            <p:nvPr/>
          </p:nvSpPr>
          <p:spPr>
            <a:xfrm rot="16200000">
              <a:off x="10787909" y="5461696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Size in bytes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584D336-91AB-9243-83CA-FDEB66F6F2E8}"/>
                </a:ext>
              </a:extLst>
            </p:cNvPr>
            <p:cNvSpPr/>
            <p:nvPr/>
          </p:nvSpPr>
          <p:spPr>
            <a:xfrm>
              <a:off x="11043073" y="4749661"/>
              <a:ext cx="475645" cy="1782164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E9A54-488F-6547-8ED1-F8349F449105}"/>
              </a:ext>
            </a:extLst>
          </p:cNvPr>
          <p:cNvGrpSpPr/>
          <p:nvPr/>
        </p:nvGrpSpPr>
        <p:grpSpPr>
          <a:xfrm>
            <a:off x="3878367" y="4355413"/>
            <a:ext cx="3630778" cy="2551955"/>
            <a:chOff x="3852667" y="4376833"/>
            <a:chExt cx="3630778" cy="255195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42BAFEF-CE4E-0446-8D3C-0A7C9C6647E1}"/>
                </a:ext>
              </a:extLst>
            </p:cNvPr>
            <p:cNvGrpSpPr/>
            <p:nvPr/>
          </p:nvGrpSpPr>
          <p:grpSpPr>
            <a:xfrm>
              <a:off x="4468389" y="4376833"/>
              <a:ext cx="2587194" cy="2170339"/>
              <a:chOff x="1865582" y="3101809"/>
              <a:chExt cx="2587194" cy="217033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E1BCAC-3C8C-4744-BAF7-41BD10ADD6BB}"/>
                  </a:ext>
                </a:extLst>
              </p:cNvPr>
              <p:cNvSpPr txBox="1"/>
              <p:nvPr/>
            </p:nvSpPr>
            <p:spPr>
              <a:xfrm>
                <a:off x="2169165" y="3101809"/>
                <a:ext cx="22836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short int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 bytes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7EE629-DF25-C44D-9AAF-940C6EEBB7EF}"/>
                  </a:ext>
                </a:extLst>
              </p:cNvPr>
              <p:cNvSpPr txBox="1"/>
              <p:nvPr/>
            </p:nvSpPr>
            <p:spPr>
              <a:xfrm>
                <a:off x="1865582" y="4810483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A847F6-1F2E-4644-B78F-519BB2947AE0}"/>
                  </a:ext>
                </a:extLst>
              </p:cNvPr>
              <p:cNvSpPr txBox="1"/>
              <p:nvPr/>
            </p:nvSpPr>
            <p:spPr>
              <a:xfrm>
                <a:off x="2443690" y="430819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9DABB1-7BD5-E945-B63F-2D378321347A}"/>
                  </a:ext>
                </a:extLst>
              </p:cNvPr>
              <p:cNvSpPr txBox="1"/>
              <p:nvPr/>
            </p:nvSpPr>
            <p:spPr>
              <a:xfrm>
                <a:off x="1880128" y="4336701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4065C5-DA33-A04A-AD8C-29035DE7F356}"/>
                  </a:ext>
                </a:extLst>
              </p:cNvPr>
              <p:cNvSpPr txBox="1"/>
              <p:nvPr/>
            </p:nvSpPr>
            <p:spPr>
              <a:xfrm>
                <a:off x="2440150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793E0E-6402-554D-9EC9-E4AC2AD79E59}"/>
                </a:ext>
              </a:extLst>
            </p:cNvPr>
            <p:cNvSpPr txBox="1"/>
            <p:nvPr/>
          </p:nvSpPr>
          <p:spPr>
            <a:xfrm>
              <a:off x="3852667" y="5900841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D918DC02-74B7-984B-8132-505721F63A16}"/>
                </a:ext>
              </a:extLst>
            </p:cNvPr>
            <p:cNvSpPr/>
            <p:nvPr/>
          </p:nvSpPr>
          <p:spPr>
            <a:xfrm>
              <a:off x="3953928" y="6146730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Right Brace 95">
              <a:extLst>
                <a:ext uri="{FF2B5EF4-FFF2-40B4-BE49-F238E27FC236}">
                  <a16:creationId xmlns:a16="http://schemas.microsoft.com/office/drawing/2014/main" id="{656ACC57-7DD6-704D-BF83-0282EBC2D9CD}"/>
                </a:ext>
              </a:extLst>
            </p:cNvPr>
            <p:cNvSpPr/>
            <p:nvPr/>
          </p:nvSpPr>
          <p:spPr>
            <a:xfrm>
              <a:off x="6700068" y="5593066"/>
              <a:ext cx="477963" cy="954106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EBEFC47-93DF-CB4D-BA52-A32EA2E5A9DD}"/>
                </a:ext>
              </a:extLst>
            </p:cNvPr>
            <p:cNvSpPr txBox="1"/>
            <p:nvPr/>
          </p:nvSpPr>
          <p:spPr>
            <a:xfrm rot="16200000">
              <a:off x="6383304" y="5828647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Size in 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05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9AEE-7EF1-3D03-34D3-B5992ECD9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90" y="0"/>
            <a:ext cx="10515600" cy="650631"/>
          </a:xfrm>
        </p:spPr>
        <p:txBody>
          <a:bodyPr/>
          <a:lstStyle/>
          <a:p>
            <a:r>
              <a:rPr lang="en-US" dirty="0"/>
              <a:t>Lecture 1 QR Code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9746E727-13CC-A3E0-28B3-F66043B05057}"/>
              </a:ext>
            </a:extLst>
          </p:cNvPr>
          <p:cNvSpPr txBox="1">
            <a:spLocks/>
          </p:cNvSpPr>
          <p:nvPr/>
        </p:nvSpPr>
        <p:spPr>
          <a:xfrm>
            <a:off x="80591" y="662908"/>
            <a:ext cx="6898243" cy="58241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</a:rPr>
              <a:t>Class attendance points: To encourage you to attend lecture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Over the years we have found that students that attend lectures in CSE30 get better grades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</a:rPr>
              <a:t>Section B has 20 lectures, attend 14 to get the 70 points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Attending more than 14 gets you up to 30 more points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</a:rPr>
              <a:t>Attendance is taken at the start of class using google forms that is accessed with a lecture QR code in the slides 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For the first lecture only, the form will be open until 9 PM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bring a device that can use QR codes to access goggle forms and allows you to sign into UCSD SSO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You will be required to supply a code word announced in class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You will eventually get an email acknowledgement from google that your attendance was recorded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6"/>
                </a:solidFill>
              </a:rPr>
              <a:t>ONLY If you cannot access the google form, </a:t>
            </a:r>
            <a:r>
              <a:rPr lang="en-US" sz="1800" dirty="0">
                <a:solidFill>
                  <a:schemeClr val="accent6"/>
                </a:solidFill>
              </a:rPr>
              <a:t>send me email (</a:t>
            </a:r>
            <a:r>
              <a:rPr lang="en-US" sz="1800" dirty="0" err="1">
                <a:solidFill>
                  <a:schemeClr val="accent6"/>
                </a:solidFill>
              </a:rPr>
              <a:t>kmuller@ucsd.edu</a:t>
            </a:r>
            <a:r>
              <a:rPr lang="en-US" sz="1800" dirty="0">
                <a:solidFill>
                  <a:schemeClr val="accent6"/>
                </a:solidFill>
              </a:rPr>
              <a:t>) with the code word in the subject line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The email must be timestamped within the </a:t>
            </a:r>
            <a:r>
              <a:rPr lang="en-US" sz="1800">
                <a:solidFill>
                  <a:schemeClr val="accent6"/>
                </a:solidFill>
              </a:rPr>
              <a:t>first 20 </a:t>
            </a:r>
            <a:r>
              <a:rPr lang="en-US" sz="1800" dirty="0">
                <a:solidFill>
                  <a:schemeClr val="accent6"/>
                </a:solidFill>
              </a:rPr>
              <a:t>minutes of lecture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11A05F-E466-2041-0512-A7D472164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305" y="650631"/>
            <a:ext cx="4943719" cy="4943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34A7FC-3BA1-A7D8-68C1-8F4484ACE36C}"/>
              </a:ext>
            </a:extLst>
          </p:cNvPr>
          <p:cNvSpPr txBox="1"/>
          <p:nvPr/>
        </p:nvSpPr>
        <p:spPr>
          <a:xfrm>
            <a:off x="7831157" y="5884203"/>
            <a:ext cx="382668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If you have issues with this method,</a:t>
            </a:r>
          </a:p>
          <a:p>
            <a:r>
              <a:rPr lang="en-US" dirty="0">
                <a:solidFill>
                  <a:schemeClr val="accent6"/>
                </a:solidFill>
              </a:rPr>
              <a:t> please contact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D55274-3E14-5114-8091-ECDE64F4510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9849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Variables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245" y="517293"/>
            <a:ext cx="12043510" cy="60448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Modifiers for each base type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[int, double]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only</a:t>
            </a:r>
          </a:p>
          <a:p>
            <a:r>
              <a:rPr lang="en-US" sz="2200" b="1" dirty="0"/>
              <a:t>char type</a:t>
            </a:r>
          </a:p>
          <a:p>
            <a:pPr lvl="1"/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One byte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 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byte addressable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  <a:p>
            <a:pPr lvl="1"/>
            <a:r>
              <a:rPr lang="en-US" sz="2200" b="1" dirty="0">
                <a:solidFill>
                  <a:schemeClr val="accent5"/>
                </a:solidFill>
              </a:rPr>
              <a:t>Signed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5"/>
                </a:solidFill>
              </a:rPr>
              <a:t>Unsigned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implementation dependent</a:t>
            </a:r>
          </a:p>
          <a:p>
            <a:pPr lvl="1"/>
            <a:r>
              <a:rPr lang="en-US" sz="2200" b="1" dirty="0">
                <a:solidFill>
                  <a:schemeClr val="accent5"/>
                </a:solidFill>
              </a:rPr>
              <a:t>Be careful </a:t>
            </a:r>
            <a:r>
              <a:rPr lang="en-US" sz="2200" dirty="0">
                <a:solidFill>
                  <a:srgbClr val="00B050"/>
                </a:solidFill>
              </a:rPr>
              <a:t>char is unsigned on arm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060416"/>
              </p:ext>
            </p:extLst>
          </p:nvPr>
        </p:nvGraphicFramePr>
        <p:xfrm>
          <a:off x="5580152" y="605026"/>
          <a:ext cx="5992403" cy="45110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09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AArch-64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(arm unsigned)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99509-EB46-5F48-AE97-0CD13C6EED44}"/>
              </a:ext>
            </a:extLst>
          </p:cNvPr>
          <p:cNvSpPr txBox="1"/>
          <p:nvPr/>
        </p:nvSpPr>
        <p:spPr>
          <a:xfrm>
            <a:off x="6682540" y="5448961"/>
            <a:ext cx="477566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word size </a:t>
            </a:r>
            <a:r>
              <a:rPr lang="en-US" dirty="0">
                <a:solidFill>
                  <a:srgbClr val="FF0000"/>
                </a:solidFill>
              </a:rPr>
              <a:t>is the size of the address (pointer)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FE7050DB-DB49-BF4C-88DF-62AAD292F7F8}"/>
              </a:ext>
            </a:extLst>
          </p:cNvPr>
          <p:cNvSpPr/>
          <p:nvPr/>
        </p:nvSpPr>
        <p:spPr>
          <a:xfrm>
            <a:off x="899342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D34F6A04-B1E3-CE44-8503-8F2AF322BEB7}"/>
              </a:ext>
            </a:extLst>
          </p:cNvPr>
          <p:cNvSpPr/>
          <p:nvPr/>
        </p:nvSpPr>
        <p:spPr>
          <a:xfrm>
            <a:off x="1055806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455671783"/>
              </p:ext>
            </p:extLst>
          </p:nvPr>
        </p:nvGraphicFramePr>
        <p:xfrm>
          <a:off x="430213" y="956657"/>
          <a:ext cx="11509237" cy="553128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16-bit </a:t>
                      </a:r>
                      <a:r>
                        <a:rPr lang="en-US" sz="2000" b="0" i="0" dirty="0" err="1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unicode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// 8 bits (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varies by hardware</a:t>
                      </a:r>
                      <a:r>
                        <a:rPr lang="en-US" sz="2000" b="1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13521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integers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8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signed) char  </a:t>
                      </a:r>
                      <a:r>
                        <a:rPr lang="en-US" sz="18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see row above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short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int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long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Floating 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Logical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boolean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stdbool.h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conditional tests that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evaluate to 0 are false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 for all other values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  <a:tr h="9293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Constants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final int MAX = 1000;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two alternatives to do this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#define MAX 1000  // C preprocessor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 int MAX = 1000;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4589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 C Versus 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69DF6-3605-1F4F-933D-FB07B4824A1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0875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4EE3-1FE6-AC42-9742-7E2543D4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93" y="102529"/>
            <a:ext cx="11273085" cy="715294"/>
          </a:xfrm>
        </p:spPr>
        <p:txBody>
          <a:bodyPr/>
          <a:lstStyle/>
          <a:p>
            <a:r>
              <a:rPr lang="en-US" dirty="0"/>
              <a:t>Caution: Char type can be either signed or unsigned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1E74-4115-E84D-9034-0841FBCF91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2611860"/>
            <a:ext cx="5397062" cy="4041701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3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 c is being cast promoted to an int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So, what is printed?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Depends on the hardware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 arm (pi-cluster)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 default is unsigned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255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 Intel 64-bit (ieng6)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 default is signed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-1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BF374-AFB3-1F9E-4AC9-7B0618A39CD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4847" y="950988"/>
            <a:ext cx="10190480" cy="12751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70C0"/>
                </a:solidFill>
              </a:rPr>
              <a:t>unsigned</a:t>
            </a:r>
            <a:r>
              <a:rPr lang="en-US" dirty="0">
                <a:solidFill>
                  <a:srgbClr val="0070C0"/>
                </a:solidFill>
              </a:rPr>
              <a:t> char: </a:t>
            </a:r>
            <a:r>
              <a:rPr lang="en-US" dirty="0"/>
              <a:t>8 bits positive values only 0 to 255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37440"/>
                </a:solidFill>
              </a:rPr>
              <a:t>signed</a:t>
            </a:r>
            <a:r>
              <a:rPr lang="en-US" dirty="0">
                <a:solidFill>
                  <a:srgbClr val="F37440"/>
                </a:solidFill>
              </a:rPr>
              <a:t> char: </a:t>
            </a:r>
            <a:r>
              <a:rPr lang="en-US" dirty="0"/>
              <a:t>8 bits negative &amp; positive values (-128 to +127)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B050"/>
                </a:solidFill>
              </a:rPr>
              <a:t>char</a:t>
            </a:r>
            <a:r>
              <a:rPr lang="en-US" dirty="0"/>
              <a:t> (with no modifier): 8-bit (</a:t>
            </a:r>
            <a:r>
              <a:rPr lang="en-US" dirty="0">
                <a:solidFill>
                  <a:srgbClr val="FF0000"/>
                </a:solidFill>
              </a:rPr>
              <a:t>signed or unsigned: implementation dependent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FD55748-67B5-174E-AA99-B2CE17105FFA}"/>
              </a:ext>
            </a:extLst>
          </p:cNvPr>
          <p:cNvSpPr/>
          <p:nvPr/>
        </p:nvSpPr>
        <p:spPr bwMode="auto">
          <a:xfrm>
            <a:off x="1728673" y="2682199"/>
            <a:ext cx="3932611" cy="3482400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c = 255;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A4B11-7828-3342-8362-F2BE21A54E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857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70B3-E937-BD48-B2BD-F2FDF573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0720"/>
          </a:xfrm>
        </p:spPr>
        <p:txBody>
          <a:bodyPr/>
          <a:lstStyle/>
          <a:p>
            <a:r>
              <a:rPr lang="en-US" dirty="0"/>
              <a:t>Fixed size types in C (later addition to 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ACFB-459C-FE47-A20C-1132FD4E82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2406" y="770524"/>
            <a:ext cx="11435372" cy="549711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Sometimes programs need to be </a:t>
            </a:r>
            <a:r>
              <a:rPr lang="en-US" sz="2400" dirty="0">
                <a:solidFill>
                  <a:srgbClr val="0070C0"/>
                </a:solidFill>
              </a:rPr>
              <a:t>written for a particular range of integers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or for </a:t>
            </a:r>
            <a:r>
              <a:rPr lang="en-US" sz="2400" dirty="0">
                <a:solidFill>
                  <a:srgbClr val="0070C0"/>
                </a:solidFill>
              </a:rPr>
              <a:t>a particular size of storage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regardless of what machine the program runs on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In the file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following </a:t>
            </a:r>
            <a:r>
              <a:rPr lang="en-US" sz="2400" dirty="0">
                <a:solidFill>
                  <a:srgbClr val="0070C0"/>
                </a:solidFill>
              </a:rPr>
              <a:t>fixed size types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are defined for use in these situations: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2DA2E-5103-094A-B966-1927F006F99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B978FB-DD15-C14E-97A6-FB7A0C5ED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08016"/>
              </p:ext>
            </p:extLst>
          </p:nvPr>
        </p:nvGraphicFramePr>
        <p:xfrm>
          <a:off x="2699725" y="2603721"/>
          <a:ext cx="7020733" cy="350376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90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2652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12613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Unsigned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Exact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 bits (1 byte)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 bits (2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32 bits (4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64 bits (8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19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744D-139C-134F-A4AC-7E971B13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202025" cy="474733"/>
          </a:xfrm>
        </p:spPr>
        <p:txBody>
          <a:bodyPr/>
          <a:lstStyle/>
          <a:p>
            <a:r>
              <a:rPr lang="en-US" dirty="0"/>
              <a:t>C vs Java: Expression Type Promotions, Demotions, 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347C-1637-7841-84DC-5170780E45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4960" y="629360"/>
            <a:ext cx="11812859" cy="27143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/>
          <a:p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Java: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en-US" altLang="en-US" sz="2400" dirty="0"/>
              <a:t> </a:t>
            </a:r>
            <a:r>
              <a:rPr lang="en-US" altLang="en-US" sz="2400" u="sng" dirty="0">
                <a:solidFill>
                  <a:schemeClr val="accent1"/>
                </a:solidFill>
              </a:rPr>
              <a:t>not</a:t>
            </a:r>
            <a:r>
              <a:rPr lang="en-US" altLang="en-US" sz="2400" dirty="0">
                <a:solidFill>
                  <a:schemeClr val="accent1"/>
                </a:solidFill>
              </a:rPr>
              <a:t> automatic</a:t>
            </a:r>
            <a:br>
              <a:rPr lang="en-US" altLang="en-US" sz="2400" dirty="0"/>
            </a:br>
            <a:r>
              <a:rPr lang="en-US" altLang="en-US" sz="2400" dirty="0"/>
              <a:t>C: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are </a:t>
            </a:r>
            <a:r>
              <a:rPr lang="en-US" altLang="en-US" sz="2400" dirty="0">
                <a:solidFill>
                  <a:schemeClr val="accent1"/>
                </a:solidFill>
              </a:rPr>
              <a:t>automatic</a:t>
            </a:r>
          </a:p>
          <a:p>
            <a:r>
              <a:rPr lang="en-US" b="1" dirty="0">
                <a:solidFill>
                  <a:srgbClr val="0070C0"/>
                </a:solidFill>
              </a:rPr>
              <a:t>Cast</a:t>
            </a:r>
            <a:r>
              <a:rPr lang="en-US" dirty="0"/>
              <a:t>: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 unary operator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70C0"/>
                </a:solidFill>
              </a:rPr>
              <a:t>explicitly converts the type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value of an expression to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 explicitly get the floating-point equivalent of the </a:t>
            </a:r>
            <a:r>
              <a:rPr lang="en-US" b="1" i="1" dirty="0">
                <a:solidFill>
                  <a:srgbClr val="F37440"/>
                </a:solidFill>
              </a:rPr>
              <a:t>integer variable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you would use a cast and write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(float)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67B5521-D5A6-8F43-8C20-A39A514E0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0388" y="3514319"/>
            <a:ext cx="8186854" cy="3170099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c;</a:t>
            </a:r>
          </a:p>
          <a:p>
            <a:pPr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promotion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OK in Java and C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demotion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Compile time error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C: OK; truncation */  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(char)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 demotion using a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OK; truncation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C: OK; truncation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E3171-7A70-FF4D-AC91-A15E7631281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8430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  <p:bldP spid="4" grpId="0" uiExpand="1" build="allAtOnce" animBg="1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1D38-0341-3B49-9DB1-2C833D90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24277"/>
            <a:ext cx="10515600" cy="541207"/>
          </a:xfrm>
        </p:spPr>
        <p:txBody>
          <a:bodyPr/>
          <a:lstStyle/>
          <a:p>
            <a:r>
              <a:rPr lang="en-US" dirty="0"/>
              <a:t>Java versus C: Mostly Similar Syntax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AC95FC8-87A7-7044-A487-423237D3C554}"/>
              </a:ext>
            </a:extLst>
          </p:cNvPr>
          <p:cNvSpPr/>
          <p:nvPr/>
        </p:nvSpPr>
        <p:spPr bwMode="auto">
          <a:xfrm>
            <a:off x="758739" y="809752"/>
            <a:ext cx="3799846" cy="105805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42 + (7 * -5);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pi = 3.14159;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 = 'Q';</a:t>
            </a:r>
            <a:endParaRPr lang="en-US" sz="2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8CF0FB6-468F-9243-96DC-EDDC3D1E97EF}"/>
              </a:ext>
            </a:extLst>
          </p:cNvPr>
          <p:cNvSpPr/>
          <p:nvPr/>
        </p:nvSpPr>
        <p:spPr bwMode="auto">
          <a:xfrm>
            <a:off x="853023" y="2224694"/>
            <a:ext cx="9722476" cy="1740938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end;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</a:t>
            </a:r>
            <a:r>
              <a:rPr lang="en-US" sz="2200" i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loop guard</a:t>
            </a:r>
            <a:endParaRPr lang="en-US" sz="22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2 == 0) {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x +=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9CDD01-CF38-2401-C005-53E3354C5494}"/>
              </a:ext>
            </a:extLst>
          </p:cNvPr>
          <p:cNvSpPr/>
          <p:nvPr/>
        </p:nvSpPr>
        <p:spPr bwMode="auto">
          <a:xfrm>
            <a:off x="758739" y="4084800"/>
            <a:ext cx="7003716" cy="235297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initial value is undefined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is the same as (</a:t>
            </a:r>
            <a:r>
              <a:rPr lang="en-US" sz="24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0) */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statement1;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statement2;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82916-0E08-EDBE-CB74-BCBDFE2B12AA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4DBAC5-CB67-5665-B138-9571DE85265C}"/>
              </a:ext>
            </a:extLst>
          </p:cNvPr>
          <p:cNvGrpSpPr/>
          <p:nvPr/>
        </p:nvGrpSpPr>
        <p:grpSpPr>
          <a:xfrm>
            <a:off x="7522142" y="4909311"/>
            <a:ext cx="3929613" cy="1323439"/>
            <a:chOff x="4243055" y="5410029"/>
            <a:chExt cx="3929613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3691A6-AD4B-D830-49E4-496228E6CB0C}"/>
                </a:ext>
              </a:extLst>
            </p:cNvPr>
            <p:cNvSpPr txBox="1"/>
            <p:nvPr/>
          </p:nvSpPr>
          <p:spPr>
            <a:xfrm>
              <a:off x="4642534" y="5410029"/>
              <a:ext cx="3530134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Depends on what value of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,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is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 zero or non-zero 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6FC82334-ED15-2FF6-8C65-509AD78FE544}"/>
                </a:ext>
              </a:extLst>
            </p:cNvPr>
            <p:cNvSpPr/>
            <p:nvPr/>
          </p:nvSpPr>
          <p:spPr>
            <a:xfrm>
              <a:off x="4243055" y="5867422"/>
              <a:ext cx="363879" cy="24279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36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E035-2029-A743-81BB-27131B99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02" y="64941"/>
            <a:ext cx="10515600" cy="578652"/>
          </a:xfrm>
        </p:spPr>
        <p:txBody>
          <a:bodyPr/>
          <a:lstStyle/>
          <a:p>
            <a:r>
              <a:rPr lang="en-US" dirty="0"/>
              <a:t>Conditional Statements </a:t>
            </a:r>
            <a:r>
              <a:rPr lang="en-US" altLang="en-US" sz="2400" dirty="0"/>
              <a:t>(</a:t>
            </a:r>
            <a:r>
              <a:rPr lang="en-US" alt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if, while, do...while, for</a:t>
            </a:r>
            <a:r>
              <a:rPr lang="en-US" altLang="en-US" sz="24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44B1-F232-7B49-B331-463CBDCFB5D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9184" y="809565"/>
            <a:ext cx="11108594" cy="56618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2200" b="1" dirty="0">
                <a:solidFill>
                  <a:srgbClr val="0070C0"/>
                </a:solidFill>
              </a:rPr>
              <a:t>C conditional test expressions</a:t>
            </a:r>
            <a:r>
              <a:rPr lang="en-US" altLang="en-US" sz="2200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altLang="en-US" sz="2200" b="1" dirty="0">
                <a:solidFill>
                  <a:srgbClr val="FF0000"/>
                </a:solidFill>
              </a:rPr>
              <a:t>0 (NULL) is FALSE</a:t>
            </a:r>
            <a:r>
              <a:rPr lang="en-US" altLang="en-US" sz="2200" b="1" dirty="0"/>
              <a:t>,  </a:t>
            </a:r>
            <a:r>
              <a:rPr lang="en-US" altLang="en-US" sz="2200" b="1" u="sng" dirty="0">
                <a:solidFill>
                  <a:srgbClr val="00B050"/>
                </a:solidFill>
              </a:rPr>
              <a:t>any</a:t>
            </a:r>
            <a:r>
              <a:rPr lang="en-US" altLang="en-US" sz="2200" b="1" dirty="0">
                <a:solidFill>
                  <a:srgbClr val="00B050"/>
                </a:solidFill>
              </a:rPr>
              <a:t> non-0 value is TRUE </a:t>
            </a:r>
          </a:p>
          <a:p>
            <a:r>
              <a:rPr lang="en-US" altLang="en-US" sz="2200" b="1" dirty="0">
                <a:solidFill>
                  <a:srgbClr val="FF0000"/>
                </a:solidFill>
              </a:rPr>
              <a:t>C comparison operators ( ==, !=, &gt;, etc.) </a:t>
            </a:r>
            <a:r>
              <a:rPr lang="en-US" altLang="en-US" sz="2200" b="1" dirty="0">
                <a:solidFill>
                  <a:srgbClr val="0070C0"/>
                </a:solidFill>
              </a:rPr>
              <a:t>evaluate to either 0 (false) or 1 (true)</a:t>
            </a:r>
          </a:p>
          <a:p>
            <a:r>
              <a:rPr lang="en-US" altLang="en-US" sz="2400" dirty="0">
                <a:solidFill>
                  <a:srgbClr val="00B050"/>
                </a:solidFill>
              </a:rPr>
              <a:t>Legal in Java and in C: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800" dirty="0"/>
          </a:p>
          <a:p>
            <a:pPr lvl="2"/>
            <a:endParaRPr lang="en-US" altLang="en-US" sz="3000" dirty="0"/>
          </a:p>
          <a:p>
            <a:pPr lvl="2"/>
            <a:endParaRPr lang="en-US" altLang="en-US" sz="2000" dirty="0">
              <a:solidFill>
                <a:srgbClr val="FF0000"/>
              </a:solidFill>
            </a:endParaRPr>
          </a:p>
          <a:p>
            <a:r>
              <a:rPr lang="en-US" altLang="en-US" sz="2400" dirty="0">
                <a:solidFill>
                  <a:srgbClr val="FF0000"/>
                </a:solidFill>
              </a:rPr>
              <a:t>Illegal in Java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00B050"/>
                </a:solidFill>
              </a:rPr>
              <a:t>but </a:t>
            </a:r>
            <a:r>
              <a:rPr lang="en-US" altLang="en-US" sz="2400" b="1" dirty="0">
                <a:solidFill>
                  <a:srgbClr val="00B050"/>
                </a:solidFill>
              </a:rPr>
              <a:t>legal</a:t>
            </a:r>
            <a:r>
              <a:rPr lang="en-US" altLang="en-US" sz="2400" dirty="0">
                <a:solidFill>
                  <a:srgbClr val="00B050"/>
                </a:solidFill>
              </a:rPr>
              <a:t> in C (often a typo!):</a:t>
            </a:r>
          </a:p>
          <a:p>
            <a:pPr marL="0" indent="0">
              <a:buNone/>
            </a:pPr>
            <a:endParaRPr lang="en-US" altLang="en-US" sz="32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E5977E7-482D-4144-A70D-1D7F91839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852" y="2494875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058225E-C681-9B44-B233-E782AF46F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756" y="4681928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489300-9A37-794F-BC34-5108AD749AEB}"/>
              </a:ext>
            </a:extLst>
          </p:cNvPr>
          <p:cNvGrpSpPr/>
          <p:nvPr/>
        </p:nvGrpSpPr>
        <p:grpSpPr>
          <a:xfrm>
            <a:off x="5355524" y="4724996"/>
            <a:ext cx="4369543" cy="1323439"/>
            <a:chOff x="4343030" y="4978705"/>
            <a:chExt cx="4316888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D12BAA-0164-484B-A922-F1C9C32EA351}"/>
                </a:ext>
              </a:extLst>
            </p:cNvPr>
            <p:cNvSpPr txBox="1"/>
            <p:nvPr/>
          </p:nvSpPr>
          <p:spPr>
            <a:xfrm>
              <a:off x="4706721" y="4978705"/>
              <a:ext cx="3953197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Assignment operators evaluate to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the value that is assigned, so….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F3AAAB56-52C3-364E-AF27-6BC8FB892183}"/>
                </a:ext>
              </a:extLst>
            </p:cNvPr>
            <p:cNvSpPr/>
            <p:nvPr/>
          </p:nvSpPr>
          <p:spPr>
            <a:xfrm>
              <a:off x="4343030" y="5266077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22CF63-4DE5-A646-A560-A1DAB8696DFC}"/>
              </a:ext>
            </a:extLst>
          </p:cNvPr>
          <p:cNvGrpSpPr/>
          <p:nvPr/>
        </p:nvGrpSpPr>
        <p:grpSpPr>
          <a:xfrm>
            <a:off x="5293629" y="2795167"/>
            <a:ext cx="3862788" cy="707886"/>
            <a:chOff x="4353339" y="4901332"/>
            <a:chExt cx="3862788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DFE29E-F950-BB4F-BC03-874E4D31F428}"/>
                </a:ext>
              </a:extLst>
            </p:cNvPr>
            <p:cNvSpPr txBox="1"/>
            <p:nvPr/>
          </p:nvSpPr>
          <p:spPr>
            <a:xfrm>
              <a:off x="4685993" y="4901332"/>
              <a:ext cx="3530134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E6C1C53-4133-F64F-A776-E7E504363717}"/>
                </a:ext>
              </a:extLst>
            </p:cNvPr>
            <p:cNvSpPr/>
            <p:nvPr/>
          </p:nvSpPr>
          <p:spPr>
            <a:xfrm>
              <a:off x="4353339" y="5009322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EB81527-606F-6E4D-9253-62932299B266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827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87A5C572-4DDC-A791-216B-24B0508E8D8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636" y="1360258"/>
            <a:ext cx="11578728" cy="44545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In evaluation of </a:t>
            </a:r>
            <a:r>
              <a:rPr lang="en-US" sz="2400" dirty="0">
                <a:solidFill>
                  <a:srgbClr val="2C895B"/>
                </a:solidFill>
              </a:rPr>
              <a:t>conditional guard expressions, </a:t>
            </a:r>
            <a:r>
              <a:rPr lang="en-US" sz="2400" dirty="0">
                <a:solidFill>
                  <a:schemeClr val="tx2"/>
                </a:solidFill>
              </a:rPr>
              <a:t>C uses what is called </a:t>
            </a:r>
            <a:r>
              <a:rPr lang="en-US" sz="2400" b="1" dirty="0">
                <a:solidFill>
                  <a:srgbClr val="C00000"/>
                </a:solidFill>
              </a:rPr>
              <a:t>short circu</a:t>
            </a:r>
            <a:r>
              <a:rPr lang="en-US" sz="2400" dirty="0">
                <a:solidFill>
                  <a:srgbClr val="C00000"/>
                </a:solidFill>
              </a:rPr>
              <a:t>it </a:t>
            </a:r>
            <a:r>
              <a:rPr lang="en-US" sz="2400" dirty="0">
                <a:solidFill>
                  <a:schemeClr val="tx2"/>
                </a:solidFill>
              </a:rPr>
              <a:t>or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minimal</a:t>
            </a:r>
            <a:r>
              <a:rPr lang="en-US" sz="2400" dirty="0">
                <a:solidFill>
                  <a:srgbClr val="C00000"/>
                </a:solidFill>
              </a:rPr>
              <a:t> evaluation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Each</a:t>
            </a:r>
            <a:r>
              <a:rPr lang="en-US" sz="2400" dirty="0">
                <a:solidFill>
                  <a:srgbClr val="F37440"/>
                </a:solidFill>
              </a:rPr>
              <a:t> expression argument </a:t>
            </a:r>
            <a:r>
              <a:rPr lang="en-US" sz="2400" dirty="0">
                <a:solidFill>
                  <a:schemeClr val="tx2"/>
                </a:solidFill>
              </a:rPr>
              <a:t>is </a:t>
            </a:r>
            <a:r>
              <a:rPr lang="en-US" sz="2400" dirty="0">
                <a:solidFill>
                  <a:srgbClr val="2C895B"/>
                </a:solidFill>
              </a:rPr>
              <a:t>evaluated </a:t>
            </a:r>
            <a:r>
              <a:rPr lang="en-US" sz="2400" b="1" dirty="0">
                <a:solidFill>
                  <a:srgbClr val="2C895B"/>
                </a:solidFill>
              </a:rPr>
              <a:t>in sequence </a:t>
            </a:r>
            <a:r>
              <a:rPr lang="en-US" sz="2400" dirty="0">
                <a:solidFill>
                  <a:srgbClr val="2C895B"/>
                </a:solidFill>
              </a:rPr>
              <a:t>from </a:t>
            </a:r>
            <a:r>
              <a:rPr lang="en-US" sz="2400" dirty="0">
                <a:solidFill>
                  <a:schemeClr val="accent1"/>
                </a:solidFill>
              </a:rPr>
              <a:t>left to right </a:t>
            </a:r>
            <a:r>
              <a:rPr lang="en-US" sz="2400" dirty="0">
                <a:solidFill>
                  <a:schemeClr val="tx2"/>
                </a:solidFill>
              </a:rPr>
              <a:t>including any </a:t>
            </a:r>
            <a:r>
              <a:rPr lang="en-US" sz="2400" dirty="0">
                <a:solidFill>
                  <a:srgbClr val="FF0000"/>
                </a:solidFill>
              </a:rPr>
              <a:t>side effects  </a:t>
            </a:r>
            <a:r>
              <a:rPr lang="en-US" sz="2400" dirty="0">
                <a:solidFill>
                  <a:schemeClr val="tx2"/>
                </a:solidFill>
              </a:rPr>
              <a:t>(modified using parenthesis), </a:t>
            </a:r>
            <a:r>
              <a:rPr lang="en-US" sz="2400" b="1" dirty="0">
                <a:solidFill>
                  <a:srgbClr val="0070C0"/>
                </a:solidFill>
              </a:rPr>
              <a:t>before</a:t>
            </a:r>
            <a:r>
              <a:rPr lang="en-US" sz="2400" dirty="0">
                <a:solidFill>
                  <a:schemeClr val="tx2"/>
                </a:solidFill>
              </a:rPr>
              <a:t> (optionally) </a:t>
            </a:r>
            <a:r>
              <a:rPr lang="en-US" sz="2400" dirty="0">
                <a:solidFill>
                  <a:srgbClr val="2C895B"/>
                </a:solidFill>
              </a:rPr>
              <a:t>evaluating the next expression argument</a:t>
            </a:r>
          </a:p>
          <a:p>
            <a:r>
              <a:rPr lang="en-US" sz="2400" dirty="0">
                <a:solidFill>
                  <a:schemeClr val="tx2"/>
                </a:solidFill>
              </a:rPr>
              <a:t>If after </a:t>
            </a:r>
            <a:r>
              <a:rPr lang="en-US" sz="2400" dirty="0">
                <a:solidFill>
                  <a:srgbClr val="2C895B"/>
                </a:solidFill>
              </a:rPr>
              <a:t>evaluating an argument</a:t>
            </a:r>
            <a:r>
              <a:rPr lang="en-US" sz="2400" dirty="0">
                <a:solidFill>
                  <a:schemeClr val="tx2"/>
                </a:solidFill>
              </a:rPr>
              <a:t>, the </a:t>
            </a:r>
            <a:r>
              <a:rPr lang="en-US" sz="2400" dirty="0">
                <a:solidFill>
                  <a:srgbClr val="F37440"/>
                </a:solidFill>
              </a:rPr>
              <a:t>value of the entire expression can be determined</a:t>
            </a:r>
            <a:r>
              <a:rPr lang="en-US" sz="2400" dirty="0">
                <a:solidFill>
                  <a:schemeClr val="tx2"/>
                </a:solidFill>
              </a:rPr>
              <a:t>, then the </a:t>
            </a:r>
            <a:r>
              <a:rPr lang="en-US" sz="2400" dirty="0">
                <a:solidFill>
                  <a:srgbClr val="C00000"/>
                </a:solidFill>
              </a:rPr>
              <a:t>remaining arguments are NOT evaluated </a:t>
            </a:r>
            <a:r>
              <a:rPr lang="en-US" sz="2400" i="1" dirty="0">
                <a:solidFill>
                  <a:srgbClr val="7030A0"/>
                </a:solidFill>
              </a:rPr>
              <a:t>(for performance) 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E587D27-3E83-5DDE-73F4-C57E45F7DC07}"/>
              </a:ext>
            </a:extLst>
          </p:cNvPr>
          <p:cNvSpPr/>
          <p:nvPr/>
        </p:nvSpPr>
        <p:spPr bwMode="auto">
          <a:xfrm>
            <a:off x="687538" y="2365823"/>
            <a:ext cx="10443989" cy="4433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5)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3))  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x == 5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then </a:t>
            </a:r>
            <a:r>
              <a:rPr lang="en-US" sz="22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&gt; 3 is not evaluated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25FEDB70-D422-3128-A2E5-DC1954F31E68}"/>
              </a:ext>
            </a:extLst>
          </p:cNvPr>
          <p:cNvSpPr/>
          <p:nvPr/>
        </p:nvSpPr>
        <p:spPr>
          <a:xfrm>
            <a:off x="1874521" y="2862723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DC275CC-3EC2-326B-CEAB-1FC68DF3DC03}"/>
              </a:ext>
            </a:extLst>
          </p:cNvPr>
          <p:cNvSpPr/>
          <p:nvPr/>
        </p:nvSpPr>
        <p:spPr>
          <a:xfrm>
            <a:off x="3603671" y="2831848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0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 animBg="1"/>
      <p:bldP spid="18" grpId="0"/>
      <p:bldP spid="7" grpId="0" animBg="1"/>
      <p:bldP spid="3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FE557A-8E58-06D1-6FB0-21E6E4609B72}"/>
              </a:ext>
            </a:extLst>
          </p:cNvPr>
          <p:cNvSpPr/>
          <p:nvPr/>
        </p:nvSpPr>
        <p:spPr bwMode="auto">
          <a:xfrm>
            <a:off x="698748" y="1339169"/>
            <a:ext cx="10188530" cy="791766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!= 0)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a is 0, </a:t>
            </a:r>
            <a:r>
              <a:rPr lang="en-US" sz="2200" i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not called </a:t>
            </a:r>
          </a:p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do_something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88CBA4-8767-6EB4-A5B9-B4A0189E7B24}"/>
              </a:ext>
            </a:extLst>
          </p:cNvPr>
          <p:cNvSpPr/>
          <p:nvPr/>
        </p:nvSpPr>
        <p:spPr bwMode="auto">
          <a:xfrm>
            <a:off x="625366" y="2818738"/>
            <a:ext cx="10592873" cy="318304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evaluates to non zero (true)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then (b == 3) is not tested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(b == 3)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 // c short circuit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= x / 2;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(x == 0) {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return 0; 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330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2F2B-24D1-E549-9C01-7502CDFF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38" y="325710"/>
            <a:ext cx="10515600" cy="396836"/>
          </a:xfrm>
        </p:spPr>
        <p:txBody>
          <a:bodyPr/>
          <a:lstStyle/>
          <a:p>
            <a:r>
              <a:rPr lang="en-US" dirty="0"/>
              <a:t>Be Careful with the comma 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sequence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026A-C439-B94E-BD66-5FF26B8149C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46560" y="1624298"/>
            <a:ext cx="9498879" cy="39487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Sequence Operator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</a:p>
          <a:p>
            <a:pPr marL="354012" lvl="1" indent="0">
              <a:buNone/>
            </a:pPr>
            <a:r>
              <a:rPr lang="en-US" altLang="en-US" sz="24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expr1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expr2</a:t>
            </a:r>
          </a:p>
          <a:p>
            <a:pPr marL="225425" indent="-225425"/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</a:t>
            </a:r>
            <a:r>
              <a:rPr lang="en-US" altLang="en-US" sz="2400" i="1" dirty="0">
                <a:solidFill>
                  <a:srgbClr val="0070C0"/>
                </a:solidFill>
              </a:rPr>
              <a:t>expr1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 first and then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  <a:r>
              <a:rPr lang="en-US" altLang="en-US" sz="2400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to or returns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</a:p>
          <a:p>
            <a:pPr lvl="2"/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Unexpected results with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operator (some compilers will warn)</a:t>
            </a: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B93EA467-9304-054F-A284-1223D2114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3183387"/>
            <a:ext cx="571371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= 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B853C-9B25-3D4F-B939-66A73CBA14E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Text Box 22">
            <a:extLst>
              <a:ext uri="{FF2B5EF4-FFF2-40B4-BE49-F238E27FC236}">
                <a16:creationId xmlns:a16="http://schemas.microsoft.com/office/drawing/2014/main" id="{924820F6-DA7C-6C40-89EC-EE2EA38BD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4573696"/>
            <a:ext cx="79832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323;   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 (assigns first)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323);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323 (value of expression)</a:t>
            </a:r>
          </a:p>
        </p:txBody>
      </p:sp>
    </p:spTree>
    <p:extLst>
      <p:ext uri="{BB962C8B-B14F-4D97-AF65-F5344CB8AC3E}">
        <p14:creationId xmlns:p14="http://schemas.microsoft.com/office/powerpoint/2010/main" val="24908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30" y="173695"/>
            <a:ext cx="10515600" cy="430989"/>
          </a:xfrm>
        </p:spPr>
        <p:txBody>
          <a:bodyPr/>
          <a:lstStyle/>
          <a:p>
            <a:r>
              <a:rPr lang="en-US" dirty="0"/>
              <a:t>CSE30 Spring 2024 </a:t>
            </a:r>
            <a:r>
              <a:rPr lang="en-US" dirty="0">
                <a:solidFill>
                  <a:srgbClr val="FF0000"/>
                </a:solidFill>
              </a:rPr>
              <a:t>Section B Specific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FF52F15F-7D25-FE44-9292-7AB44B83B8B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77805" y="599401"/>
            <a:ext cx="9055124" cy="60849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There are two sections: Section A (Cao) and </a:t>
            </a:r>
            <a:r>
              <a:rPr lang="en-US" sz="2000" b="1" dirty="0">
                <a:solidFill>
                  <a:schemeClr val="accent1"/>
                </a:solidFill>
              </a:rPr>
              <a:t>Section B (Muller)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What is the </a:t>
            </a:r>
            <a:r>
              <a:rPr lang="en-US" sz="2000" b="1" dirty="0">
                <a:solidFill>
                  <a:srgbClr val="FF0000"/>
                </a:solidFill>
              </a:rPr>
              <a:t>same</a:t>
            </a:r>
            <a:r>
              <a:rPr lang="en-US" sz="2000" b="1" dirty="0">
                <a:solidFill>
                  <a:schemeClr val="accent1"/>
                </a:solidFill>
              </a:rPr>
              <a:t> in the two sections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study topics </a:t>
            </a:r>
            <a:r>
              <a:rPr lang="en-US" sz="2000" dirty="0">
                <a:solidFill>
                  <a:schemeClr val="accent6"/>
                </a:solidFill>
              </a:rPr>
              <a:t>(roughly in-sync by the end of each week)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quizzes 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Programming Assignments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What is </a:t>
            </a:r>
            <a:r>
              <a:rPr lang="en-US" sz="2000" b="1" dirty="0">
                <a:solidFill>
                  <a:srgbClr val="FF0000"/>
                </a:solidFill>
              </a:rPr>
              <a:t>different</a:t>
            </a:r>
            <a:r>
              <a:rPr lang="en-US" sz="2000" b="1" dirty="0">
                <a:solidFill>
                  <a:srgbClr val="0070C0"/>
                </a:solidFill>
              </a:rPr>
              <a:t> between the two sections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lecture materials </a:t>
            </a:r>
            <a:endParaRPr lang="en-US" sz="2000" dirty="0">
              <a:solidFill>
                <a:schemeClr val="accent6"/>
              </a:solidFill>
            </a:endParaRP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midterm questions (from Sect B lecture)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final questions (from Sect B lecture)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In-person lecture attendance </a:t>
            </a:r>
            <a:r>
              <a:rPr lang="en-US" sz="2000" dirty="0">
                <a:solidFill>
                  <a:srgbClr val="2C895B"/>
                </a:solidFill>
              </a:rPr>
              <a:t>is </a:t>
            </a:r>
            <a:r>
              <a:rPr lang="en-US" sz="2000" b="1" dirty="0">
                <a:solidFill>
                  <a:srgbClr val="2C895B"/>
                </a:solidFill>
              </a:rPr>
              <a:t>strongly encouraged </a:t>
            </a:r>
            <a:r>
              <a:rPr lang="en-US" sz="2000" dirty="0">
                <a:solidFill>
                  <a:srgbClr val="2C895B"/>
                </a:solidFill>
              </a:rPr>
              <a:t>(attendance points)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Lectures are podcast recorded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Discussion section attendance </a:t>
            </a:r>
            <a:r>
              <a:rPr lang="en-US" sz="2000" dirty="0">
                <a:solidFill>
                  <a:srgbClr val="2C895B"/>
                </a:solidFill>
              </a:rPr>
              <a:t>is </a:t>
            </a:r>
            <a:r>
              <a:rPr lang="en-US" sz="2000" b="1" dirty="0">
                <a:solidFill>
                  <a:srgbClr val="2C895B"/>
                </a:solidFill>
              </a:rPr>
              <a:t>optional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b="1" dirty="0">
                <a:solidFill>
                  <a:srgbClr val="2C895B"/>
                </a:solidFill>
              </a:rPr>
              <a:t>but strongly encouraged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You may attend either discussion section and still be enrolled in Sect B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Section B sections are podcast recorded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See the syllabus for grading details</a:t>
            </a:r>
          </a:p>
        </p:txBody>
      </p:sp>
    </p:spTree>
    <p:extLst>
      <p:ext uri="{BB962C8B-B14F-4D97-AF65-F5344CB8AC3E}">
        <p14:creationId xmlns:p14="http://schemas.microsoft.com/office/powerpoint/2010/main" val="33322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7465848" cy="455603"/>
          </a:xfrm>
        </p:spPr>
        <p:txBody>
          <a:bodyPr/>
          <a:lstStyle/>
          <a:p>
            <a:r>
              <a:rPr lang="en-US" dirty="0"/>
              <a:t>C Function Definitions - 1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1082" y="584298"/>
            <a:ext cx="4898834" cy="545074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accent5"/>
                </a:solidFill>
              </a:rPr>
              <a:t>C Functions </a:t>
            </a:r>
            <a:r>
              <a:rPr lang="en-US" sz="1800" b="1" dirty="0">
                <a:solidFill>
                  <a:srgbClr val="FF0000"/>
                </a:solidFill>
              </a:rPr>
              <a:t>are not </a:t>
            </a:r>
            <a:r>
              <a:rPr lang="en-US" sz="1800" b="1" dirty="0">
                <a:solidFill>
                  <a:schemeClr val="accent5"/>
                </a:solidFill>
              </a:rPr>
              <a:t>methods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no classes, no objects</a:t>
            </a:r>
            <a:endParaRPr lang="en-US" sz="1800" b="1" dirty="0">
              <a:solidFill>
                <a:schemeClr val="accent5"/>
              </a:solidFill>
            </a:endParaRPr>
          </a:p>
          <a:p>
            <a:r>
              <a:rPr lang="en-US" sz="1800" b="1" dirty="0">
                <a:solidFill>
                  <a:schemeClr val="accent5"/>
                </a:solidFill>
              </a:rPr>
              <a:t>C function definition</a:t>
            </a:r>
            <a:endParaRPr lang="en-US" sz="1800" dirty="0">
              <a:solidFill>
                <a:schemeClr val="accent5"/>
              </a:solidFill>
            </a:endParaRPr>
          </a:p>
          <a:p>
            <a:pPr lvl="1"/>
            <a:r>
              <a:rPr lang="en-US" sz="1800" dirty="0">
                <a:solidFill>
                  <a:schemeClr val="accent5"/>
                </a:solidFill>
              </a:rPr>
              <a:t>returns a value </a:t>
            </a:r>
            <a:r>
              <a:rPr lang="en-US" sz="1800" dirty="0"/>
              <a:t>of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zero</a:t>
            </a:r>
            <a:r>
              <a:rPr lang="en-US" sz="1800" dirty="0">
                <a:solidFill>
                  <a:srgbClr val="0070C0"/>
                </a:solidFill>
              </a:rPr>
              <a:t> or more </a:t>
            </a:r>
            <a:r>
              <a:rPr lang="en-US" sz="1800" b="1" i="1" dirty="0">
                <a:solidFill>
                  <a:srgbClr val="2C895B"/>
                </a:solidFill>
              </a:rPr>
              <a:t>typed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5"/>
                </a:solidFill>
              </a:rPr>
              <a:t>parameters</a:t>
            </a:r>
          </a:p>
          <a:p>
            <a:r>
              <a:rPr lang="en-US" sz="1800" dirty="0">
                <a:solidFill>
                  <a:schemeClr val="tx2"/>
                </a:solidFill>
              </a:rPr>
              <a:t>Every program must have initial (start) function: int </a:t>
            </a:r>
            <a:r>
              <a:rPr lang="en-US" sz="1800" dirty="0">
                <a:solidFill>
                  <a:schemeClr val="accent5"/>
                </a:solidFill>
              </a:rPr>
              <a:t>main() 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accent5"/>
                </a:solidFill>
              </a:rPr>
              <a:t>main() </a:t>
            </a:r>
            <a:r>
              <a:rPr lang="en-US" sz="1800" dirty="0">
                <a:solidFill>
                  <a:schemeClr val="tx2"/>
                </a:solidFill>
              </a:rPr>
              <a:t>is the </a:t>
            </a:r>
            <a:r>
              <a:rPr lang="en-US" sz="1800" b="1" dirty="0">
                <a:solidFill>
                  <a:srgbClr val="F3753F"/>
                </a:solidFill>
              </a:rPr>
              <a:t>first function in your code </a:t>
            </a:r>
            <a:r>
              <a:rPr lang="en-US" sz="1800" dirty="0">
                <a:solidFill>
                  <a:schemeClr val="accent6"/>
                </a:solidFill>
              </a:rPr>
              <a:t>to run/execute</a:t>
            </a:r>
          </a:p>
          <a:p>
            <a:pPr lvl="1"/>
            <a:r>
              <a:rPr lang="en-US" sz="1800" dirty="0">
                <a:solidFill>
                  <a:schemeClr val="accent5"/>
                </a:solidFill>
              </a:rPr>
              <a:t>main() </a:t>
            </a:r>
            <a:r>
              <a:rPr lang="en-US" sz="1800" dirty="0">
                <a:solidFill>
                  <a:srgbClr val="2C895B"/>
                </a:solidFill>
              </a:rPr>
              <a:t>is </a:t>
            </a:r>
            <a:r>
              <a:rPr lang="en-US" sz="1800" b="1" dirty="0">
                <a:solidFill>
                  <a:srgbClr val="2C895B"/>
                </a:solidFill>
              </a:rPr>
              <a:t>not the first function </a:t>
            </a:r>
            <a:r>
              <a:rPr lang="en-US" sz="1800" dirty="0">
                <a:solidFill>
                  <a:srgbClr val="2C895B"/>
                </a:solidFill>
              </a:rPr>
              <a:t>to run in a Linux process, </a:t>
            </a:r>
            <a:r>
              <a:rPr lang="en-US" sz="1800" dirty="0">
                <a:solidFill>
                  <a:schemeClr val="accent6"/>
                </a:solidFill>
              </a:rPr>
              <a:t>it is </a:t>
            </a:r>
            <a:r>
              <a:rPr lang="en-US" sz="1800" dirty="0">
                <a:solidFill>
                  <a:schemeClr val="tx2"/>
                </a:solidFill>
              </a:rPr>
              <a:t>the </a:t>
            </a:r>
            <a:r>
              <a:rPr lang="en-US" sz="1800" b="1" i="1" dirty="0">
                <a:solidFill>
                  <a:srgbClr val="C00000"/>
                </a:solidFill>
              </a:rPr>
              <a:t>C runtime startup code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later in course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You should never make a call to main() from your code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5354110" y="2419836"/>
            <a:ext cx="6653090" cy="389548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returns: sum of integers from 1 to max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max)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definition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F1D1985-C48A-6A44-99C9-1AB89B8C9E68}"/>
              </a:ext>
            </a:extLst>
          </p:cNvPr>
          <p:cNvSpPr/>
          <p:nvPr/>
        </p:nvSpPr>
        <p:spPr bwMode="auto">
          <a:xfrm>
            <a:off x="5354110" y="257447"/>
            <a:ext cx="6720290" cy="20417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param1, …,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paramN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statements</a:t>
            </a:r>
          </a:p>
          <a:p>
            <a:pPr>
              <a:buNone/>
            </a:pP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 </a:t>
            </a:r>
            <a:r>
              <a:rPr lang="en-US" sz="2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76A29-7DF7-664D-8B2B-00B513A3F4AE}"/>
              </a:ext>
            </a:extLst>
          </p:cNvPr>
          <p:cNvSpPr txBox="1"/>
          <p:nvPr/>
        </p:nvSpPr>
        <p:spPr>
          <a:xfrm>
            <a:off x="6558742" y="780371"/>
            <a:ext cx="19800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function definition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61A8B88A-15CD-D047-B64D-56C7792F55AD}"/>
              </a:ext>
            </a:extLst>
          </p:cNvPr>
          <p:cNvSpPr/>
          <p:nvPr/>
        </p:nvSpPr>
        <p:spPr>
          <a:xfrm rot="18899435">
            <a:off x="6256637" y="713050"/>
            <a:ext cx="286603" cy="327546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09A908-C26A-BB42-B45C-58202600E30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858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5108983" cy="455603"/>
          </a:xfrm>
        </p:spPr>
        <p:txBody>
          <a:bodyPr/>
          <a:lstStyle/>
          <a:p>
            <a:r>
              <a:rPr lang="en-US" dirty="0"/>
              <a:t>C Function Definitions - 2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86489" y="1606197"/>
            <a:ext cx="6768493" cy="495596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1"/>
                </a:solidFill>
              </a:rPr>
              <a:t>A function of type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does not return a value</a:t>
            </a:r>
          </a:p>
          <a:p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parameter or an </a:t>
            </a:r>
            <a:r>
              <a:rPr lang="en-US" sz="2200" b="1" dirty="0">
                <a:solidFill>
                  <a:schemeClr val="accent1"/>
                </a:solidFill>
              </a:rPr>
              <a:t>empty parameter list </a:t>
            </a:r>
            <a:r>
              <a:rPr lang="en-US" sz="2200" dirty="0"/>
              <a:t>specifies this is </a:t>
            </a:r>
            <a:r>
              <a:rPr lang="en-US" sz="2200" dirty="0">
                <a:solidFill>
                  <a:schemeClr val="accent6"/>
                </a:solidFill>
              </a:rPr>
              <a:t>a</a:t>
            </a:r>
            <a:r>
              <a:rPr lang="en-US" sz="2200" dirty="0">
                <a:solidFill>
                  <a:srgbClr val="2C895B"/>
                </a:solidFill>
              </a:rPr>
              <a:t> function </a:t>
            </a:r>
            <a:r>
              <a:rPr lang="en-US" sz="2200" dirty="0">
                <a:solidFill>
                  <a:schemeClr val="accent6"/>
                </a:solidFill>
              </a:rPr>
              <a:t>with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b="1" dirty="0">
                <a:solidFill>
                  <a:srgbClr val="2C895B"/>
                </a:solidFill>
              </a:rPr>
              <a:t>no parameters </a:t>
            </a:r>
          </a:p>
          <a:p>
            <a:pPr lvl="1"/>
            <a:r>
              <a:rPr lang="en-US" sz="2200" dirty="0"/>
              <a:t>A </a:t>
            </a:r>
            <a:r>
              <a:rPr lang="en-US" sz="2200" dirty="0">
                <a:solidFill>
                  <a:schemeClr val="accent5"/>
                </a:solidFill>
              </a:rPr>
              <a:t>common practice </a:t>
            </a:r>
            <a:r>
              <a:rPr lang="en-US" sz="2200" dirty="0"/>
              <a:t>is to use the keyword 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/>
              <a:t> to specify </a:t>
            </a:r>
            <a:r>
              <a:rPr lang="en-US" sz="2200" dirty="0">
                <a:solidFill>
                  <a:srgbClr val="0070C0"/>
                </a:solidFill>
              </a:rPr>
              <a:t>an empty or an </a:t>
            </a:r>
            <a:r>
              <a:rPr lang="en-US" sz="2200" dirty="0">
                <a:solidFill>
                  <a:srgbClr val="FF0000"/>
                </a:solidFill>
              </a:rPr>
              <a:t>ignored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parameter list</a:t>
            </a:r>
          </a:p>
          <a:p>
            <a:r>
              <a:rPr lang="en-US" sz="2200" dirty="0"/>
              <a:t>At runtime, </a:t>
            </a:r>
            <a:r>
              <a:rPr lang="en-US" sz="2200" dirty="0">
                <a:solidFill>
                  <a:schemeClr val="accent1"/>
                </a:solidFill>
              </a:rPr>
              <a:t>function arguments </a:t>
            </a:r>
            <a:r>
              <a:rPr lang="en-US" sz="2200" dirty="0"/>
              <a:t>are </a:t>
            </a:r>
            <a:r>
              <a:rPr lang="en-US" sz="2200" dirty="0">
                <a:solidFill>
                  <a:srgbClr val="00B050"/>
                </a:solidFill>
              </a:rPr>
              <a:t>evaluated</a:t>
            </a:r>
            <a:r>
              <a:rPr lang="en-US" sz="2200" dirty="0"/>
              <a:t>, then the resulting </a:t>
            </a:r>
            <a:r>
              <a:rPr lang="en-US" sz="2200" dirty="0">
                <a:solidFill>
                  <a:srgbClr val="2C895B"/>
                </a:solidFill>
              </a:rPr>
              <a:t>value </a:t>
            </a:r>
            <a:r>
              <a:rPr lang="en-US" sz="2200" dirty="0">
                <a:solidFill>
                  <a:srgbClr val="FF0000"/>
                </a:solidFill>
              </a:rPr>
              <a:t>is COPIED </a:t>
            </a:r>
            <a:r>
              <a:rPr lang="en-US" sz="2200" dirty="0">
                <a:solidFill>
                  <a:srgbClr val="2C895B"/>
                </a:solidFill>
              </a:rPr>
              <a:t>to a memory location allocated for the argument (</a:t>
            </a:r>
            <a:r>
              <a:rPr lang="en-US" sz="2200" dirty="0">
                <a:solidFill>
                  <a:srgbClr val="7030A0"/>
                </a:solidFill>
              </a:rPr>
              <a:t>like a local variable</a:t>
            </a:r>
            <a:r>
              <a:rPr lang="en-US" sz="2200" dirty="0">
                <a:solidFill>
                  <a:srgbClr val="2C895B"/>
                </a:solidFill>
              </a:rPr>
              <a:t>)</a:t>
            </a:r>
            <a:endParaRPr lang="en-US" sz="22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So, functions are </a:t>
            </a:r>
            <a:r>
              <a:rPr lang="en-US" sz="2000" b="1" dirty="0">
                <a:solidFill>
                  <a:schemeClr val="accent1"/>
                </a:solidFill>
              </a:rPr>
              <a:t>free to change </a:t>
            </a:r>
            <a:r>
              <a:rPr lang="en-US" sz="2000" dirty="0">
                <a:solidFill>
                  <a:schemeClr val="accent1"/>
                </a:solidFill>
              </a:rPr>
              <a:t>parameter values in their body without side effect  to the calling function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 Parameter passing is called: </a:t>
            </a:r>
            <a:r>
              <a:rPr lang="en-US" sz="2000" dirty="0">
                <a:solidFill>
                  <a:schemeClr val="accent1"/>
                </a:solidFill>
              </a:rPr>
              <a:t>call by value</a:t>
            </a:r>
            <a:endParaRPr lang="en-US" sz="2000" dirty="0">
              <a:solidFill>
                <a:srgbClr val="2C895B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7007071" y="666316"/>
            <a:ext cx="5112419" cy="4528899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prints sum of integers 1 to MAX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endParaRPr lang="en-US" sz="20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</a:t>
            </a:r>
            <a:r>
              <a:rPr lang="en-US" sz="2000" i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total +=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total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8C670-D21B-C744-94B2-A0CE0DAEA8A7}"/>
              </a:ext>
            </a:extLst>
          </p:cNvPr>
          <p:cNvSpPr txBox="1"/>
          <p:nvPr/>
        </p:nvSpPr>
        <p:spPr>
          <a:xfrm>
            <a:off x="487390" y="686098"/>
            <a:ext cx="5918608" cy="769441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remember this is a pre-processor (</a:t>
            </a:r>
            <a:r>
              <a:rPr lang="en-US" sz="2200" dirty="0" err="1">
                <a:solidFill>
                  <a:srgbClr val="0070C0"/>
                </a:solidFill>
              </a:rPr>
              <a:t>cpp</a:t>
            </a:r>
            <a:r>
              <a:rPr lang="en-US" sz="2200" dirty="0">
                <a:solidFill>
                  <a:srgbClr val="0070C0"/>
                </a:solidFill>
              </a:rPr>
              <a:t>) macro</a:t>
            </a:r>
          </a:p>
          <a:p>
            <a:r>
              <a:rPr lang="en-US" sz="2200" dirty="0">
                <a:solidFill>
                  <a:srgbClr val="0070C0"/>
                </a:solidFill>
              </a:rPr>
              <a:t>it is not a variable, it is a "substitution"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B4E694-F9AF-9349-812C-CD3D568B84C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405998" y="1070819"/>
            <a:ext cx="617659" cy="15065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5599F6-1479-9C44-97BC-7304777E5C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332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96" y="342275"/>
            <a:ext cx="5047199" cy="455603"/>
          </a:xfrm>
        </p:spPr>
        <p:txBody>
          <a:bodyPr/>
          <a:lstStyle/>
          <a:p>
            <a:r>
              <a:rPr lang="en-US" dirty="0"/>
              <a:t>C Function Definitions - 3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25862D-8239-134F-87CE-3E63024C34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71468" y="892979"/>
            <a:ext cx="8811185" cy="104663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In standard C, </a:t>
            </a:r>
            <a:r>
              <a:rPr lang="en-US" sz="2400" dirty="0">
                <a:solidFill>
                  <a:schemeClr val="accent5"/>
                </a:solidFill>
              </a:rPr>
              <a:t>functions </a:t>
            </a:r>
            <a:r>
              <a:rPr lang="en-US" sz="2400" b="1" dirty="0">
                <a:solidFill>
                  <a:srgbClr val="FF0000"/>
                </a:solidFill>
              </a:rPr>
              <a:t>cannot be nested </a:t>
            </a:r>
            <a:r>
              <a:rPr lang="en-US" sz="2400" b="1" dirty="0">
                <a:solidFill>
                  <a:schemeClr val="accent5"/>
                </a:solidFill>
              </a:rPr>
              <a:t>(defined)</a:t>
            </a:r>
            <a:r>
              <a:rPr lang="en-US" sz="2400" dirty="0">
                <a:solidFill>
                  <a:schemeClr val="accent5"/>
                </a:solidFill>
              </a:rPr>
              <a:t> inside of another function </a:t>
            </a:r>
            <a:r>
              <a:rPr lang="en-US" sz="2400" dirty="0"/>
              <a:t>(called </a:t>
            </a:r>
            <a:r>
              <a:rPr lang="en-US" sz="2400" i="1" dirty="0"/>
              <a:t>l</a:t>
            </a:r>
            <a:r>
              <a:rPr lang="en-US" sz="2400" i="1" dirty="0">
                <a:solidFill>
                  <a:srgbClr val="0070C0"/>
                </a:solidFill>
              </a:rPr>
              <a:t>ocal functions in other languages)</a:t>
            </a:r>
            <a:endParaRPr lang="en-US" sz="2400" dirty="0"/>
          </a:p>
          <a:p>
            <a:endParaRPr lang="en-US" sz="2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237D59-DACB-A14B-9D4A-879E5A33F8A6}"/>
              </a:ext>
            </a:extLst>
          </p:cNvPr>
          <p:cNvSpPr/>
          <p:nvPr/>
        </p:nvSpPr>
        <p:spPr bwMode="auto">
          <a:xfrm>
            <a:off x="1728846" y="2120086"/>
            <a:ext cx="8471519" cy="1995249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outer(int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inner(int j)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do this, not in standard c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5FACF-EBA7-BC43-B353-290B00D2FDD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F4D4B2F-90AF-925C-3707-CB2A8534C00E}"/>
              </a:ext>
            </a:extLst>
          </p:cNvPr>
          <p:cNvSpPr txBox="1">
            <a:spLocks/>
          </p:cNvSpPr>
          <p:nvPr/>
        </p:nvSpPr>
        <p:spPr>
          <a:xfrm>
            <a:off x="467796" y="4378465"/>
            <a:ext cx="11331909" cy="21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6"/>
                </a:solidFill>
              </a:rPr>
              <a:t>Assignment inside conditional test </a:t>
            </a:r>
            <a:r>
              <a:rPr lang="en-US" sz="2000" dirty="0">
                <a:solidFill>
                  <a:schemeClr val="accent6"/>
                </a:solidFill>
              </a:rPr>
              <a:t>with </a:t>
            </a:r>
            <a:r>
              <a:rPr lang="en-US" sz="2000" b="1" dirty="0">
                <a:solidFill>
                  <a:schemeClr val="accent6"/>
                </a:solidFill>
              </a:rPr>
              <a:t>a function call </a:t>
            </a:r>
            <a:r>
              <a:rPr lang="en-US" sz="2000" dirty="0">
                <a:solidFill>
                  <a:schemeClr val="accent6"/>
                </a:solidFill>
              </a:rPr>
              <a:t>(</a:t>
            </a:r>
            <a:r>
              <a:rPr lang="en-US" sz="2000" dirty="0">
                <a:solidFill>
                  <a:srgbClr val="0070C0"/>
                </a:solidFill>
              </a:rPr>
              <a:t>this is very common!</a:t>
            </a:r>
            <a:r>
              <a:rPr lang="en-US" sz="20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3DCA892-FD9A-53F1-2408-EA5177560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521" y="4982861"/>
            <a:ext cx="4435450" cy="1323439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SomeFunction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 0)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7D3036-35BD-2C42-B70B-F13B6801C38B}"/>
              </a:ext>
            </a:extLst>
          </p:cNvPr>
          <p:cNvGrpSpPr/>
          <p:nvPr/>
        </p:nvGrpSpPr>
        <p:grpSpPr>
          <a:xfrm>
            <a:off x="5514995" y="4962483"/>
            <a:ext cx="5994477" cy="1200329"/>
            <a:chOff x="1459308" y="1768961"/>
            <a:chExt cx="6374815" cy="12003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D61AA0-8C95-79CF-3444-3C45A58EA01C}"/>
                </a:ext>
              </a:extLst>
            </p:cNvPr>
            <p:cNvSpPr txBox="1"/>
            <p:nvPr/>
          </p:nvSpPr>
          <p:spPr>
            <a:xfrm>
              <a:off x="2415585" y="1768961"/>
              <a:ext cx="5418538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assignment </a:t>
              </a:r>
              <a:r>
                <a:rPr lang="en-US" sz="2400" dirty="0">
                  <a:solidFill>
                    <a:schemeClr val="accent1"/>
                  </a:solidFill>
                </a:rPr>
                <a:t>returns the value that is placed into the variable to the </a:t>
              </a:r>
              <a:r>
                <a:rPr lang="en-US" sz="2400" b="1" dirty="0">
                  <a:solidFill>
                    <a:schemeClr val="accent1"/>
                  </a:solidFill>
                </a:rPr>
                <a:t>left of the = sign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, </a:t>
              </a:r>
              <a:r>
                <a:rPr lang="en-US" sz="2400" dirty="0">
                  <a:solidFill>
                    <a:srgbClr val="FF0000"/>
                  </a:solidFill>
                </a:rPr>
                <a:t>then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 the test is made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FE33D8A-E3BB-C21F-A3F3-4CC5A79EB8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9308" y="2049536"/>
              <a:ext cx="956277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96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uiExpand="1" build="p" animBg="1"/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83" y="210646"/>
            <a:ext cx="11485416" cy="476631"/>
          </a:xfrm>
        </p:spPr>
        <p:txBody>
          <a:bodyPr/>
          <a:lstStyle/>
          <a:p>
            <a:r>
              <a:rPr lang="en-US" dirty="0"/>
              <a:t>Textbook Over-ride: Linux Return Value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5FD54-FEB2-294A-B7F3-E182A5126C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6787" y="1454070"/>
            <a:ext cx="10918426" cy="4090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In your code, </a:t>
            </a:r>
            <a:r>
              <a:rPr lang="en-US" sz="2000" b="1" dirty="0">
                <a:solidFill>
                  <a:schemeClr val="accent1"/>
                </a:solidFill>
              </a:rPr>
              <a:t>main() </a:t>
            </a:r>
            <a:r>
              <a:rPr lang="en-US" sz="2000" b="1" dirty="0">
                <a:solidFill>
                  <a:srgbClr val="2C895B"/>
                </a:solidFill>
              </a:rPr>
              <a:t>is the first function to start to execute and </a:t>
            </a:r>
            <a:r>
              <a:rPr lang="en-US" sz="2000" b="1" i="1" dirty="0">
                <a:solidFill>
                  <a:srgbClr val="FF0000"/>
                </a:solidFill>
              </a:rPr>
              <a:t>usually</a:t>
            </a:r>
            <a:r>
              <a:rPr lang="en-US" sz="2000" b="1" dirty="0">
                <a:solidFill>
                  <a:srgbClr val="2C895B"/>
                </a:solidFill>
              </a:rPr>
              <a:t> the last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Linux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uses a </a:t>
            </a:r>
            <a:r>
              <a:rPr lang="en-US" sz="2000" b="1" dirty="0">
                <a:solidFill>
                  <a:schemeClr val="accent5"/>
                </a:solidFill>
              </a:rPr>
              <a:t>convention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signaling errors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at process termination to the "shell"</a:t>
            </a: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Remember checking return values in CSE15L scripts?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It is the value often associated with the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statement from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In this class</a:t>
            </a:r>
            <a:r>
              <a:rPr lang="en-US" sz="2000" b="1" dirty="0">
                <a:solidFill>
                  <a:schemeClr val="tx2"/>
                </a:solidFill>
              </a:rPr>
              <a:t>, </a:t>
            </a:r>
            <a:r>
              <a:rPr lang="en-US" sz="2000" b="1" u="sng" dirty="0">
                <a:solidFill>
                  <a:schemeClr val="accent1"/>
                </a:solidFill>
              </a:rPr>
              <a:t>always</a:t>
            </a:r>
            <a:r>
              <a:rPr lang="en-US" sz="2000" b="1" dirty="0">
                <a:solidFill>
                  <a:schemeClr val="accent1"/>
                </a:solidFill>
              </a:rPr>
              <a:t> use the Linux standard return codes </a:t>
            </a:r>
            <a:r>
              <a:rPr lang="en-US" sz="2000" dirty="0">
                <a:solidFill>
                  <a:schemeClr val="tx2"/>
                </a:solidFill>
              </a:rPr>
              <a:t>as defined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stdlib.h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&gt; when returning from main() or exiting your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 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ok; usually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with error; non-zero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50A3C-8045-014B-96BB-3B23E79FCE4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6659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13" y="185699"/>
            <a:ext cx="11311373" cy="476631"/>
          </a:xfrm>
        </p:spPr>
        <p:txBody>
          <a:bodyPr/>
          <a:lstStyle/>
          <a:p>
            <a:r>
              <a:rPr lang="en-US" dirty="0"/>
              <a:t>Setting program termination return (status) values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5B42157F-B749-4641-96DD-82FA32D3083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32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was successful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43D5D087-9B6D-AF41-BA5A-61F6949F01F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9668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 failure occurred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EB8915-52A2-C215-FE6B-D6E5A518F1E8}"/>
              </a:ext>
            </a:extLst>
          </p:cNvPr>
          <p:cNvSpPr txBox="1"/>
          <p:nvPr/>
        </p:nvSpPr>
        <p:spPr>
          <a:xfrm>
            <a:off x="7251390" y="1370571"/>
            <a:ext cx="352178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incorrectly/errors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F85A7-FB8D-17EA-4C69-7439558D8344}"/>
              </a:ext>
            </a:extLst>
          </p:cNvPr>
          <p:cNvSpPr txBox="1"/>
          <p:nvPr/>
        </p:nvSpPr>
        <p:spPr>
          <a:xfrm>
            <a:off x="1541415" y="1290130"/>
            <a:ext cx="298550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correctly</a:t>
            </a:r>
          </a:p>
        </p:txBody>
      </p:sp>
    </p:spTree>
    <p:extLst>
      <p:ext uri="{BB962C8B-B14F-4D97-AF65-F5344CB8AC3E}">
        <p14:creationId xmlns:p14="http://schemas.microsoft.com/office/powerpoint/2010/main" val="140971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2FDA81-8D4E-7841-A3C6-81939E4B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87" y="88133"/>
            <a:ext cx="10515600" cy="528511"/>
          </a:xfrm>
        </p:spPr>
        <p:txBody>
          <a:bodyPr/>
          <a:lstStyle/>
          <a:p>
            <a:r>
              <a:rPr lang="en-US" dirty="0"/>
              <a:t>C Library Function: Simple Formatted Printing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310523-720E-C14B-A98D-341766451C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42445" y="2226717"/>
            <a:ext cx="9347521" cy="45431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*file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const char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 chars to the file identified by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file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000" dirty="0" err="1">
                <a:solidFill>
                  <a:srgbClr val="7030A0"/>
                </a:solidFill>
              </a:rPr>
              <a:t>stdout</a:t>
            </a:r>
            <a:r>
              <a:rPr lang="en-US" sz="2000" dirty="0">
                <a:solidFill>
                  <a:srgbClr val="7030A0"/>
                </a:solidFill>
              </a:rPr>
              <a:t>, stderr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already open)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Convert values to chars, as directed by </a:t>
            </a:r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Return count of chars successfully written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the </a:t>
            </a:r>
            <a:r>
              <a:rPr lang="en-US" sz="2000" dirty="0">
                <a:solidFill>
                  <a:srgbClr val="0070C0"/>
                </a:solidFill>
              </a:rPr>
              <a:t>output specifications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enclosed in a </a:t>
            </a:r>
            <a:r>
              <a:rPr lang="en-US" sz="2000" dirty="0">
                <a:solidFill>
                  <a:schemeClr val="accent5"/>
                </a:solidFill>
              </a:rPr>
              <a:t>"string"</a:t>
            </a:r>
          </a:p>
          <a:p>
            <a:pPr lvl="1"/>
            <a:r>
              <a:rPr lang="en-US" sz="2000" dirty="0"/>
              <a:t>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eturns a negative value if an error occurs</a:t>
            </a:r>
          </a:p>
          <a:p>
            <a:pPr lvl="2"/>
            <a:endParaRPr lang="en-US" sz="1600" b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</a:t>
            </a:r>
            <a:r>
              <a:rPr lang="en-US" sz="20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later in course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Equivalent to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format, ...);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Type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%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3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more information on </a:t>
            </a:r>
            <a:r>
              <a:rPr lang="en-US" sz="2400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FA099624-6FFE-894C-866D-3D4BFD2DCD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080632"/>
              </p:ext>
            </p:extLst>
          </p:nvPr>
        </p:nvGraphicFramePr>
        <p:xfrm>
          <a:off x="474177" y="682424"/>
          <a:ext cx="11415624" cy="1463040"/>
        </p:xfrm>
        <a:graphic>
          <a:graphicData uri="http://schemas.openxmlformats.org/drawingml/2006/table">
            <a:tbl>
              <a:tblPr/>
              <a:tblGrid>
                <a:gridCol w="2993046">
                  <a:extLst>
                    <a:ext uri="{9D8B030D-6E8A-4147-A177-3AD203B41FA5}">
                      <a16:colId xmlns:a16="http://schemas.microsoft.com/office/drawing/2014/main" val="1695198898"/>
                    </a:ext>
                  </a:extLst>
                </a:gridCol>
                <a:gridCol w="8422578">
                  <a:extLst>
                    <a:ext uri="{9D8B030D-6E8A-4147-A177-3AD203B41FA5}">
                      <a16:colId xmlns:a16="http://schemas.microsoft.com/office/drawing/2014/main" val="380634221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  Example Function Calls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43136"/>
                  </a:ext>
                </a:extLst>
              </a:tr>
              <a:tr h="72616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formatted data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stderr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     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</a:t>
                      </a:r>
                      <a:r>
                        <a:rPr kumimoji="0" lang="en-US" alt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6032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88AA52-C606-ED4E-9D02-6B75A938F76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3372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C591-ED06-144C-A5F7-F4FCFEB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35" y="253441"/>
            <a:ext cx="11405656" cy="447054"/>
          </a:xfrm>
        </p:spPr>
        <p:txBody>
          <a:bodyPr/>
          <a:lstStyle/>
          <a:p>
            <a:r>
              <a:rPr lang="en-US" dirty="0"/>
              <a:t>Some Formatted Output Conversion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B19B8-B91D-714B-859B-8190EB74A93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9205" y="888856"/>
            <a:ext cx="10793590" cy="5028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Conversion specifications example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%d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conversion specifier for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variables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%c </a:t>
            </a:r>
            <a:r>
              <a:rPr lang="en-US" sz="2000" dirty="0"/>
              <a:t>conversion specifier for </a:t>
            </a:r>
            <a:r>
              <a:rPr lang="en-US" sz="2000" b="1" dirty="0"/>
              <a:t>char </a:t>
            </a:r>
            <a:r>
              <a:rPr lang="en-US" sz="2000" dirty="0"/>
              <a:t>variables</a:t>
            </a:r>
          </a:p>
          <a:p>
            <a:pPr lvl="1"/>
            <a:r>
              <a:rPr lang="en-US" sz="2000" dirty="0"/>
              <a:t>many more conversion specifiers (online manual: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man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and the textbooks)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354012" lvl="1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3B944A-894D-E249-8B2A-972E9C6FF73A}"/>
              </a:ext>
            </a:extLst>
          </p:cNvPr>
          <p:cNvSpPr/>
          <p:nvPr/>
        </p:nvSpPr>
        <p:spPr bwMode="auto">
          <a:xfrm>
            <a:off x="1499692" y="2644618"/>
            <a:ext cx="8528863" cy="1755856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'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a[] = " Hello\n";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 to </a:t>
            </a:r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an error message to stderr\n");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FBB47C-03CC-FB41-A31A-CEAE545B540B}"/>
              </a:ext>
            </a:extLst>
          </p:cNvPr>
          <p:cNvSpPr/>
          <p:nvPr/>
        </p:nvSpPr>
        <p:spPr bwMode="auto">
          <a:xfrm>
            <a:off x="2117293" y="4904154"/>
            <a:ext cx="5109130" cy="78187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10, Hello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an error message to stderr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2CDDC-7C60-F446-BC53-1A082B50984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949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5" grpId="0" animBg="1"/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7FAFF-5970-0545-AA8D-56DA1BF8A2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66527" y="2404449"/>
            <a:ext cx="10085967" cy="42599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writes c (demoted to a char)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2000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either: </a:t>
            </a:r>
            <a:r>
              <a:rPr lang="en-US" sz="2000" dirty="0">
                <a:solidFill>
                  <a:srgbClr val="2C895B"/>
                </a:solidFill>
              </a:rPr>
              <a:t>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on success </a:t>
            </a:r>
            <a:r>
              <a:rPr lang="en-US" sz="2000" i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(a macro often defined as -1) on failure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putchar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(void); 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the next input character (if present) </a:t>
            </a:r>
            <a:r>
              <a:rPr lang="en-US" sz="2000" b="1" dirty="0">
                <a:solidFill>
                  <a:srgbClr val="0070C0"/>
                </a:solidFill>
              </a:rPr>
              <a:t>promoted to an 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read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en-US" sz="2000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getchar</a:t>
            </a:r>
            <a:endParaRPr lang="en-US" altLang="en-US" sz="2000" dirty="0">
              <a:solidFill>
                <a:srgbClr val="0070C0"/>
              </a:solidFill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Make sure you use 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int variables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with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and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rgbClr val="0070C0"/>
                </a:solidFill>
                <a:latin typeface="Helvetica" pitchFamily="2" charset="0"/>
              </a:rPr>
              <a:t>Both functions return an int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because they must be able </a:t>
            </a:r>
            <a:r>
              <a:rPr lang="en-US" altLang="en-US" sz="2000" dirty="0">
                <a:solidFill>
                  <a:srgbClr val="2C895B"/>
                </a:solidFill>
              </a:rPr>
              <a:t>to return both valid chars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and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indicate the 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EOF condition </a:t>
            </a:r>
            <a:r>
              <a:rPr lang="en-US" altLang="en-US" sz="2000" b="1" dirty="0"/>
              <a:t>(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-1) which is outside the range of valid characters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28" y="84874"/>
            <a:ext cx="11414700" cy="526342"/>
          </a:xfrm>
        </p:spPr>
        <p:txBody>
          <a:bodyPr/>
          <a:lstStyle/>
          <a:p>
            <a:r>
              <a:rPr lang="en-US" dirty="0"/>
              <a:t>C Library Function API : Simple Character I/O – Used in PA3</a:t>
            </a:r>
            <a:endParaRPr lang="en-US" dirty="0">
              <a:solidFill>
                <a:srgbClr val="2C895B"/>
              </a:solidFill>
            </a:endParaRPr>
          </a:p>
        </p:txBody>
      </p:sp>
      <p:graphicFrame>
        <p:nvGraphicFramePr>
          <p:cNvPr id="4" name="Group 27">
            <a:extLst>
              <a:ext uri="{FF2B5EF4-FFF2-40B4-BE49-F238E27FC236}">
                <a16:creationId xmlns:a16="http://schemas.microsoft.com/office/drawing/2014/main" id="{D85E6FD7-4228-CC4B-B6A4-A872CB3163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205634"/>
              </p:ext>
            </p:extLst>
          </p:nvPr>
        </p:nvGraphicFramePr>
        <p:xfrm>
          <a:off x="1290320" y="586219"/>
          <a:ext cx="10412852" cy="1737360"/>
        </p:xfrm>
        <a:graphic>
          <a:graphicData uri="http://schemas.openxmlformats.org/drawingml/2006/table">
            <a:tbl>
              <a:tblPr/>
              <a:tblGrid>
                <a:gridCol w="1854085">
                  <a:extLst>
                    <a:ext uri="{9D8B030D-6E8A-4147-A177-3AD203B41FA5}">
                      <a16:colId xmlns:a16="http://schemas.microsoft.com/office/drawing/2014/main" val="1520686472"/>
                    </a:ext>
                  </a:extLst>
                </a:gridCol>
                <a:gridCol w="8558767">
                  <a:extLst>
                    <a:ext uri="{9D8B030D-6E8A-4147-A177-3AD203B41FA5}">
                      <a16:colId xmlns:a16="http://schemas.microsoft.com/office/drawing/2014/main" val="3723702983"/>
                    </a:ext>
                  </a:extLst>
                </a:gridCol>
              </a:tblGrid>
              <a:tr h="454013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 Usage 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50779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(c);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screen </a:t>
                      </a:r>
                      <a:r>
                        <a:rPr kumimoji="0" lang="en-US" alt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27475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Read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c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      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Reads from keyboard stdin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87337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E4B5AC-6D9F-3C04-B026-71CE941A472B}"/>
              </a:ext>
            </a:extLst>
          </p:cNvPr>
          <p:cNvGrpSpPr/>
          <p:nvPr/>
        </p:nvGrpSpPr>
        <p:grpSpPr>
          <a:xfrm>
            <a:off x="50999" y="3039762"/>
            <a:ext cx="2016698" cy="3050348"/>
            <a:chOff x="1171105" y="3157037"/>
            <a:chExt cx="2016698" cy="305034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933AE5E-D10C-580A-03CA-30933B0C15C5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2066511" y="3157037"/>
              <a:ext cx="1121292" cy="465025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D32F47-EF93-C897-4E79-E9A3B1941FBF}"/>
                </a:ext>
              </a:extLst>
            </p:cNvPr>
            <p:cNvSpPr txBox="1"/>
            <p:nvPr/>
          </p:nvSpPr>
          <p:spPr>
            <a:xfrm>
              <a:off x="1171105" y="3622062"/>
              <a:ext cx="1790812" cy="258532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Why is character I/O using an int?</a:t>
              </a: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Answer: Needs to indicate an EOF (-1) condition that is not a valid char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99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1BF5-E617-4640-B83A-D73C358A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695423" cy="596891"/>
          </a:xfrm>
        </p:spPr>
        <p:txBody>
          <a:bodyPr/>
          <a:lstStyle/>
          <a:p>
            <a:r>
              <a:rPr lang="en-US" dirty="0"/>
              <a:t>Linux/Unix Process and Standard I/O (CSE 15L)</a:t>
            </a:r>
            <a:endParaRPr lang="en-US" dirty="0">
              <a:solidFill>
                <a:srgbClr val="2C895B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3FD2BB-F055-5D47-A657-5515A4093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63" t="3814" r="2606" b="4714"/>
          <a:stretch/>
        </p:blipFill>
        <p:spPr bwMode="auto">
          <a:xfrm>
            <a:off x="1049811" y="922343"/>
            <a:ext cx="10092377" cy="5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D898F51-EB2F-9846-8D46-DEBFB744BFA3}"/>
              </a:ext>
            </a:extLst>
          </p:cNvPr>
          <p:cNvGrpSpPr/>
          <p:nvPr/>
        </p:nvGrpSpPr>
        <p:grpSpPr>
          <a:xfrm>
            <a:off x="3562390" y="3490592"/>
            <a:ext cx="3579826" cy="836061"/>
            <a:chOff x="3562390" y="3490592"/>
            <a:chExt cx="3579826" cy="83606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DB0993-C5FE-0944-BF5D-460340AF4CBA}"/>
                </a:ext>
              </a:extLst>
            </p:cNvPr>
            <p:cNvSpPr txBox="1"/>
            <p:nvPr/>
          </p:nvSpPr>
          <p:spPr>
            <a:xfrm>
              <a:off x="3562390" y="3490592"/>
              <a:ext cx="35798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Linux OS "file descriptor number"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510241D7-C974-1447-8213-FA60BF0C20E1}"/>
                </a:ext>
              </a:extLst>
            </p:cNvPr>
            <p:cNvSpPr/>
            <p:nvPr/>
          </p:nvSpPr>
          <p:spPr>
            <a:xfrm rot="10800000">
              <a:off x="5082797" y="3886599"/>
              <a:ext cx="231006" cy="440054"/>
            </a:xfrm>
            <a:prstGeom prst="upArrow">
              <a:avLst/>
            </a:prstGeom>
            <a:solidFill>
              <a:srgbClr val="2C895B"/>
            </a:solidFill>
            <a:ln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CE545F4-851E-CE49-855A-673654D64360}"/>
              </a:ext>
            </a:extLst>
          </p:cNvPr>
          <p:cNvGrpSpPr/>
          <p:nvPr/>
        </p:nvGrpSpPr>
        <p:grpSpPr>
          <a:xfrm>
            <a:off x="3336251" y="784870"/>
            <a:ext cx="3403496" cy="809387"/>
            <a:chOff x="3336251" y="784870"/>
            <a:chExt cx="3403496" cy="8093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98ABB1-371F-7948-A9BF-4A982A074293}"/>
                </a:ext>
              </a:extLst>
            </p:cNvPr>
            <p:cNvSpPr txBox="1"/>
            <p:nvPr/>
          </p:nvSpPr>
          <p:spPr>
            <a:xfrm>
              <a:off x="3336251" y="784870"/>
              <a:ext cx="340349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 </a:t>
              </a:r>
              <a:r>
                <a:rPr lang="en-US" dirty="0" err="1">
                  <a:solidFill>
                    <a:srgbClr val="0070C0"/>
                  </a:solidFill>
                </a:rPr>
                <a:t>stdio</a:t>
              </a:r>
              <a:r>
                <a:rPr lang="en-US" dirty="0">
                  <a:solidFill>
                    <a:srgbClr val="0070C0"/>
                  </a:solidFill>
                </a:rPr>
                <a:t> file handle/pointer (file *)</a:t>
              </a:r>
            </a:p>
          </p:txBody>
        </p:sp>
        <p:sp>
          <p:nvSpPr>
            <p:cNvPr id="8" name="Up Arrow 7">
              <a:extLst>
                <a:ext uri="{FF2B5EF4-FFF2-40B4-BE49-F238E27FC236}">
                  <a16:creationId xmlns:a16="http://schemas.microsoft.com/office/drawing/2014/main" id="{9D447373-5ED8-9B4D-AC3E-2E1120365252}"/>
                </a:ext>
              </a:extLst>
            </p:cNvPr>
            <p:cNvSpPr/>
            <p:nvPr/>
          </p:nvSpPr>
          <p:spPr>
            <a:xfrm rot="10800000">
              <a:off x="5932271" y="1154203"/>
              <a:ext cx="231006" cy="440054"/>
            </a:xfrm>
            <a:prstGeom prst="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FFD0471-5FD6-BC4E-ADC5-2D3813E04503}"/>
              </a:ext>
            </a:extLst>
          </p:cNvPr>
          <p:cNvSpPr txBox="1"/>
          <p:nvPr/>
        </p:nvSpPr>
        <p:spPr>
          <a:xfrm>
            <a:off x="4998467" y="2140699"/>
            <a:ext cx="34825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E0E197-F97D-2045-9146-536DEAAF098A}"/>
              </a:ext>
            </a:extLst>
          </p:cNvPr>
          <p:cNvSpPr txBox="1"/>
          <p:nvPr/>
        </p:nvSpPr>
        <p:spPr>
          <a:xfrm rot="5400000">
            <a:off x="1692523" y="3866944"/>
            <a:ext cx="2495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0D771-6051-9B4F-911E-743EF71C4AFA}"/>
              </a:ext>
            </a:extLst>
          </p:cNvPr>
          <p:cNvSpPr txBox="1"/>
          <p:nvPr/>
        </p:nvSpPr>
        <p:spPr>
          <a:xfrm>
            <a:off x="1212887" y="2242235"/>
            <a:ext cx="22108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echo input to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7A256B-B93F-D847-A0CC-C62EE9B6BD1E}"/>
              </a:ext>
            </a:extLst>
          </p:cNvPr>
          <p:cNvSpPr txBox="1"/>
          <p:nvPr/>
        </p:nvSpPr>
        <p:spPr>
          <a:xfrm>
            <a:off x="7687010" y="4106626"/>
            <a:ext cx="2591523" cy="1015663"/>
          </a:xfrm>
          <a:prstGeom prst="rect">
            <a:avLst/>
          </a:prstGeom>
          <a:solidFill>
            <a:srgbClr val="74C3FF"/>
          </a:solidFill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THIS IS A TEST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AE7B5D30-01A9-474E-B219-001AC2BC6395}"/>
              </a:ext>
            </a:extLst>
          </p:cNvPr>
          <p:cNvSpPr txBox="1">
            <a:spLocks/>
          </p:cNvSpPr>
          <p:nvPr/>
        </p:nvSpPr>
        <p:spPr>
          <a:xfrm>
            <a:off x="2242581" y="5843541"/>
            <a:ext cx="4760191" cy="885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I/O Is not part of C it is supplied in the runtime environment: standard C library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3013A-BA10-0D4C-B716-CD8680CCD3F8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0598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 animBg="1"/>
      <p:bldP spid="13" grpId="0" animBg="1"/>
      <p:bldP spid="1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2214" y="941583"/>
            <a:ext cx="8358472" cy="55613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rgbClr val="2C895B"/>
                </a:solidFill>
              </a:rPr>
              <a:t>Read/write </a:t>
            </a:r>
            <a:r>
              <a:rPr lang="en-US" altLang="en-US" sz="1800" dirty="0">
                <a:solidFill>
                  <a:schemeClr val="tx2"/>
                </a:solidFill>
              </a:rPr>
              <a:t>functions in the standard I/O library </a:t>
            </a:r>
            <a:r>
              <a:rPr lang="en-US" altLang="en-US" sz="1800" i="1" dirty="0">
                <a:solidFill>
                  <a:srgbClr val="0070C0"/>
                </a:solidFill>
              </a:rPr>
              <a:t>advances</a:t>
            </a:r>
            <a:r>
              <a:rPr lang="en-US" altLang="en-US" sz="1800" dirty="0">
                <a:solidFill>
                  <a:srgbClr val="0070C0"/>
                </a:solidFill>
              </a:rPr>
              <a:t> </a:t>
            </a:r>
            <a:r>
              <a:rPr lang="en-US" altLang="en-US" sz="1800" dirty="0"/>
              <a:t>the </a:t>
            </a:r>
            <a:r>
              <a:rPr lang="en-US" altLang="en-US" sz="1800" b="1" i="1" dirty="0">
                <a:solidFill>
                  <a:schemeClr val="accent5"/>
                </a:solidFill>
              </a:rPr>
              <a:t>file position pointer </a:t>
            </a:r>
            <a:r>
              <a:rPr lang="en-US" altLang="en-US" sz="1800" dirty="0">
                <a:solidFill>
                  <a:srgbClr val="2C895B"/>
                </a:solidFill>
              </a:rPr>
              <a:t>from</a:t>
            </a:r>
            <a:r>
              <a:rPr lang="en-US" altLang="en-US" sz="1800" dirty="0"/>
              <a:t> the </a:t>
            </a:r>
            <a:r>
              <a:rPr lang="en-US" altLang="en-US" sz="1800" b="1" i="1" dirty="0">
                <a:solidFill>
                  <a:schemeClr val="accent1"/>
                </a:solidFill>
              </a:rPr>
              <a:t>top of a file </a:t>
            </a:r>
            <a:r>
              <a:rPr lang="en-US" altLang="en-US" sz="1800" dirty="0"/>
              <a:t>(before the 1</a:t>
            </a:r>
            <a:r>
              <a:rPr lang="en-US" altLang="en-US" sz="1800" baseline="30000" dirty="0"/>
              <a:t>st</a:t>
            </a:r>
            <a:r>
              <a:rPr lang="en-US" altLang="en-US" sz="1800" dirty="0"/>
              <a:t> byte if any) </a:t>
            </a:r>
            <a:r>
              <a:rPr lang="en-US" altLang="en-US" sz="1800" dirty="0">
                <a:solidFill>
                  <a:srgbClr val="2C895B"/>
                </a:solidFill>
              </a:rPr>
              <a:t>towards</a:t>
            </a:r>
            <a:r>
              <a:rPr lang="en-US" altLang="en-US" sz="1800" dirty="0"/>
              <a:t> the </a:t>
            </a:r>
            <a:r>
              <a:rPr lang="en-US" altLang="en-US" sz="1800" b="1" i="1" dirty="0">
                <a:solidFill>
                  <a:schemeClr val="accent1"/>
                </a:solidFill>
              </a:rPr>
              <a:t>end of the file </a:t>
            </a:r>
            <a:r>
              <a:rPr lang="en-US" altLang="en-US" sz="1800" b="1" dirty="0">
                <a:solidFill>
                  <a:schemeClr val="accent6"/>
                </a:solidFill>
              </a:rPr>
              <a:t>after each call </a:t>
            </a:r>
            <a:r>
              <a:rPr lang="en-US" altLang="en-US" sz="1800" dirty="0">
                <a:solidFill>
                  <a:schemeClr val="accent6"/>
                </a:solidFill>
              </a:rPr>
              <a:t>to a read/write function</a:t>
            </a:r>
          </a:p>
          <a:p>
            <a:pPr lvl="1"/>
            <a:r>
              <a:rPr lang="en-US" altLang="en-US" sz="1800" b="1" dirty="0">
                <a:solidFill>
                  <a:schemeClr val="accent6"/>
                </a:solidFill>
              </a:rPr>
              <a:t>Side effect of call: </a:t>
            </a:r>
            <a:r>
              <a:rPr lang="en-US" altLang="en-US" sz="1800" dirty="0">
                <a:solidFill>
                  <a:schemeClr val="accent6"/>
                </a:solidFill>
              </a:rPr>
              <a:t>file position pointer moves towards the </a:t>
            </a:r>
            <a:r>
              <a:rPr lang="en-US" altLang="en-US" sz="1800" b="1" dirty="0">
                <a:solidFill>
                  <a:schemeClr val="accent6"/>
                </a:solidFill>
              </a:rPr>
              <a:t>end of file</a:t>
            </a:r>
            <a:r>
              <a:rPr lang="en-US" altLang="en-US" sz="1800" dirty="0">
                <a:solidFill>
                  <a:schemeClr val="accent6"/>
                </a:solidFill>
              </a:rPr>
              <a:t> by number of bytes read/written</a:t>
            </a: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standard I/O File position pointer </a:t>
            </a:r>
            <a:r>
              <a:rPr lang="en-US" altLang="en-US" sz="1800" dirty="0">
                <a:solidFill>
                  <a:schemeClr val="accent6"/>
                </a:solidFill>
              </a:rPr>
              <a:t>indicates where in the file (byte distance from the top of the file) the next read/write I/O will occur</a:t>
            </a:r>
          </a:p>
          <a:p>
            <a:r>
              <a:rPr lang="en-US" altLang="en-US" sz="1800" dirty="0">
                <a:solidFill>
                  <a:schemeClr val="accent6"/>
                </a:solidFill>
              </a:rPr>
              <a:t>Performing a sequence of read/write operations (without using any other </a:t>
            </a:r>
            <a:r>
              <a:rPr lang="en-US" altLang="en-US" sz="1800" dirty="0" err="1">
                <a:solidFill>
                  <a:schemeClr val="accent6"/>
                </a:solidFill>
              </a:rPr>
              <a:t>stdio</a:t>
            </a:r>
            <a:r>
              <a:rPr lang="en-US" altLang="en-US" sz="1800" dirty="0">
                <a:solidFill>
                  <a:schemeClr val="accent6"/>
                </a:solidFill>
              </a:rPr>
              <a:t> functions to move the file pointer between the read/write calls) performs what is called  </a:t>
            </a:r>
            <a:r>
              <a:rPr lang="en-US" altLang="en-US" sz="1800" b="1" dirty="0">
                <a:solidFill>
                  <a:schemeClr val="accent1"/>
                </a:solidFill>
              </a:rPr>
              <a:t>S</a:t>
            </a:r>
            <a:r>
              <a:rPr lang="en-US" altLang="en-US" sz="1800" b="1" dirty="0">
                <a:solidFill>
                  <a:srgbClr val="0070C0"/>
                </a:solidFill>
              </a:rPr>
              <a:t>equential I/O </a:t>
            </a:r>
            <a:r>
              <a:rPr lang="en-US" altLang="en-US" sz="1800" dirty="0">
                <a:solidFill>
                  <a:schemeClr val="tx2"/>
                </a:solidFill>
              </a:rPr>
              <a:t>(sequential read &amp; sequential write)</a:t>
            </a:r>
          </a:p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</a:rPr>
              <a:t>EOF condition state may be set after a </a:t>
            </a:r>
            <a:r>
              <a:rPr lang="en-US" altLang="en-US" sz="1800" b="1" dirty="0">
                <a:solidFill>
                  <a:schemeClr val="tx1">
                    <a:lumMod val="50000"/>
                  </a:schemeClr>
                </a:solidFill>
              </a:rPr>
              <a:t>read operation</a:t>
            </a:r>
            <a:endParaRPr lang="en-US" altLang="en-US" sz="1800" b="1" dirty="0"/>
          </a:p>
          <a:p>
            <a:pPr lvl="1"/>
            <a:r>
              <a:rPr lang="en-US" altLang="en-US" sz="1800" dirty="0">
                <a:solidFill>
                  <a:srgbClr val="0070C0"/>
                </a:solidFill>
              </a:rPr>
              <a:t>After the last byte is read 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</a:rPr>
              <a:t>in a file, additional reads results in a </a:t>
            </a:r>
            <a:r>
              <a:rPr lang="en-US" altLang="en-US" sz="1800" b="1" dirty="0">
                <a:solidFill>
                  <a:srgbClr val="0070C0"/>
                </a:solidFill>
              </a:rPr>
              <a:t>function return value </a:t>
            </a:r>
            <a:r>
              <a:rPr lang="en-US" altLang="en-US" sz="1800" dirty="0">
                <a:solidFill>
                  <a:srgbClr val="0070C0"/>
                </a:solidFill>
              </a:rPr>
              <a:t>of EOF </a:t>
            </a:r>
          </a:p>
          <a:p>
            <a:pPr lvl="1"/>
            <a:r>
              <a:rPr lang="en-US" altLang="en-US" sz="1800" b="1" dirty="0">
                <a:solidFill>
                  <a:schemeClr val="accent1"/>
                </a:solidFill>
              </a:rPr>
              <a:t>EOF signals </a:t>
            </a:r>
            <a:r>
              <a:rPr lang="en-US" altLang="en-US" sz="1800" dirty="0"/>
              <a:t>no more data is available to be read</a:t>
            </a:r>
          </a:p>
          <a:p>
            <a:pPr lvl="1"/>
            <a:r>
              <a:rPr lang="en-US" altLang="en-US" sz="1800" dirty="0">
                <a:solidFill>
                  <a:srgbClr val="FF0000"/>
                </a:solidFill>
              </a:rPr>
              <a:t>EOF is </a:t>
            </a:r>
            <a:r>
              <a:rPr lang="en-US" altLang="en-US" sz="1800" b="1" dirty="0">
                <a:solidFill>
                  <a:srgbClr val="FF0000"/>
                </a:solidFill>
              </a:rPr>
              <a:t>NOT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a character in the file</a:t>
            </a:r>
            <a:r>
              <a:rPr lang="en-US" altLang="en-US" sz="1800" dirty="0">
                <a:solidFill>
                  <a:srgbClr val="0070C0"/>
                </a:solidFill>
              </a:rPr>
              <a:t>, but a condition state on the stream</a:t>
            </a:r>
          </a:p>
          <a:p>
            <a:pPr lvl="1"/>
            <a:r>
              <a:rPr lang="en-US" altLang="en-US" sz="1800" dirty="0">
                <a:solidFill>
                  <a:srgbClr val="0070C0"/>
                </a:solidFill>
              </a:rPr>
              <a:t>EOF </a:t>
            </a:r>
            <a:r>
              <a:rPr lang="en-US" altLang="en-US" sz="1800" dirty="0">
                <a:solidFill>
                  <a:schemeClr val="accent6"/>
                </a:solidFill>
              </a:rPr>
              <a:t>is usually a </a:t>
            </a:r>
            <a:r>
              <a:rPr lang="en-US" altLang="en-US" sz="1800" dirty="0">
                <a:solidFill>
                  <a:srgbClr val="0070C0"/>
                </a:solidFill>
              </a:rPr>
              <a:t>#define EOF -1 macro </a:t>
            </a:r>
            <a:r>
              <a:rPr lang="en-US" altLang="en-US" sz="1800" dirty="0">
                <a:solidFill>
                  <a:schemeClr val="accent6"/>
                </a:solidFill>
              </a:rPr>
              <a:t>located in the file </a:t>
            </a:r>
            <a:r>
              <a:rPr lang="en-US" altLang="en-US" sz="1800" dirty="0" err="1">
                <a:solidFill>
                  <a:schemeClr val="accent6"/>
                </a:solidFill>
              </a:rPr>
              <a:t>stdio.h</a:t>
            </a:r>
            <a:r>
              <a:rPr lang="en-US" altLang="en-US" sz="1800" dirty="0">
                <a:solidFill>
                  <a:schemeClr val="accent6"/>
                </a:solidFill>
              </a:rPr>
              <a:t> (later in course)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54" y="51084"/>
            <a:ext cx="11135062" cy="856232"/>
          </a:xfrm>
        </p:spPr>
        <p:txBody>
          <a:bodyPr/>
          <a:lstStyle/>
          <a:p>
            <a:r>
              <a:rPr lang="en-US" sz="2800" dirty="0"/>
              <a:t>C standard I/O Library (</a:t>
            </a:r>
            <a:r>
              <a:rPr lang="en-US" sz="2800" dirty="0" err="1"/>
              <a:t>stdio</a:t>
            </a:r>
            <a:r>
              <a:rPr lang="en-US" sz="2800" dirty="0"/>
              <a:t>) File I/O</a:t>
            </a:r>
            <a:br>
              <a:rPr lang="en-US" sz="2800" dirty="0"/>
            </a:br>
            <a:r>
              <a:rPr lang="en-US" sz="2800" dirty="0"/>
              <a:t>File Position Pointer and EOF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1F67076B-8725-6647-918D-5EBE1D4E8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176" y="1223321"/>
            <a:ext cx="990600" cy="5115688"/>
          </a:xfrm>
          <a:prstGeom prst="foldedCorner">
            <a:avLst>
              <a:gd name="adj" fmla="val 21153"/>
            </a:avLst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file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28FFDEFC-D747-2947-98E9-6C0658532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6560" y="2817674"/>
            <a:ext cx="685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52493-AEF4-754F-93B4-4516615A1BD3}"/>
              </a:ext>
            </a:extLst>
          </p:cNvPr>
          <p:cNvSpPr txBox="1"/>
          <p:nvPr/>
        </p:nvSpPr>
        <p:spPr>
          <a:xfrm>
            <a:off x="8669059" y="2328091"/>
            <a:ext cx="181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Old file position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93D09-243F-5D45-9E0E-9A7AD3AB4D3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1D03FE8F-8CC8-264C-A3CA-775E9DA05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0535" y="4465379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118286-7024-B847-A4CA-A9D0D2191A84}"/>
              </a:ext>
            </a:extLst>
          </p:cNvPr>
          <p:cNvSpPr txBox="1"/>
          <p:nvPr/>
        </p:nvSpPr>
        <p:spPr>
          <a:xfrm>
            <a:off x="8332193" y="4302287"/>
            <a:ext cx="216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New file position pointer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05A0A5-1D24-904B-9547-D1174B8DD6DE}"/>
              </a:ext>
            </a:extLst>
          </p:cNvPr>
          <p:cNvCxnSpPr>
            <a:cxnSpLocks/>
          </p:cNvCxnSpPr>
          <p:nvPr/>
        </p:nvCxnSpPr>
        <p:spPr>
          <a:xfrm>
            <a:off x="10759460" y="2817674"/>
            <a:ext cx="0" cy="158666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DDF6B7-2E98-9C4C-AA5A-D424375F2563}"/>
              </a:ext>
            </a:extLst>
          </p:cNvPr>
          <p:cNvSpPr txBox="1"/>
          <p:nvPr/>
        </p:nvSpPr>
        <p:spPr>
          <a:xfrm>
            <a:off x="9413358" y="3397803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read N 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bytes/chars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070924-D4E8-F746-8C7B-F5B5652FB88A}"/>
              </a:ext>
            </a:extLst>
          </p:cNvPr>
          <p:cNvSpPr txBox="1"/>
          <p:nvPr/>
        </p:nvSpPr>
        <p:spPr>
          <a:xfrm>
            <a:off x="10459450" y="1169970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TOF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68B3A8-E958-4947-AD38-190B1362A09B}"/>
              </a:ext>
            </a:extLst>
          </p:cNvPr>
          <p:cNvSpPr txBox="1"/>
          <p:nvPr/>
        </p:nvSpPr>
        <p:spPr>
          <a:xfrm>
            <a:off x="10434934" y="6276675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2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30" y="182660"/>
            <a:ext cx="10515600" cy="43098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CSE30 </a:t>
            </a:r>
            <a:r>
              <a:rPr lang="en-US" dirty="0"/>
              <a:t>Class Resources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B9E5B6-A2A6-5D44-91C4-4A241527D9D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4170" y="582729"/>
            <a:ext cx="8938510" cy="616053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Section B Lecture Slides: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github.com</a:t>
            </a:r>
            <a:r>
              <a:rPr lang="en-US" sz="1800" dirty="0">
                <a:solidFill>
                  <a:srgbClr val="7030A0"/>
                </a:solidFill>
              </a:rPr>
              <a:t>/cse30-sp24/Muller-Slides</a:t>
            </a:r>
          </a:p>
          <a:p>
            <a:pPr lvl="1"/>
            <a:r>
              <a:rPr lang="en-US" sz="1800" dirty="0"/>
              <a:t>Located on class </a:t>
            </a:r>
            <a:r>
              <a:rPr lang="en-US" sz="1800" dirty="0" err="1"/>
              <a:t>github</a:t>
            </a:r>
            <a:r>
              <a:rPr lang="en-US" sz="1800" dirty="0"/>
              <a:t> in both </a:t>
            </a:r>
            <a:r>
              <a:rPr lang="en-US" sz="1800" dirty="0">
                <a:solidFill>
                  <a:srgbClr val="2C895B"/>
                </a:solidFill>
              </a:rPr>
              <a:t>pptx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0070C0"/>
                </a:solidFill>
              </a:rPr>
              <a:t>pdf</a:t>
            </a:r>
            <a:r>
              <a:rPr lang="en-US" sz="1800" dirty="0"/>
              <a:t> format</a:t>
            </a:r>
            <a:endParaRPr lang="en-US" sz="1800" b="1" dirty="0">
              <a:solidFill>
                <a:srgbClr val="F3753F"/>
              </a:solidFill>
            </a:endParaRPr>
          </a:p>
          <a:p>
            <a:pPr lvl="1"/>
            <a:r>
              <a:rPr lang="en-US" sz="1800" dirty="0"/>
              <a:t>Slides </a:t>
            </a:r>
            <a:r>
              <a:rPr lang="en-US" sz="1800" b="1" dirty="0">
                <a:solidFill>
                  <a:srgbClr val="0070C0"/>
                </a:solidFill>
              </a:rPr>
              <a:t>are updated constantly </a:t>
            </a:r>
            <a:r>
              <a:rPr lang="en-US" sz="1800" dirty="0"/>
              <a:t>to correct errors and to improve content 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Version is at the upper left on the title slide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Always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check</a:t>
            </a:r>
            <a:r>
              <a:rPr lang="en-US" sz="1800" dirty="0">
                <a:solidFill>
                  <a:srgbClr val="2C895B"/>
                </a:solidFill>
              </a:rPr>
              <a:t> you have the current version the morning before lecture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Class </a:t>
            </a:r>
            <a:r>
              <a:rPr lang="en-US" sz="1800" b="1" dirty="0" err="1">
                <a:solidFill>
                  <a:schemeClr val="accent1"/>
                </a:solidFill>
              </a:rPr>
              <a:t>github</a:t>
            </a:r>
            <a:r>
              <a:rPr lang="en-US" sz="1800" b="1" dirty="0">
                <a:solidFill>
                  <a:schemeClr val="accent1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github.com</a:t>
            </a:r>
            <a:r>
              <a:rPr lang="en-US" sz="1800" dirty="0">
                <a:solidFill>
                  <a:srgbClr val="7030A0"/>
                </a:solidFill>
              </a:rPr>
              <a:t>/cse30-sp24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Piazza</a:t>
            </a:r>
            <a:r>
              <a:rPr lang="en-US" sz="1800" b="1" dirty="0">
                <a:solidFill>
                  <a:srgbClr val="2C895B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piazza.com</a:t>
            </a:r>
            <a:r>
              <a:rPr lang="en-US" sz="1800" dirty="0">
                <a:solidFill>
                  <a:srgbClr val="7030A0"/>
                </a:solidFill>
              </a:rPr>
              <a:t>/</a:t>
            </a:r>
            <a:r>
              <a:rPr lang="en-US" sz="1800" dirty="0" err="1">
                <a:solidFill>
                  <a:srgbClr val="7030A0"/>
                </a:solidFill>
              </a:rPr>
              <a:t>ucsd</a:t>
            </a:r>
            <a:r>
              <a:rPr lang="en-US" sz="1800" dirty="0">
                <a:solidFill>
                  <a:srgbClr val="7030A0"/>
                </a:solidFill>
              </a:rPr>
              <a:t>/spring2024/cse30_sp24_a0/home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First Place to go to </a:t>
            </a:r>
            <a:r>
              <a:rPr lang="en-US" sz="1800" dirty="0">
                <a:solidFill>
                  <a:schemeClr val="accent6"/>
                </a:solidFill>
              </a:rPr>
              <a:t>for</a:t>
            </a:r>
            <a:r>
              <a:rPr lang="en-US" sz="1800" b="1" dirty="0">
                <a:solidFill>
                  <a:srgbClr val="2C895B"/>
                </a:solidFill>
              </a:rPr>
              <a:t> Q/A </a:t>
            </a:r>
            <a:r>
              <a:rPr lang="en-US" sz="1800" dirty="0">
                <a:solidFill>
                  <a:schemeClr val="accent6"/>
                </a:solidFill>
              </a:rPr>
              <a:t>and</a:t>
            </a:r>
            <a:r>
              <a:rPr lang="en-US" sz="1800" b="1" dirty="0">
                <a:solidFill>
                  <a:srgbClr val="2C895B"/>
                </a:solidFill>
              </a:rPr>
              <a:t> important announcements 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Public piazza posts are for: </a:t>
            </a:r>
            <a:r>
              <a:rPr lang="en-US" sz="1800" dirty="0">
                <a:solidFill>
                  <a:schemeClr val="tx2"/>
                </a:solidFill>
              </a:rPr>
              <a:t>general questions on PA's and lectures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chemeClr val="accent6"/>
                </a:solidFill>
              </a:rPr>
              <a:t>Do not post publicly </a:t>
            </a:r>
            <a:r>
              <a:rPr lang="en-US" sz="1800" dirty="0">
                <a:solidFill>
                  <a:schemeClr val="accent6"/>
                </a:solidFill>
              </a:rPr>
              <a:t>any parts of an assignment, quiz or exam solution</a:t>
            </a:r>
          </a:p>
          <a:p>
            <a:pPr lvl="1"/>
            <a:r>
              <a:rPr lang="en-US" sz="1800" b="1" dirty="0">
                <a:solidFill>
                  <a:srgbClr val="00B050"/>
                </a:solidFill>
              </a:rPr>
              <a:t>Private posts are for: </a:t>
            </a:r>
            <a:r>
              <a:rPr lang="en-US" sz="1800" dirty="0">
                <a:solidFill>
                  <a:schemeClr val="accent6"/>
                </a:solidFill>
              </a:rPr>
              <a:t>specific situation relating to just you or you are not sure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Tutor Lab hour schedule: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autograder.ucsd.edu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For getting help from the tutors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Canvas</a:t>
            </a:r>
            <a:r>
              <a:rPr lang="en-US" sz="1800" dirty="0">
                <a:solidFill>
                  <a:srgbClr val="2C895B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canvas.ucsd.edu</a:t>
            </a:r>
            <a:r>
              <a:rPr lang="en-US" sz="1800" dirty="0">
                <a:solidFill>
                  <a:srgbClr val="7030A0"/>
                </a:solidFill>
              </a:rPr>
              <a:t>/courses/54650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Links to quizzes, textbooks, programming assignments, exams</a:t>
            </a:r>
            <a:endParaRPr lang="en-US" sz="1800" b="1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rgbClr val="0070C0"/>
                </a:solidFill>
              </a:rPr>
              <a:t>Gradescope</a:t>
            </a:r>
            <a:r>
              <a:rPr lang="en-US" sz="1800" b="1" dirty="0">
                <a:solidFill>
                  <a:srgbClr val="0070C0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www.gradescope.com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Quizzes and Submitting programming assignments </a:t>
            </a:r>
          </a:p>
          <a:p>
            <a:pPr lvl="1"/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304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0592" y="2686675"/>
            <a:ext cx="11551321" cy="39832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How can you have an </a:t>
            </a:r>
            <a:r>
              <a:rPr lang="en-US" sz="2000" dirty="0">
                <a:solidFill>
                  <a:srgbClr val="FF0000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when reading from a keyboard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stdio</a:t>
            </a:r>
            <a:r>
              <a:rPr lang="en-US" sz="2000" dirty="0"/>
              <a:t> I/O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library functions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designed</a:t>
            </a:r>
            <a:r>
              <a:rPr lang="en-US" sz="2000" dirty="0">
                <a:solidFill>
                  <a:srgbClr val="0070C0"/>
                </a:solidFill>
              </a:rPr>
              <a:t> to work primarily on </a:t>
            </a:r>
            <a:r>
              <a:rPr lang="en-US" sz="2000" b="1" dirty="0">
                <a:solidFill>
                  <a:srgbClr val="0070C0"/>
                </a:solidFill>
              </a:rPr>
              <a:t>files</a:t>
            </a:r>
            <a:endParaRPr lang="en-US" sz="2000" b="1" dirty="0"/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With </a:t>
            </a:r>
            <a:r>
              <a:rPr lang="en-US" sz="2000" dirty="0">
                <a:solidFill>
                  <a:srgbClr val="0070C0"/>
                </a:solidFill>
              </a:rPr>
              <a:t>keyboard devices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semantics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of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0070C0"/>
                </a:solidFill>
              </a:rPr>
              <a:t>file operations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needs to be </a:t>
            </a:r>
            <a:r>
              <a:rPr lang="en-US" sz="2000" i="1" dirty="0">
                <a:solidFill>
                  <a:srgbClr val="0070C0"/>
                </a:solidFill>
              </a:rPr>
              <a:t>"simulated"</a:t>
            </a:r>
          </a:p>
          <a:p>
            <a:r>
              <a:rPr lang="en-US" altLang="en-US" sz="2000" dirty="0">
                <a:solidFill>
                  <a:srgbClr val="00B050"/>
                </a:solidFill>
              </a:rPr>
              <a:t>Example: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when a program (or a shell) is </a:t>
            </a:r>
            <a:r>
              <a:rPr lang="en-US" altLang="en-US" sz="2000" dirty="0">
                <a:solidFill>
                  <a:srgbClr val="0070C0"/>
                </a:solidFill>
              </a:rPr>
              <a:t>reading the keyboard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and is blocked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waiting for input it is waiting for you to type a line</a:t>
            </a:r>
          </a:p>
          <a:p>
            <a:pPr lvl="1"/>
            <a:r>
              <a:rPr lang="en-US" altLang="en-US" sz="2000" b="1" dirty="0">
                <a:solidFill>
                  <a:srgbClr val="0070C0"/>
                </a:solidFill>
              </a:rPr>
              <a:t>This is NOT an EOF condition</a:t>
            </a:r>
          </a:p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To </a:t>
            </a:r>
            <a:r>
              <a:rPr lang="en-US" altLang="en-US" sz="2000" dirty="0">
                <a:solidFill>
                  <a:srgbClr val="FF0000"/>
                </a:solidFill>
              </a:rPr>
              <a:t>set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an </a:t>
            </a:r>
            <a:r>
              <a:rPr lang="en-US" altLang="en-US" sz="2000" i="1" dirty="0">
                <a:solidFill>
                  <a:srgbClr val="FF0000"/>
                </a:solidFill>
              </a:rPr>
              <a:t>EOF condition from the keyboard, </a:t>
            </a:r>
            <a:r>
              <a:rPr lang="en-US" altLang="en-US" sz="2000" dirty="0">
                <a:solidFill>
                  <a:srgbClr val="2C895B"/>
                </a:solidFill>
              </a:rPr>
              <a:t>type</a:t>
            </a:r>
            <a:r>
              <a:rPr lang="en-US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on an input line all by itself: </a:t>
            </a:r>
          </a:p>
          <a:p>
            <a:pPr marL="0" indent="0">
              <a:buNone/>
            </a:pPr>
            <a:r>
              <a:rPr lang="en-US" altLang="en-US" sz="2000" i="1" dirty="0"/>
              <a:t>        </a:t>
            </a:r>
            <a:r>
              <a:rPr lang="en-US" altLang="en-US" sz="2000" i="1" dirty="0">
                <a:solidFill>
                  <a:srgbClr val="0070C0"/>
                </a:solidFill>
              </a:rPr>
              <a:t>two key combination (</a:t>
            </a:r>
            <a:r>
              <a:rPr lang="en-US" altLang="en-US" sz="2000" b="1" i="1" dirty="0">
                <a:solidFill>
                  <a:schemeClr val="accent6"/>
                </a:solidFill>
              </a:rPr>
              <a:t>ctrl key </a:t>
            </a:r>
            <a:r>
              <a:rPr lang="en-US" altLang="en-US" sz="2000" i="1" dirty="0">
                <a:solidFill>
                  <a:srgbClr val="0070C0"/>
                </a:solidFill>
              </a:rPr>
              <a:t>and the </a:t>
            </a:r>
            <a:r>
              <a:rPr lang="en-US" altLang="en-US" sz="2000" b="1" i="1" dirty="0">
                <a:solidFill>
                  <a:schemeClr val="accent6"/>
                </a:solidFill>
              </a:rPr>
              <a:t>d key </a:t>
            </a:r>
            <a:r>
              <a:rPr lang="en-US" altLang="en-US" sz="2000" i="1" dirty="0">
                <a:solidFill>
                  <a:srgbClr val="0070C0"/>
                </a:solidFill>
              </a:rPr>
              <a:t>at same time), </a:t>
            </a:r>
            <a:r>
              <a:rPr lang="en-US" altLang="en-US" sz="2000" b="1" dirty="0">
                <a:solidFill>
                  <a:srgbClr val="0070C0"/>
                </a:solidFill>
              </a:rPr>
              <a:t>followed by a return/enter</a:t>
            </a:r>
          </a:p>
          <a:p>
            <a:pPr marL="354012" lvl="1" indent="0">
              <a:buNone/>
            </a:pPr>
            <a:r>
              <a:rPr lang="en-US" altLang="en-US" sz="2000" b="1" dirty="0">
                <a:solidFill>
                  <a:srgbClr val="0070C0"/>
                </a:solidFill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ctrl-d 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often shown in slides etc. as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92" y="188029"/>
            <a:ext cx="11589406" cy="390520"/>
          </a:xfrm>
        </p:spPr>
        <p:txBody>
          <a:bodyPr/>
          <a:lstStyle/>
          <a:p>
            <a:r>
              <a:rPr lang="en-US" dirty="0" err="1"/>
              <a:t>stdio</a:t>
            </a:r>
            <a:r>
              <a:rPr lang="en-US" dirty="0"/>
              <a:t> File I/O – Working with a Keyboard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EF385-82DC-DA4E-9269-5CD4A8D52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F3C608C-2234-B74F-A2B7-6BB9101D6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5319" y="732048"/>
            <a:ext cx="9316278" cy="189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881D21-096B-2146-BAB3-0B6A3B88FF4C}"/>
              </a:ext>
            </a:extLst>
          </p:cNvPr>
          <p:cNvSpPr txBox="1"/>
          <p:nvPr/>
        </p:nvSpPr>
        <p:spPr>
          <a:xfrm>
            <a:off x="9561597" y="1354912"/>
            <a:ext cx="187904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I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signal EOF?</a:t>
            </a:r>
          </a:p>
        </p:txBody>
      </p:sp>
    </p:spTree>
    <p:extLst>
      <p:ext uri="{BB962C8B-B14F-4D97-AF65-F5344CB8AC3E}">
        <p14:creationId xmlns:p14="http://schemas.microsoft.com/office/powerpoint/2010/main" val="28072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94" y="204230"/>
            <a:ext cx="10515600" cy="555661"/>
          </a:xfrm>
        </p:spPr>
        <p:txBody>
          <a:bodyPr/>
          <a:lstStyle/>
          <a:p>
            <a:r>
              <a:rPr lang="en-US" dirty="0"/>
              <a:t>Character I/O (Also the Primary loop in PA3)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DCCE9780-A01A-BD4B-AC1A-9A6D324D151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9085" y="812767"/>
            <a:ext cx="6975063" cy="4516887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// copy stdin to </a:t>
            </a:r>
            <a:r>
              <a:rPr lang="en-US" altLang="en-US" sz="1800" b="1" i="1" dirty="0" err="1">
                <a:solidFill>
                  <a:srgbClr val="2C895B"/>
                </a:solidFill>
                <a:latin typeface="Courier New" panose="02070309020205020404" pitchFamily="49" charset="0"/>
              </a:rPr>
              <a:t>stdout</a:t>
            </a: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 one char at a time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((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!= EOF)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(void)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ignore return value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A10A4F74-6F65-B54E-A7FA-082D19D34CF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382010" y="820100"/>
            <a:ext cx="2373034" cy="2605682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8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%./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a &gt; 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723BA-73DE-2D41-8FA1-6B0250A74F2A}"/>
              </a:ext>
            </a:extLst>
          </p:cNvPr>
          <p:cNvGrpSpPr/>
          <p:nvPr/>
        </p:nvGrpSpPr>
        <p:grpSpPr>
          <a:xfrm>
            <a:off x="3588429" y="1663963"/>
            <a:ext cx="3527496" cy="1861753"/>
            <a:chOff x="9140875" y="2856669"/>
            <a:chExt cx="3527496" cy="186175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8F37A33-E418-1046-BDA5-EBC0B32DA82B}"/>
                </a:ext>
              </a:extLst>
            </p:cNvPr>
            <p:cNvSpPr txBox="1"/>
            <p:nvPr/>
          </p:nvSpPr>
          <p:spPr>
            <a:xfrm>
              <a:off x="9140875" y="2856669"/>
              <a:ext cx="3527496" cy="9233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 to handle EOF </a:t>
              </a:r>
            </a:p>
            <a:p>
              <a:r>
                <a:rPr lang="en-US" dirty="0">
                  <a:solidFill>
                    <a:srgbClr val="2C895B"/>
                  </a:solidFill>
                </a:rPr>
                <a:t>EOF is a macro integer in </a:t>
              </a:r>
              <a:r>
                <a:rPr lang="en-US" dirty="0" err="1">
                  <a:solidFill>
                    <a:srgbClr val="2C895B"/>
                  </a:solidFill>
                </a:rPr>
                <a:t>stdio.h</a:t>
              </a:r>
              <a:endParaRPr lang="en-US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0294F47-B639-7E4C-8D53-FE81C26A1D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6845" y="3832875"/>
              <a:ext cx="510102" cy="8855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F593AF-E25F-AC44-BCE5-1893A44AF808}"/>
              </a:ext>
            </a:extLst>
          </p:cNvPr>
          <p:cNvGrpSpPr/>
          <p:nvPr/>
        </p:nvGrpSpPr>
        <p:grpSpPr>
          <a:xfrm>
            <a:off x="1910674" y="4103252"/>
            <a:ext cx="8514523" cy="1687937"/>
            <a:chOff x="7680190" y="4371238"/>
            <a:chExt cx="8514523" cy="168793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2BD0A5-8E67-434B-AB22-C6C7C6CCD8FA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7680190" y="4371238"/>
              <a:ext cx="2332424" cy="94927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6D4D55-E265-0140-9AF4-41B69FB076B4}"/>
                </a:ext>
              </a:extLst>
            </p:cNvPr>
            <p:cNvSpPr txBox="1"/>
            <p:nvPr/>
          </p:nvSpPr>
          <p:spPr>
            <a:xfrm>
              <a:off x="10012614" y="4581847"/>
              <a:ext cx="6182099" cy="14773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codes </a:t>
              </a:r>
              <a:r>
                <a:rPr lang="en-US" dirty="0">
                  <a:solidFill>
                    <a:srgbClr val="F37440"/>
                  </a:solidFill>
                </a:rPr>
                <a:t>unless you do not need it</a:t>
              </a:r>
              <a:endParaRPr lang="en-US" dirty="0">
                <a:solidFill>
                  <a:schemeClr val="accent1"/>
                </a:solidFill>
              </a:endParaRP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Sometimes you may see a (void) cast which indicates </a:t>
              </a:r>
              <a:r>
                <a:rPr lang="en-US" b="1" i="1" dirty="0">
                  <a:solidFill>
                    <a:srgbClr val="7030A0"/>
                  </a:solidFill>
                </a:rPr>
                <a:t>ignoring the return value is deliberate</a:t>
              </a:r>
              <a:r>
                <a:rPr lang="en-US" dirty="0">
                  <a:solidFill>
                    <a:schemeClr val="accent1"/>
                  </a:solidFill>
                </a:rPr>
                <a:t> this is often required by many coding standards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102D1B-4C55-484B-8EE2-EFFAB76DDB84}"/>
              </a:ext>
            </a:extLst>
          </p:cNvPr>
          <p:cNvGrpSpPr/>
          <p:nvPr/>
        </p:nvGrpSpPr>
        <p:grpSpPr>
          <a:xfrm>
            <a:off x="8018433" y="1096247"/>
            <a:ext cx="3963954" cy="1309231"/>
            <a:chOff x="8150400" y="1308844"/>
            <a:chExt cx="3963954" cy="1309231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3E824D4-BBC2-CF48-ACC3-9193F0E0624E}"/>
                </a:ext>
              </a:extLst>
            </p:cNvPr>
            <p:cNvSpPr txBox="1"/>
            <p:nvPr/>
          </p:nvSpPr>
          <p:spPr>
            <a:xfrm>
              <a:off x="9927688" y="1308844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DDE03B7-6A0C-8345-AA62-E1D93E7F83DB}"/>
                </a:ext>
              </a:extLst>
            </p:cNvPr>
            <p:cNvSpPr txBox="1"/>
            <p:nvPr/>
          </p:nvSpPr>
          <p:spPr>
            <a:xfrm>
              <a:off x="9927688" y="1805949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Printed by program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E8B7A02-4406-4B45-981B-149DC15889CD}"/>
                </a:ext>
              </a:extLst>
            </p:cNvPr>
            <p:cNvSpPr txBox="1"/>
            <p:nvPr/>
          </p:nvSpPr>
          <p:spPr>
            <a:xfrm>
              <a:off x="9927688" y="2248743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3E6D3AD0-884B-EE44-96BE-AB06FFC69409}"/>
                </a:ext>
              </a:extLst>
            </p:cNvPr>
            <p:cNvSpPr/>
            <p:nvPr/>
          </p:nvSpPr>
          <p:spPr>
            <a:xfrm>
              <a:off x="9532800" y="1493510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Left Arrow 161">
              <a:extLst>
                <a:ext uri="{FF2B5EF4-FFF2-40B4-BE49-F238E27FC236}">
                  <a16:creationId xmlns:a16="http://schemas.microsoft.com/office/drawing/2014/main" id="{B2417F17-721A-9940-A6C4-F3E2CF36CBA8}"/>
                </a:ext>
              </a:extLst>
            </p:cNvPr>
            <p:cNvSpPr/>
            <p:nvPr/>
          </p:nvSpPr>
          <p:spPr>
            <a:xfrm>
              <a:off x="9532800" y="1955175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Left Arrow 162">
              <a:extLst>
                <a:ext uri="{FF2B5EF4-FFF2-40B4-BE49-F238E27FC236}">
                  <a16:creationId xmlns:a16="http://schemas.microsoft.com/office/drawing/2014/main" id="{3B18EA30-269C-4045-B761-C107B2CFE6F2}"/>
                </a:ext>
              </a:extLst>
            </p:cNvPr>
            <p:cNvSpPr/>
            <p:nvPr/>
          </p:nvSpPr>
          <p:spPr>
            <a:xfrm>
              <a:off x="8150400" y="2377776"/>
              <a:ext cx="176177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2EA9FB-AE34-41A4-749A-3A58460B3270}"/>
              </a:ext>
            </a:extLst>
          </p:cNvPr>
          <p:cNvGrpSpPr/>
          <p:nvPr/>
        </p:nvGrpSpPr>
        <p:grpSpPr>
          <a:xfrm>
            <a:off x="9544721" y="2878288"/>
            <a:ext cx="2489884" cy="369332"/>
            <a:chOff x="10018437" y="1120221"/>
            <a:chExt cx="2489884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05280E-519E-B516-1C29-81539A3B2491}"/>
                </a:ext>
              </a:extLst>
            </p:cNvPr>
            <p:cNvSpPr txBox="1"/>
            <p:nvPr/>
          </p:nvSpPr>
          <p:spPr>
            <a:xfrm>
              <a:off x="10241047" y="1120221"/>
              <a:ext cx="2267274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Copies file a to file b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ED2295B9-CFA6-3092-80DA-A208927EA193}"/>
                </a:ext>
              </a:extLst>
            </p:cNvPr>
            <p:cNvSpPr/>
            <p:nvPr/>
          </p:nvSpPr>
          <p:spPr>
            <a:xfrm>
              <a:off x="10018437" y="1282280"/>
              <a:ext cx="24530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662D4D-4944-DB5D-C20D-69892B818949}"/>
              </a:ext>
            </a:extLst>
          </p:cNvPr>
          <p:cNvSpPr txBox="1"/>
          <p:nvPr/>
        </p:nvSpPr>
        <p:spPr>
          <a:xfrm>
            <a:off x="1739585" y="6102654"/>
            <a:ext cx="62760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sure you use int variable with </a:t>
            </a:r>
            <a:r>
              <a:rPr lang="en-US" dirty="0" err="1">
                <a:solidFill>
                  <a:srgbClr val="FF0000"/>
                </a:solidFill>
              </a:rPr>
              <a:t>getchar</a:t>
            </a:r>
            <a:r>
              <a:rPr lang="en-US" dirty="0">
                <a:solidFill>
                  <a:srgbClr val="FF0000"/>
                </a:solidFill>
              </a:rPr>
              <a:t>() and </a:t>
            </a:r>
            <a:r>
              <a:rPr lang="en-US" dirty="0" err="1">
                <a:solidFill>
                  <a:srgbClr val="FF0000"/>
                </a:solidFill>
              </a:rPr>
              <a:t>putchar</a:t>
            </a:r>
            <a:r>
              <a:rPr lang="en-US" dirty="0">
                <a:solidFill>
                  <a:srgbClr val="FF0000"/>
                </a:solidFill>
              </a:rPr>
              <a:t>()!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2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82" y="76398"/>
            <a:ext cx="11128268" cy="715294"/>
          </a:xfrm>
        </p:spPr>
        <p:txBody>
          <a:bodyPr/>
          <a:lstStyle/>
          <a:p>
            <a:r>
              <a:rPr lang="en-US" dirty="0"/>
              <a:t>Background: What is a Definition?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DC04-7F26-F848-A3C4-0AC772E3D23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1314" y="1113054"/>
            <a:ext cx="9703403" cy="494318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3"/>
                </a:solidFill>
              </a:rPr>
              <a:t>Definition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>
                <a:solidFill>
                  <a:schemeClr val="accent3"/>
                </a:solidFill>
              </a:rPr>
              <a:t>creates an </a:t>
            </a:r>
            <a:r>
              <a:rPr lang="en-US" sz="2000" u="sng" dirty="0">
                <a:solidFill>
                  <a:schemeClr val="accent3"/>
                </a:solidFill>
              </a:rPr>
              <a:t>instance</a:t>
            </a:r>
            <a:r>
              <a:rPr lang="en-US" sz="2000" dirty="0">
                <a:solidFill>
                  <a:schemeClr val="accent3"/>
                </a:solidFill>
              </a:rPr>
              <a:t> of a </a:t>
            </a:r>
            <a:r>
              <a:rPr lang="en-US" sz="2000" i="1" dirty="0">
                <a:solidFill>
                  <a:schemeClr val="accent3"/>
                </a:solidFill>
              </a:rPr>
              <a:t>thing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There </a:t>
            </a:r>
            <a:r>
              <a:rPr lang="en-US" sz="2000" b="1" dirty="0"/>
              <a:t>must be exactly </a:t>
            </a:r>
            <a:r>
              <a:rPr lang="en-US" sz="2000" b="1" u="sng" dirty="0"/>
              <a:t>one</a:t>
            </a:r>
            <a:r>
              <a:rPr lang="en-US" sz="2000" dirty="0"/>
              <a:t> definition of each </a:t>
            </a:r>
            <a:r>
              <a:rPr lang="en-US" sz="2000" i="1" dirty="0">
                <a:solidFill>
                  <a:schemeClr val="accent1"/>
                </a:solidFill>
              </a:rPr>
              <a:t>function or </a:t>
            </a:r>
            <a:r>
              <a:rPr lang="en-US" sz="2000" i="1" dirty="0">
                <a:solidFill>
                  <a:srgbClr val="7030A0"/>
                </a:solidFill>
              </a:rPr>
              <a:t>variable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(no duplicates)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In C you must </a:t>
            </a:r>
            <a:r>
              <a:rPr lang="en-US" sz="2000" dirty="0">
                <a:solidFill>
                  <a:schemeClr val="accent1"/>
                </a:solidFill>
              </a:rPr>
              <a:t>define </a:t>
            </a:r>
            <a:r>
              <a:rPr lang="en-US" sz="2000" dirty="0"/>
              <a:t>a </a:t>
            </a:r>
            <a:r>
              <a:rPr lang="en-US" sz="2000" dirty="0">
                <a:solidFill>
                  <a:srgbClr val="7030A0"/>
                </a:solidFill>
              </a:rPr>
              <a:t>variable</a:t>
            </a:r>
            <a:r>
              <a:rPr lang="en-US" sz="2000" dirty="0">
                <a:solidFill>
                  <a:schemeClr val="accent1"/>
                </a:solidFill>
              </a:rPr>
              <a:t> or a function </a:t>
            </a:r>
            <a:r>
              <a:rPr lang="en-US" sz="2000" b="1" dirty="0">
                <a:solidFill>
                  <a:srgbClr val="F37440"/>
                </a:solidFill>
              </a:rPr>
              <a:t>before first use </a:t>
            </a:r>
            <a:r>
              <a:rPr lang="en-US" sz="2000" dirty="0"/>
              <a:t>in your code</a:t>
            </a:r>
          </a:p>
          <a:p>
            <a:pPr lvl="1"/>
            <a:endParaRPr lang="en-US" sz="18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Function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 </a:t>
            </a:r>
            <a:r>
              <a:rPr lang="en-US" sz="2000" b="1" dirty="0">
                <a:solidFill>
                  <a:schemeClr val="accent6"/>
                </a:solidFill>
              </a:rPr>
              <a:t>(compiler actions)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creates code </a:t>
            </a:r>
            <a:r>
              <a:rPr lang="en-US" sz="2000" dirty="0"/>
              <a:t>you wrote in the functions body </a:t>
            </a:r>
            <a:endParaRPr lang="en-US" sz="2000" u="sng" dirty="0"/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</a:t>
            </a:r>
            <a:r>
              <a:rPr lang="en-US" sz="2000" dirty="0"/>
              <a:t> memory to store the code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dirty="0"/>
              <a:t> the function name to the allocated memory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definitions</a:t>
            </a:r>
            <a:r>
              <a:rPr lang="en-US" sz="2000" b="1" dirty="0"/>
              <a:t> (compiler actions)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 memory: </a:t>
            </a:r>
            <a:r>
              <a:rPr lang="en-US" sz="2000" dirty="0">
                <a:solidFill>
                  <a:srgbClr val="0070C0"/>
                </a:solidFill>
              </a:rPr>
              <a:t>generate code </a:t>
            </a:r>
            <a:r>
              <a:rPr lang="en-US" sz="2000" dirty="0">
                <a:solidFill>
                  <a:srgbClr val="F37440"/>
                </a:solidFill>
              </a:rPr>
              <a:t>to allocate space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initialize memory: </a:t>
            </a:r>
            <a:r>
              <a:rPr lang="en-US" sz="2000" dirty="0">
                <a:solidFill>
                  <a:srgbClr val="0070C0"/>
                </a:solidFill>
              </a:rPr>
              <a:t>generate code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37440"/>
                </a:solidFill>
              </a:rPr>
              <a:t>initialize the memory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2C895B"/>
                </a:solidFill>
              </a:rPr>
              <a:t>(or associates) </a:t>
            </a:r>
            <a:r>
              <a:rPr lang="en-US" sz="2000" dirty="0"/>
              <a:t>the variable name to the allocated memory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3159D-1992-EF4C-B2E3-19674EC59B1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1712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-30759"/>
            <a:ext cx="11340296" cy="715294"/>
          </a:xfrm>
        </p:spPr>
        <p:txBody>
          <a:bodyPr/>
          <a:lstStyle/>
          <a:p>
            <a:r>
              <a:rPr lang="en-US" dirty="0"/>
              <a:t>Background: </a:t>
            </a:r>
            <a:r>
              <a:rPr lang="en-US" sz="2800" dirty="0"/>
              <a:t>What is a Declaration?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BF7A8-F996-6743-82BD-EF977EA5D46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90918" y="953007"/>
            <a:ext cx="10652399" cy="56091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dirty="0">
                <a:solidFill>
                  <a:srgbClr val="0070C0"/>
                </a:solidFill>
              </a:rPr>
              <a:t>: describes a </a:t>
            </a:r>
            <a:r>
              <a:rPr lang="en-US" sz="2000" b="1" i="1" dirty="0">
                <a:solidFill>
                  <a:srgbClr val="0070C0"/>
                </a:solidFill>
              </a:rPr>
              <a:t>thing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– specifies types, </a:t>
            </a:r>
            <a:r>
              <a:rPr lang="en-US" sz="2000" b="1" dirty="0">
                <a:solidFill>
                  <a:srgbClr val="0070C0"/>
                </a:solidFill>
              </a:rPr>
              <a:t>does not create </a:t>
            </a:r>
            <a:r>
              <a:rPr lang="en-US" sz="2000" dirty="0">
                <a:solidFill>
                  <a:srgbClr val="0070C0"/>
                </a:solidFill>
              </a:rPr>
              <a:t>an instance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Each declaration </a:t>
            </a:r>
            <a:r>
              <a:rPr lang="en-US" sz="2000" dirty="0">
                <a:solidFill>
                  <a:srgbClr val="0070C0"/>
                </a:solidFill>
              </a:rPr>
              <a:t>has an associated </a:t>
            </a:r>
            <a:r>
              <a:rPr lang="en-US" sz="2000" b="1" i="1" dirty="0">
                <a:solidFill>
                  <a:srgbClr val="0070C0"/>
                </a:solidFill>
              </a:rPr>
              <a:t>identifier</a:t>
            </a:r>
            <a:r>
              <a:rPr lang="en-US" sz="2000" dirty="0">
                <a:solidFill>
                  <a:srgbClr val="0070C0"/>
                </a:solidFill>
              </a:rPr>
              <a:t> (the name)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Function prototype </a:t>
            </a:r>
            <a:r>
              <a:rPr lang="en-US" sz="2000" dirty="0"/>
              <a:t>describes how to write the code </a:t>
            </a:r>
            <a:r>
              <a:rPr lang="en-US" sz="2000" dirty="0">
                <a:solidFill>
                  <a:schemeClr val="accent6"/>
                </a:solidFill>
              </a:rPr>
              <a:t>to call a function </a:t>
            </a:r>
            <a:r>
              <a:rPr lang="en-US" sz="2000" dirty="0">
                <a:solidFill>
                  <a:srgbClr val="00B050"/>
                </a:solidFill>
              </a:rPr>
              <a:t>defined elsewhere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function name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the function return value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types of each of the parameters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Variable declaration </a:t>
            </a:r>
            <a:r>
              <a:rPr lang="en-US" sz="2000" dirty="0"/>
              <a:t>describes how to write the code to use a variable in a statement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variable name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a variable </a:t>
            </a:r>
            <a:r>
              <a:rPr lang="en-US" sz="2000" dirty="0">
                <a:solidFill>
                  <a:schemeClr val="tx2"/>
                </a:solidFill>
              </a:rPr>
              <a:t>that is </a:t>
            </a:r>
            <a:r>
              <a:rPr lang="en-US" sz="2000" b="1" dirty="0">
                <a:solidFill>
                  <a:schemeClr val="tx2"/>
                </a:solidFill>
              </a:rPr>
              <a:t>defined elsewhere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Derived and defined type description</a:t>
            </a:r>
          </a:p>
          <a:p>
            <a:pPr lvl="1"/>
            <a:r>
              <a:rPr lang="en-US" sz="2000" b="1" dirty="0"/>
              <a:t>Identifier</a:t>
            </a:r>
            <a:r>
              <a:rPr lang="en-US" sz="2000" dirty="0"/>
              <a:t> describes the derived/defined type</a:t>
            </a:r>
          </a:p>
          <a:p>
            <a:pPr lvl="1"/>
            <a:r>
              <a:rPr lang="en-US" sz="2000" dirty="0"/>
              <a:t>struct, arrays, plus others (covered later)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An </a:t>
            </a:r>
            <a:r>
              <a:rPr lang="en-US" sz="2000" b="1" dirty="0">
                <a:solidFill>
                  <a:schemeClr val="accent5"/>
                </a:solidFill>
              </a:rPr>
              <a:t>identifier</a:t>
            </a:r>
            <a:r>
              <a:rPr lang="en-US" sz="2000" dirty="0"/>
              <a:t> may be </a:t>
            </a:r>
            <a:r>
              <a:rPr lang="en-US" sz="2000" b="1" dirty="0">
                <a:solidFill>
                  <a:schemeClr val="accent5"/>
                </a:solidFill>
              </a:rPr>
              <a:t>declared multiple times</a:t>
            </a:r>
            <a:r>
              <a:rPr lang="en-US" sz="2000" dirty="0"/>
              <a:t>, but </a:t>
            </a:r>
            <a:r>
              <a:rPr lang="en-US" sz="2000" b="1" dirty="0">
                <a:solidFill>
                  <a:schemeClr val="accent5"/>
                </a:solidFill>
              </a:rPr>
              <a:t>only defined once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rgbClr val="FF0000"/>
                </a:solidFill>
              </a:rPr>
              <a:t>definition</a:t>
            </a:r>
            <a:r>
              <a:rPr lang="en-US" sz="2000" b="1" dirty="0">
                <a:solidFill>
                  <a:srgbClr val="2C895B"/>
                </a:solidFill>
              </a:rPr>
              <a:t> is also a </a:t>
            </a: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b="1" dirty="0">
                <a:solidFill>
                  <a:srgbClr val="2C895B"/>
                </a:solidFill>
              </a:rPr>
              <a:t> in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E8D40-E4C9-BD40-8BB4-339FC3A0714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8404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0297-A39C-C444-A6A2-D9608482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9" y="99650"/>
            <a:ext cx="10515600" cy="715294"/>
          </a:xfrm>
        </p:spPr>
        <p:txBody>
          <a:bodyPr anchor="t"/>
          <a:lstStyle/>
          <a:p>
            <a:r>
              <a:rPr lang="en-US" sz="2800" dirty="0">
                <a:solidFill>
                  <a:srgbClr val="0070C0"/>
                </a:solidFill>
              </a:rPr>
              <a:t>Definitions and Declarations Use in C</a:t>
            </a:r>
            <a:endParaRPr lang="en-US" sz="28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531ED87-0E63-5948-B4AE-94D75818A799}"/>
              </a:ext>
            </a:extLst>
          </p:cNvPr>
          <p:cNvSpPr/>
          <p:nvPr/>
        </p:nvSpPr>
        <p:spPr bwMode="auto">
          <a:xfrm>
            <a:off x="6812923" y="625005"/>
            <a:ext cx="5311537" cy="5371931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"sum: %d\n"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AA246B-CE93-BE42-A14D-776D2B2E28F9}"/>
              </a:ext>
            </a:extLst>
          </p:cNvPr>
          <p:cNvGrpSpPr/>
          <p:nvPr/>
        </p:nvGrpSpPr>
        <p:grpSpPr>
          <a:xfrm>
            <a:off x="1390098" y="1782810"/>
            <a:ext cx="5199339" cy="400110"/>
            <a:chOff x="542793" y="1974936"/>
            <a:chExt cx="5199339" cy="4001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8A3C6E-9829-9049-BB6D-83D46D1B935D}"/>
                </a:ext>
              </a:extLst>
            </p:cNvPr>
            <p:cNvSpPr txBox="1"/>
            <p:nvPr/>
          </p:nvSpPr>
          <p:spPr>
            <a:xfrm>
              <a:off x="542793" y="1974936"/>
              <a:ext cx="4549967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</a:t>
              </a:r>
              <a:r>
                <a:rPr lang="en-US" sz="2000" dirty="0">
                  <a:solidFill>
                    <a:srgbClr val="2C895B"/>
                  </a:solidFill>
                </a:rPr>
                <a:t>defined</a:t>
              </a:r>
              <a:r>
                <a:rPr lang="en-US" sz="2000" dirty="0">
                  <a:solidFill>
                    <a:srgbClr val="0070C0"/>
                  </a:solidFill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</a:rPr>
                <a:t>declared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0ECE81B-E41A-A942-9B5D-FE4E49A48935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60" y="2164103"/>
              <a:ext cx="649372" cy="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FDA1B74-4BDD-BE4E-ABE0-26A1C6630F5F}"/>
              </a:ext>
            </a:extLst>
          </p:cNvPr>
          <p:cNvGrpSpPr/>
          <p:nvPr/>
        </p:nvGrpSpPr>
        <p:grpSpPr>
          <a:xfrm>
            <a:off x="8594341" y="5325414"/>
            <a:ext cx="2527164" cy="1152970"/>
            <a:chOff x="7252162" y="5619999"/>
            <a:chExt cx="2527164" cy="115297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B9C526-62B7-2C44-BDDB-5E5E695274D1}"/>
                </a:ext>
              </a:extLst>
            </p:cNvPr>
            <p:cNvSpPr txBox="1"/>
            <p:nvPr/>
          </p:nvSpPr>
          <p:spPr>
            <a:xfrm>
              <a:off x="7252162" y="6372859"/>
              <a:ext cx="252716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</a:t>
              </a:r>
              <a:r>
                <a:rPr lang="en-US" sz="2000" dirty="0">
                  <a:solidFill>
                    <a:srgbClr val="7030A0"/>
                  </a:solidFill>
                </a:rPr>
                <a:t>used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5366AFD-92B4-2047-84A8-846AD283D7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0960" y="5619999"/>
              <a:ext cx="0" cy="73788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8DAF055-DACA-FB41-AD82-69C7607730FD}"/>
              </a:ext>
            </a:extLst>
          </p:cNvPr>
          <p:cNvSpPr txBox="1">
            <a:spLocks/>
          </p:cNvSpPr>
          <p:nvPr/>
        </p:nvSpPr>
        <p:spPr>
          <a:xfrm>
            <a:off x="271940" y="2564753"/>
            <a:ext cx="6437584" cy="2509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Independent Translation Unit: </a:t>
            </a:r>
            <a:r>
              <a:rPr lang="en-US" sz="1800" dirty="0">
                <a:solidFill>
                  <a:schemeClr val="accent1"/>
                </a:solidFill>
              </a:rPr>
              <a:t>the granularity (unit) of source which is compiled or assembled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Default</a:t>
            </a:r>
            <a:r>
              <a:rPr lang="en-US" sz="1800" dirty="0">
                <a:solidFill>
                  <a:srgbClr val="F3753F"/>
                </a:solidFill>
              </a:rPr>
              <a:t> Definition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declaration</a:t>
            </a:r>
            <a:r>
              <a:rPr lang="en-US" sz="1800" dirty="0"/>
              <a:t> validity: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dirty="0">
                <a:solidFill>
                  <a:srgbClr val="7030A0"/>
                </a:solidFill>
              </a:rPr>
              <a:t>Restricted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6"/>
                </a:solidFill>
              </a:rPr>
              <a:t>to the file (</a:t>
            </a:r>
            <a:r>
              <a:rPr lang="en-US" sz="1800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accent6"/>
                </a:solidFill>
              </a:rPr>
              <a:t>where they are located </a:t>
            </a:r>
            <a:r>
              <a:rPr lang="en-US" sz="1800" b="1" u="sng" dirty="0">
                <a:solidFill>
                  <a:srgbClr val="0070C0"/>
                </a:solidFill>
              </a:rPr>
              <a:t>and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</a:rPr>
              <a:t>Start at the point </a:t>
            </a:r>
            <a:r>
              <a:rPr lang="en-US" sz="1800" dirty="0">
                <a:solidFill>
                  <a:srgbClr val="0070C0"/>
                </a:solidFill>
              </a:rPr>
              <a:t>of definition or declaration </a:t>
            </a:r>
            <a:r>
              <a:rPr lang="en-US" sz="1800" dirty="0">
                <a:solidFill>
                  <a:srgbClr val="7030A0"/>
                </a:solidFill>
              </a:rPr>
              <a:t>in the file </a:t>
            </a:r>
            <a:r>
              <a:rPr lang="en-US" sz="1800" dirty="0">
                <a:solidFill>
                  <a:schemeClr val="accent6"/>
                </a:solidFill>
              </a:rPr>
              <a:t>to the </a:t>
            </a:r>
            <a:r>
              <a:rPr lang="en-US" sz="1800" dirty="0">
                <a:solidFill>
                  <a:srgbClr val="7030A0"/>
                </a:solidFill>
              </a:rPr>
              <a:t>end of the source file</a:t>
            </a:r>
            <a:r>
              <a:rPr lang="en-US" sz="1800" dirty="0"/>
              <a:t> (</a:t>
            </a:r>
            <a:r>
              <a:rPr lang="en-US" sz="1800" b="1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939421-E6C7-1848-BA08-F22198390C4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DFC7BF0-54AD-4E57-15F6-A4BFFA44254E}"/>
              </a:ext>
            </a:extLst>
          </p:cNvPr>
          <p:cNvSpPr txBox="1">
            <a:spLocks/>
          </p:cNvSpPr>
          <p:nvPr/>
        </p:nvSpPr>
        <p:spPr>
          <a:xfrm>
            <a:off x="263596" y="612270"/>
            <a:ext cx="6437584" cy="9778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You must </a:t>
            </a:r>
            <a:r>
              <a:rPr lang="en-US" sz="1800" b="1" dirty="0">
                <a:solidFill>
                  <a:srgbClr val="FF0000"/>
                </a:solidFill>
              </a:rPr>
              <a:t>declare a function or variable </a:t>
            </a:r>
            <a:r>
              <a:rPr lang="en-US" sz="1800" b="1" u="sng" dirty="0">
                <a:solidFill>
                  <a:srgbClr val="FF0000"/>
                </a:solidFill>
              </a:rPr>
              <a:t>before</a:t>
            </a:r>
            <a:r>
              <a:rPr lang="en-US" sz="1800" b="1" dirty="0">
                <a:solidFill>
                  <a:srgbClr val="FF0000"/>
                </a:solidFill>
              </a:rPr>
              <a:t> you use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Warning: </a:t>
            </a:r>
            <a:r>
              <a:rPr lang="en-US" sz="1800" dirty="0"/>
              <a:t>Use before declaration will implicitly default to </a:t>
            </a:r>
            <a:r>
              <a:rPr lang="en-US" sz="1800" b="1" dirty="0"/>
              <a:t>int</a:t>
            </a:r>
          </a:p>
          <a:p>
            <a:pPr lvl="1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B738BD-37DD-28C1-9BB3-9CD77B7A53CC}"/>
              </a:ext>
            </a:extLst>
          </p:cNvPr>
          <p:cNvSpPr txBox="1"/>
          <p:nvPr/>
        </p:nvSpPr>
        <p:spPr>
          <a:xfrm>
            <a:off x="953218" y="5456110"/>
            <a:ext cx="531153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Restrictions that we need to relax</a:t>
            </a:r>
            <a:endParaRPr lang="en-US" dirty="0">
              <a:solidFill>
                <a:schemeClr val="accent6"/>
              </a:solidFill>
            </a:endParaRP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must be defined in the same source files 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appear before it is used by main()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31A23E-BC13-9E93-4702-DF1FBCC6BF89}"/>
              </a:ext>
            </a:extLst>
          </p:cNvPr>
          <p:cNvGrpSpPr/>
          <p:nvPr/>
        </p:nvGrpSpPr>
        <p:grpSpPr>
          <a:xfrm>
            <a:off x="8839200" y="1428867"/>
            <a:ext cx="3285260" cy="857133"/>
            <a:chOff x="3048554" y="174858"/>
            <a:chExt cx="3285260" cy="85713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E0FD4C-01D9-5D33-5C16-DF69B483C52E}"/>
                </a:ext>
              </a:extLst>
            </p:cNvPr>
            <p:cNvSpPr txBox="1"/>
            <p:nvPr/>
          </p:nvSpPr>
          <p:spPr>
            <a:xfrm>
              <a:off x="3702492" y="174858"/>
              <a:ext cx="2631322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, sum</a:t>
              </a:r>
              <a:r>
                <a:rPr lang="en-US" sz="2000" dirty="0">
                  <a:solidFill>
                    <a:srgbClr val="0070C0"/>
                  </a:solidFill>
                </a:rPr>
                <a:t>,  are </a:t>
              </a:r>
              <a:r>
                <a:rPr lang="en-US" sz="2000" dirty="0">
                  <a:solidFill>
                    <a:srgbClr val="2C895B"/>
                  </a:solidFill>
                </a:rPr>
                <a:t>defined</a:t>
              </a:r>
              <a:r>
                <a:rPr lang="en-US" sz="2000" dirty="0">
                  <a:solidFill>
                    <a:srgbClr val="0070C0"/>
                  </a:solidFill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</a:rPr>
                <a:t>declared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52365E-C3FD-148B-B7BD-2A814FAE4A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8554" y="882744"/>
              <a:ext cx="629491" cy="1492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735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/>
      <p:bldP spid="1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49C5-5AD5-4F42-9BE3-9139AFD9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30" y="167606"/>
            <a:ext cx="10680618" cy="363515"/>
          </a:xfrm>
        </p:spPr>
        <p:txBody>
          <a:bodyPr/>
          <a:lstStyle/>
          <a:p>
            <a:r>
              <a:rPr lang="en-US" sz="2800" dirty="0"/>
              <a:t>Function Prototypes:  Creating a Function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13924-7E9A-264E-BF75-A371EF032D3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77298" y="600055"/>
            <a:ext cx="11704955" cy="172792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</a:rPr>
              <a:t>Function prototype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rgbClr val="00B050"/>
                </a:solidFill>
              </a:rPr>
              <a:t>function declaration </a:t>
            </a:r>
            <a:r>
              <a:rPr lang="en-US" sz="2000" dirty="0">
                <a:solidFill>
                  <a:schemeClr val="accent6"/>
                </a:solidFill>
              </a:rPr>
              <a:t>in C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is function definition header </a:t>
            </a:r>
            <a:r>
              <a:rPr lang="en-US" sz="2000" dirty="0">
                <a:solidFill>
                  <a:schemeClr val="accent1"/>
                </a:solidFill>
              </a:rPr>
              <a:t>followed by a single semicolon (;)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3753F"/>
                </a:solidFill>
              </a:rPr>
              <a:t>NO code block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Describes the function </a:t>
            </a:r>
            <a:r>
              <a:rPr lang="en-US" sz="2000" dirty="0">
                <a:solidFill>
                  <a:srgbClr val="0070C0"/>
                </a:solidFill>
              </a:rPr>
              <a:t>from that </a:t>
            </a:r>
            <a:r>
              <a:rPr lang="en-US" sz="2000" b="1" dirty="0">
                <a:solidFill>
                  <a:srgbClr val="0070C0"/>
                </a:solidFill>
              </a:rPr>
              <a:t>point</a:t>
            </a:r>
            <a:r>
              <a:rPr lang="en-US" sz="2000" dirty="0">
                <a:solidFill>
                  <a:srgbClr val="0070C0"/>
                </a:solidFill>
              </a:rPr>
              <a:t> in the source file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73B305-7DFB-274D-A0EB-4D9D276B7A74}"/>
              </a:ext>
            </a:extLst>
          </p:cNvPr>
          <p:cNvSpPr txBox="1"/>
          <p:nvPr/>
        </p:nvSpPr>
        <p:spPr>
          <a:xfrm>
            <a:off x="11782172" y="64545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FF12B4-0B76-A04D-ADDC-80469328D3C9}"/>
              </a:ext>
            </a:extLst>
          </p:cNvPr>
          <p:cNvSpPr/>
          <p:nvPr/>
        </p:nvSpPr>
        <p:spPr bwMode="auto">
          <a:xfrm>
            <a:off x="6038549" y="2396912"/>
            <a:ext cx="6043705" cy="423621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NUM 100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r>
              <a:rPr lang="en-US" sz="16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declaration starts here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sum(NUM);   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rest of code not shown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 is here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4D82C65-72B3-9B4F-BF25-DF7DCBFEDC2D}"/>
              </a:ext>
            </a:extLst>
          </p:cNvPr>
          <p:cNvSpPr/>
          <p:nvPr/>
        </p:nvSpPr>
        <p:spPr bwMode="auto">
          <a:xfrm>
            <a:off x="1850916" y="1069401"/>
            <a:ext cx="8472032" cy="418675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…, 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prototype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2369F1-845F-3867-3CF5-A1993A05161B}"/>
              </a:ext>
            </a:extLst>
          </p:cNvPr>
          <p:cNvGrpSpPr/>
          <p:nvPr/>
        </p:nvGrpSpPr>
        <p:grpSpPr>
          <a:xfrm>
            <a:off x="4101189" y="4737956"/>
            <a:ext cx="2079936" cy="1727923"/>
            <a:chOff x="515990" y="4819315"/>
            <a:chExt cx="2079936" cy="17279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FCA124-DBFB-4103-5168-29D8522628A5}"/>
                </a:ext>
              </a:extLst>
            </p:cNvPr>
            <p:cNvSpPr txBox="1"/>
            <p:nvPr/>
          </p:nvSpPr>
          <p:spPr>
            <a:xfrm>
              <a:off x="515990" y="5360110"/>
              <a:ext cx="135449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this is the code block</a:t>
              </a: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F223F1FF-660B-48F5-3CA6-E26FBC648A37}"/>
                </a:ext>
              </a:extLst>
            </p:cNvPr>
            <p:cNvSpPr/>
            <p:nvPr/>
          </p:nvSpPr>
          <p:spPr>
            <a:xfrm>
              <a:off x="1947753" y="4819315"/>
              <a:ext cx="648173" cy="1727923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D499EB4-8899-E29D-5983-2257A8B2DF7A}"/>
              </a:ext>
            </a:extLst>
          </p:cNvPr>
          <p:cNvSpPr txBox="1"/>
          <p:nvPr/>
        </p:nvSpPr>
        <p:spPr>
          <a:xfrm>
            <a:off x="236575" y="2705735"/>
            <a:ext cx="5549176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C requires the </a:t>
            </a:r>
            <a:r>
              <a:rPr lang="en-US" sz="2000" b="1" dirty="0">
                <a:solidFill>
                  <a:schemeClr val="accent6"/>
                </a:solidFill>
              </a:rPr>
              <a:t>function declaration </a:t>
            </a:r>
            <a:r>
              <a:rPr lang="en-US" sz="2000" b="1" u="sng" dirty="0">
                <a:solidFill>
                  <a:schemeClr val="accent6"/>
                </a:solidFill>
              </a:rPr>
              <a:t>to be seen </a:t>
            </a:r>
            <a:r>
              <a:rPr lang="en-US" sz="2000" b="1" dirty="0">
                <a:solidFill>
                  <a:schemeClr val="accent6"/>
                </a:solidFill>
              </a:rPr>
              <a:t>in the source file </a:t>
            </a:r>
            <a:r>
              <a:rPr lang="en-US" sz="2000" b="1" u="sng" dirty="0">
                <a:solidFill>
                  <a:srgbClr val="FF0000"/>
                </a:solidFill>
              </a:rPr>
              <a:t>before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for sum() enables: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either after main() in the same source file </a:t>
            </a:r>
            <a:r>
              <a:rPr lang="en-US" sz="2000" b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in a different source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74CC3-2CE6-5831-3E73-C686F1F15B3C}"/>
              </a:ext>
            </a:extLst>
          </p:cNvPr>
          <p:cNvSpPr txBox="1"/>
          <p:nvPr/>
        </p:nvSpPr>
        <p:spPr>
          <a:xfrm>
            <a:off x="236575" y="5330261"/>
            <a:ext cx="366268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Common practice: </a:t>
            </a:r>
            <a:r>
              <a:rPr lang="en-US" dirty="0">
                <a:solidFill>
                  <a:srgbClr val="0070C0"/>
                </a:solidFill>
              </a:rPr>
              <a:t>Function prototypes </a:t>
            </a:r>
            <a:r>
              <a:rPr lang="en-US" dirty="0">
                <a:solidFill>
                  <a:schemeClr val="accent6"/>
                </a:solidFill>
              </a:rPr>
              <a:t>in a .C file are usually </a:t>
            </a:r>
            <a:r>
              <a:rPr lang="en-US" b="1" dirty="0">
                <a:solidFill>
                  <a:schemeClr val="accent6"/>
                </a:solidFill>
              </a:rPr>
              <a:t>placed at the top the file</a:t>
            </a:r>
          </a:p>
        </p:txBody>
      </p:sp>
    </p:spTree>
    <p:extLst>
      <p:ext uri="{BB962C8B-B14F-4D97-AF65-F5344CB8AC3E}">
        <p14:creationId xmlns:p14="http://schemas.microsoft.com/office/powerpoint/2010/main" val="85783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4" grpId="0"/>
      <p:bldP spid="12" grpId="0" animBg="1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965045"/>
            <a:ext cx="11331909" cy="48327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Static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program is executing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and initialized </a:t>
            </a:r>
            <a:r>
              <a:rPr lang="en-US" sz="2000" b="1" dirty="0">
                <a:solidFill>
                  <a:srgbClr val="2C895B"/>
                </a:solidFill>
                <a:cs typeface="Cambria"/>
              </a:rPr>
              <a:t>prior to runtime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(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implicit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 default = 0)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Automatic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enclosing block is activated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and is not implicitly initialized (value = garbage) by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executing code when entering scope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cs typeface="Cambria"/>
              </a:rPr>
              <a:t>Allocated Storage Lifetime: </a:t>
            </a:r>
            <a:r>
              <a:rPr lang="en-US" sz="2000" dirty="0">
                <a:solidFill>
                  <a:schemeClr val="tx2"/>
                </a:solidFill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from point of allocation until freed or program termination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by call to </a:t>
            </a:r>
            <a:r>
              <a:rPr lang="en-US" sz="2000" dirty="0">
                <a:solidFill>
                  <a:srgbClr val="0070C0"/>
                </a:solidFill>
                <a:cs typeface="Cambria"/>
              </a:rPr>
              <a:t>an allocator function (malloc() etc.) at runtime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and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is not implicitly initialized (value = garbage) - one allocator does initialize to zero at runtime </a:t>
            </a:r>
            <a:r>
              <a:rPr lang="en-US" sz="2000" dirty="0" err="1">
                <a:solidFill>
                  <a:srgbClr val="FF0000"/>
                </a:solidFill>
                <a:cs typeface="Cambria"/>
              </a:rPr>
              <a:t>calloc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() – later in course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cs typeface="Cambria"/>
              </a:rPr>
              <a:t>Thread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thread is executing </a:t>
            </a:r>
            <a:r>
              <a:rPr lang="en-US" sz="2000" dirty="0">
                <a:cs typeface="Cambria"/>
              </a:rPr>
              <a:t>(not CSE 30)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Variable Storage Lifetime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59DB7-C543-A941-96BA-39523EDFF9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3390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18252" y="862827"/>
            <a:ext cx="11377171" cy="17258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3"/>
                </a:solidFill>
                <a:cs typeface="Cambria"/>
              </a:rPr>
              <a:t>Scope</a:t>
            </a:r>
            <a:r>
              <a:rPr lang="en-US" sz="2000" dirty="0">
                <a:solidFill>
                  <a:schemeClr val="accent3"/>
                </a:solidFill>
                <a:cs typeface="Cambria"/>
              </a:rPr>
              <a:t>: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Range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(or the extent) of instructions </a:t>
            </a:r>
            <a:r>
              <a:rPr lang="en-US" sz="2000" dirty="0">
                <a:cs typeface="Cambria"/>
              </a:rPr>
              <a:t>over which a 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name/identifier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is allowed be referenced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</a:t>
            </a:r>
            <a:r>
              <a:rPr lang="en-US" sz="2000" dirty="0">
                <a:cs typeface="Cambria"/>
              </a:rPr>
              <a:t>by C instructions/statements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File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single source file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(also called a </a:t>
            </a:r>
            <a:r>
              <a:rPr lang="en-US" sz="2000" b="1" dirty="0">
                <a:solidFill>
                  <a:srgbClr val="7030A0"/>
                </a:solidFill>
                <a:cs typeface="Cambria"/>
              </a:rPr>
              <a:t>translation unit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)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Block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an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enclosing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block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(for variables only)</a:t>
            </a:r>
            <a:endParaRPr lang="en-US" sz="2000" dirty="0">
              <a:cs typeface="Cambri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80176"/>
          </a:xfrm>
        </p:spPr>
        <p:txBody>
          <a:bodyPr/>
          <a:lstStyle/>
          <a:p>
            <a:r>
              <a:rPr lang="en-US" dirty="0"/>
              <a:t>C and Scope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2B8A963-9D10-C140-9F5E-4F3550675F95}"/>
              </a:ext>
            </a:extLst>
          </p:cNvPr>
          <p:cNvSpPr/>
          <p:nvPr/>
        </p:nvSpPr>
        <p:spPr bwMode="auto">
          <a:xfrm>
            <a:off x="238259" y="2798863"/>
            <a:ext cx="11526591" cy="35294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 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variable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			// function foo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	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parameter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begins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		   			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(block) begins 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j = 5;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variables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k = 0; k &lt; 10;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inner block scope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some code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	                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ends </a:t>
            </a:r>
            <a:endParaRPr lang="en-US" sz="2000" i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18B4D-D19D-024D-872C-122ADED2D86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8610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0A7468-EE2C-5E56-E344-90E54A40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Scope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58CF89-499D-DD81-F0DB-3B2AD43AD5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6"/>
            <a:ext cx="10003920" cy="13584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Nested Scope: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two different variables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have the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same name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in scope at the same time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the declaration (remember definitions are also declarations) that appears in the </a:t>
            </a:r>
            <a:r>
              <a:rPr lang="en-US" b="0" i="0" u="none" strike="noStrike" dirty="0">
                <a:solidFill>
                  <a:srgbClr val="F374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inner scope hides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declaration that appears in the outer scope</a:t>
            </a:r>
            <a:endParaRPr lang="en-US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3A7DA-30D6-D14F-DBDB-79E28F40BD7D}"/>
              </a:ext>
            </a:extLst>
          </p:cNvPr>
          <p:cNvSpPr txBox="1"/>
          <p:nvPr/>
        </p:nvSpPr>
        <p:spPr>
          <a:xfrm>
            <a:off x="302654" y="2679923"/>
            <a:ext cx="11726214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function parameter 'n'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body of the function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'n' is in scope and refers to the function parameter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int n = 2; 	               // error: cannot redeclare identifier in the same scope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 10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loop-local 'n' begins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0 1 2 3 4 5 6 7 8 9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loop-local 'n' ends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function parameter 'n' is back in scope</a:t>
            </a:r>
          </a:p>
          <a:p>
            <a:r>
              <a:rPr lang="en-US" dirty="0">
                <a:solidFill>
                  <a:srgbClr val="909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the value of the parameter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function parameter 'n' ends</a:t>
            </a:r>
            <a:endParaRPr lang="en-US" i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483A6-76F8-18E6-172D-F953596CF16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1324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50733"/>
            <a:ext cx="7465848" cy="455603"/>
          </a:xfrm>
        </p:spPr>
        <p:txBody>
          <a:bodyPr/>
          <a:lstStyle/>
          <a:p>
            <a:r>
              <a:rPr lang="en-US" dirty="0"/>
              <a:t>Variables in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2875C-70B5-F248-A9B8-5A136261B9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78618" y="490695"/>
            <a:ext cx="11143762" cy="447754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Global variables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file scope </a:t>
            </a:r>
            <a:r>
              <a:rPr lang="en-US" sz="1800" dirty="0">
                <a:solidFill>
                  <a:schemeClr val="tx2"/>
                </a:solidFill>
              </a:rPr>
              <a:t>(outside of a block)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static storage duration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default to 0</a:t>
            </a:r>
            <a:r>
              <a:rPr lang="en-US" sz="1800" dirty="0">
                <a:solidFill>
                  <a:schemeClr val="accent6"/>
                </a:solidFill>
              </a:rPr>
              <a:t> (set prior to program execution start)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value </a:t>
            </a:r>
            <a:r>
              <a:rPr lang="en-US" sz="1800" dirty="0">
                <a:solidFill>
                  <a:srgbClr val="FF0000"/>
                </a:solidFill>
              </a:rPr>
              <a:t>are set at program start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Local (block scope) variables </a:t>
            </a:r>
            <a:r>
              <a:rPr lang="en-US" sz="1800" dirty="0">
                <a:solidFill>
                  <a:schemeClr val="tx2"/>
                </a:solidFill>
              </a:rPr>
              <a:t>(including function parameter variables)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block scope </a:t>
            </a:r>
            <a:r>
              <a:rPr lang="en-US" sz="1800" dirty="0">
                <a:solidFill>
                  <a:schemeClr val="tx2"/>
                </a:solidFill>
              </a:rPr>
              <a:t>(inside of a block)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automatic storage duration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have </a:t>
            </a:r>
            <a:r>
              <a:rPr lang="en-US" sz="1800" dirty="0">
                <a:solidFill>
                  <a:srgbClr val="2C895B"/>
                </a:solidFill>
              </a:rPr>
              <a:t>an </a:t>
            </a:r>
            <a:r>
              <a:rPr lang="en-US" sz="1800" b="1" dirty="0">
                <a:solidFill>
                  <a:srgbClr val="2C895B"/>
                </a:solidFill>
              </a:rPr>
              <a:t>undefined</a:t>
            </a:r>
            <a:r>
              <a:rPr lang="en-US" sz="1800" dirty="0">
                <a:solidFill>
                  <a:srgbClr val="2C895B"/>
                </a:solidFill>
              </a:rPr>
              <a:t> initial value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</a:t>
            </a:r>
            <a:r>
              <a:rPr lang="en-US" sz="1800" dirty="0">
                <a:solidFill>
                  <a:srgbClr val="FF0000"/>
                </a:solidFill>
              </a:rPr>
              <a:t>are set each time the block is entered 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rgbClr val="FF0000"/>
                </a:solidFill>
              </a:rPr>
              <a:t>become </a:t>
            </a:r>
            <a:r>
              <a:rPr lang="en-US" sz="1800" b="1" dirty="0">
                <a:solidFill>
                  <a:srgbClr val="FF0000"/>
                </a:solidFill>
              </a:rPr>
              <a:t>undefined</a:t>
            </a:r>
            <a:r>
              <a:rPr lang="en-US" sz="1800" dirty="0">
                <a:solidFill>
                  <a:srgbClr val="FF0000"/>
                </a:solidFill>
              </a:rPr>
              <a:t> at block exit</a:t>
            </a:r>
            <a:endParaRPr lang="en-US" sz="1800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Variable definitions preceded by the keyword  </a:t>
            </a:r>
            <a:r>
              <a:rPr lang="en-US" sz="18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have </a:t>
            </a:r>
            <a:r>
              <a:rPr lang="en-US" sz="1800" dirty="0">
                <a:solidFill>
                  <a:srgbClr val="F3753F"/>
                </a:solidFill>
              </a:rPr>
              <a:t>static storage duration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accent3"/>
                </a:solidFill>
              </a:rPr>
              <a:t>including variables defined with block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1784982" y="5052941"/>
            <a:ext cx="850963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with static storage duration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= 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"local" with static storage duration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x;		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"local" with automatic storage duration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233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8673" y="1281952"/>
            <a:ext cx="11528344" cy="490294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Make sure you bring your copy of lecture slides to class, it helps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How to get my attention in class</a:t>
            </a:r>
            <a:endParaRPr lang="en-US" sz="2400" b="1" dirty="0">
              <a:solidFill>
                <a:schemeClr val="tx2"/>
              </a:solidFill>
            </a:endParaRP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I </a:t>
            </a:r>
            <a:r>
              <a:rPr lang="en-US" sz="2400" b="1" dirty="0">
                <a:solidFill>
                  <a:schemeClr val="accent6"/>
                </a:solidFill>
              </a:rPr>
              <a:t>never intentionally ignore questions</a:t>
            </a:r>
            <a:r>
              <a:rPr lang="en-US" sz="2400" dirty="0">
                <a:solidFill>
                  <a:srgbClr val="FF0000"/>
                </a:solidFill>
              </a:rPr>
              <a:t>; I </a:t>
            </a:r>
            <a:r>
              <a:rPr lang="en-US" sz="2400" b="1" dirty="0">
                <a:solidFill>
                  <a:srgbClr val="FF0000"/>
                </a:solidFill>
              </a:rPr>
              <a:t>just may not see you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Raise your hand</a:t>
            </a:r>
            <a:r>
              <a:rPr lang="en-US" sz="2400" dirty="0">
                <a:solidFill>
                  <a:schemeClr val="tx2"/>
                </a:solidFill>
              </a:rPr>
              <a:t>, or just </a:t>
            </a:r>
            <a:r>
              <a:rPr lang="en-US" sz="2400" b="1" dirty="0">
                <a:solidFill>
                  <a:srgbClr val="FF0000"/>
                </a:solidFill>
              </a:rPr>
              <a:t>call out </a:t>
            </a:r>
            <a:r>
              <a:rPr lang="en-US" sz="2400" dirty="0">
                <a:solidFill>
                  <a:schemeClr val="accent6"/>
                </a:solidFill>
              </a:rPr>
              <a:t>if I appear to </a:t>
            </a:r>
            <a:r>
              <a:rPr lang="en-US" sz="2400" b="1" dirty="0">
                <a:solidFill>
                  <a:schemeClr val="accent6"/>
                </a:solidFill>
              </a:rPr>
              <a:t>ignore you by accident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6"/>
                </a:solidFill>
              </a:rPr>
              <a:t>You must </a:t>
            </a:r>
            <a:r>
              <a:rPr lang="en-US" sz="2400" b="1" dirty="0">
                <a:solidFill>
                  <a:srgbClr val="FF0000"/>
                </a:solidFill>
              </a:rPr>
              <a:t>SLOW ME DOWN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rgbClr val="2C895B"/>
                </a:solidFill>
              </a:rPr>
              <a:t>Otherwise,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2C895B"/>
                </a:solidFill>
              </a:rPr>
              <a:t>I tend to speed up</a:t>
            </a:r>
          </a:p>
          <a:p>
            <a:pPr lvl="1"/>
            <a:r>
              <a:rPr lang="en-US" sz="2400" dirty="0">
                <a:solidFill>
                  <a:srgbClr val="2C895B"/>
                </a:solidFill>
              </a:rPr>
              <a:t>Please do not be shy, </a:t>
            </a:r>
            <a:r>
              <a:rPr lang="en-US" sz="2400" b="1" dirty="0">
                <a:solidFill>
                  <a:srgbClr val="FF0000"/>
                </a:solidFill>
              </a:rPr>
              <a:t>speak up </a:t>
            </a:r>
            <a:r>
              <a:rPr lang="en-US" sz="2400" dirty="0">
                <a:solidFill>
                  <a:srgbClr val="2C895B"/>
                </a:solidFill>
              </a:rPr>
              <a:t>and </a:t>
            </a:r>
            <a:r>
              <a:rPr lang="en-US" sz="2400" b="1" dirty="0">
                <a:solidFill>
                  <a:schemeClr val="accent1"/>
                </a:solidFill>
              </a:rPr>
              <a:t>remind me to slow down </a:t>
            </a:r>
            <a:endParaRPr lang="en-US" sz="2400" dirty="0">
              <a:solidFill>
                <a:srgbClr val="2C895B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</a:rPr>
              <a:t>If you have questions, or I went too fast, or the material is not clear, etc.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Please ask me to go over it again (do this right away, not 5 slides later)</a:t>
            </a:r>
          </a:p>
          <a:p>
            <a:pPr lvl="2"/>
            <a:r>
              <a:rPr lang="en-US" sz="2200" dirty="0">
                <a:solidFill>
                  <a:srgbClr val="2C895B"/>
                </a:solidFill>
              </a:rPr>
              <a:t>Just don’t sit there and waste your time</a:t>
            </a:r>
            <a:endParaRPr lang="en-US" sz="2200" dirty="0">
              <a:solidFill>
                <a:srgbClr val="0070C0"/>
              </a:solidFill>
            </a:endParaRPr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my responsibility: </a:t>
            </a:r>
            <a:r>
              <a:rPr lang="en-US" sz="2400" dirty="0">
                <a:solidFill>
                  <a:schemeClr val="tx2"/>
                </a:solidFill>
              </a:rPr>
              <a:t>help you learn the material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your responsibility</a:t>
            </a:r>
            <a:r>
              <a:rPr lang="en-US" sz="2400" dirty="0">
                <a:solidFill>
                  <a:schemeClr val="accent1"/>
                </a:solidFill>
              </a:rPr>
              <a:t>: </a:t>
            </a:r>
            <a:r>
              <a:rPr lang="en-US" sz="2400" dirty="0">
                <a:solidFill>
                  <a:srgbClr val="FF0000"/>
                </a:solidFill>
              </a:rPr>
              <a:t>ask questions </a:t>
            </a:r>
            <a:r>
              <a:rPr lang="en-US" sz="2400" dirty="0">
                <a:solidFill>
                  <a:srgbClr val="2C895B"/>
                </a:solidFill>
              </a:rPr>
              <a:t>(I love questions, they also slow me down!)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Surviving Section B Lectures (In-person)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9606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3" y="553010"/>
            <a:ext cx="10230772" cy="455603"/>
          </a:xfrm>
        </p:spPr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Block scope (local) static storage duration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794381" y="1194660"/>
            <a:ext cx="9643945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= 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//static storage duration,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to 0 at program start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s += 1;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  <a:endParaRPr lang="en-US" sz="18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MAX;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", foo());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FA78341-E638-DA45-AE8E-035C91C60A83}"/>
              </a:ext>
            </a:extLst>
          </p:cNvPr>
          <p:cNvSpPr txBox="1">
            <a:spLocks/>
          </p:cNvSpPr>
          <p:nvPr/>
        </p:nvSpPr>
        <p:spPr>
          <a:xfrm>
            <a:off x="8090154" y="5035058"/>
            <a:ext cx="1846079" cy="14547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1 2 3 4 5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88603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4E22-F358-2E43-BE9A-14D577B1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</p:spPr>
        <p:txBody>
          <a:bodyPr/>
          <a:lstStyle/>
          <a:p>
            <a:r>
              <a:rPr lang="en-US" dirty="0"/>
              <a:t>Where things are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E3D2-3E76-C441-B74F-EBC55F1355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0659" y="741083"/>
            <a:ext cx="7670361" cy="556264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/>
              <a:t>When your </a:t>
            </a:r>
            <a:r>
              <a:rPr lang="en-US" sz="2000" dirty="0">
                <a:solidFill>
                  <a:srgbClr val="2C895B"/>
                </a:solidFill>
              </a:rPr>
              <a:t>program is running </a:t>
            </a:r>
            <a:r>
              <a:rPr lang="en-US" sz="2000" dirty="0"/>
              <a:t>it has been </a:t>
            </a:r>
            <a:r>
              <a:rPr lang="en-US" sz="2000" dirty="0">
                <a:solidFill>
                  <a:srgbClr val="0070C0"/>
                </a:solidFill>
              </a:rPr>
              <a:t>loaded into memory </a:t>
            </a:r>
            <a:r>
              <a:rPr lang="en-US" sz="2000" dirty="0"/>
              <a:t>and is </a:t>
            </a:r>
            <a:r>
              <a:rPr lang="en-US" sz="2000" dirty="0">
                <a:solidFill>
                  <a:srgbClr val="F3753F"/>
                </a:solidFill>
              </a:rPr>
              <a:t>called a process (under the control of the OS)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Stack segment: </a:t>
            </a:r>
            <a:r>
              <a:rPr lang="en-US" sz="2000" i="1" dirty="0">
                <a:solidFill>
                  <a:schemeClr val="accent5"/>
                </a:solidFill>
              </a:rPr>
              <a:t>Local variables: defined in functions</a:t>
            </a:r>
            <a:endParaRPr lang="en-US" sz="2000" dirty="0">
              <a:solidFill>
                <a:schemeClr val="accent5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2000" dirty="0"/>
              <a:t>Allocated/freed at function call entry &amp; exit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Data segment + BSS: </a:t>
            </a:r>
            <a:r>
              <a:rPr lang="en-US" sz="2000" i="1" dirty="0">
                <a:solidFill>
                  <a:schemeClr val="accent5"/>
                </a:solidFill>
              </a:rPr>
              <a:t>Global</a:t>
            </a:r>
            <a:r>
              <a:rPr lang="en-US" sz="2000" dirty="0">
                <a:solidFill>
                  <a:schemeClr val="accent5"/>
                </a:solidFill>
              </a:rPr>
              <a:t> and </a:t>
            </a:r>
            <a:r>
              <a:rPr lang="en-US" sz="2000" i="1" dirty="0">
                <a:solidFill>
                  <a:schemeClr val="accent5"/>
                </a:solidFill>
              </a:rPr>
              <a:t>static </a:t>
            </a:r>
            <a:r>
              <a:rPr lang="en-US" sz="2000" dirty="0">
                <a:solidFill>
                  <a:schemeClr val="accent5"/>
                </a:solidFill>
              </a:rPr>
              <a:t>variables</a:t>
            </a:r>
            <a:endParaRPr lang="en-US" sz="2000" u="sng" dirty="0"/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Allocated/freed </a:t>
            </a:r>
            <a:r>
              <a:rPr lang="en-US" sz="2000" dirty="0"/>
              <a:t>when the entire process </a:t>
            </a:r>
            <a:r>
              <a:rPr lang="en-US" sz="2000" dirty="0">
                <a:solidFill>
                  <a:srgbClr val="7030A0"/>
                </a:solidFill>
              </a:rPr>
              <a:t>starts/exits</a:t>
            </a:r>
            <a:endParaRPr lang="en-US" sz="2000" dirty="0">
              <a:solidFill>
                <a:srgbClr val="2C895B"/>
              </a:solidFill>
            </a:endParaRPr>
          </a:p>
          <a:p>
            <a:pPr lvl="2"/>
            <a:r>
              <a:rPr lang="en-US" sz="1800" dirty="0">
                <a:solidFill>
                  <a:srgbClr val="2C895B"/>
                </a:solidFill>
              </a:rPr>
              <a:t>BSS</a:t>
            </a:r>
            <a:r>
              <a:rPr lang="en-US" sz="1800" dirty="0"/>
              <a:t> - Static variables with an implicit initial value</a:t>
            </a:r>
          </a:p>
          <a:p>
            <a:pPr lvl="2"/>
            <a:r>
              <a:rPr lang="en-US" sz="1800" dirty="0">
                <a:solidFill>
                  <a:srgbClr val="2C895B"/>
                </a:solidFill>
              </a:rPr>
              <a:t>Static Data </a:t>
            </a:r>
            <a:r>
              <a:rPr lang="en-US" sz="1800" dirty="0"/>
              <a:t>-  Initialized with an explicit initial value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accent1"/>
                </a:solidFill>
              </a:rPr>
              <a:t>Heap segment: </a:t>
            </a:r>
            <a:r>
              <a:rPr lang="en-US" sz="2000" i="1" dirty="0">
                <a:solidFill>
                  <a:srgbClr val="2C895B"/>
                </a:solidFill>
              </a:rPr>
              <a:t>dynamically-allocated</a:t>
            </a:r>
            <a:r>
              <a:rPr lang="en-US" sz="2000" i="1" dirty="0"/>
              <a:t> (during runtime) </a:t>
            </a:r>
            <a:r>
              <a:rPr lang="en-US" sz="2000" dirty="0"/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with a function call to a library routine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Managed by the library routines linked to your code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Read Only Data: immutable </a:t>
            </a:r>
            <a:r>
              <a:rPr lang="en-US" sz="2000" dirty="0"/>
              <a:t>Literals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Text</a:t>
            </a:r>
            <a:r>
              <a:rPr lang="en-US" sz="2000" dirty="0"/>
              <a:t>: Your code in machine language + non-shared libraries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DB44D-531C-4E44-B077-661CDC81F063}"/>
              </a:ext>
            </a:extLst>
          </p:cNvPr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211CA-F89F-CC48-9B0C-0AFCF498EF9D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AC5B56-9A09-974F-A087-44DC2FE59460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7EAB13-4908-1E46-9853-9F037C13072B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35524E-970D-EB44-870B-1D863558B66E}"/>
                </a:ext>
              </a:extLst>
            </p:cNvPr>
            <p:cNvSpPr txBox="1"/>
            <p:nvPr/>
          </p:nvSpPr>
          <p:spPr>
            <a:xfrm rot="16200000">
              <a:off x="4584291" y="3112669"/>
              <a:ext cx="3849608" cy="488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per process </a:t>
              </a:r>
              <a:r>
                <a:rPr lang="en-US" sz="2000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address space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8FA9B4-194D-0E46-B697-FBFC6B635F39}"/>
              </a:ext>
            </a:extLst>
          </p:cNvPr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91690B94-BEDB-7A41-81B5-A98AD6CEA36F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6D0612-1A91-6243-9CD0-7964E2BA1F41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62B49B-2CFF-2C48-AAD6-E2F751825133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0FAC8F-5295-4F41-A0FC-C9FACB168240}"/>
                </a:ext>
              </a:extLst>
            </p:cNvPr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7C0CCD-0F50-3B44-B25E-C97C1A2BCFE3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63B2C3-3C7C-7D49-BC97-C7225B0CEAF9}"/>
                </a:ext>
              </a:extLst>
            </p:cNvPr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37E590-E3AA-EA4A-B918-0E368A7CE401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6E5728C-7959-B947-8526-59A099D6A939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076D279-9B7F-F640-88C8-0825992BF16B}"/>
                </a:ext>
              </a:extLst>
            </p:cNvPr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9D0A10-8B41-D94C-8009-BF34C831AD31}"/>
                </a:ext>
              </a:extLst>
            </p:cNvPr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BEB4027-6194-0D42-9A26-FBF390F54881}"/>
              </a:ext>
            </a:extLst>
          </p:cNvPr>
          <p:cNvSpPr/>
          <p:nvPr/>
        </p:nvSpPr>
        <p:spPr bwMode="auto">
          <a:xfrm>
            <a:off x="9160390" y="535510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76274F-9CC8-BD4A-B4C0-338F07CC8CEA}"/>
              </a:ext>
            </a:extLst>
          </p:cNvPr>
          <p:cNvSpPr/>
          <p:nvPr/>
        </p:nvSpPr>
        <p:spPr bwMode="auto"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bg1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bg1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87FD-FDA7-C940-A82D-51D66E5D99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88ED9-EE29-2414-1E5C-6F2717DA8BF1}"/>
              </a:ext>
            </a:extLst>
          </p:cNvPr>
          <p:cNvSpPr txBox="1"/>
          <p:nvPr/>
        </p:nvSpPr>
        <p:spPr>
          <a:xfrm>
            <a:off x="8306875" y="50379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memory during execution</a:t>
            </a:r>
          </a:p>
        </p:txBody>
      </p:sp>
    </p:spTree>
    <p:extLst>
      <p:ext uri="{BB962C8B-B14F-4D97-AF65-F5344CB8AC3E}">
        <p14:creationId xmlns:p14="http://schemas.microsoft.com/office/powerpoint/2010/main" val="25789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8ECBAC-93D5-564E-93D0-BB8B30D54DE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43978" y="4066267"/>
            <a:ext cx="9971255" cy="268056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Large programs </a:t>
            </a:r>
            <a:r>
              <a:rPr lang="en-US" sz="2000" dirty="0">
                <a:solidFill>
                  <a:schemeClr val="accent3"/>
                </a:solidFill>
              </a:rPr>
              <a:t>in one source file </a:t>
            </a:r>
            <a:r>
              <a:rPr lang="en-US" sz="2000" dirty="0">
                <a:solidFill>
                  <a:srgbClr val="0070C0"/>
                </a:solidFill>
              </a:rPr>
              <a:t>can be very </a:t>
            </a:r>
            <a:r>
              <a:rPr lang="en-US" sz="2000" dirty="0">
                <a:solidFill>
                  <a:srgbClr val="F37440"/>
                </a:solidFill>
              </a:rPr>
              <a:t>difficult to manage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Consider a program with</a:t>
            </a:r>
            <a:r>
              <a:rPr lang="en-US" sz="2000" dirty="0">
                <a:solidFill>
                  <a:srgbClr val="0070C0"/>
                </a:solidFill>
              </a:rPr>
              <a:t> many millions of lines of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And there are </a:t>
            </a:r>
            <a:r>
              <a:rPr lang="en-US" sz="2000" dirty="0">
                <a:solidFill>
                  <a:srgbClr val="0070C0"/>
                </a:solidFill>
              </a:rPr>
              <a:t>100's developers </a:t>
            </a:r>
            <a:r>
              <a:rPr lang="en-US" sz="2000" dirty="0">
                <a:solidFill>
                  <a:schemeClr val="tx2"/>
                </a:solidFill>
              </a:rPr>
              <a:t>working on it, changing source parts of the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The program is being rebuilt (compiled/linked) and tested several times a day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tx2"/>
                </a:solidFill>
              </a:rPr>
              <a:t>Approach: </a:t>
            </a:r>
            <a:r>
              <a:rPr lang="en-US" sz="2200" dirty="0">
                <a:solidFill>
                  <a:schemeClr val="tx2"/>
                </a:solidFill>
              </a:rPr>
              <a:t>Break a program into </a:t>
            </a:r>
            <a:r>
              <a:rPr lang="en-US" sz="2200" b="1" dirty="0">
                <a:solidFill>
                  <a:schemeClr val="tx2"/>
                </a:solidFill>
              </a:rPr>
              <a:t>individual translation units </a:t>
            </a:r>
            <a:r>
              <a:rPr lang="en-US" sz="2200" dirty="0">
                <a:solidFill>
                  <a:schemeClr val="tx2"/>
                </a:solidFill>
              </a:rPr>
              <a:t>(source files)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Compile them individually </a:t>
            </a:r>
            <a:r>
              <a:rPr lang="en-US" sz="2000" dirty="0">
                <a:solidFill>
                  <a:schemeClr val="tx2"/>
                </a:solidFill>
              </a:rPr>
              <a:t>and </a:t>
            </a:r>
            <a:r>
              <a:rPr lang="en-US" sz="2000" b="1" dirty="0">
                <a:solidFill>
                  <a:schemeClr val="tx2"/>
                </a:solidFill>
              </a:rPr>
              <a:t>then link them together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Only need to recompile those source files that have changed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14" y="230907"/>
            <a:ext cx="11067751" cy="352811"/>
          </a:xfrm>
        </p:spPr>
        <p:txBody>
          <a:bodyPr/>
          <a:lstStyle/>
          <a:p>
            <a:r>
              <a:rPr lang="en-US" dirty="0"/>
              <a:t>Real programs are distributed across multiple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3918C-7908-A440-882C-E1836EF26E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9848A3-7754-F09B-B12E-591F920252CA}"/>
              </a:ext>
            </a:extLst>
          </p:cNvPr>
          <p:cNvSpPr/>
          <p:nvPr/>
        </p:nvSpPr>
        <p:spPr>
          <a:xfrm>
            <a:off x="72669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60D8927-77BF-8105-C897-B3AD14233BF2}"/>
              </a:ext>
            </a:extLst>
          </p:cNvPr>
          <p:cNvSpPr/>
          <p:nvPr/>
        </p:nvSpPr>
        <p:spPr>
          <a:xfrm>
            <a:off x="202531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816AA9C-E444-78FD-70A3-EF643D3B757E}"/>
              </a:ext>
            </a:extLst>
          </p:cNvPr>
          <p:cNvSpPr/>
          <p:nvPr/>
        </p:nvSpPr>
        <p:spPr>
          <a:xfrm>
            <a:off x="5150584" y="66702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fileN.c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58E671-0010-8671-432F-AAAE3701110C}"/>
              </a:ext>
            </a:extLst>
          </p:cNvPr>
          <p:cNvSpPr/>
          <p:nvPr/>
        </p:nvSpPr>
        <p:spPr>
          <a:xfrm>
            <a:off x="362443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810053-2D20-E2FF-E055-D8F50D67B81D}"/>
              </a:ext>
            </a:extLst>
          </p:cNvPr>
          <p:cNvSpPr/>
          <p:nvPr/>
        </p:nvSpPr>
        <p:spPr>
          <a:xfrm>
            <a:off x="3907772" y="795133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EC783E-3FBE-96D1-C1EF-08419D1F9B09}"/>
              </a:ext>
            </a:extLst>
          </p:cNvPr>
          <p:cNvSpPr/>
          <p:nvPr/>
        </p:nvSpPr>
        <p:spPr>
          <a:xfrm>
            <a:off x="419754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E8EF4F0-2078-DE93-7B5C-7D46392B6479}"/>
              </a:ext>
            </a:extLst>
          </p:cNvPr>
          <p:cNvSpPr/>
          <p:nvPr/>
        </p:nvSpPr>
        <p:spPr>
          <a:xfrm>
            <a:off x="726690" y="1463938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file1.o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1D7C190-71A7-628D-4432-14FB82711D2F}"/>
              </a:ext>
            </a:extLst>
          </p:cNvPr>
          <p:cNvSpPr/>
          <p:nvPr/>
        </p:nvSpPr>
        <p:spPr>
          <a:xfrm>
            <a:off x="2031751" y="1474547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file2.o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7EB0A08-B6D2-4BF5-5681-2DC2D91D9872}"/>
              </a:ext>
            </a:extLst>
          </p:cNvPr>
          <p:cNvSpPr/>
          <p:nvPr/>
        </p:nvSpPr>
        <p:spPr>
          <a:xfrm>
            <a:off x="5150584" y="1483641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fileN.o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BB629B-689F-56A2-4399-C35ABFAC12D5}"/>
              </a:ext>
            </a:extLst>
          </p:cNvPr>
          <p:cNvSpPr/>
          <p:nvPr/>
        </p:nvSpPr>
        <p:spPr>
          <a:xfrm>
            <a:off x="369956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E0BEB0-56A4-A75A-422C-875FACF4D986}"/>
              </a:ext>
            </a:extLst>
          </p:cNvPr>
          <p:cNvSpPr/>
          <p:nvPr/>
        </p:nvSpPr>
        <p:spPr>
          <a:xfrm>
            <a:off x="3982899" y="1626383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82005-B2C8-D596-BFCA-8BA89F8F4A8F}"/>
              </a:ext>
            </a:extLst>
          </p:cNvPr>
          <p:cNvSpPr/>
          <p:nvPr/>
        </p:nvSpPr>
        <p:spPr>
          <a:xfrm>
            <a:off x="427267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22">
            <a:extLst>
              <a:ext uri="{FF2B5EF4-FFF2-40B4-BE49-F238E27FC236}">
                <a16:creationId xmlns:a16="http://schemas.microsoft.com/office/drawing/2014/main" id="{A609E35A-5941-CE65-948A-D4877CDD6449}"/>
              </a:ext>
            </a:extLst>
          </p:cNvPr>
          <p:cNvSpPr/>
          <p:nvPr/>
        </p:nvSpPr>
        <p:spPr>
          <a:xfrm>
            <a:off x="3230434" y="2643809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nut 23">
            <a:extLst>
              <a:ext uri="{FF2B5EF4-FFF2-40B4-BE49-F238E27FC236}">
                <a16:creationId xmlns:a16="http://schemas.microsoft.com/office/drawing/2014/main" id="{00C6A07B-99D1-2160-5992-167F5640CA14}"/>
              </a:ext>
            </a:extLst>
          </p:cNvPr>
          <p:cNvSpPr/>
          <p:nvPr/>
        </p:nvSpPr>
        <p:spPr>
          <a:xfrm>
            <a:off x="3167822" y="2602210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D0DBDA2-E579-EA3B-1253-274CB89A2CA7}"/>
              </a:ext>
            </a:extLst>
          </p:cNvPr>
          <p:cNvSpPr/>
          <p:nvPr/>
        </p:nvSpPr>
        <p:spPr>
          <a:xfrm>
            <a:off x="5081188" y="2546548"/>
            <a:ext cx="1352284" cy="630550"/>
          </a:xfrm>
          <a:prstGeom prst="round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691833-1EAA-B515-99C6-6F515D925841}"/>
              </a:ext>
            </a:extLst>
          </p:cNvPr>
          <p:cNvCxnSpPr>
            <a:stCxn id="10" idx="2"/>
          </p:cNvCxnSpPr>
          <p:nvPr/>
        </p:nvCxnSpPr>
        <p:spPr>
          <a:xfrm flipH="1">
            <a:off x="1225747" y="10548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B5DCAD-9EC5-C8F9-E1A3-46C74A7A54C0}"/>
              </a:ext>
            </a:extLst>
          </p:cNvPr>
          <p:cNvCxnSpPr/>
          <p:nvPr/>
        </p:nvCxnSpPr>
        <p:spPr>
          <a:xfrm flipH="1">
            <a:off x="2560858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8E0444-05E7-29A2-0729-9CFD85156D02}"/>
              </a:ext>
            </a:extLst>
          </p:cNvPr>
          <p:cNvCxnSpPr/>
          <p:nvPr/>
        </p:nvCxnSpPr>
        <p:spPr>
          <a:xfrm flipH="1">
            <a:off x="5619589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01DCDD-9581-A02C-D099-488E2CD8801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561612" y="1853276"/>
            <a:ext cx="682249" cy="82497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5876B6-5B71-BA1B-76D3-BAFCD2038EF7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1254456" y="1875828"/>
            <a:ext cx="1913366" cy="98599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FD1E6C-9C82-D226-9810-8853EB4177DB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11009" y="1866234"/>
            <a:ext cx="2008581" cy="81201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405A83-FA2C-F1E9-DC4B-339B0D044BE3}"/>
              </a:ext>
            </a:extLst>
          </p:cNvPr>
          <p:cNvCxnSpPr>
            <a:cxnSpLocks/>
            <a:stCxn id="25" idx="1"/>
            <a:endCxn id="24" idx="6"/>
          </p:cNvCxnSpPr>
          <p:nvPr/>
        </p:nvCxnSpPr>
        <p:spPr>
          <a:xfrm flipH="1">
            <a:off x="3687048" y="2861823"/>
            <a:ext cx="1394140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B80DD5D-EC14-DF11-9657-10D48F1F6951}"/>
              </a:ext>
            </a:extLst>
          </p:cNvPr>
          <p:cNvSpPr/>
          <p:nvPr/>
        </p:nvSpPr>
        <p:spPr>
          <a:xfrm>
            <a:off x="2614140" y="3392337"/>
            <a:ext cx="1671615" cy="60383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executable program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23E29E-AE0F-A8FF-F042-95C13858F71D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3427222" y="3121436"/>
            <a:ext cx="213" cy="29165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4CBC6EF-3DAA-5421-5B45-869E898E2173}"/>
              </a:ext>
            </a:extLst>
          </p:cNvPr>
          <p:cNvGrpSpPr/>
          <p:nvPr/>
        </p:nvGrpSpPr>
        <p:grpSpPr>
          <a:xfrm>
            <a:off x="6276800" y="568349"/>
            <a:ext cx="5516135" cy="1754326"/>
            <a:chOff x="6276800" y="568349"/>
            <a:chExt cx="5516135" cy="17543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1E2C32-C427-06A2-F427-2EF6B48FEFC3}"/>
                </a:ext>
              </a:extLst>
            </p:cNvPr>
            <p:cNvSpPr txBox="1"/>
            <p:nvPr/>
          </p:nvSpPr>
          <p:spPr>
            <a:xfrm>
              <a:off x="7124460" y="568349"/>
              <a:ext cx="4668475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Example:</a:t>
              </a:r>
              <a:r>
                <a:rPr lang="en-US" dirty="0">
                  <a:solidFill>
                    <a:schemeClr val="accent6"/>
                  </a:solidFill>
                </a:rPr>
                <a:t> fixing a bug in a existing program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You fix bug in just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endParaRPr lang="en-US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Only need to recompile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r>
                <a:rPr lang="en-US" dirty="0">
                  <a:solidFill>
                    <a:schemeClr val="accent6"/>
                  </a:solidFill>
                </a:rPr>
                <a:t> to </a:t>
              </a:r>
              <a:r>
                <a:rPr lang="en-US" dirty="0" err="1">
                  <a:solidFill>
                    <a:schemeClr val="accent6"/>
                  </a:solidFill>
                </a:rPr>
                <a:t>FileN.o</a:t>
              </a:r>
              <a:r>
                <a:rPr lang="en-US" dirty="0">
                  <a:solidFill>
                    <a:schemeClr val="accent6"/>
                  </a:solidFill>
                </a:rPr>
                <a:t> (all the other .o files are fine)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Relink all .o files and libraries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Test the executable</a:t>
              </a:r>
            </a:p>
          </p:txBody>
        </p:sp>
        <p:sp>
          <p:nvSpPr>
            <p:cNvPr id="6" name="Left Arrow 5">
              <a:extLst>
                <a:ext uri="{FF2B5EF4-FFF2-40B4-BE49-F238E27FC236}">
                  <a16:creationId xmlns:a16="http://schemas.microsoft.com/office/drawing/2014/main" id="{998D6C9A-E4AD-5D6B-4980-BA8E99BCCCFE}"/>
                </a:ext>
              </a:extLst>
            </p:cNvPr>
            <p:cNvSpPr/>
            <p:nvPr/>
          </p:nvSpPr>
          <p:spPr>
            <a:xfrm>
              <a:off x="6289290" y="794060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4E8AD046-5AEB-DF57-27F3-D72372C1A0E9}"/>
                </a:ext>
              </a:extLst>
            </p:cNvPr>
            <p:cNvSpPr/>
            <p:nvPr/>
          </p:nvSpPr>
          <p:spPr>
            <a:xfrm>
              <a:off x="6276800" y="1598792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03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0468" y="904762"/>
            <a:ext cx="11422707" cy="54252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Linkage</a:t>
            </a:r>
            <a:r>
              <a:rPr lang="en-US" sz="2000" dirty="0"/>
              <a:t> determines whether an object (like a variable or a function) can be referenced </a:t>
            </a:r>
            <a:r>
              <a:rPr lang="en-US" sz="2000" dirty="0">
                <a:solidFill>
                  <a:srgbClr val="0070C0"/>
                </a:solidFill>
              </a:rPr>
              <a:t>outside the </a:t>
            </a:r>
            <a:r>
              <a:rPr lang="en-US" sz="2000" b="1" dirty="0">
                <a:solidFill>
                  <a:srgbClr val="0070C0"/>
                </a:solidFill>
              </a:rPr>
              <a:t>source file it is defined in</a:t>
            </a:r>
          </a:p>
          <a:p>
            <a:r>
              <a:rPr lang="en-US" sz="2000" dirty="0">
                <a:solidFill>
                  <a:srgbClr val="0070C0"/>
                </a:solidFill>
              </a:rPr>
              <a:t>External Linkage: </a:t>
            </a:r>
            <a:r>
              <a:rPr lang="en-US" sz="2000" dirty="0"/>
              <a:t>function and variables with external linkage </a:t>
            </a:r>
            <a:r>
              <a:rPr lang="en-US" sz="2000" b="1" dirty="0"/>
              <a:t>can be referenced anywhere in the entire program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Global variables </a:t>
            </a:r>
            <a:r>
              <a:rPr lang="en-US" sz="2000" dirty="0">
                <a:solidFill>
                  <a:srgbClr val="2C895B"/>
                </a:solidFill>
              </a:rPr>
              <a:t>and </a:t>
            </a:r>
            <a:r>
              <a:rPr lang="en-US" sz="2000" b="1" dirty="0">
                <a:solidFill>
                  <a:srgbClr val="2C895B"/>
                </a:solidFill>
              </a:rPr>
              <a:t>all functions </a:t>
            </a:r>
            <a:r>
              <a:rPr lang="en-US" sz="2000" dirty="0">
                <a:solidFill>
                  <a:srgbClr val="2C895B"/>
                </a:solidFill>
              </a:rPr>
              <a:t>have external linkage by </a:t>
            </a:r>
            <a:r>
              <a:rPr lang="en-US" sz="2000" b="1" dirty="0">
                <a:solidFill>
                  <a:srgbClr val="2C895B"/>
                </a:solidFill>
              </a:rPr>
              <a:t>default 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Unless explicitly declared, </a:t>
            </a:r>
            <a:r>
              <a:rPr lang="en-US" sz="2000" dirty="0">
                <a:solidFill>
                  <a:srgbClr val="2C895B"/>
                </a:solidFill>
              </a:rPr>
              <a:t>the</a:t>
            </a:r>
            <a:r>
              <a:rPr lang="en-US" sz="2000" b="1" dirty="0">
                <a:solidFill>
                  <a:srgbClr val="2C895B"/>
                </a:solidFill>
              </a:rPr>
              <a:t> default type </a:t>
            </a:r>
            <a:r>
              <a:rPr lang="en-US" sz="2000" dirty="0">
                <a:solidFill>
                  <a:srgbClr val="2C895B"/>
                </a:solidFill>
              </a:rPr>
              <a:t>is</a:t>
            </a:r>
            <a:r>
              <a:rPr lang="en-US" sz="2000" b="1" dirty="0">
                <a:solidFill>
                  <a:srgbClr val="2C895B"/>
                </a:solidFill>
              </a:rPr>
              <a:t> int </a:t>
            </a:r>
            <a:r>
              <a:rPr lang="en-US" sz="2000" dirty="0">
                <a:solidFill>
                  <a:srgbClr val="2C895B"/>
                </a:solidFill>
              </a:rPr>
              <a:t>for</a:t>
            </a:r>
            <a:r>
              <a:rPr lang="en-US" sz="2000" b="1" dirty="0">
                <a:solidFill>
                  <a:srgbClr val="2C895B"/>
                </a:solidFill>
              </a:rPr>
              <a:t> both functions </a:t>
            </a:r>
            <a:r>
              <a:rPr lang="en-US" sz="2000" dirty="0">
                <a:solidFill>
                  <a:srgbClr val="2C895B"/>
                </a:solidFill>
              </a:rPr>
              <a:t>and</a:t>
            </a:r>
            <a:r>
              <a:rPr lang="en-US" sz="2000" b="1" dirty="0">
                <a:solidFill>
                  <a:srgbClr val="2C895B"/>
                </a:solidFill>
              </a:rPr>
              <a:t> global variables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However</a:t>
            </a:r>
            <a:r>
              <a:rPr lang="en-US" sz="2000" dirty="0">
                <a:solidFill>
                  <a:schemeClr val="tx2"/>
                </a:solidFill>
              </a:rPr>
              <a:t>, the compiler must know the correct types before the use of a function or a variable, so it is able to generate the correct code</a:t>
            </a:r>
          </a:p>
          <a:p>
            <a:pPr lvl="2"/>
            <a:r>
              <a:rPr lang="en-US" sz="1800" b="1" dirty="0">
                <a:solidFill>
                  <a:schemeClr val="tx2"/>
                </a:solidFill>
              </a:rPr>
              <a:t>NEVER DEPEND implicit default typing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</a:t>
            </a:r>
            <a:r>
              <a:rPr lang="en-US" sz="2000" b="1" dirty="0">
                <a:solidFill>
                  <a:schemeClr val="tx2"/>
                </a:solidFill>
              </a:rPr>
              <a:t>function prototypes </a:t>
            </a:r>
            <a:r>
              <a:rPr lang="en-US" sz="2000" dirty="0">
                <a:solidFill>
                  <a:schemeClr val="tx2"/>
                </a:solidFill>
              </a:rPr>
              <a:t>to </a:t>
            </a:r>
            <a:r>
              <a:rPr lang="en-US" sz="2000" b="1" dirty="0">
                <a:solidFill>
                  <a:schemeClr val="tx2"/>
                </a:solidFill>
              </a:rPr>
              <a:t>declare functions </a:t>
            </a:r>
            <a:r>
              <a:rPr lang="en-US" sz="2000" dirty="0">
                <a:solidFill>
                  <a:schemeClr val="tx2"/>
                </a:solidFill>
              </a:rPr>
              <a:t>before use</a:t>
            </a:r>
            <a:endParaRPr lang="en-US" sz="2000" b="1" dirty="0">
              <a:solidFill>
                <a:srgbClr val="2C895B"/>
              </a:solidFill>
            </a:endParaRP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Use the keyword </a:t>
            </a:r>
            <a:r>
              <a:rPr lang="en-US" sz="2000" b="1" dirty="0">
                <a:solidFill>
                  <a:srgbClr val="2C895B"/>
                </a:solidFill>
                <a:cs typeface="Consolas" panose="020B0609020204030204" pitchFamily="49" charset="0"/>
              </a:rPr>
              <a:t>extern</a:t>
            </a:r>
            <a:r>
              <a:rPr lang="en-US" sz="2000" dirty="0">
                <a:cs typeface="Consolas" panose="020B0609020204030204" pitchFamily="49" charset="0"/>
              </a:rPr>
              <a:t> to "extend the visibility", </a:t>
            </a:r>
            <a:r>
              <a:rPr lang="en-US" sz="2000" dirty="0">
                <a:solidFill>
                  <a:srgbClr val="FF0000"/>
                </a:solidFill>
                <a:cs typeface="Consolas" panose="020B0609020204030204" pitchFamily="49" charset="0"/>
              </a:rPr>
              <a:t>e.g., declare</a:t>
            </a:r>
            <a:r>
              <a:rPr lang="en-US" sz="2000" dirty="0">
                <a:cs typeface="Consolas" panose="020B0609020204030204" pitchFamily="49" charset="0"/>
              </a:rPr>
              <a:t> a global variable before use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34E8E6-A1BF-1F74-1CE7-2093F14541C2}"/>
              </a:ext>
            </a:extLst>
          </p:cNvPr>
          <p:cNvSpPr txBox="1"/>
          <p:nvPr/>
        </p:nvSpPr>
        <p:spPr>
          <a:xfrm>
            <a:off x="3330531" y="5199996"/>
            <a:ext cx="446762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example here is at file scope</a:t>
            </a:r>
          </a:p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x;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declaration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definition</a:t>
            </a:r>
          </a:p>
        </p:txBody>
      </p:sp>
    </p:spTree>
    <p:extLst>
      <p:ext uri="{BB962C8B-B14F-4D97-AF65-F5344CB8AC3E}">
        <p14:creationId xmlns:p14="http://schemas.microsoft.com/office/powerpoint/2010/main" val="34816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  <p:bldP spid="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8888" y="1323324"/>
            <a:ext cx="11013157" cy="43176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Internal Linkage (private)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2C895B"/>
                </a:solidFill>
              </a:rPr>
              <a:t>function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2C895B"/>
                </a:solidFill>
              </a:rPr>
              <a:t>global variables </a:t>
            </a:r>
            <a:r>
              <a:rPr lang="en-US" sz="2000" dirty="0"/>
              <a:t>with </a:t>
            </a:r>
            <a:r>
              <a:rPr lang="en-US" sz="2000" dirty="0">
                <a:solidFill>
                  <a:srgbClr val="2C895B"/>
                </a:solidFill>
              </a:rPr>
              <a:t>internal linkage </a:t>
            </a:r>
            <a:r>
              <a:rPr lang="en-US" sz="2000" dirty="0"/>
              <a:t>can </a:t>
            </a:r>
            <a:r>
              <a:rPr lang="en-US" sz="2000" b="1" dirty="0"/>
              <a:t>only be referenced </a:t>
            </a:r>
            <a:r>
              <a:rPr lang="en-US" sz="2000" dirty="0"/>
              <a:t>in the </a:t>
            </a:r>
            <a:r>
              <a:rPr lang="en-US" sz="2000" b="1" dirty="0"/>
              <a:t>same source file</a:t>
            </a:r>
          </a:p>
          <a:p>
            <a:pPr lvl="1"/>
            <a:r>
              <a:rPr lang="en-US" sz="2000" dirty="0"/>
              <a:t>Global variables and functions can be </a:t>
            </a:r>
            <a:r>
              <a:rPr lang="en-US" sz="2000" dirty="0">
                <a:solidFill>
                  <a:schemeClr val="accent1"/>
                </a:solidFill>
              </a:rPr>
              <a:t>changed to internal linkage</a:t>
            </a:r>
            <a:r>
              <a:rPr lang="en-US" sz="2000" dirty="0"/>
              <a:t> by using the keyword </a:t>
            </a:r>
            <a:r>
              <a:rPr lang="en-US" sz="2000" b="1" dirty="0">
                <a:solidFill>
                  <a:srgbClr val="FF0000"/>
                </a:solidFill>
              </a:rPr>
              <a:t>static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in front of the definition </a:t>
            </a:r>
            <a:r>
              <a:rPr lang="en-US" sz="2000" dirty="0">
                <a:solidFill>
                  <a:srgbClr val="FF0000"/>
                </a:solidFill>
              </a:rPr>
              <a:t>(confusingly another use of the word static)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Use of the keyword </a:t>
            </a:r>
            <a:r>
              <a:rPr lang="en-US" sz="2000" dirty="0">
                <a:solidFill>
                  <a:srgbClr val="0070C0"/>
                </a:solidFill>
                <a:cs typeface="Consolas" panose="020B0609020204030204" pitchFamily="49" charset="0"/>
              </a:rPr>
              <a:t>static</a:t>
            </a:r>
            <a:r>
              <a:rPr lang="en-US" sz="2000" dirty="0">
                <a:cs typeface="Consolas" panose="020B0609020204030204" pitchFamily="49" charset="0"/>
              </a:rPr>
              <a:t> in front of a </a:t>
            </a:r>
            <a:r>
              <a:rPr lang="en-US" sz="2000" b="1" dirty="0">
                <a:solidFill>
                  <a:srgbClr val="7030A0"/>
                </a:solidFill>
                <a:cs typeface="Consolas" panose="020B0609020204030204" pitchFamily="49" charset="0"/>
              </a:rPr>
              <a:t>global variable definition </a:t>
            </a:r>
            <a:r>
              <a:rPr lang="en-US" sz="2000" dirty="0">
                <a:cs typeface="Consolas" panose="020B0609020204030204" pitchFamily="49" charset="0"/>
              </a:rPr>
              <a:t>or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function definition </a:t>
            </a:r>
            <a:r>
              <a:rPr lang="en-US" sz="2000" dirty="0">
                <a:cs typeface="Consolas" panose="020B0609020204030204" pitchFamily="49" charset="0"/>
              </a:rPr>
              <a:t>changes it to </a:t>
            </a:r>
            <a:r>
              <a:rPr lang="en-US" sz="2000" dirty="0">
                <a:solidFill>
                  <a:srgbClr val="2C895B"/>
                </a:solidFill>
                <a:cs typeface="Consolas" panose="020B0609020204030204" pitchFamily="49" charset="0"/>
              </a:rPr>
              <a:t>internal linkage </a:t>
            </a:r>
            <a:r>
              <a:rPr lang="en-US" sz="2000" dirty="0">
                <a:cs typeface="Consolas" panose="020B0609020204030204" pitchFamily="49" charset="0"/>
              </a:rPr>
              <a:t>and effectively makes it </a:t>
            </a:r>
            <a:r>
              <a:rPr lang="en-US" sz="2000" dirty="0">
                <a:solidFill>
                  <a:srgbClr val="F37440"/>
                </a:solidFill>
                <a:cs typeface="Consolas" panose="020B0609020204030204" pitchFamily="49" charset="0"/>
              </a:rPr>
              <a:t>private to the file they are defined in (It cannot be referenced by another file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Function definitions in different files (translation units) </a:t>
            </a:r>
            <a:r>
              <a:rPr lang="en-US" sz="2000" dirty="0">
                <a:cs typeface="Consolas" panose="020B0609020204030204" pitchFamily="49" charset="0"/>
              </a:rPr>
              <a:t>can re-use the same name if </a:t>
            </a:r>
            <a:r>
              <a:rPr lang="en-US" sz="2000" dirty="0">
                <a:solidFill>
                  <a:schemeClr val="accent3"/>
                </a:solidFill>
                <a:cs typeface="Consolas" panose="020B0609020204030204" pitchFamily="49" charset="0"/>
              </a:rPr>
              <a:t>at most one has </a:t>
            </a:r>
            <a:r>
              <a:rPr lang="en-US" sz="2000" b="1" dirty="0">
                <a:solidFill>
                  <a:schemeClr val="accent3"/>
                </a:solidFill>
                <a:cs typeface="Consolas" panose="020B0609020204030204" pitchFamily="49" charset="0"/>
              </a:rPr>
              <a:t>external</a:t>
            </a:r>
            <a:r>
              <a:rPr lang="en-US" sz="2000" dirty="0">
                <a:solidFill>
                  <a:schemeClr val="accent3"/>
                </a:solidFill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3"/>
                </a:solidFill>
                <a:cs typeface="Consolas" panose="020B0609020204030204" pitchFamily="49" charset="0"/>
              </a:rPr>
              <a:t>linkage (all others must be internal linkage)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No Linkage: </a:t>
            </a:r>
            <a:r>
              <a:rPr lang="en-US" sz="2000" dirty="0">
                <a:solidFill>
                  <a:srgbClr val="2C895B"/>
                </a:solidFill>
              </a:rPr>
              <a:t>function parameters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>
                <a:solidFill>
                  <a:srgbClr val="2C895B"/>
                </a:solidFill>
              </a:rPr>
              <a:t>variables defined inside a block </a:t>
            </a:r>
            <a:r>
              <a:rPr lang="en-US" sz="2000" dirty="0">
                <a:solidFill>
                  <a:schemeClr val="tx2"/>
                </a:solidFill>
              </a:rPr>
              <a:t>(including a functions body)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Remember</a:t>
            </a:r>
            <a:r>
              <a:rPr lang="en-US" sz="1800" dirty="0">
                <a:solidFill>
                  <a:schemeClr val="tx2"/>
                </a:solidFill>
              </a:rPr>
              <a:t>: the keyword </a:t>
            </a:r>
            <a:r>
              <a:rPr lang="en-US" sz="1800" dirty="0">
                <a:solidFill>
                  <a:schemeClr val="accent1"/>
                </a:solidFill>
              </a:rPr>
              <a:t>static</a:t>
            </a:r>
            <a:r>
              <a:rPr lang="en-US" sz="1800" dirty="0">
                <a:solidFill>
                  <a:schemeClr val="tx2"/>
                </a:solidFill>
              </a:rPr>
              <a:t> in front of a </a:t>
            </a:r>
            <a:r>
              <a:rPr lang="en-US" sz="1800" b="1" dirty="0">
                <a:solidFill>
                  <a:schemeClr val="tx2"/>
                </a:solidFill>
              </a:rPr>
              <a:t>block scope variable </a:t>
            </a:r>
            <a:r>
              <a:rPr lang="en-US" sz="1800" dirty="0">
                <a:solidFill>
                  <a:schemeClr val="tx2"/>
                </a:solidFill>
              </a:rPr>
              <a:t>changes the variable to </a:t>
            </a:r>
            <a:r>
              <a:rPr lang="en-US" sz="1800" b="1" dirty="0">
                <a:solidFill>
                  <a:schemeClr val="tx2"/>
                </a:solidFill>
              </a:rPr>
              <a:t>static storage duration </a:t>
            </a:r>
            <a:r>
              <a:rPr lang="en-US" sz="1800" dirty="0">
                <a:solidFill>
                  <a:schemeClr val="tx2"/>
                </a:solidFill>
              </a:rPr>
              <a:t>(it does not change the linkage)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2019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40A806-1C8E-AC41-85A1-80CBF357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61" y="-42571"/>
            <a:ext cx="10515600" cy="593141"/>
          </a:xfrm>
        </p:spPr>
        <p:txBody>
          <a:bodyPr/>
          <a:lstStyle/>
          <a:p>
            <a:r>
              <a:rPr lang="en-US" dirty="0"/>
              <a:t>Linkage Examples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84B9A3E-4044-2A4F-A8CE-FD51C931B234}"/>
              </a:ext>
            </a:extLst>
          </p:cNvPr>
          <p:cNvSpPr txBox="1">
            <a:spLocks/>
          </p:cNvSpPr>
          <p:nvPr/>
        </p:nvSpPr>
        <p:spPr>
          <a:xfrm>
            <a:off x="1039227" y="1653259"/>
            <a:ext cx="10113545" cy="3800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1;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external linkage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 global2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// internal linkage restricted to this file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has external linkage; x has no linkage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y;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 linkage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internal linkage restricted to this file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A790AF-BA2D-0C47-B961-F382A390610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5064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41" y="257721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0C1F-F663-8A85-62A1-5FC6165E75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4941" y="3876260"/>
            <a:ext cx="6123990" cy="26859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any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public preprocessor macros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</a:rPr>
              <a:t>function prototypes </a:t>
            </a:r>
            <a:r>
              <a:rPr lang="en-US" sz="1800" dirty="0">
                <a:solidFill>
                  <a:srgbClr val="0070C0"/>
                </a:solidFill>
              </a:rPr>
              <a:t>for the functions </a:t>
            </a:r>
            <a:r>
              <a:rPr lang="en-US" sz="1800" dirty="0"/>
              <a:t>defined in the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2C895B"/>
                </a:solidFill>
              </a:rPr>
              <a:t>that you want visible (exported) </a:t>
            </a:r>
            <a:r>
              <a:rPr lang="en-US" sz="1800" dirty="0"/>
              <a:t>for use (called) by </a:t>
            </a:r>
            <a:r>
              <a:rPr lang="en-US" sz="1800" dirty="0">
                <a:solidFill>
                  <a:srgbClr val="7030A0"/>
                </a:solidFill>
              </a:rPr>
              <a:t>functions defined in </a:t>
            </a:r>
            <a:r>
              <a:rPr lang="en-US" sz="1800" b="1" dirty="0">
                <a:solidFill>
                  <a:srgbClr val="7030A0"/>
                </a:solidFill>
              </a:rPr>
              <a:t>other source files</a:t>
            </a:r>
          </a:p>
          <a:p>
            <a:pPr lvl="1"/>
            <a:r>
              <a:rPr lang="en-US" sz="1800" i="1" dirty="0">
                <a:solidFill>
                  <a:schemeClr val="accent3"/>
                </a:solidFill>
              </a:rPr>
              <a:t>global variable declarations (external linkage)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Do not put any </a:t>
            </a:r>
            <a:r>
              <a:rPr lang="en-US" sz="1800" i="1" u="sng" dirty="0">
                <a:solidFill>
                  <a:srgbClr val="FF0000"/>
                </a:solidFill>
              </a:rPr>
              <a:t>definition statements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in a header file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1EEED8-7D31-56F6-E005-C01B1228B3C4}"/>
              </a:ext>
            </a:extLst>
          </p:cNvPr>
          <p:cNvGrpSpPr/>
          <p:nvPr/>
        </p:nvGrpSpPr>
        <p:grpSpPr>
          <a:xfrm>
            <a:off x="8403190" y="2242816"/>
            <a:ext cx="3288080" cy="738924"/>
            <a:chOff x="1983300" y="4272872"/>
            <a:chExt cx="3288080" cy="7389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8B4B7C-941B-30E0-E97D-E714831495F8}"/>
                </a:ext>
              </a:extLst>
            </p:cNvPr>
            <p:cNvSpPr txBox="1"/>
            <p:nvPr/>
          </p:nvSpPr>
          <p:spPr>
            <a:xfrm>
              <a:off x="1983300" y="4642464"/>
              <a:ext cx="328808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the definitions of functions etc.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66CC3D-C8EC-7EDB-E1E4-4674F740C36D}"/>
                </a:ext>
              </a:extLst>
            </p:cNvPr>
            <p:cNvSpPr txBox="1"/>
            <p:nvPr/>
          </p:nvSpPr>
          <p:spPr>
            <a:xfrm>
              <a:off x="2799916" y="4272872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file.c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F94C89-DD27-53E2-F4BF-780BEF9B889D}"/>
              </a:ext>
            </a:extLst>
          </p:cNvPr>
          <p:cNvGrpSpPr/>
          <p:nvPr/>
        </p:nvGrpSpPr>
        <p:grpSpPr>
          <a:xfrm>
            <a:off x="8331944" y="964717"/>
            <a:ext cx="3518912" cy="945250"/>
            <a:chOff x="2065562" y="3011294"/>
            <a:chExt cx="3518912" cy="9452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B33C4D-4BD0-DD98-CE6C-4DDE8CBD7F2D}"/>
                </a:ext>
              </a:extLst>
            </p:cNvPr>
            <p:cNvSpPr txBox="1"/>
            <p:nvPr/>
          </p:nvSpPr>
          <p:spPr>
            <a:xfrm>
              <a:off x="2065562" y="3310213"/>
              <a:ext cx="3518912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exported information 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how to use functions etc. in </a:t>
              </a:r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441C5-D800-406F-F250-0ED49C02532F}"/>
                </a:ext>
              </a:extLst>
            </p:cNvPr>
            <p:cNvSpPr txBox="1"/>
            <p:nvPr/>
          </p:nvSpPr>
          <p:spPr>
            <a:xfrm>
              <a:off x="3347318" y="301129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24B254-4216-8979-9C85-396ED2988D66}"/>
              </a:ext>
            </a:extLst>
          </p:cNvPr>
          <p:cNvGrpSpPr/>
          <p:nvPr/>
        </p:nvGrpSpPr>
        <p:grpSpPr>
          <a:xfrm>
            <a:off x="6867657" y="1407074"/>
            <a:ext cx="1464287" cy="1574666"/>
            <a:chOff x="601275" y="3444521"/>
            <a:chExt cx="1464287" cy="157466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01DE6C-E379-9988-A7EB-6582EFDCAD74}"/>
                </a:ext>
              </a:extLst>
            </p:cNvPr>
            <p:cNvSpPr txBox="1"/>
            <p:nvPr/>
          </p:nvSpPr>
          <p:spPr>
            <a:xfrm>
              <a:off x="601275" y="3444521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declarations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95D99C-A94B-509E-141C-58B6B15503EB}"/>
                </a:ext>
              </a:extLst>
            </p:cNvPr>
            <p:cNvSpPr txBox="1"/>
            <p:nvPr/>
          </p:nvSpPr>
          <p:spPr>
            <a:xfrm>
              <a:off x="842150" y="4649855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definitions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7368D2-E118-2697-178F-446C26F0961D}"/>
              </a:ext>
            </a:extLst>
          </p:cNvPr>
          <p:cNvSpPr txBox="1">
            <a:spLocks/>
          </p:cNvSpPr>
          <p:nvPr/>
        </p:nvSpPr>
        <p:spPr>
          <a:xfrm>
            <a:off x="370788" y="678072"/>
            <a:ext cx="6425623" cy="30608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To enable a </a:t>
            </a:r>
            <a:r>
              <a:rPr lang="en-US" sz="1800" b="1" dirty="0"/>
              <a:t>source file </a:t>
            </a:r>
            <a:r>
              <a:rPr lang="en-US" sz="1800" dirty="0"/>
              <a:t>to </a:t>
            </a:r>
            <a:r>
              <a:rPr lang="en-US" sz="1800" b="1" dirty="0">
                <a:solidFill>
                  <a:schemeClr val="accent1"/>
                </a:solidFill>
              </a:rPr>
              <a:t>use any of the </a:t>
            </a:r>
            <a:r>
              <a:rPr lang="en-US" sz="1800" b="1" dirty="0"/>
              <a:t>functions, global variables</a:t>
            </a:r>
            <a:r>
              <a:rPr lang="en-US" sz="1800" dirty="0"/>
              <a:t>, and </a:t>
            </a:r>
            <a:r>
              <a:rPr lang="en-US" sz="1800" b="1" dirty="0"/>
              <a:t>MACROS</a:t>
            </a:r>
            <a:r>
              <a:rPr lang="en-US" sz="1800" dirty="0"/>
              <a:t> defined in another file (separate translation unit) </a:t>
            </a:r>
          </a:p>
          <a:p>
            <a:pPr lvl="1"/>
            <a:r>
              <a:rPr lang="en-US" sz="1800" dirty="0"/>
              <a:t>You must create a file that exports all permitted accesses so the compiler can generate the correct code</a:t>
            </a:r>
          </a:p>
          <a:p>
            <a:r>
              <a:rPr lang="en-US" sz="1800" b="1" dirty="0"/>
              <a:t>Convention: </a:t>
            </a:r>
            <a:r>
              <a:rPr lang="en-US" sz="1800" dirty="0"/>
              <a:t>For each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, the </a:t>
            </a:r>
            <a:r>
              <a:rPr lang="en-US" sz="1800" b="1" dirty="0">
                <a:solidFill>
                  <a:srgbClr val="F3753F"/>
                </a:solidFill>
              </a:rPr>
              <a:t>public interface file </a:t>
            </a:r>
            <a:r>
              <a:rPr lang="en-US" sz="1800" dirty="0"/>
              <a:t>is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If a file has no external interfaces, then it does not need a .h file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6D4B674-661C-619C-F0AD-C1B6928C1E76}"/>
              </a:ext>
            </a:extLst>
          </p:cNvPr>
          <p:cNvSpPr txBox="1">
            <a:spLocks/>
          </p:cNvSpPr>
          <p:nvPr/>
        </p:nvSpPr>
        <p:spPr>
          <a:xfrm>
            <a:off x="6744192" y="3865012"/>
            <a:ext cx="5333627" cy="2028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 function and global variable definitions (internal and external linkage)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preprocessor macros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(internal linkage) function prototypes </a:t>
            </a:r>
          </a:p>
        </p:txBody>
      </p:sp>
    </p:spTree>
    <p:extLst>
      <p:ext uri="{BB962C8B-B14F-4D97-AF65-F5344CB8AC3E}">
        <p14:creationId xmlns:p14="http://schemas.microsoft.com/office/powerpoint/2010/main" val="40881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10" grpId="0" uiExpand="1" build="p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1" y="157830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B1B8FB9-F4C9-475F-5FF8-03F4049E4A8C}"/>
              </a:ext>
            </a:extLst>
          </p:cNvPr>
          <p:cNvSpPr/>
          <p:nvPr/>
        </p:nvSpPr>
        <p:spPr bwMode="auto">
          <a:xfrm>
            <a:off x="6791650" y="535891"/>
            <a:ext cx="5286169" cy="609917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endParaRPr lang="en-US" sz="16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P(char ); 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above: private function prototype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	     // initial value is 0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private = 1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private global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x, int 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z)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DF88A3E-3F26-DF8E-CA8D-AA297191C485}"/>
              </a:ext>
            </a:extLst>
          </p:cNvPr>
          <p:cNvSpPr/>
          <p:nvPr/>
        </p:nvSpPr>
        <p:spPr bwMode="auto">
          <a:xfrm>
            <a:off x="3943375" y="2852022"/>
            <a:ext cx="2597994" cy="347803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FILE_H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FILE_H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int global;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A(int);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B(int, int);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9AAA955-B60A-432D-F9B7-1EF29C7AA4A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26469" y="662562"/>
            <a:ext cx="4914900" cy="12642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Always #include your own declaration files BEFORE any definitions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compiler will then check </a:t>
            </a:r>
            <a:r>
              <a:rPr lang="en-US" sz="1800" dirty="0"/>
              <a:t>that the </a:t>
            </a:r>
            <a:r>
              <a:rPr lang="en-US" sz="1800" dirty="0">
                <a:solidFill>
                  <a:schemeClr val="accent3"/>
                </a:solidFill>
              </a:rPr>
              <a:t>definition and declarations </a:t>
            </a:r>
            <a:r>
              <a:rPr lang="en-US" sz="1800" dirty="0">
                <a:solidFill>
                  <a:srgbClr val="F3753F"/>
                </a:solidFill>
              </a:rPr>
              <a:t>are consistent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CBACA30-206C-E6EC-9880-0418BF0ED17E}"/>
              </a:ext>
            </a:extLst>
          </p:cNvPr>
          <p:cNvSpPr/>
          <p:nvPr/>
        </p:nvSpPr>
        <p:spPr>
          <a:xfrm>
            <a:off x="6541369" y="1091768"/>
            <a:ext cx="350521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DA2E6E-430E-FD34-5120-719F9C97DBF4}"/>
              </a:ext>
            </a:extLst>
          </p:cNvPr>
          <p:cNvSpPr txBox="1"/>
          <p:nvPr/>
        </p:nvSpPr>
        <p:spPr>
          <a:xfrm>
            <a:off x="3900659" y="248269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interface for </a:t>
            </a:r>
            <a:r>
              <a:rPr lang="en-US" dirty="0" err="1"/>
              <a:t>file.c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F8D469-0EF6-36B6-BC77-B5F575647CE7}"/>
              </a:ext>
            </a:extLst>
          </p:cNvPr>
          <p:cNvGrpSpPr/>
          <p:nvPr/>
        </p:nvGrpSpPr>
        <p:grpSpPr>
          <a:xfrm>
            <a:off x="258145" y="2711887"/>
            <a:ext cx="2811668" cy="3121050"/>
            <a:chOff x="258145" y="2711887"/>
            <a:chExt cx="2811668" cy="312105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D1D3588-9A64-0E37-B2CB-822C5E985F15}"/>
                </a:ext>
              </a:extLst>
            </p:cNvPr>
            <p:cNvSpPr/>
            <p:nvPr/>
          </p:nvSpPr>
          <p:spPr bwMode="auto">
            <a:xfrm>
              <a:off x="258145" y="3081219"/>
              <a:ext cx="2736648" cy="2751718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US" sz="1600" i="1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myprog.c</a:t>
              </a:r>
              <a:endPara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code not shown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main(void)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body not shown</a:t>
              </a:r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CE46D5-13A5-E77C-05B8-2CA66FC7ADA1}"/>
                </a:ext>
              </a:extLst>
            </p:cNvPr>
            <p:cNvSpPr txBox="1"/>
            <p:nvPr/>
          </p:nvSpPr>
          <p:spPr>
            <a:xfrm>
              <a:off x="333166" y="2711887"/>
              <a:ext cx="2736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using the public 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9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uiExpand="1" build="p" animBg="1"/>
      <p:bldP spid="1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5E692E-1E44-4448-9673-9400D7BA8F1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3885354"/>
            <a:ext cx="11331909" cy="282970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compile each .c file independently to a .o object file (incomplete machine code)</a:t>
            </a: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22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22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link</a:t>
            </a:r>
            <a:r>
              <a:rPr lang="en-US" sz="2400" dirty="0"/>
              <a:t> all the .o objects files and library's (aggregation of multiple .o files) to produce an executable file (complete machine code) (</a:t>
            </a:r>
            <a:r>
              <a:rPr lang="en-US" sz="2400" dirty="0" err="1"/>
              <a:t>gcc</a:t>
            </a:r>
            <a:r>
              <a:rPr lang="en-US" sz="2400" dirty="0"/>
              <a:t> calls </a:t>
            </a:r>
            <a:r>
              <a:rPr lang="en-US" sz="2400" dirty="0" err="1"/>
              <a:t>ld</a:t>
            </a:r>
            <a:r>
              <a:rPr lang="en-US" sz="2400" dirty="0"/>
              <a:t>, the linker)</a:t>
            </a: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3B1896-550F-164F-9834-AD90EF24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331909" cy="454980"/>
          </a:xfrm>
        </p:spPr>
        <p:txBody>
          <a:bodyPr/>
          <a:lstStyle/>
          <a:p>
            <a:r>
              <a:rPr lang="en-US" dirty="0"/>
              <a:t>Compiling Multi-File Programs (assembly steps not shown)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56A87EC-9AFD-F340-B654-15A00A5BD588}"/>
              </a:ext>
            </a:extLst>
          </p:cNvPr>
          <p:cNvSpPr/>
          <p:nvPr/>
        </p:nvSpPr>
        <p:spPr>
          <a:xfrm>
            <a:off x="6460946" y="2606436"/>
            <a:ext cx="2069024" cy="1180208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 are a</a:t>
            </a:r>
          </a:p>
          <a:p>
            <a:pPr algn="ctr"/>
            <a:r>
              <a:rPr lang="en-US" dirty="0"/>
              <a:t>collection of .o files </a:t>
            </a:r>
          </a:p>
          <a:p>
            <a:pPr algn="ctr"/>
            <a:r>
              <a:rPr lang="en-US" dirty="0"/>
              <a:t>(e.g.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577A39-51BE-5A42-755F-4270295C4942}"/>
              </a:ext>
            </a:extLst>
          </p:cNvPr>
          <p:cNvGrpSpPr/>
          <p:nvPr/>
        </p:nvGrpSpPr>
        <p:grpSpPr>
          <a:xfrm>
            <a:off x="182589" y="647700"/>
            <a:ext cx="8442555" cy="616572"/>
            <a:chOff x="182589" y="647700"/>
            <a:chExt cx="8442555" cy="61657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DCF0E7F-EA01-134E-879A-259AA05CA6B5}"/>
                </a:ext>
              </a:extLst>
            </p:cNvPr>
            <p:cNvSpPr/>
            <p:nvPr/>
          </p:nvSpPr>
          <p:spPr>
            <a:xfrm>
              <a:off x="182589" y="649818"/>
              <a:ext cx="2069024" cy="5191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"</a:t>
              </a:r>
              <a:r>
                <a:rPr lang="en-US" sz="2400" dirty="0" err="1"/>
                <a:t>file.h</a:t>
              </a:r>
              <a:r>
                <a:rPr lang="en-US" sz="2400" dirty="0"/>
                <a:t>"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059843E-AC53-8247-A0E1-8BC965C0A333}"/>
                </a:ext>
              </a:extLst>
            </p:cNvPr>
            <p:cNvSpPr/>
            <p:nvPr/>
          </p:nvSpPr>
          <p:spPr>
            <a:xfrm>
              <a:off x="3286125" y="647700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file.c</a:t>
              </a:r>
              <a:endParaRPr lang="en-US" sz="2400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147A3E8-F36C-FC45-A00E-4ACFD0828654}"/>
                </a:ext>
              </a:extLst>
            </p:cNvPr>
            <p:cNvSpPr/>
            <p:nvPr/>
          </p:nvSpPr>
          <p:spPr>
            <a:xfrm>
              <a:off x="6556120" y="64770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file.o</a:t>
              </a:r>
              <a:endParaRPr lang="en-US" sz="2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960B13-AD0E-6541-BD4E-841EEE9E91CD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2251613" y="907297"/>
              <a:ext cx="1034512" cy="211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CE7A6F2-4664-6946-9744-74CA51E1AB20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5355149" y="90729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01CCF1E-4114-1F4E-8677-AD2113321124}"/>
                </a:ext>
              </a:extLst>
            </p:cNvPr>
            <p:cNvSpPr txBox="1"/>
            <p:nvPr/>
          </p:nvSpPr>
          <p:spPr>
            <a:xfrm>
              <a:off x="2439653" y="89494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AE5509-6CEC-5B48-9A92-9CA408589E9C}"/>
                </a:ext>
              </a:extLst>
            </p:cNvPr>
            <p:cNvSpPr txBox="1"/>
            <p:nvPr/>
          </p:nvSpPr>
          <p:spPr>
            <a:xfrm>
              <a:off x="5463356" y="87387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C17C66-0CAD-5A4D-8A91-9791AEABAE79}"/>
              </a:ext>
            </a:extLst>
          </p:cNvPr>
          <p:cNvGrpSpPr/>
          <p:nvPr/>
        </p:nvGrpSpPr>
        <p:grpSpPr>
          <a:xfrm>
            <a:off x="8529970" y="901096"/>
            <a:ext cx="3516719" cy="2361805"/>
            <a:chOff x="8529970" y="901096"/>
            <a:chExt cx="3516719" cy="236180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DCFB859-97B4-6E4D-BEC5-FDE0AF2882E2}"/>
                </a:ext>
              </a:extLst>
            </p:cNvPr>
            <p:cNvSpPr/>
            <p:nvPr/>
          </p:nvSpPr>
          <p:spPr>
            <a:xfrm>
              <a:off x="9977665" y="1723027"/>
              <a:ext cx="2069024" cy="519193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</a:t>
              </a:r>
              <a:endParaRPr lang="en-US" sz="24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CE2AA94-1DE3-6747-A689-D48B88972335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8529970" y="2070384"/>
              <a:ext cx="1444357" cy="112615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7175923-121A-2347-800F-A77FE52B9945}"/>
                </a:ext>
              </a:extLst>
            </p:cNvPr>
            <p:cNvCxnSpPr>
              <a:cxnSpLocks/>
            </p:cNvCxnSpPr>
            <p:nvPr/>
          </p:nvCxnSpPr>
          <p:spPr>
            <a:xfrm>
              <a:off x="8625144" y="901096"/>
              <a:ext cx="1352521" cy="944884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794166-846E-A241-9CCB-1A525387300C}"/>
                </a:ext>
              </a:extLst>
            </p:cNvPr>
            <p:cNvCxnSpPr>
              <a:cxnSpLocks/>
              <a:stCxn id="31" idx="3"/>
              <a:endCxn id="11" idx="1"/>
            </p:cNvCxnSpPr>
            <p:nvPr/>
          </p:nvCxnSpPr>
          <p:spPr>
            <a:xfrm flipV="1">
              <a:off x="8661663" y="1982624"/>
              <a:ext cx="1316002" cy="199093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903879-1DC9-B24B-A48B-9A814E537566}"/>
                </a:ext>
              </a:extLst>
            </p:cNvPr>
            <p:cNvSpPr txBox="1"/>
            <p:nvPr/>
          </p:nvSpPr>
          <p:spPr>
            <a:xfrm>
              <a:off x="9217098" y="2616570"/>
              <a:ext cx="1672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ld</a:t>
              </a:r>
              <a:r>
                <a:rPr lang="en-US" dirty="0">
                  <a:solidFill>
                    <a:srgbClr val="C00000"/>
                  </a:solidFill>
                </a:rPr>
                <a:t> – link editor 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(called by </a:t>
              </a:r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C75CA91-1BF3-AB41-8D2F-B01076B61EB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AB3B34-95D3-99A8-2276-1E1445FF909F}"/>
              </a:ext>
            </a:extLst>
          </p:cNvPr>
          <p:cNvGrpSpPr/>
          <p:nvPr/>
        </p:nvGrpSpPr>
        <p:grpSpPr>
          <a:xfrm>
            <a:off x="101947" y="909415"/>
            <a:ext cx="8559716" cy="2184109"/>
            <a:chOff x="101947" y="909415"/>
            <a:chExt cx="8559716" cy="218410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210CBC2-9BA3-8149-8037-421900336B86}"/>
                </a:ext>
              </a:extLst>
            </p:cNvPr>
            <p:cNvSpPr/>
            <p:nvPr/>
          </p:nvSpPr>
          <p:spPr>
            <a:xfrm>
              <a:off x="101947" y="257433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stdio.h</a:t>
              </a:r>
              <a:r>
                <a:rPr lang="en-US" sz="2400" dirty="0"/>
                <a:t>&gt;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D6AAC9-9D0A-CA4B-B6C7-2CAC1AC757D2}"/>
                </a:ext>
              </a:extLst>
            </p:cNvPr>
            <p:cNvSpPr/>
            <p:nvPr/>
          </p:nvSpPr>
          <p:spPr>
            <a:xfrm>
              <a:off x="101947" y="178188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stdlib.h</a:t>
              </a:r>
              <a:r>
                <a:rPr lang="en-US" sz="2400" dirty="0"/>
                <a:t>&gt;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916C399-F026-4240-8426-3AF186DF6E30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2138775" y="2215144"/>
              <a:ext cx="1147350" cy="682277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E3EFCF-4F71-3A47-B7B4-6FE3ED562B81}"/>
                </a:ext>
              </a:extLst>
            </p:cNvPr>
            <p:cNvSpPr txBox="1"/>
            <p:nvPr/>
          </p:nvSpPr>
          <p:spPr>
            <a:xfrm>
              <a:off x="2289646" y="214324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319F663-F90D-794D-8213-692ADCAE624E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2174014" y="2018976"/>
              <a:ext cx="1112111" cy="19616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6D74C06-3C6A-E263-D0B4-DF84B93A287A}"/>
                </a:ext>
              </a:extLst>
            </p:cNvPr>
            <p:cNvSpPr/>
            <p:nvPr/>
          </p:nvSpPr>
          <p:spPr>
            <a:xfrm>
              <a:off x="3286125" y="1955547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myprog.c</a:t>
              </a:r>
              <a:endParaRPr lang="en-US" sz="2400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1CF8568-2307-733A-8F4B-5DBAC48F86EE}"/>
                </a:ext>
              </a:extLst>
            </p:cNvPr>
            <p:cNvSpPr/>
            <p:nvPr/>
          </p:nvSpPr>
          <p:spPr>
            <a:xfrm>
              <a:off x="6592639" y="192212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myprog.o</a:t>
              </a:r>
              <a:endParaRPr lang="en-US" sz="2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3E6FC62-EA6E-BE8A-0D82-8929842FB50D}"/>
                </a:ext>
              </a:extLst>
            </p:cNvPr>
            <p:cNvCxnSpPr>
              <a:cxnSpLocks/>
              <a:stCxn id="4" idx="3"/>
              <a:endCxn id="26" idx="1"/>
            </p:cNvCxnSpPr>
            <p:nvPr/>
          </p:nvCxnSpPr>
          <p:spPr>
            <a:xfrm>
              <a:off x="2251613" y="909415"/>
              <a:ext cx="1034512" cy="1305729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6BAE1AC-2D46-B4FB-EC84-ABBA8B5433B9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5391668" y="218171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26E12F-01E6-59C8-908C-803D7AB784DF}"/>
                </a:ext>
              </a:extLst>
            </p:cNvPr>
            <p:cNvSpPr txBox="1"/>
            <p:nvPr/>
          </p:nvSpPr>
          <p:spPr>
            <a:xfrm>
              <a:off x="2809532" y="141254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5CBEC0-8EDD-CE6C-8F37-D65D1BE8F051}"/>
                </a:ext>
              </a:extLst>
            </p:cNvPr>
            <p:cNvSpPr txBox="1"/>
            <p:nvPr/>
          </p:nvSpPr>
          <p:spPr>
            <a:xfrm>
              <a:off x="5515719" y="2201826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1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 animBg="1"/>
      <p:bldP spid="28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68CC-E249-1145-B918-4C178A0D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Slides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904C-47AD-964A-8571-27C84819CE1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029460"/>
            <a:ext cx="10515600" cy="95174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Slides in this section are not used in class but contain material that you will find useful</a:t>
            </a:r>
          </a:p>
          <a:p>
            <a:r>
              <a:rPr lang="en-US" dirty="0"/>
              <a:t>You are NOT responsible for their 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05F18-B2E2-B373-3A36-A7EA4ACE64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1225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53900" y="722668"/>
            <a:ext cx="10909427" cy="59368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u="sng" dirty="0">
                <a:solidFill>
                  <a:srgbClr val="2C895B"/>
                </a:solidFill>
              </a:rPr>
              <a:t>Go to lecture</a:t>
            </a:r>
            <a:endParaRPr lang="en-US" sz="2200" dirty="0">
              <a:solidFill>
                <a:srgbClr val="2C895B"/>
              </a:solidFill>
            </a:endParaRPr>
          </a:p>
          <a:p>
            <a:pPr lvl="1"/>
            <a:r>
              <a:rPr lang="en-US" sz="2200" dirty="0"/>
              <a:t>Before lecture go over the class slides </a:t>
            </a:r>
          </a:p>
          <a:p>
            <a:pPr lvl="1"/>
            <a:r>
              <a:rPr lang="en-US" sz="2200" dirty="0"/>
              <a:t>Lecture slides are posted the day before class (last minute updates that morning)</a:t>
            </a:r>
          </a:p>
          <a:p>
            <a:pPr lvl="1"/>
            <a:r>
              <a:rPr lang="en-US" sz="2200" dirty="0"/>
              <a:t>Keep your lecture slides up to date (I update them to fix errors and address questions)</a:t>
            </a:r>
          </a:p>
          <a:p>
            <a:r>
              <a:rPr lang="en-US" sz="2200" u="sng" dirty="0">
                <a:solidFill>
                  <a:srgbClr val="2C895B"/>
                </a:solidFill>
              </a:rPr>
              <a:t>Go to Discussion Sessions</a:t>
            </a:r>
            <a:endParaRPr lang="en-US" sz="2200" dirty="0"/>
          </a:p>
          <a:p>
            <a:pPr lvl="1"/>
            <a:r>
              <a:rPr lang="en-US" sz="2200" dirty="0"/>
              <a:t>ask the TA’s and Tutors for help</a:t>
            </a:r>
          </a:p>
          <a:p>
            <a:r>
              <a:rPr lang="en-US" sz="2200" u="sng" dirty="0">
                <a:solidFill>
                  <a:srgbClr val="2C895B"/>
                </a:solidFill>
              </a:rPr>
              <a:t>Studying for exams</a:t>
            </a:r>
          </a:p>
          <a:p>
            <a:pPr lvl="1"/>
            <a:r>
              <a:rPr lang="en-US" sz="2000" dirty="0"/>
              <a:t>All the exam question topics are found in my slides and the PA writeups</a:t>
            </a:r>
            <a:endParaRPr lang="en-US" sz="2200" dirty="0"/>
          </a:p>
          <a:p>
            <a:pPr lvl="1"/>
            <a:r>
              <a:rPr lang="en-US" sz="2000" dirty="0"/>
              <a:t>Try to write the exam yourself, with practice you will be able to guess the questions</a:t>
            </a:r>
          </a:p>
          <a:p>
            <a:r>
              <a:rPr lang="en-US" sz="2400" dirty="0"/>
              <a:t>Post to piazza when you have questions </a:t>
            </a:r>
          </a:p>
          <a:p>
            <a:r>
              <a:rPr lang="en-US" sz="2200" dirty="0"/>
              <a:t>Do the readings on time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Review the material: </a:t>
            </a:r>
            <a:r>
              <a:rPr lang="en-US" sz="2200" dirty="0"/>
              <a:t>watch the podcasts and occasional special topic videos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How to do well in CSE30 - 1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9052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</p:nvPr>
        </p:nvGraphicFramePr>
        <p:xfrm>
          <a:off x="92295" y="628789"/>
          <a:ext cx="12007410" cy="582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5381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8736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6480000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16804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28016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Overall Program Structure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class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public static void main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(String[]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args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{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System.out.println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"hello world!");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}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stdlib.h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main(void)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("hello world!\n");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return EXIT_SUCCESS;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8976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Access a library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import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java.io.File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1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may need to specify library at compile time with 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r>
                        <a:rPr lang="en-US" sz="20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libname</a:t>
                      </a:r>
                      <a:endParaRPr lang="en-US" sz="20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57034"/>
                  </a:ext>
                </a:extLst>
              </a:tr>
              <a:tr h="3536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Building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gcc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–Wall –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Wextra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Werror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–o hello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6256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Running (execution)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java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./hello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24003"/>
          </a:xfrm>
        </p:spPr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98B0F4-1E31-EE42-A70E-49FADB21CBC8}"/>
              </a:ext>
            </a:extLst>
          </p:cNvPr>
          <p:cNvSpPr txBox="1"/>
          <p:nvPr/>
        </p:nvSpPr>
        <p:spPr>
          <a:xfrm>
            <a:off x="4621647" y="143057"/>
            <a:ext cx="74013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</a:rPr>
              <a:t>Note: Sorry for the "poor" code indentation; adjusted to fit into the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E8E57-8D55-ECC6-978D-DF7EA5C5EB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22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78194187"/>
              </p:ext>
            </p:extLst>
          </p:nvPr>
        </p:nvGraphicFramePr>
        <p:xfrm>
          <a:off x="496577" y="1247923"/>
          <a:ext cx="11509237" cy="49536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01023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9384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669814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 s1 = "Hello";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*s1 = "Hello";  // pointer version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s1[] = "Hello"; // array version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 Concatenation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 s2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+= s2;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 s2);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Logical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Relational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Arithmetic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  <a:tr h="668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Bitwise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&gt;&gt;&gt;,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57776"/>
                  </a:ext>
                </a:extLst>
              </a:tr>
              <a:tr h="6731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Assignment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&gt;&gt;&gt;=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1C5A3-41E6-EAA4-6BBD-C71D8298B60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1442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26419718"/>
              </p:ext>
            </p:extLst>
          </p:nvPr>
        </p:nvGraphicFramePr>
        <p:xfrm>
          <a:off x="496577" y="1435122"/>
          <a:ext cx="11509237" cy="43394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[] a = new int 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[][] b =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new float [5][20];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b[5][20];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6501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 bounds checking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run time checking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run time checks – speed optimized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Pointer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Object reference is 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implicit pointer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*p;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*p;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Record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58F12-0DF5-3F2A-B01A-BD384E57348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2169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4093590063"/>
              </p:ext>
            </p:extLst>
          </p:nvPr>
        </p:nvGraphicFramePr>
        <p:xfrm>
          <a:off x="496577" y="1247923"/>
          <a:ext cx="11509237" cy="46024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189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56409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893249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if, switch, for,  do-while, while, continue, break, 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exceptions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throw, try-catch-finally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break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break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continue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continue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calls: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Java method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C function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someObject.f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SomeClass.f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other differences, later…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7910F-A238-0D57-E1BF-D9033CB0DC5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949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A90E-C391-3D47-A6A5-07DAC2A4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0898559" cy="715294"/>
          </a:xfrm>
        </p:spPr>
        <p:txBody>
          <a:bodyPr/>
          <a:lstStyle/>
          <a:p>
            <a:r>
              <a:rPr lang="en-US" dirty="0"/>
              <a:t>C Programming Toolchain - Basic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F947-0689-6645-8D59-188E4976E3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0" y="1171378"/>
            <a:ext cx="11396469" cy="51239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 err="1">
                <a:solidFill>
                  <a:schemeClr val="accent1"/>
                </a:solidFill>
              </a:rPr>
              <a:t>gcc</a:t>
            </a:r>
            <a:endParaRPr lang="en-US" sz="2000" b="1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Is a front end for all the tools and by default will turn C source or assembly source into executable programs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preprocessor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Insertion into source files during compilation or assembly of files containing macros (expanded), declarations etc.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compiler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Translates C programs into hardware dependent assembly language text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assembler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Converts hardware dependent assembly language source files into machine code object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Linker (or link editor)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Combines (links) one or more object files and libraries into executable program files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this may include modification of the code to resolve uses with definitions and relocate addresses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E7A53-422D-4C4E-8F74-CC30D22D6C0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940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0"/>
            <a:ext cx="11287186" cy="715294"/>
          </a:xfrm>
        </p:spPr>
        <p:txBody>
          <a:bodyPr/>
          <a:lstStyle/>
          <a:p>
            <a:r>
              <a:rPr lang="en-US" dirty="0"/>
              <a:t>C Programming Toolchain: The Source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2909" y="764284"/>
            <a:ext cx="11872210" cy="525882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C development toolchain uses several different file types (indicated by .suffix in the filename)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>
                <a:solidFill>
                  <a:srgbClr val="0070C0"/>
                </a:solidFill>
              </a:rPr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h</a:t>
            </a:r>
            <a:r>
              <a:rPr lang="en-US" sz="2000" dirty="0">
                <a:solidFill>
                  <a:srgbClr val="0070C0"/>
                </a:solidFill>
              </a:rPr>
              <a:t>  public interface </a:t>
            </a:r>
            <a:r>
              <a:rPr lang="en-US" sz="2000" i="1" dirty="0">
                <a:solidFill>
                  <a:srgbClr val="0070C0"/>
                </a:solidFill>
              </a:rPr>
              <a:t>"header or include files"  often used as &lt;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&gt; or "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"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common contents</a:t>
            </a:r>
            <a:r>
              <a:rPr lang="en-US" sz="1800" dirty="0"/>
              <a:t>: public (exported)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function and variable declarations, and constants and language macros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1"/>
                </a:solidFill>
              </a:rPr>
              <a:t>C pre-processor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do inline expansion of the include file contents and insert it into a source file before the compilation starts, enables consistency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c</a:t>
            </a:r>
            <a:r>
              <a:rPr lang="en-US" sz="2000" b="1" dirty="0"/>
              <a:t> 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C language source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rgbClr val="0070C0"/>
                </a:solidFill>
              </a:rPr>
              <a:t>gcc</a:t>
            </a:r>
            <a:endParaRPr lang="en-US" sz="1800" b="1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hardware specific assembly language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(programmer created)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which calls gas (assembler)</a:t>
            </a:r>
          </a:p>
          <a:p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machine generated by the compiler from a </a:t>
            </a:r>
            <a:r>
              <a:rPr lang="en-US" sz="1800" b="1" dirty="0">
                <a:solidFill>
                  <a:srgbClr val="0070C0"/>
                </a:solidFill>
              </a:rPr>
              <a:t>.c </a:t>
            </a:r>
            <a:r>
              <a:rPr lang="en-US" sz="1800" dirty="0"/>
              <a:t>file</a:t>
            </a:r>
          </a:p>
          <a:p>
            <a:pPr lvl="1"/>
            <a:r>
              <a:rPr lang="en-US" sz="1800" dirty="0"/>
              <a:t>processed by </a:t>
            </a:r>
            <a:r>
              <a:rPr lang="en-US" sz="1800" dirty="0" err="1"/>
              <a:t>gcc</a:t>
            </a:r>
            <a:r>
              <a:rPr lang="en-US" sz="1800" dirty="0"/>
              <a:t> which calls gas (assembler)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A1DB8-E72F-CD41-8031-D1B56ACF349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08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21132"/>
          </a:xfrm>
        </p:spPr>
        <p:txBody>
          <a:bodyPr/>
          <a:lstStyle/>
          <a:p>
            <a:r>
              <a:rPr lang="en-US" dirty="0"/>
              <a:t>C Programming Toolchain: The Generated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9790" y="641131"/>
            <a:ext cx="11872210" cy="59016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filename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o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70C0"/>
                </a:solidFill>
              </a:rPr>
              <a:t>"</a:t>
            </a:r>
            <a:r>
              <a:rPr lang="en-US" sz="2200" i="1" dirty="0">
                <a:solidFill>
                  <a:srgbClr val="0070C0"/>
                </a:solidFill>
              </a:rPr>
              <a:t>relocatable object file"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Compiled from a single source file in a .c  file or assembled from a single .s file into machine code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 is an incomplete program (not all references to functions or variables are defined) this code will not execute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000" b="1" dirty="0">
                <a:solidFill>
                  <a:srgbClr val="0070C0"/>
                </a:solidFill>
              </a:rPr>
              <a:t>.c, .s, </a:t>
            </a:r>
            <a:r>
              <a:rPr lang="en-US" sz="2000" dirty="0">
                <a:solidFill>
                  <a:schemeClr val="accent6"/>
                </a:solidFill>
              </a:rPr>
              <a:t>or</a:t>
            </a:r>
            <a:r>
              <a:rPr lang="en-US" sz="2000" b="1" dirty="0">
                <a:solidFill>
                  <a:srgbClr val="0070C0"/>
                </a:solidFill>
              </a:rPr>
              <a:t> .S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 share the same root name by convention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calling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ld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(linkage editor)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library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"static library file"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aggregation of individual </a:t>
            </a:r>
            <a:r>
              <a:rPr lang="en-US" sz="2200" b="1" dirty="0">
                <a:solidFill>
                  <a:srgbClr val="0070C0"/>
                </a:solidFill>
              </a:rPr>
              <a:t>.o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where each can be extracted independently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during the process of combining </a:t>
            </a:r>
            <a:r>
              <a:rPr lang="en-US" sz="2200" b="1" dirty="0">
                <a:solidFill>
                  <a:srgbClr val="0070C0"/>
                </a:solidFill>
              </a:rPr>
              <a:t>.o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into an executable by the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linkage editor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 files are extracted as needed to </a:t>
            </a:r>
            <a:r>
              <a:rPr lang="en-US" sz="2200" dirty="0">
                <a:solidFill>
                  <a:srgbClr val="0070C0"/>
                </a:solidFill>
              </a:rPr>
              <a:t>resolve missing definitions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200" b="1" dirty="0" err="1">
                <a:solidFill>
                  <a:srgbClr val="0070C0"/>
                </a:solidFill>
              </a:rPr>
              <a:t>ar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ld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200" b="1" dirty="0" err="1">
                <a:solidFill>
                  <a:schemeClr val="accent1"/>
                </a:solidFill>
              </a:rPr>
              <a:t>gcc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a.out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200" i="1" dirty="0">
                <a:solidFill>
                  <a:srgbClr val="0070C0"/>
                </a:solidFill>
              </a:rPr>
              <a:t>"executable program"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Executable program (may be a combination of one or more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b="1" dirty="0"/>
              <a:t>files and </a:t>
            </a:r>
            <a:r>
              <a:rPr lang="en-US" sz="2000" b="1" dirty="0">
                <a:solidFill>
                  <a:srgbClr val="0070C0"/>
                </a:solidFill>
              </a:rPr>
              <a:t>.a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files) that was compiled or assembled into machine code and </a:t>
            </a:r>
            <a:r>
              <a:rPr lang="en-US" sz="2000" dirty="0">
                <a:solidFill>
                  <a:srgbClr val="0070C0"/>
                </a:solidFill>
              </a:rPr>
              <a:t>all variables and functions are defined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ld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000" b="1" dirty="0" err="1">
                <a:solidFill>
                  <a:srgbClr val="0070C0"/>
                </a:solidFill>
              </a:rPr>
              <a:t>gcc</a:t>
            </a:r>
            <a:r>
              <a:rPr lang="en-US" sz="20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C93EB-7C4E-5B42-82B9-726EC02E87A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1767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AC2A2-73E4-804E-9494-E03A2659ACB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711252" y="531806"/>
            <a:ext cx="6415791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executable file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executable file </a:t>
            </a:r>
            <a:r>
              <a:rPr lang="en-US" sz="1400" b="1" i="1" dirty="0" err="1">
                <a:solidFill>
                  <a:srgbClr val="0070C0"/>
                </a:solidFill>
              </a:rPr>
              <a:t>a.out</a:t>
            </a:r>
            <a:endParaRPr lang="en-US" sz="1400" b="1" i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use a specific version of C use of one the std= option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–std=c11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object file with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debug support add </a:t>
            </a:r>
            <a:r>
              <a:rPr lang="en-US" sz="1800" dirty="0">
                <a:solidFill>
                  <a:srgbClr val="0070C0"/>
                </a:solidFill>
              </a:rPr>
              <a:t>-</a:t>
            </a:r>
            <a:r>
              <a:rPr lang="en-US" sz="1800" dirty="0" err="1">
                <a:solidFill>
                  <a:srgbClr val="0070C0"/>
                </a:solidFill>
              </a:rPr>
              <a:t>ggdb</a:t>
            </a:r>
            <a:endParaRPr lang="en-US" sz="1800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mysrc.o</a:t>
            </a:r>
            <a:endParaRPr lang="en-US" sz="1400" b="1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mymain.o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Linkage step 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combining a program spread across multiple files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mymain.o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mysrc.o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executable file </a:t>
            </a:r>
            <a:r>
              <a:rPr lang="en-US" sz="1400" b="1" dirty="0" err="1">
                <a:solidFill>
                  <a:srgbClr val="0070C0"/>
                </a:solidFill>
              </a:rPr>
              <a:t>myprog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Compile and linkage of file(s) in one step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-o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run the program (refer to cse15l notes)</a:t>
            </a:r>
          </a:p>
          <a:p>
            <a:pPr lvl="1"/>
            <a:r>
              <a:rPr lang="en-US" sz="1600" b="1" dirty="0">
                <a:solidFill>
                  <a:schemeClr val="accent5"/>
                </a:solidFill>
              </a:rPr>
              <a:t>% ./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04F12-6A5A-334A-9AE3-6A0610FCE38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1311" y="531807"/>
            <a:ext cx="5010912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Run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with flags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-Wall -</a:t>
            </a:r>
            <a:r>
              <a:rPr lang="en-US" sz="1800" b="1" dirty="0" err="1">
                <a:solidFill>
                  <a:schemeClr val="accent3"/>
                </a:solidFill>
              </a:rPr>
              <a:t>Wextra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required flag for c programs in cse30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output all warning messages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-c </a:t>
            </a:r>
          </a:p>
          <a:p>
            <a:pPr lvl="2"/>
            <a:r>
              <a:rPr lang="en-US" sz="1600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 (lower case)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 or assemble to object file only do not call </a:t>
            </a:r>
            <a:r>
              <a:rPr lang="en-US" sz="1600" b="1" dirty="0" err="1">
                <a:solidFill>
                  <a:srgbClr val="0070C0"/>
                </a:solidFill>
              </a:rPr>
              <a:t>ld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to link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.o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file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</a:t>
            </a:r>
            <a:r>
              <a:rPr lang="en-US" sz="1800" b="1" dirty="0" err="1">
                <a:solidFill>
                  <a:schemeClr val="accent3"/>
                </a:solidFill>
              </a:rPr>
              <a:t>ggdb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i="1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</a:t>
            </a:r>
          </a:p>
          <a:p>
            <a:pPr lvl="2"/>
            <a:r>
              <a:rPr lang="en-US" sz="1600" dirty="0">
                <a:solidFill>
                  <a:schemeClr val="accent1"/>
                </a:solidFill>
              </a:rPr>
              <a:t>Compile with debug support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generates code that is easier to debug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removes many optimizations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-o </a:t>
            </a:r>
            <a:r>
              <a:rPr lang="en-US" sz="1800" i="1" dirty="0">
                <a:solidFill>
                  <a:schemeClr val="accent5"/>
                </a:solidFill>
              </a:rPr>
              <a:t>&lt;filename&gt;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specifies</a:t>
            </a:r>
            <a:r>
              <a:rPr lang="en-US" sz="1600" dirty="0"/>
              <a:t> </a:t>
            </a:r>
            <a:r>
              <a:rPr lang="en-US" sz="1600" i="1" dirty="0">
                <a:solidFill>
                  <a:schemeClr val="accent5"/>
                </a:solidFill>
              </a:rPr>
              <a:t>filename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of executable file</a:t>
            </a:r>
          </a:p>
          <a:p>
            <a:pPr lvl="2"/>
            <a:r>
              <a:rPr lang="en-US" sz="1600" b="1" dirty="0" err="1">
                <a:solidFill>
                  <a:srgbClr val="0070C0"/>
                </a:solidFill>
              </a:rPr>
              <a:t>a.out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is the default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-S</a:t>
            </a:r>
            <a:endParaRPr lang="en-US" sz="1800" i="1" dirty="0">
              <a:solidFill>
                <a:schemeClr val="accent5"/>
              </a:solidFill>
            </a:endParaRPr>
          </a:p>
          <a:p>
            <a:pPr lvl="2"/>
            <a:r>
              <a:rPr lang="en-US" sz="1600" i="1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 (upper case </a:t>
            </a:r>
            <a:r>
              <a:rPr lang="en-US" sz="1600" dirty="0">
                <a:solidFill>
                  <a:schemeClr val="accent3"/>
                </a:solidFill>
              </a:rPr>
              <a:t>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Compiles to assembly text file and stops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file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AD87C7-0E3A-F54A-8C32-C91E838A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1" y="130705"/>
            <a:ext cx="10515600" cy="415947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gcc</a:t>
            </a:r>
            <a:r>
              <a:rPr lang="en-US" dirty="0"/>
              <a:t> toolchain usage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0BD14-A2D4-3D4B-91D4-531FE5384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6060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63286</TotalTime>
  <Words>14824</Words>
  <Application>Microsoft Macintosh PowerPoint</Application>
  <PresentationFormat>Widescreen</PresentationFormat>
  <Paragraphs>2236</Paragraphs>
  <Slides>97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13" baseType="lpstr">
      <vt:lpstr>宋体</vt:lpstr>
      <vt:lpstr>Arial</vt:lpstr>
      <vt:lpstr>Arial Regular</vt:lpstr>
      <vt:lpstr>Calibri</vt:lpstr>
      <vt:lpstr>Cambria</vt:lpstr>
      <vt:lpstr>CMU Bright</vt:lpstr>
      <vt:lpstr>Consolas</vt:lpstr>
      <vt:lpstr>Courier New</vt:lpstr>
      <vt:lpstr>Google Sans</vt:lpstr>
      <vt:lpstr>Helvetica</vt:lpstr>
      <vt:lpstr>Helvetica Neue</vt:lpstr>
      <vt:lpstr>HelveticaNeue</vt:lpstr>
      <vt:lpstr>Lato</vt:lpstr>
      <vt:lpstr>Roboto Regular</vt:lpstr>
      <vt:lpstr>Wingdings</vt:lpstr>
      <vt:lpstr>Theme1</vt:lpstr>
      <vt:lpstr>PowerPoint Presentation</vt:lpstr>
      <vt:lpstr>CSE30 Section B Spring 2024 </vt:lpstr>
      <vt:lpstr>CSE 30 Spring 2024 – Staff Covers Both Sections A &amp; B</vt:lpstr>
      <vt:lpstr>Overview of Grading - See Syllabus (Canvas) for More Details</vt:lpstr>
      <vt:lpstr>Lecture 1 QR Code</vt:lpstr>
      <vt:lpstr>CSE30 Spring 2024 Section B Specific </vt:lpstr>
      <vt:lpstr>CSE30 Class Resources</vt:lpstr>
      <vt:lpstr>Surviving Section B Lectures (In-person)</vt:lpstr>
      <vt:lpstr>How to do well in CSE30 - 1</vt:lpstr>
      <vt:lpstr>How to do well in CSE30 - 2</vt:lpstr>
      <vt:lpstr>A General-Purpose Computer – Von Neuman Architecture </vt:lpstr>
      <vt:lpstr>What is Computer Architecture?</vt:lpstr>
      <vt:lpstr>Von Neuman Architecture</vt:lpstr>
      <vt:lpstr>C, Assembly and Machine Code</vt:lpstr>
      <vt:lpstr>Assembly &amp; Machine Code Example: ARM-32 (32-bits)</vt:lpstr>
      <vt:lpstr>Machine Organization – Von Neuman </vt:lpstr>
      <vt:lpstr>Memory Triangle: Hardware Cost/Performance/Capacity Tiers</vt:lpstr>
      <vt:lpstr>Machine code execution order</vt:lpstr>
      <vt:lpstr>From Source to Machine code </vt:lpstr>
      <vt:lpstr>Linker: Combines object files to create an executable file</vt:lpstr>
      <vt:lpstr>From Source to Execution: Different ISA</vt:lpstr>
      <vt:lpstr>From Source code to Execution</vt:lpstr>
      <vt:lpstr>Equivalent Code: C -&gt; Assembly -&gt; Machine</vt:lpstr>
      <vt:lpstr>PA2/PA3 Design: Using a Finite State Machine </vt:lpstr>
      <vt:lpstr>Machine States and Transitions</vt:lpstr>
      <vt:lpstr>Arc labeling</vt:lpstr>
      <vt:lpstr>Designing a Deterministic Finite State Automaton </vt:lpstr>
      <vt:lpstr>DFA counting the instances of a pattern</vt:lpstr>
      <vt:lpstr>DFA counting the instances of a pattern - 2</vt:lpstr>
      <vt:lpstr>Merging DFA's: Step one design each sequence -1</vt:lpstr>
      <vt:lpstr>Merging DFA's: Step one design each sequence - 2</vt:lpstr>
      <vt:lpstr>Merging DFA's: Step one design each sequence - 3</vt:lpstr>
      <vt:lpstr>Merging DFA's – 3 (Finished)</vt:lpstr>
      <vt:lpstr>Introduction: C Program Structure (Single file)</vt:lpstr>
      <vt:lpstr>What is the preprocessor (cpp)?</vt:lpstr>
      <vt:lpstr>Common Preprocessor (cpp) Operations</vt:lpstr>
      <vt:lpstr>First Look at Header Files (also called .h  or "include" files)</vt:lpstr>
      <vt:lpstr>Compilation Process Operations</vt:lpstr>
      <vt:lpstr>cpp conditional (and macro) only operations</vt:lpstr>
      <vt:lpstr>cpp conditional tests: header guards</vt:lpstr>
      <vt:lpstr>Why header guards are needed</vt:lpstr>
      <vt:lpstr>Quick Look: Character and String Literals (more later)</vt:lpstr>
      <vt:lpstr>There are three different uses for \ in C </vt:lpstr>
      <vt:lpstr>There are three different uses for \ in C - continued </vt:lpstr>
      <vt:lpstr>Characters In C</vt:lpstr>
      <vt:lpstr>Understanding Comments in C (Prep for PA2 and PA3)</vt:lpstr>
      <vt:lpstr>Complexity for programming a preprocessor:  Literals may contain what appears to be comments, but are not</vt:lpstr>
      <vt:lpstr>Memory Organization is in Units of Bytes</vt:lpstr>
      <vt:lpstr>Variables in Memory: Size and Address</vt:lpstr>
      <vt:lpstr>Variables in C</vt:lpstr>
      <vt:lpstr>Data types: C Versus Java</vt:lpstr>
      <vt:lpstr>Caution: Char type can be either signed or unsigned</vt:lpstr>
      <vt:lpstr>Fixed size types in C (later addition to C)</vt:lpstr>
      <vt:lpstr>C vs Java: Expression Type Promotions, Demotions, Casts</vt:lpstr>
      <vt:lpstr>Java versus C: Mostly Similar Syntax</vt:lpstr>
      <vt:lpstr>Conditional Statements (if, while, do...while, for)</vt:lpstr>
      <vt:lpstr>Program Flow – Short Circuit or Minimal Evaluation</vt:lpstr>
      <vt:lpstr>Program Flow – Short Circuit or Minimal Evaluation</vt:lpstr>
      <vt:lpstr>Be Careful with the comma , sequence operator</vt:lpstr>
      <vt:lpstr>C Function Definitions - 1</vt:lpstr>
      <vt:lpstr>C Function Definitions - 2</vt:lpstr>
      <vt:lpstr>C Function Definitions - 3</vt:lpstr>
      <vt:lpstr>Textbook Over-ride: Linux Return Value Convention</vt:lpstr>
      <vt:lpstr>Setting program termination return (status) values</vt:lpstr>
      <vt:lpstr>C Library Function: Simple Formatted Printing</vt:lpstr>
      <vt:lpstr>Some Formatted Output Conversion Examples</vt:lpstr>
      <vt:lpstr>C Library Function API : Simple Character I/O – Used in PA3</vt:lpstr>
      <vt:lpstr>Linux/Unix Process and Standard I/O (CSE 15L)</vt:lpstr>
      <vt:lpstr>C standard I/O Library (stdio) File I/O File Position Pointer and EOF</vt:lpstr>
      <vt:lpstr>stdio File I/O – Working with a Keyboard</vt:lpstr>
      <vt:lpstr>Character I/O (Also the Primary loop in PA3) </vt:lpstr>
      <vt:lpstr>Background: What is a Definition?</vt:lpstr>
      <vt:lpstr>Background: What is a Declaration?</vt:lpstr>
      <vt:lpstr>Definitions and Declarations Use in C</vt:lpstr>
      <vt:lpstr>Function Prototypes:  Creating a Function Declaration</vt:lpstr>
      <vt:lpstr>C Variable Storage Lifetime</vt:lpstr>
      <vt:lpstr>C and Scope</vt:lpstr>
      <vt:lpstr>Nested Scope</vt:lpstr>
      <vt:lpstr>Variables in C</vt:lpstr>
      <vt:lpstr>Example:  Block scope (local) static storage duration variables</vt:lpstr>
      <vt:lpstr>Where things are in Memory</vt:lpstr>
      <vt:lpstr>Real programs are distributed across multiple files</vt:lpstr>
      <vt:lpstr>Controlling Linkage Across Files in Multi-File C Programs</vt:lpstr>
      <vt:lpstr>Controlling Linkage Across Files in Multi-File C Programs</vt:lpstr>
      <vt:lpstr>Linkage Examples</vt:lpstr>
      <vt:lpstr>Creating Public Interface files (header files)</vt:lpstr>
      <vt:lpstr>Creating Public Interface files (header files)</vt:lpstr>
      <vt:lpstr>Compiling Multi-File Programs (assembly steps not shown)</vt:lpstr>
      <vt:lpstr>Reference Slides </vt:lpstr>
      <vt:lpstr>C Versus Java</vt:lpstr>
      <vt:lpstr>C Versus Java</vt:lpstr>
      <vt:lpstr>C Versus Java</vt:lpstr>
      <vt:lpstr>C Versus Java</vt:lpstr>
      <vt:lpstr>C Programming Toolchain - Basic Tools</vt:lpstr>
      <vt:lpstr>C Programming Toolchain: The Source files</vt:lpstr>
      <vt:lpstr>C Programming Toolchain: The Generated files</vt:lpstr>
      <vt:lpstr>Basic gcc toolchain usage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>Copyright 2022 Keith Muller
All rights reserved.</dc:description>
  <cp:lastModifiedBy>Keith Muller</cp:lastModifiedBy>
  <cp:revision>2715</cp:revision>
  <cp:lastPrinted>2024-03-30T23:38:49Z</cp:lastPrinted>
  <dcterms:created xsi:type="dcterms:W3CDTF">2018-10-05T16:35:28Z</dcterms:created>
  <dcterms:modified xsi:type="dcterms:W3CDTF">2024-03-31T18:01:03Z</dcterms:modified>
  <cp:category/>
</cp:coreProperties>
</file>