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96"/>
  </p:notesMasterIdLst>
  <p:handoutMasterIdLst>
    <p:handoutMasterId r:id="rId97"/>
  </p:handoutMasterIdLst>
  <p:sldIdLst>
    <p:sldId id="1778" r:id="rId2"/>
    <p:sldId id="1675" r:id="rId3"/>
    <p:sldId id="2826" r:id="rId4"/>
    <p:sldId id="2972" r:id="rId5"/>
    <p:sldId id="2534" r:id="rId6"/>
    <p:sldId id="2832" r:id="rId7"/>
    <p:sldId id="2827" r:id="rId8"/>
    <p:sldId id="2973" r:id="rId9"/>
    <p:sldId id="2974" r:id="rId10"/>
    <p:sldId id="2971" r:id="rId11"/>
    <p:sldId id="2829" r:id="rId12"/>
    <p:sldId id="2985" r:id="rId13"/>
    <p:sldId id="2977" r:id="rId14"/>
    <p:sldId id="2828" r:id="rId15"/>
    <p:sldId id="2697" r:id="rId16"/>
    <p:sldId id="2728" r:id="rId17"/>
    <p:sldId id="2730" r:id="rId18"/>
    <p:sldId id="2519" r:id="rId19"/>
    <p:sldId id="2986" r:id="rId20"/>
    <p:sldId id="2978" r:id="rId21"/>
    <p:sldId id="2980" r:id="rId22"/>
    <p:sldId id="2982" r:id="rId23"/>
    <p:sldId id="2979" r:id="rId24"/>
    <p:sldId id="2843" r:id="rId25"/>
    <p:sldId id="2602" r:id="rId26"/>
    <p:sldId id="2984" r:id="rId27"/>
    <p:sldId id="2357" r:id="rId28"/>
    <p:sldId id="2988" r:id="rId29"/>
    <p:sldId id="2748" r:id="rId30"/>
    <p:sldId id="2983" r:id="rId31"/>
    <p:sldId id="2989" r:id="rId32"/>
    <p:sldId id="2990" r:id="rId33"/>
    <p:sldId id="2992" r:id="rId34"/>
    <p:sldId id="2815" r:id="rId35"/>
    <p:sldId id="3016" r:id="rId36"/>
    <p:sldId id="2817" r:id="rId37"/>
    <p:sldId id="2993" r:id="rId38"/>
    <p:sldId id="2994" r:id="rId39"/>
    <p:sldId id="2759" r:id="rId40"/>
    <p:sldId id="2790" r:id="rId41"/>
    <p:sldId id="2757" r:id="rId42"/>
    <p:sldId id="2789" r:id="rId43"/>
    <p:sldId id="2761" r:id="rId44"/>
    <p:sldId id="2779" r:id="rId45"/>
    <p:sldId id="2995" r:id="rId46"/>
    <p:sldId id="2780" r:id="rId47"/>
    <p:sldId id="2591" r:id="rId48"/>
    <p:sldId id="2557" r:id="rId49"/>
    <p:sldId id="2645" r:id="rId50"/>
    <p:sldId id="2596" r:id="rId51"/>
    <p:sldId id="2365" r:id="rId52"/>
    <p:sldId id="2590" r:id="rId53"/>
    <p:sldId id="2055" r:id="rId54"/>
    <p:sldId id="2996" r:id="rId55"/>
    <p:sldId id="2595" r:id="rId56"/>
    <p:sldId id="2810" r:id="rId57"/>
    <p:sldId id="2746" r:id="rId58"/>
    <p:sldId id="2744" r:id="rId59"/>
    <p:sldId id="2606" r:id="rId60"/>
    <p:sldId id="2517" r:id="rId61"/>
    <p:sldId id="2783" r:id="rId62"/>
    <p:sldId id="2747" r:id="rId63"/>
    <p:sldId id="2750" r:id="rId64"/>
    <p:sldId id="2679" r:id="rId65"/>
    <p:sldId id="2622" r:id="rId66"/>
    <p:sldId id="2366" r:id="rId67"/>
    <p:sldId id="2587" r:id="rId68"/>
    <p:sldId id="2657" r:id="rId69"/>
    <p:sldId id="2607" r:id="rId70"/>
    <p:sldId id="2608" r:id="rId71"/>
    <p:sldId id="2745" r:id="rId72"/>
    <p:sldId id="2743" r:id="rId73"/>
    <p:sldId id="3001" r:id="rId74"/>
    <p:sldId id="3004" r:id="rId75"/>
    <p:sldId id="3000" r:id="rId76"/>
    <p:sldId id="3002" r:id="rId77"/>
    <p:sldId id="3003" r:id="rId78"/>
    <p:sldId id="2558" r:id="rId79"/>
    <p:sldId id="2799" r:id="rId80"/>
    <p:sldId id="2763" r:id="rId81"/>
    <p:sldId id="3015" r:id="rId82"/>
    <p:sldId id="2776" r:id="rId83"/>
    <p:sldId id="2800" r:id="rId84"/>
    <p:sldId id="3014" r:id="rId85"/>
    <p:sldId id="2771" r:id="rId86"/>
    <p:sldId id="2598" r:id="rId87"/>
    <p:sldId id="2552" r:id="rId88"/>
    <p:sldId id="2593" r:id="rId89"/>
    <p:sldId id="2592" r:id="rId90"/>
    <p:sldId id="2594" r:id="rId91"/>
    <p:sldId id="2640" r:id="rId92"/>
    <p:sldId id="2638" r:id="rId93"/>
    <p:sldId id="2639" r:id="rId94"/>
    <p:sldId id="2571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7532"/>
  </p:normalViewPr>
  <p:slideViewPr>
    <p:cSldViewPr snapToGrid="0" snapToObjects="1">
      <p:cViewPr varScale="1">
        <p:scale>
          <a:sx n="125" d="100"/>
          <a:sy n="125" d="100"/>
        </p:scale>
        <p:origin x="1240" y="7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3/27/24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3/27/24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B2EF9-BDFC-542F-71DA-EFDE4A840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2A06C6-9DD6-C8CC-1FCF-DF519CF3A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A854C7-B17C-FDBD-0649-18C250C37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0121-432C-3606-31CB-2AE91091C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841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1" r:id="rId8"/>
    <p:sldLayoutId id="2147483802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>
                <a:solidFill>
                  <a:schemeClr val="bg1"/>
                </a:solidFill>
              </a:rPr>
              <a:t>Version 2.01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1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4DAF7-80CA-25A6-4B27-0D796519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</p:spPr>
        <p:txBody>
          <a:bodyPr/>
          <a:lstStyle/>
          <a:p>
            <a:r>
              <a:rPr lang="en-US" dirty="0"/>
              <a:t>What is Computer Architecture?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A83A-379B-2E54-8E85-202768C69A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0660" y="839088"/>
            <a:ext cx="6238506" cy="58024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Instruction Set Architecture (ISA)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effectLst/>
                <a:latin typeface="HelveticaNeue" panose="02000503000000020004" pitchFamily="2" charset="0"/>
              </a:rPr>
              <a:t>Functional behavior </a:t>
            </a:r>
            <a:r>
              <a:rPr lang="en-US" sz="2000" dirty="0">
                <a:solidFill>
                  <a:schemeClr val="accent6"/>
                </a:solidFill>
                <a:effectLst/>
                <a:latin typeface="HelveticaNeue" panose="02000503000000020004" pitchFamily="2" charset="0"/>
              </a:rPr>
              <a:t>of a computer system </a:t>
            </a:r>
            <a:r>
              <a:rPr lang="en-US" sz="2000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as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viewed by a programmer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describes how the CPU is controlled by software programs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specifies both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what the processor can do 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as well as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how it gets it done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Architectural Characteristics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(partial list): 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supported data types (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Lato" panose="020F0502020204030203" pitchFamily="34" charset="0"/>
              </a:rPr>
              <a:t>how data is encoded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CPU registers (number, size, use, etc.)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how the hardware manages main memory</a:t>
            </a:r>
            <a:endParaRPr lang="en-US" sz="2000" dirty="0">
              <a:solidFill>
                <a:schemeClr val="accent6"/>
              </a:solidFill>
              <a:latin typeface="Lato" panose="020F0502020204030203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instructions a microprocessor can execute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they "do"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is the instruction "format" (bit patterns) in memory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input/output model</a:t>
            </a:r>
            <a:endParaRPr lang="en-US" sz="2000" dirty="0">
              <a:solidFill>
                <a:schemeClr val="accent6"/>
              </a:solidFill>
              <a:effectLst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66BEA-1862-FF20-9E3A-F1F9C6808E6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0732" y="839088"/>
            <a:ext cx="5441742" cy="547993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Physical (design) realization of what is specified by the instruction set architecture</a:t>
            </a:r>
            <a:endParaRPr lang="en-US" sz="2000" dirty="0">
              <a:solidFill>
                <a:srgbClr val="4D5156"/>
              </a:solidFill>
              <a:latin typeface="Google Sans"/>
            </a:endParaRP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Google Sans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instruction set architecture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An ISA allows variability in the physical design implementations to match different workload needs (cost, scalability, etc.)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D5156"/>
                </a:solidFill>
                <a:latin typeface="Google Sans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achine organizational characteristics (partial)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Hardware component choices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Expandability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Configurability</a:t>
            </a:r>
            <a:endParaRPr lang="en-US" sz="1800" dirty="0">
              <a:solidFill>
                <a:srgbClr val="727272"/>
              </a:solidFill>
              <a:latin typeface="HelveticaNeue" panose="02000503000000020004" pitchFamily="2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Physical layout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 (I/O devices)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F2407-953C-C289-6CFC-233531F2BD5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77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 animBg="1"/>
      <p:bldP spid="5" grpId="0" uiExpand="1" build="p" bldLvl="2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715294"/>
          </a:xfrm>
          <a:ln>
            <a:noFill/>
          </a:ln>
        </p:spPr>
        <p:txBody>
          <a:bodyPr/>
          <a:lstStyle/>
          <a:p>
            <a:r>
              <a:rPr lang="en-US" dirty="0"/>
              <a:t>Von Neuman Architecture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1255" y="683588"/>
            <a:ext cx="5087889" cy="59328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Distinguishing feature: </a:t>
            </a:r>
            <a:r>
              <a:rPr lang="en-US" sz="1800" dirty="0">
                <a:solidFill>
                  <a:srgbClr val="2C895B"/>
                </a:solidFill>
              </a:rPr>
              <a:t>Memory contains </a:t>
            </a:r>
            <a:r>
              <a:rPr lang="en-US" sz="1800" b="1" dirty="0"/>
              <a:t>both</a:t>
            </a:r>
            <a:r>
              <a:rPr lang="en-US" sz="1800" dirty="0"/>
              <a:t> program </a:t>
            </a:r>
            <a:r>
              <a:rPr lang="en-US" sz="1800" dirty="0">
                <a:solidFill>
                  <a:srgbClr val="2C895B"/>
                </a:solidFill>
              </a:rPr>
              <a:t>instructions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C895B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2C895B"/>
                </a:solidFill>
              </a:rPr>
              <a:t>CPU Instructions </a:t>
            </a:r>
            <a:r>
              <a:rPr lang="en-US" sz="1800" dirty="0"/>
              <a:t>are often called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and encoded in memory using </a:t>
            </a:r>
            <a:r>
              <a:rPr lang="en-US" sz="1800" dirty="0">
                <a:solidFill>
                  <a:schemeClr val="accent1"/>
                </a:solidFill>
              </a:rPr>
              <a:t>patterns of ones and zeros (like binary numbers)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Example</a:t>
            </a:r>
            <a:r>
              <a:rPr lang="en-US" sz="1800" dirty="0"/>
              <a:t>: three 32-bit instructions (shown in hexadecimal format below)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Instructions</a:t>
            </a:r>
            <a:r>
              <a:rPr lang="en-US" sz="1800" dirty="0"/>
              <a:t> operate on </a:t>
            </a:r>
            <a:r>
              <a:rPr lang="en-US" sz="1800" b="1" dirty="0"/>
              <a:t>data</a:t>
            </a:r>
            <a:r>
              <a:rPr lang="en-US" sz="1800" dirty="0"/>
              <a:t> that is stored in a </a:t>
            </a:r>
            <a:r>
              <a:rPr lang="en-US" sz="1800" dirty="0">
                <a:solidFill>
                  <a:schemeClr val="accent3"/>
                </a:solidFill>
              </a:rPr>
              <a:t>small capacity volatile memory </a:t>
            </a:r>
            <a:r>
              <a:rPr lang="en-US" sz="1800" dirty="0"/>
              <a:t>in the </a:t>
            </a:r>
            <a:r>
              <a:rPr lang="en-US" sz="1800" dirty="0">
                <a:solidFill>
                  <a:schemeClr val="accent1"/>
                </a:solidFill>
              </a:rPr>
              <a:t>CPU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these are called registers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CPU </a:t>
            </a:r>
            <a:r>
              <a:rPr lang="en-US" sz="1800" b="1" dirty="0"/>
              <a:t>reads/writes data </a:t>
            </a:r>
            <a:r>
              <a:rPr lang="en-US" sz="1800" dirty="0"/>
              <a:t>from </a:t>
            </a:r>
            <a:r>
              <a:rPr lang="en-US" sz="1800" b="1" dirty="0"/>
              <a:t>memory</a:t>
            </a:r>
            <a:r>
              <a:rPr lang="en-US" sz="1800" dirty="0"/>
              <a:t> into these </a:t>
            </a:r>
            <a:r>
              <a:rPr lang="en-US" sz="1800" b="1" dirty="0"/>
              <a:t>data registers </a:t>
            </a:r>
            <a:r>
              <a:rPr lang="en-US" sz="1800" dirty="0"/>
              <a:t>to </a:t>
            </a:r>
            <a:r>
              <a:rPr lang="en-US" sz="1800" b="1" dirty="0"/>
              <a:t>operate on them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 </a:t>
            </a:r>
            <a:r>
              <a:rPr lang="en-US" sz="1800" dirty="0">
                <a:solidFill>
                  <a:srgbClr val="2C895B"/>
                </a:solidFill>
              </a:rPr>
              <a:t>executable program </a:t>
            </a:r>
            <a:r>
              <a:rPr lang="en-US" sz="1800" dirty="0"/>
              <a:t>contains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series of instructions </a:t>
            </a:r>
            <a:r>
              <a:rPr lang="en-US" sz="1800" dirty="0"/>
              <a:t>(the program) </a:t>
            </a:r>
          </a:p>
          <a:p>
            <a:pPr lvl="1"/>
            <a:r>
              <a:rPr lang="en-US" sz="1800" dirty="0"/>
              <a:t>(maybe some) </a:t>
            </a:r>
            <a:r>
              <a:rPr lang="en-US" sz="1800" b="1" dirty="0">
                <a:solidFill>
                  <a:srgbClr val="F3753F"/>
                </a:solidFill>
              </a:rPr>
              <a:t>data</a:t>
            </a:r>
            <a:r>
              <a:rPr lang="en-US" sz="1800" dirty="0"/>
              <a:t> to operate 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3101E2-86F8-72E2-E35B-38384F0E57D0}"/>
              </a:ext>
            </a:extLst>
          </p:cNvPr>
          <p:cNvSpPr/>
          <p:nvPr/>
        </p:nvSpPr>
        <p:spPr bwMode="auto">
          <a:xfrm>
            <a:off x="1373643" y="2936271"/>
            <a:ext cx="2298825" cy="91178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fe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89 32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81 54 22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af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ea typeface="Calibri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22 10 9A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DF1E43-4925-3CF2-23BE-FC01FF8A00B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508579" y="1816513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CEE8B4FB-AFDE-B963-6372-8E225693C35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3" name="Text Box 45">
            <a:extLst>
              <a:ext uri="{FF2B5EF4-FFF2-40B4-BE49-F238E27FC236}">
                <a16:creationId xmlns:a16="http://schemas.microsoft.com/office/drawing/2014/main" id="{E990F834-377D-0020-A6A4-02F4E23B391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4884" y="1756951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3AA52E-7B65-E04D-CE26-73AC64BEAEF8}"/>
              </a:ext>
            </a:extLst>
          </p:cNvPr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0797B9AF-E69B-59F9-7FD1-A1C5FBD720D4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20" name="AutoShape 41">
              <a:extLst>
                <a:ext uri="{FF2B5EF4-FFF2-40B4-BE49-F238E27FC236}">
                  <a16:creationId xmlns:a16="http://schemas.microsoft.com/office/drawing/2014/main" id="{9CC5846B-4182-1564-DDED-2FD140841212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25BB8-45D8-92FD-AF52-2C5FE8AE4DDC}"/>
              </a:ext>
            </a:extLst>
          </p:cNvPr>
          <p:cNvGrpSpPr/>
          <p:nvPr/>
        </p:nvGrpSpPr>
        <p:grpSpPr>
          <a:xfrm>
            <a:off x="5779676" y="4450768"/>
            <a:ext cx="2330291" cy="759721"/>
            <a:chOff x="467597" y="1292825"/>
            <a:chExt cx="2330291" cy="759721"/>
          </a:xfrm>
        </p:grpSpPr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3EAD66DA-2AF4-71B7-FD8E-516B2D58FE6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25" name="AutoShape 41">
              <a:extLst>
                <a:ext uri="{FF2B5EF4-FFF2-40B4-BE49-F238E27FC236}">
                  <a16:creationId xmlns:a16="http://schemas.microsoft.com/office/drawing/2014/main" id="{F242DE77-9DB8-14F7-3686-812A74C0A629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26" name="Text Box 42">
            <a:extLst>
              <a:ext uri="{FF2B5EF4-FFF2-40B4-BE49-F238E27FC236}">
                <a16:creationId xmlns:a16="http://schemas.microsoft.com/office/drawing/2014/main" id="{7C0EB23E-8352-8AF4-5C77-285ABFB512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9" name="Text Box 44">
            <a:extLst>
              <a:ext uri="{FF2B5EF4-FFF2-40B4-BE49-F238E27FC236}">
                <a16:creationId xmlns:a16="http://schemas.microsoft.com/office/drawing/2014/main" id="{574C5E44-1475-A258-5BEB-97F1AF4BAF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31" name="AutoShape 41">
            <a:extLst>
              <a:ext uri="{FF2B5EF4-FFF2-40B4-BE49-F238E27FC236}">
                <a16:creationId xmlns:a16="http://schemas.microsoft.com/office/drawing/2014/main" id="{1AF48249-B523-041E-BB74-C333BBB7E388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V="1">
            <a:off x="8253155" y="2044135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41">
            <a:extLst>
              <a:ext uri="{FF2B5EF4-FFF2-40B4-BE49-F238E27FC236}">
                <a16:creationId xmlns:a16="http://schemas.microsoft.com/office/drawing/2014/main" id="{21457F5B-BC46-C08E-9A2B-BEE948D12E33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8262735" y="4740666"/>
            <a:ext cx="1879880" cy="415267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AAC5C8-1ADF-BAC2-AC89-755D88E45F9C}"/>
              </a:ext>
            </a:extLst>
          </p:cNvPr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28C79D-F78C-7B4F-3655-0A7690E41298}"/>
              </a:ext>
            </a:extLst>
          </p:cNvPr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C7226-6D40-CD6F-10C6-A0FEB02F8E85}"/>
              </a:ext>
            </a:extLst>
          </p:cNvPr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1FF9FF-81BA-278A-759D-671A5DEEF6CD}"/>
              </a:ext>
            </a:extLst>
          </p:cNvPr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DE90DE-950D-F73B-AEBB-4D6735DD85A6}"/>
              </a:ext>
            </a:extLst>
          </p:cNvPr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9C2DB-DFCF-D631-EA75-3D4C4C52C242}"/>
              </a:ext>
            </a:extLst>
          </p:cNvPr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F5617-481D-2E62-CC6B-5539973DDE11}"/>
              </a:ext>
            </a:extLst>
          </p:cNvPr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1F2EBD-7803-43AD-184E-7E9859944093}"/>
              </a:ext>
            </a:extLst>
          </p:cNvPr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E78D3D-5503-2D63-5624-422F8B44A422}"/>
              </a:ext>
            </a:extLst>
          </p:cNvPr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89511F-6EC4-E5D2-CE3B-A43A6F4A9806}"/>
              </a:ext>
            </a:extLst>
          </p:cNvPr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1038B-E676-3872-5850-DA4A24EB0F63}"/>
              </a:ext>
            </a:extLst>
          </p:cNvPr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F47485-CDC3-7530-7140-2729D0792F23}"/>
              </a:ext>
            </a:extLst>
          </p:cNvPr>
          <p:cNvCxnSpPr>
            <a:cxnSpLocks/>
          </p:cNvCxnSpPr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877156-8683-CEDD-EF09-15B9F04675C6}"/>
              </a:ext>
            </a:extLst>
          </p:cNvPr>
          <p:cNvCxnSpPr>
            <a:cxnSpLocks/>
          </p:cNvCxnSpPr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BA236B-DA3C-3ECC-8AF0-7D09E8975D97}"/>
              </a:ext>
            </a:extLst>
          </p:cNvPr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7DA43-CE71-B792-EE8C-A13E12207657}"/>
              </a:ext>
            </a:extLst>
          </p:cNvPr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781D8-94C0-E506-6BC2-72093466F04D}"/>
              </a:ext>
            </a:extLst>
          </p:cNvPr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C0CD9-228B-E7F1-979B-53FA71949D0D}"/>
              </a:ext>
            </a:extLst>
          </p:cNvPr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15E935-0252-388F-A851-6D476A22A9B3}"/>
              </a:ext>
            </a:extLst>
          </p:cNvPr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377F5-3A65-1DE3-7A4A-09A3F17C6DCF}"/>
              </a:ext>
            </a:extLst>
          </p:cNvPr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9F0A3F-C796-F25B-22DC-D0E00371E93C}"/>
              </a:ext>
            </a:extLst>
          </p:cNvPr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80FD-A752-A854-CF26-297B4ED356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52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C, Assembly and Machine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591900-1BA2-A8B2-4230-7972716E998A}"/>
              </a:ext>
            </a:extLst>
          </p:cNvPr>
          <p:cNvSpPr txBox="1">
            <a:spLocks/>
          </p:cNvSpPr>
          <p:nvPr/>
        </p:nvSpPr>
        <p:spPr>
          <a:xfrm>
            <a:off x="1143604" y="874809"/>
            <a:ext cx="10089390" cy="56873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70C0"/>
                </a:solidFill>
              </a:rPr>
              <a:t>Machine Language (or code)</a:t>
            </a:r>
            <a:endParaRPr lang="en-US" sz="2000" dirty="0"/>
          </a:p>
          <a:p>
            <a:pPr lvl="1">
              <a:buFont typeface="Wingdings" charset="2"/>
              <a:buChar char="§"/>
              <a:defRPr/>
            </a:pPr>
            <a:r>
              <a:rPr lang="en-US" sz="2000" dirty="0">
                <a:solidFill>
                  <a:schemeClr val="accent6"/>
                </a:solidFill>
              </a:rPr>
              <a:t>Are </a:t>
            </a:r>
            <a:r>
              <a:rPr lang="en-US" sz="2000" b="1" dirty="0">
                <a:solidFill>
                  <a:schemeClr val="accent1"/>
                </a:solidFill>
              </a:rPr>
              <a:t>encoded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in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memory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using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patterns of ones and zeros </a:t>
            </a:r>
            <a:r>
              <a:rPr lang="en-US" sz="2000" dirty="0">
                <a:solidFill>
                  <a:schemeClr val="accent1"/>
                </a:solidFill>
              </a:rPr>
              <a:t>(like binary numbers)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Example: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arm32 machine code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stores just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 one instruction in 32 bits (4 bytes) </a:t>
            </a:r>
          </a:p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</a:rPr>
              <a:t>Assembly language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FF0000"/>
                </a:solidFill>
              </a:rPr>
              <a:t>symbolic version </a:t>
            </a:r>
            <a:r>
              <a:rPr lang="en-US" sz="2000" dirty="0"/>
              <a:t>of the </a:t>
            </a:r>
            <a:r>
              <a:rPr lang="en-US" sz="2000" b="1" dirty="0">
                <a:solidFill>
                  <a:srgbClr val="0070C0"/>
                </a:solidFill>
              </a:rPr>
              <a:t>machine language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Instructions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describe operations the hardware can perform (e.g., =, +, -, *)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Unique to a specific ISA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e.g., ARM-32 versus IA-64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</a:rPr>
              <a:t>May be stored in a </a:t>
            </a:r>
            <a:r>
              <a:rPr lang="en-US" sz="2000" dirty="0">
                <a:solidFill>
                  <a:srgbClr val="0070C0"/>
                </a:solidFill>
              </a:rPr>
              <a:t>human readable text file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You can write in assembly language just like C or Java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is much easier to program than machine code</a:t>
            </a:r>
          </a:p>
          <a:p>
            <a:pPr lvl="2">
              <a:buFont typeface="Wingdings" charset="2"/>
              <a:buChar char="§"/>
            </a:pP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 high-level language (like C) is compiled into an assembly language equivalent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 statement in C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is represented </a:t>
            </a:r>
            <a:r>
              <a:rPr lang="en-US" sz="2000" dirty="0">
                <a:solidFill>
                  <a:srgbClr val="2C895B"/>
                </a:solidFill>
                <a:ea typeface="宋体" charset="0"/>
                <a:cs typeface="宋体" charset="0"/>
              </a:rPr>
              <a:t>by a sequence of one or more assembly language instructions (why a do you think it is a sequence?)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Assembly language program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language program is translated (assembled) into machine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F378C-5DFD-0B25-72BC-A1872EB90B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696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Assembly &amp; Machine Code Example: ARM-32 (32-bits)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DAADF7-7D65-528E-6C0E-EE7415C4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140576-E30C-F799-25DB-881438FD6E23}"/>
              </a:ext>
            </a:extLst>
          </p:cNvPr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CF32C-D33C-5AE1-CC7E-00FE9DDA5060}"/>
              </a:ext>
            </a:extLst>
          </p:cNvPr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Consider an addition statement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R0 = R1 + R3;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7CFAD-D3AB-A783-57E5-8BA606BA5AE4}"/>
              </a:ext>
            </a:extLst>
          </p:cNvPr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Assembly Language (human readable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BDE7D-D2E8-12F3-6CB5-0D2FA74D129A}"/>
              </a:ext>
            </a:extLst>
          </p:cNvPr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pattern </a:t>
            </a:r>
            <a:r>
              <a:rPr lang="en-US" dirty="0">
                <a:solidFill>
                  <a:schemeClr val="accent6"/>
                </a:solidFill>
              </a:rPr>
              <a:t>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F3A28-CACE-B3AC-252A-4617BDD281D1}"/>
              </a:ext>
            </a:extLst>
          </p:cNvPr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List of Different operations for this type of instruction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3D1752-EC3A-09C1-1741-158A30DAE4AF}"/>
              </a:ext>
            </a:extLst>
          </p:cNvPr>
          <p:cNvSpPr/>
          <p:nvPr/>
        </p:nvSpPr>
        <p:spPr>
          <a:xfrm>
            <a:off x="6650134" y="5925458"/>
            <a:ext cx="339634" cy="3265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55D50-DC98-0DB6-40E4-4A3BFDDA02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4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</p:spPr>
        <p:txBody>
          <a:bodyPr/>
          <a:lstStyle/>
          <a:p>
            <a:r>
              <a:rPr lang="en-US" dirty="0"/>
              <a:t>Machine Organization – Von Neuman 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1174" y="706601"/>
            <a:ext cx="5577985" cy="59618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sz="1800" dirty="0"/>
              <a:t>CPU executes a </a:t>
            </a:r>
            <a:r>
              <a:rPr lang="en-US" sz="1800" dirty="0">
                <a:solidFill>
                  <a:srgbClr val="2C895B"/>
                </a:solidFill>
              </a:rPr>
              <a:t>machine code program</a:t>
            </a:r>
            <a:endParaRPr lang="en-US" sz="1800" dirty="0"/>
          </a:p>
          <a:p>
            <a:pPr marL="811212" lvl="1" indent="-457200"/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2C895B"/>
                </a:solidFill>
              </a:rPr>
              <a:t>specific</a:t>
            </a:r>
            <a:r>
              <a:rPr lang="en-US" sz="1800" dirty="0"/>
              <a:t> to a </a:t>
            </a:r>
            <a:r>
              <a:rPr lang="en-US" sz="1800" dirty="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ISA</a:t>
            </a:r>
            <a:r>
              <a:rPr lang="en-US" sz="1800" dirty="0"/>
              <a:t>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</a:rPr>
              <a:t>Memory</a:t>
            </a:r>
            <a:r>
              <a:rPr lang="en-US" sz="1800" dirty="0"/>
              <a:t> contains </a:t>
            </a:r>
            <a:r>
              <a:rPr lang="en-US" sz="1800" b="1" dirty="0"/>
              <a:t>both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1"/>
                </a:solidFill>
              </a:rPr>
              <a:t>data and programs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dirty="0">
                <a:solidFill>
                  <a:srgbClr val="2C895B"/>
                </a:solidFill>
              </a:rPr>
              <a:t>I/O (input/Output)</a:t>
            </a:r>
            <a:r>
              <a:rPr lang="en-US" sz="1800" dirty="0"/>
              <a:t>: Connects the CPU and memory to the external world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An I/O operation </a:t>
            </a:r>
            <a:r>
              <a:rPr lang="en-US" sz="1800" dirty="0"/>
              <a:t>is where data (including machine code) is copied between persistent storage (like an SSD) and ram memory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Volatile (non-persistent)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lost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Memory </a:t>
            </a:r>
            <a:r>
              <a:rPr lang="en-US" sz="1800" dirty="0" err="1"/>
              <a:t>dimms</a:t>
            </a:r>
            <a:r>
              <a:rPr lang="en-US" sz="1800" dirty="0"/>
              <a:t> (memory bus)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CPU registers (memory inside the CPU)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Non-volatile (persistent)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preserved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SSD (I/O bus attached)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NVDIMM (memory bus attached)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8F48AC8C-9CEF-653C-BDB5-77B928F272B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10D967-01FA-641B-9F3D-DFAEB06D189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66473" y="1135169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FEC5BEBE-74DA-98EF-669E-4531A595FA62}"/>
              </a:ext>
            </a:extLst>
          </p:cNvPr>
          <p:cNvCxnSpPr>
            <a:cxnSpLocks noChangeShapeType="1"/>
            <a:stCxn id="4" idx="7"/>
            <a:endCxn id="5" idx="1"/>
          </p:cNvCxnSpPr>
          <p:nvPr>
            <p:custDataLst>
              <p:tags r:id="rId3"/>
            </p:custDataLst>
          </p:nvPr>
        </p:nvCxnSpPr>
        <p:spPr bwMode="auto">
          <a:xfrm flipV="1">
            <a:off x="9267228" y="1706669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" name="AutoShape 7">
            <a:extLst>
              <a:ext uri="{FF2B5EF4-FFF2-40B4-BE49-F238E27FC236}">
                <a16:creationId xmlns:a16="http://schemas.microsoft.com/office/drawing/2014/main" id="{D903F774-1B60-51D3-5822-87915A1F5AC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E982EC59-3A38-0A25-F7A8-00F763778B6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CF7DA19-38C5-0A5C-4223-09A1858B042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9059405" y="5094657"/>
            <a:ext cx="1587" cy="388938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F1554AD-709B-509E-0593-48E8D5BBB59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101503" y="5891706"/>
            <a:ext cx="495331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76C8EEC-5A23-1970-616A-D23C6D08C14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0282978" y="4461830"/>
            <a:ext cx="273898" cy="201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AD122B4-C02E-A03E-3C23-13251D7D582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282978" y="2358338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AutoShape 4">
            <a:extLst>
              <a:ext uri="{FF2B5EF4-FFF2-40B4-BE49-F238E27FC236}">
                <a16:creationId xmlns:a16="http://schemas.microsoft.com/office/drawing/2014/main" id="{CC55918B-77FB-F00E-665E-8EB22839D2A9}"/>
              </a:ext>
            </a:extLst>
          </p:cNvPr>
          <p:cNvCxnSpPr>
            <a:cxnSpLocks noChangeShapeType="1"/>
            <a:endCxn id="23" idx="1"/>
          </p:cNvCxnSpPr>
          <p:nvPr>
            <p:custDataLst>
              <p:tags r:id="rId11"/>
            </p:custDataLst>
          </p:nvPr>
        </p:nvCxnSpPr>
        <p:spPr bwMode="auto">
          <a:xfrm>
            <a:off x="9434616" y="2671742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7" name="AutoShape 6">
            <a:extLst>
              <a:ext uri="{FF2B5EF4-FFF2-40B4-BE49-F238E27FC236}">
                <a16:creationId xmlns:a16="http://schemas.microsoft.com/office/drawing/2014/main" id="{DEC9DD2D-887D-6FF4-8EB8-187A446ECB89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06555" y="3648224"/>
            <a:ext cx="1390332" cy="1385332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Non-volatile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AutoShape 4">
            <a:extLst>
              <a:ext uri="{FF2B5EF4-FFF2-40B4-BE49-F238E27FC236}">
                <a16:creationId xmlns:a16="http://schemas.microsoft.com/office/drawing/2014/main" id="{5DABEE61-8C4E-EA57-E363-B60BC8B48C78}"/>
              </a:ext>
            </a:extLst>
          </p:cNvPr>
          <p:cNvCxnSpPr>
            <a:cxnSpLocks noChangeShapeType="1"/>
            <a:stCxn id="27" idx="4"/>
          </p:cNvCxnSpPr>
          <p:nvPr>
            <p:custDataLst>
              <p:tags r:id="rId13"/>
            </p:custDataLst>
          </p:nvPr>
        </p:nvCxnSpPr>
        <p:spPr bwMode="auto">
          <a:xfrm>
            <a:off x="7296887" y="4340890"/>
            <a:ext cx="351016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4">
            <a:extLst>
              <a:ext uri="{FF2B5EF4-FFF2-40B4-BE49-F238E27FC236}">
                <a16:creationId xmlns:a16="http://schemas.microsoft.com/office/drawing/2014/main" id="{CAA5D5CD-B4E4-1CA4-4DCA-A31AD4FCDEFE}"/>
              </a:ext>
            </a:extLst>
          </p:cNvPr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>
            <a:off x="7285749" y="2553785"/>
            <a:ext cx="10236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Frame 31">
            <a:extLst>
              <a:ext uri="{FF2B5EF4-FFF2-40B4-BE49-F238E27FC236}">
                <a16:creationId xmlns:a16="http://schemas.microsoft.com/office/drawing/2014/main" id="{8E3C0399-B935-0FFA-4798-A9029E92C1B6}"/>
              </a:ext>
            </a:extLst>
          </p:cNvPr>
          <p:cNvSpPr/>
          <p:nvPr/>
        </p:nvSpPr>
        <p:spPr>
          <a:xfrm>
            <a:off x="5914149" y="1527579"/>
            <a:ext cx="1371600" cy="166151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CCCAA-3468-7CBE-F2FB-60E1EDEB925B}"/>
              </a:ext>
            </a:extLst>
          </p:cNvPr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Adapter</a:t>
            </a:r>
          </a:p>
        </p:txBody>
      </p:sp>
      <p:cxnSp>
        <p:nvCxnSpPr>
          <p:cNvPr id="35" name="AutoShape 4">
            <a:extLst>
              <a:ext uri="{FF2B5EF4-FFF2-40B4-BE49-F238E27FC236}">
                <a16:creationId xmlns:a16="http://schemas.microsoft.com/office/drawing/2014/main" id="{F060B972-22B5-0160-A6CA-1097D18E5B27}"/>
              </a:ext>
            </a:extLst>
          </p:cNvPr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>
            <a:off x="8863116" y="3105002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D3E7B88-2B1A-A4D6-E29E-13D05C20D1A1}"/>
              </a:ext>
            </a:extLst>
          </p:cNvPr>
          <p:cNvSpPr/>
          <p:nvPr/>
        </p:nvSpPr>
        <p:spPr>
          <a:xfrm>
            <a:off x="6468115" y="5381807"/>
            <a:ext cx="1805432" cy="91440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Keyboard + Mouse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1C1DC-F045-4326-DB40-6FB1B5F2391A}"/>
              </a:ext>
            </a:extLst>
          </p:cNvPr>
          <p:cNvSpPr txBox="1"/>
          <p:nvPr/>
        </p:nvSpPr>
        <p:spPr>
          <a:xfrm>
            <a:off x="7352966" y="2816714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AC94E-5F60-CCAB-5AF3-8E1FD30DAEA4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753075" y="2601716"/>
            <a:ext cx="1" cy="21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BD8302-EA3F-0285-7AF7-4758129BF497}"/>
              </a:ext>
            </a:extLst>
          </p:cNvPr>
          <p:cNvCxnSpPr>
            <a:cxnSpLocks/>
          </p:cNvCxnSpPr>
          <p:nvPr/>
        </p:nvCxnSpPr>
        <p:spPr>
          <a:xfrm>
            <a:off x="7424816" y="3463045"/>
            <a:ext cx="0" cy="86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98F08F-BCC5-2412-35B2-985A4D0320E2}"/>
              </a:ext>
            </a:extLst>
          </p:cNvPr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D91D10-28B3-4858-1CED-B813C0AEB8F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0419926" y="4461830"/>
            <a:ext cx="378970" cy="571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22B7DA-444E-9EB3-66AF-96833DCAA8D6}"/>
              </a:ext>
            </a:extLst>
          </p:cNvPr>
          <p:cNvSpPr txBox="1"/>
          <p:nvPr/>
        </p:nvSpPr>
        <p:spPr>
          <a:xfrm>
            <a:off x="7835287" y="1126228"/>
            <a:ext cx="14798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Bus</a:t>
            </a:r>
          </a:p>
          <a:p>
            <a:r>
              <a:rPr lang="en-US" dirty="0"/>
              <a:t>DDR5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76F0B4-3002-3F24-4E2C-BA38AD3F53F6}"/>
              </a:ext>
            </a:extLst>
          </p:cNvPr>
          <p:cNvCxnSpPr>
            <a:cxnSpLocks/>
          </p:cNvCxnSpPr>
          <p:nvPr/>
        </p:nvCxnSpPr>
        <p:spPr>
          <a:xfrm>
            <a:off x="9315179" y="1527579"/>
            <a:ext cx="484258" cy="35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44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33734-3449-8E48-AE43-48115E63DB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45D4F6-4B2C-384C-97B5-0C1268DB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</p:spPr>
        <p:txBody>
          <a:bodyPr/>
          <a:lstStyle/>
          <a:p>
            <a:r>
              <a:rPr lang="en-US" sz="2800" dirty="0"/>
              <a:t>Memory Triangle: Hardware Cost/Performance/Capacity Tiers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021E7-5C98-7C43-8D81-71ABD8EE3BC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07098C-1036-393C-C257-5228F0362AE9}"/>
              </a:ext>
            </a:extLst>
          </p:cNvPr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4B3F70-AC32-235E-DED3-4FBA13447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FA50C4-1EBE-B1BF-A726-26526FBF1F08}"/>
                </a:ext>
              </a:extLst>
            </p:cNvPr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DIMM memory Module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1034CB-5FE2-2C56-FD1F-6020FEF77724}"/>
              </a:ext>
            </a:extLst>
          </p:cNvPr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1026" name="Picture 2" descr="980 PRO PCIe 4.0 NVMe SSD 1TB Memory &amp; Storage - MZ-V8P1T0B/AM | Samsung US">
              <a:extLst>
                <a:ext uri="{FF2B5EF4-FFF2-40B4-BE49-F238E27FC236}">
                  <a16:creationId xmlns:a16="http://schemas.microsoft.com/office/drawing/2014/main" id="{9F1ED529-3157-3380-8CC1-F37E83379B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737206" y="3396742"/>
              <a:ext cx="1810332" cy="50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A007B6-D4CF-D5BB-D12B-7902BACA1D00}"/>
                </a:ext>
              </a:extLst>
            </p:cNvPr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BA22D85-FB16-D9F6-A5C7-9B84DC3D2146}"/>
                </a:ext>
              </a:extLst>
            </p:cNvPr>
            <p:cNvSpPr/>
            <p:nvPr/>
          </p:nvSpPr>
          <p:spPr>
            <a:xfrm rot="16200000" flipV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7DF6F7A-A9B3-13B4-108E-F1ACD9F6E3A9}"/>
                </a:ext>
              </a:extLst>
            </p:cNvPr>
            <p:cNvSpPr/>
            <p:nvPr/>
          </p:nvSpPr>
          <p:spPr>
            <a:xfrm flipV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4BFC59-B0A2-7549-710C-6792D7B19AF3}"/>
                </a:ext>
              </a:extLst>
            </p:cNvPr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PCI-E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C9C9D9-4798-1E27-C7D1-444850ED02A9}"/>
              </a:ext>
            </a:extLst>
          </p:cNvPr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02A87E-0CF5-813E-932E-108666200982}"/>
                </a:ext>
              </a:extLst>
            </p:cNvPr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      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CD94E7-6E77-80BB-8DAC-93ADB4A92D0F}"/>
                </a:ext>
              </a:extLst>
            </p:cNvPr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ALU &amp; Logic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139BFE-FDA9-392D-E549-3CFCE0F20280}"/>
                </a:ext>
              </a:extLst>
            </p:cNvPr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89BDB6-F0EC-B46A-3248-026C22DEA101}"/>
                </a:ext>
              </a:extLst>
            </p:cNvPr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D68056-469A-4E57-8A0C-46A4BB503B00}"/>
                </a:ext>
              </a:extLst>
            </p:cNvPr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C8C676-1BB7-7F6E-D6E3-AECADC0DC615}"/>
                </a:ext>
              </a:extLst>
            </p:cNvPr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5A9E69-8253-E83A-DA67-0FC8DC0D3246}"/>
                </a:ext>
              </a:extLst>
            </p:cNvPr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3F97ED-A5CE-57AC-7149-34697992F44A}"/>
                </a:ext>
              </a:extLst>
            </p:cNvPr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E7A48F-1810-39A8-CD85-D1EBDA05E815}"/>
                </a:ext>
              </a:extLst>
            </p:cNvPr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Registers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D9093-53AC-F028-CE65-B770D9F269AD}"/>
                </a:ext>
              </a:extLst>
            </p:cNvPr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Caches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DF30E7-9571-47DA-F9AF-449EF5C6951E}"/>
                </a:ext>
              </a:extLst>
            </p:cNvPr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1CE96-CF42-8C27-B0F7-20AA51825FBC}"/>
                </a:ext>
              </a:extLst>
            </p:cNvPr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2A017B-3260-4EF9-F265-32C9B55CB937}"/>
                </a:ext>
              </a:extLst>
            </p:cNvPr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0ACBF0-061B-195D-AF54-418A2E717555}"/>
                </a:ext>
              </a:extLst>
            </p:cNvPr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BF03BF-7629-E653-3082-D320E5146A8F}"/>
                </a:ext>
              </a:extLst>
            </p:cNvPr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350737-513C-725C-7D08-7E71A7DA7CEE}"/>
                </a:ext>
              </a:extLst>
            </p:cNvPr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B370B4-E432-1AFF-689C-320083E41EC8}"/>
                </a:ext>
              </a:extLst>
            </p:cNvPr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CPU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60031B1-B625-E88A-8C7B-6AB1DBED73C9}"/>
              </a:ext>
            </a:extLst>
          </p:cNvPr>
          <p:cNvSpPr txBox="1"/>
          <p:nvPr/>
        </p:nvSpPr>
        <p:spPr>
          <a:xfrm>
            <a:off x="7944525" y="5240381"/>
            <a:ext cx="15119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~300 K Cycles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55ABCC-678D-174A-71BA-B5B8038CEAE5}"/>
              </a:ext>
            </a:extLst>
          </p:cNvPr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Largest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Slowest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Lowest Cost $/capacity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EC4969E-0F38-F52C-BCCE-AF542D5B9228}"/>
              </a:ext>
            </a:extLst>
          </p:cNvPr>
          <p:cNvSpPr txBox="1">
            <a:spLocks/>
          </p:cNvSpPr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2"/>
                </a:solidFill>
              </a:rPr>
              <a:t>Assume each instruction takes 1 clock cycle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Clock cycle =~ time to access; larger is </a:t>
            </a:r>
            <a:r>
              <a:rPr lang="en-US" sz="2200" dirty="0">
                <a:solidFill>
                  <a:srgbClr val="0070C0"/>
                </a:solidFill>
              </a:rPr>
              <a:t>slower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054DBF-C8B7-F0F4-27E2-9448B6565F0D}"/>
              </a:ext>
            </a:extLst>
          </p:cNvPr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ACEC9231-AB73-4467-F4F0-443FDC886D4B}"/>
              </a:ext>
            </a:extLst>
          </p:cNvPr>
          <p:cNvSpPr/>
          <p:nvPr/>
        </p:nvSpPr>
        <p:spPr>
          <a:xfrm rot="19868102">
            <a:off x="9093027" y="2692446"/>
            <a:ext cx="594360" cy="26756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915F2-024A-F7F2-3491-2E1161158A4A}"/>
              </a:ext>
            </a:extLst>
          </p:cNvPr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Smallest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cost/capacity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A99B1-064A-DD29-620D-BF6A8BD23F53}"/>
              </a:ext>
            </a:extLst>
          </p:cNvPr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Design Goal: </a:t>
            </a:r>
            <a:r>
              <a:rPr lang="en-US" dirty="0">
                <a:solidFill>
                  <a:schemeClr val="accent1"/>
                </a:solidFill>
              </a:rPr>
              <a:t>best performance </a:t>
            </a:r>
            <a:r>
              <a:rPr lang="en-US" dirty="0"/>
              <a:t>at </a:t>
            </a:r>
            <a:r>
              <a:rPr lang="en-US" dirty="0">
                <a:solidFill>
                  <a:schemeClr val="accent1"/>
                </a:solidFill>
              </a:rPr>
              <a:t>the lowest (or specific) cost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Other goals: </a:t>
            </a:r>
            <a:r>
              <a:rPr lang="en-US" dirty="0">
                <a:solidFill>
                  <a:schemeClr val="accent1"/>
                </a:solidFill>
              </a:rPr>
              <a:t>performance/energy (operating cost), expandability, high margin (price/cost)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Organization is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72129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200" b="1" dirty="0">
                <a:solidFill>
                  <a:schemeClr val="tx2"/>
                </a:solidFill>
              </a:rPr>
              <a:t>states</a:t>
            </a:r>
            <a:r>
              <a:rPr lang="en-US" sz="22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200" dirty="0">
                <a:solidFill>
                  <a:schemeClr val="tx2"/>
                </a:solidFill>
              </a:rPr>
              <a:t>Memory is organized into a </a:t>
            </a:r>
            <a:r>
              <a:rPr lang="en-US" sz="2200" b="1" dirty="0">
                <a:solidFill>
                  <a:schemeClr val="tx2"/>
                </a:solidFill>
              </a:rPr>
              <a:t>fixed unit </a:t>
            </a:r>
            <a:r>
              <a:rPr lang="en-US" sz="2200" dirty="0">
                <a:solidFill>
                  <a:schemeClr val="tx2"/>
                </a:solidFill>
              </a:rPr>
              <a:t>of </a:t>
            </a:r>
            <a:r>
              <a:rPr lang="en-US" sz="2200" dirty="0">
                <a:solidFill>
                  <a:schemeClr val="accent5"/>
                </a:solidFill>
              </a:rPr>
              <a:t>8 bits, called a </a:t>
            </a:r>
            <a:r>
              <a:rPr lang="en-US" sz="2200" b="1" dirty="0">
                <a:solidFill>
                  <a:schemeClr val="accent5"/>
                </a:solidFill>
              </a:rPr>
              <a:t>byte</a:t>
            </a: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pPr lvl="1"/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200" dirty="0"/>
              <a:t>Conceptually, memory is a </a:t>
            </a:r>
            <a:r>
              <a:rPr lang="en-US" sz="2200" dirty="0">
                <a:solidFill>
                  <a:schemeClr val="accent5"/>
                </a:solidFill>
              </a:rPr>
              <a:t>single, </a:t>
            </a:r>
            <a:r>
              <a:rPr lang="en-US" sz="2200" b="1" dirty="0">
                <a:solidFill>
                  <a:schemeClr val="accent5"/>
                </a:solidFill>
              </a:rPr>
              <a:t>large array </a:t>
            </a:r>
            <a:r>
              <a:rPr lang="en-US" sz="2200" dirty="0">
                <a:solidFill>
                  <a:schemeClr val="accent5"/>
                </a:solidFill>
              </a:rPr>
              <a:t>of </a:t>
            </a:r>
            <a:r>
              <a:rPr lang="en-US" sz="2200" b="1" dirty="0">
                <a:solidFill>
                  <a:schemeClr val="accent5"/>
                </a:solidFill>
              </a:rPr>
              <a:t>bytes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5"/>
                </a:solidFill>
              </a:rPr>
              <a:t>where each byte </a:t>
            </a:r>
            <a:r>
              <a:rPr lang="en-US" sz="2200" dirty="0">
                <a:solidFill>
                  <a:schemeClr val="accent5"/>
                </a:solidFill>
              </a:rPr>
              <a:t>has a unique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CC0000"/>
                </a:solidFill>
              </a:rPr>
              <a:t>address (this is a: byte addressable memory)</a:t>
            </a:r>
            <a:endParaRPr lang="en-US" sz="2200" dirty="0"/>
          </a:p>
          <a:p>
            <a:pPr>
              <a:defRPr/>
            </a:pPr>
            <a:r>
              <a:rPr lang="en-US" sz="2200" dirty="0">
                <a:solidFill>
                  <a:schemeClr val="accent1"/>
                </a:solidFill>
              </a:rPr>
              <a:t>An address is an </a:t>
            </a:r>
            <a:r>
              <a:rPr lang="en-US" sz="2200" b="1" dirty="0">
                <a:solidFill>
                  <a:schemeClr val="accent1"/>
                </a:solidFill>
              </a:rPr>
              <a:t>unsigned</a:t>
            </a:r>
            <a:r>
              <a:rPr lang="en-US" sz="2200" dirty="0">
                <a:solidFill>
                  <a:schemeClr val="accent1"/>
                </a:solidFill>
              </a:rPr>
              <a:t> (positive #) </a:t>
            </a:r>
            <a:r>
              <a:rPr lang="en-US" sz="2200" i="1" dirty="0">
                <a:solidFill>
                  <a:srgbClr val="2C895B"/>
                </a:solidFill>
              </a:rPr>
              <a:t>fixed-length</a:t>
            </a:r>
            <a:r>
              <a:rPr lang="en-US" sz="22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2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200" i="1" dirty="0">
                <a:solidFill>
                  <a:srgbClr val="C00000"/>
                </a:solidFill>
              </a:rPr>
              <a:t>address space</a:t>
            </a:r>
            <a:endParaRPr lang="en-US" sz="2200" dirty="0"/>
          </a:p>
          <a:p>
            <a:r>
              <a:rPr lang="en-US" sz="2200" dirty="0">
                <a:solidFill>
                  <a:srgbClr val="2C895B"/>
                </a:solidFill>
              </a:rPr>
              <a:t>Each byte </a:t>
            </a:r>
            <a:r>
              <a:rPr lang="en-US" sz="2200" dirty="0"/>
              <a:t>in memory can be </a:t>
            </a:r>
            <a:r>
              <a:rPr lang="en-US" sz="2200" b="1" dirty="0">
                <a:solidFill>
                  <a:schemeClr val="accent5"/>
                </a:solidFill>
              </a:rPr>
              <a:t>individually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accessed</a:t>
            </a:r>
            <a:r>
              <a:rPr lang="en-US" sz="2200" dirty="0"/>
              <a:t> and operated on given its </a:t>
            </a:r>
            <a:r>
              <a:rPr lang="en-US" sz="2200" b="1" dirty="0">
                <a:solidFill>
                  <a:schemeClr val="accent1"/>
                </a:solidFill>
              </a:rPr>
              <a:t>unique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816822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1055627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60073"/>
              </p:ext>
            </p:extLst>
          </p:nvPr>
        </p:nvGraphicFramePr>
        <p:xfrm>
          <a:off x="2501615" y="1987263"/>
          <a:ext cx="3471256" cy="174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150783"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53563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2B4CB-9AB6-C57E-7471-0AF30FFC6A05}"/>
              </a:ext>
            </a:extLst>
          </p:cNvPr>
          <p:cNvSpPr txBox="1"/>
          <p:nvPr/>
        </p:nvSpPr>
        <p:spPr>
          <a:xfrm>
            <a:off x="3190917" y="16455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is one byte</a:t>
            </a:r>
          </a:p>
        </p:txBody>
      </p:sp>
    </p:spTree>
    <p:extLst>
      <p:ext uri="{BB962C8B-B14F-4D97-AF65-F5344CB8AC3E}">
        <p14:creationId xmlns:p14="http://schemas.microsoft.com/office/powerpoint/2010/main" val="158616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8503"/>
          </a:xfrm>
        </p:spPr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7559" y="749955"/>
            <a:ext cx="11682263" cy="3032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000" b="1" i="1" dirty="0"/>
              <a:t>Variable name is associated </a:t>
            </a:r>
            <a:r>
              <a:rPr lang="en-US" sz="2000" dirty="0"/>
              <a:t>with a </a:t>
            </a:r>
            <a:r>
              <a:rPr lang="en-US" sz="20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5"/>
                </a:solidFill>
              </a:rPr>
              <a:t>number of </a:t>
            </a:r>
            <a:r>
              <a:rPr lang="en-US" sz="2000" b="1" dirty="0">
                <a:solidFill>
                  <a:schemeClr val="accent5"/>
                </a:solidFill>
              </a:rPr>
              <a:t>contiguous bytes </a:t>
            </a:r>
            <a:r>
              <a:rPr lang="en-US" sz="2000" dirty="0">
                <a:solidFill>
                  <a:schemeClr val="accent5"/>
                </a:solidFill>
              </a:rPr>
              <a:t>required to store a variable </a:t>
            </a:r>
            <a:r>
              <a:rPr lang="en-US" sz="2000" dirty="0"/>
              <a:t>is based on the </a:t>
            </a:r>
            <a:r>
              <a:rPr lang="en-US" sz="2000" i="1" dirty="0">
                <a:solidFill>
                  <a:schemeClr val="accent5"/>
                </a:solidFill>
              </a:rPr>
              <a:t>type</a:t>
            </a:r>
            <a:r>
              <a:rPr lang="en-US" sz="2000" dirty="0"/>
              <a:t> of the variable</a:t>
            </a:r>
          </a:p>
          <a:p>
            <a:pPr lvl="1">
              <a:defRPr/>
            </a:pPr>
            <a:r>
              <a:rPr lang="en-US" sz="2000" dirty="0"/>
              <a:t>Different </a:t>
            </a:r>
            <a:r>
              <a:rPr lang="en-US" sz="2000" dirty="0">
                <a:solidFill>
                  <a:srgbClr val="2C895B"/>
                </a:solidFill>
              </a:rPr>
              <a:t>variable types </a:t>
            </a:r>
            <a:r>
              <a:rPr lang="en-US" sz="2000" dirty="0"/>
              <a:t>require </a:t>
            </a:r>
            <a:r>
              <a:rPr lang="en-US" sz="2000" dirty="0">
                <a:solidFill>
                  <a:srgbClr val="0070C0"/>
                </a:solidFill>
              </a:rPr>
              <a:t>different amount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2C895B"/>
                </a:solidFill>
              </a:rPr>
              <a:t>contiguous bytes</a:t>
            </a:r>
          </a:p>
          <a:p>
            <a:pPr lvl="1">
              <a:defRPr/>
            </a:pPr>
            <a:r>
              <a:rPr lang="en-US" sz="2000" dirty="0">
                <a:solidFill>
                  <a:srgbClr val="2C895B"/>
                </a:solidFill>
              </a:rPr>
              <a:t>ARM 32 has fixed length (32-bit) instructions (stored in 4 contiguous bytes)</a:t>
            </a:r>
          </a:p>
          <a:p>
            <a:pPr>
              <a:defRPr/>
            </a:pPr>
            <a:r>
              <a:rPr lang="en-US" sz="2000" dirty="0">
                <a:solidFill>
                  <a:schemeClr val="accent1"/>
                </a:solidFill>
              </a:rPr>
              <a:t>Example Below</a:t>
            </a:r>
            <a:r>
              <a:rPr lang="en-US" sz="2000" dirty="0">
                <a:solidFill>
                  <a:schemeClr val="tx2"/>
                </a:solidFill>
              </a:rPr>
              <a:t>: Variables all starting at address 0, each box is a byte</a:t>
            </a:r>
          </a:p>
          <a:p>
            <a:pPr>
              <a:defRPr/>
            </a:pPr>
            <a:r>
              <a:rPr lang="en-US" sz="2000" dirty="0">
                <a:solidFill>
                  <a:schemeClr val="tx2"/>
                </a:solidFill>
              </a:rPr>
              <a:t>Aside: we will see later that the starting addresses for a specific data type or instruction has restrictions on what the starting address may be (this is called memory alignment)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51056" y="509238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084186" y="3683945"/>
            <a:ext cx="3770254" cy="3054056"/>
            <a:chOff x="8117796" y="3526735"/>
            <a:chExt cx="3770254" cy="30540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4355785" y="2223403"/>
                <a:ext cx="20330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787909" y="546169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78367" y="4355413"/>
            <a:ext cx="3630778" cy="2551955"/>
            <a:chOff x="3852667" y="4376833"/>
            <a:chExt cx="3630778" cy="2551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6383304" y="5828647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Modifiers for each base type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200" b="1" dirty="0"/>
              <a:t>char type</a:t>
            </a:r>
          </a:p>
          <a:p>
            <a:pPr lvl="1"/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Unsigned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Be careful </a:t>
            </a:r>
            <a:r>
              <a:rPr lang="en-US" sz="2200" dirty="0">
                <a:solidFill>
                  <a:srgbClr val="00B050"/>
                </a:solidFill>
              </a:rPr>
              <a:t>char is unsigned on arm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0416"/>
              </p:ext>
            </p:extLst>
          </p:nvPr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</p:spPr>
        <p:txBody>
          <a:bodyPr/>
          <a:lstStyle/>
          <a:p>
            <a:r>
              <a:rPr lang="en-US" dirty="0"/>
              <a:t>Machine code execution order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834" y="5610295"/>
            <a:ext cx="10941469" cy="11585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Programs execute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from instructions located in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low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 to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high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stepping 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one machine instruction at a time (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called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) </a:t>
            </a:r>
            <a:r>
              <a:rPr lang="en-US" sz="2000" b="1" dirty="0">
                <a:solidFill>
                  <a:srgbClr val="F3753F"/>
                </a:solidFill>
                <a:ea typeface="宋体" charset="0"/>
                <a:cs typeface="宋体" charset="0"/>
              </a:rPr>
              <a:t>unless there is a branch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(example: loop, if statement etc.)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2BFBA976-C218-10A7-DA9F-CEF5D8B3A87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1B8C66D5-B50C-BBB1-6F2B-BE695457C83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A0E7E219-7815-DBFC-7A23-05FFBBE1BF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09053" y="4124729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48" name="AutoShape 41">
            <a:extLst>
              <a:ext uri="{FF2B5EF4-FFF2-40B4-BE49-F238E27FC236}">
                <a16:creationId xmlns:a16="http://schemas.microsoft.com/office/drawing/2014/main" id="{F081A765-B163-7F9C-61B0-8439BD2B16D1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4710536" y="1921150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9" name="AutoShape 41">
            <a:extLst>
              <a:ext uri="{FF2B5EF4-FFF2-40B4-BE49-F238E27FC236}">
                <a16:creationId xmlns:a16="http://schemas.microsoft.com/office/drawing/2014/main" id="{3D52BEBB-5AC2-D07C-477A-95CA4852E6F2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4720116" y="4859353"/>
            <a:ext cx="1871184" cy="173595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DA4A933-C740-FF48-75ED-23936094AC0A}"/>
              </a:ext>
            </a:extLst>
          </p:cNvPr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F508B5-BBAA-D8F4-EDE1-C49DCCBBCC33}"/>
              </a:ext>
            </a:extLst>
          </p:cNvPr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A437E2-2C37-1E63-10AB-4D3CB2490A3B}"/>
              </a:ext>
            </a:extLst>
          </p:cNvPr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AE99CF-0D4C-92A0-3A7D-04B3BBB0BC04}"/>
              </a:ext>
            </a:extLst>
          </p:cNvPr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404DBE-E59A-5284-C4A8-7273A8D55534}"/>
              </a:ext>
            </a:extLst>
          </p:cNvPr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4938A2-D603-CDA2-A5B7-28E6CF80B3CE}"/>
              </a:ext>
            </a:extLst>
          </p:cNvPr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993329-8D5A-83E3-5EB5-5D7AABCC6823}"/>
              </a:ext>
            </a:extLst>
          </p:cNvPr>
          <p:cNvSpPr txBox="1"/>
          <p:nvPr/>
        </p:nvSpPr>
        <p:spPr>
          <a:xfrm>
            <a:off x="8488264" y="484828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 address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C100C-433B-0C48-F11F-4A8ECA242AD3}"/>
              </a:ext>
            </a:extLst>
          </p:cNvPr>
          <p:cNvSpPr txBox="1"/>
          <p:nvPr/>
        </p:nvSpPr>
        <p:spPr>
          <a:xfrm>
            <a:off x="8478715" y="135346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 address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FE69F-3423-7F45-723D-FE2CCC248BB4}"/>
              </a:ext>
            </a:extLst>
          </p:cNvPr>
          <p:cNvSpPr txBox="1"/>
          <p:nvPr/>
        </p:nvSpPr>
        <p:spPr>
          <a:xfrm>
            <a:off x="5003529" y="2959629"/>
            <a:ext cx="1503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code program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EE701F-A9A8-93A5-1F97-1C206AA92BFF}"/>
              </a:ext>
            </a:extLst>
          </p:cNvPr>
          <p:cNvCxnSpPr>
            <a:cxnSpLocks/>
          </p:cNvCxnSpPr>
          <p:nvPr/>
        </p:nvCxnSpPr>
        <p:spPr>
          <a:xfrm>
            <a:off x="5337312" y="3765150"/>
            <a:ext cx="1397346" cy="437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Up Arrow 78">
            <a:extLst>
              <a:ext uri="{FF2B5EF4-FFF2-40B4-BE49-F238E27FC236}">
                <a16:creationId xmlns:a16="http://schemas.microsoft.com/office/drawing/2014/main" id="{6BF4A8F0-9163-C7FE-577D-75BC98521C30}"/>
              </a:ext>
            </a:extLst>
          </p:cNvPr>
          <p:cNvSpPr/>
          <p:nvPr/>
        </p:nvSpPr>
        <p:spPr>
          <a:xfrm>
            <a:off x="8631622" y="3493853"/>
            <a:ext cx="206078" cy="14332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9BD770-2652-5D90-5D48-52ACF69242E7}"/>
              </a:ext>
            </a:extLst>
          </p:cNvPr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310A8E-7DAE-6D2B-CABA-EE63C6070626}"/>
              </a:ext>
            </a:extLst>
          </p:cNvPr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#...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6FD002-0004-A110-326D-5D5980DA97DB}"/>
              </a:ext>
            </a:extLst>
          </p:cNvPr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execution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C7498B-7132-034D-EEAA-CAE4B6F070A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43865" y="1770144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A61F6C3-2FD0-A647-9990-FF5EA566F32D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8A84-4998-5110-11EB-7DDA1C15193A}"/>
              </a:ext>
            </a:extLst>
          </p:cNvPr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7" name="Text Box 39">
              <a:extLst>
                <a:ext uri="{FF2B5EF4-FFF2-40B4-BE49-F238E27FC236}">
                  <a16:creationId xmlns:a16="http://schemas.microsoft.com/office/drawing/2014/main" id="{D416BC3E-57F2-22B4-B8D8-518658DA2C98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10" name="AutoShape 41">
              <a:extLst>
                <a:ext uri="{FF2B5EF4-FFF2-40B4-BE49-F238E27FC236}">
                  <a16:creationId xmlns:a16="http://schemas.microsoft.com/office/drawing/2014/main" id="{1F55014D-6F93-352D-7440-C3D22C611D9E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B6F55-5345-0DE5-2D98-9E2CBBCFD261}"/>
              </a:ext>
            </a:extLst>
          </p:cNvPr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E1C134CB-996B-D692-534D-760E56232E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14" name="AutoShape 41">
              <a:extLst>
                <a:ext uri="{FF2B5EF4-FFF2-40B4-BE49-F238E27FC236}">
                  <a16:creationId xmlns:a16="http://schemas.microsoft.com/office/drawing/2014/main" id="{688918B8-B8F8-4140-3A53-1A9C68C918A4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8D8A73-5037-BCDE-1195-2D45D0183A8D}"/>
              </a:ext>
            </a:extLst>
          </p:cNvPr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C552F-3EB2-30E2-48EE-9C24C51B0CEC}"/>
              </a:ext>
            </a:extLst>
          </p:cNvPr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7F68C-5531-ECEA-AA99-A78E2767A3CA}"/>
              </a:ext>
            </a:extLst>
          </p:cNvPr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B8FD8-7233-C815-71CC-306A9809821F}"/>
              </a:ext>
            </a:extLst>
          </p:cNvPr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E1D5A-5974-0A45-F1D9-C7B07D422D21}"/>
              </a:ext>
            </a:extLst>
          </p:cNvPr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C795B-13DA-22E7-9FAF-2C23E767D294}"/>
              </a:ext>
            </a:extLst>
          </p:cNvPr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3D332-BACC-BE23-95C4-8FA7B662ED97}"/>
              </a:ext>
            </a:extLst>
          </p:cNvPr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9D91D-6027-DE4D-DA38-8EE830412213}"/>
              </a:ext>
            </a:extLst>
          </p:cNvPr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2808C-CC4E-0094-1A63-24C19752CC63}"/>
              </a:ext>
            </a:extLst>
          </p:cNvPr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A5AB7-9ED4-1359-FA5D-658038D0CDD9}"/>
              </a:ext>
            </a:extLst>
          </p:cNvPr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37809-34EC-00B1-1A1E-5DD1E75918CE}"/>
              </a:ext>
            </a:extLst>
          </p:cNvPr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5FD214-FD62-C7C7-EE7B-EF9AF26AB072}"/>
              </a:ext>
            </a:extLst>
          </p:cNvPr>
          <p:cNvCxnSpPr>
            <a:cxnSpLocks/>
          </p:cNvCxnSpPr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3F823A-BCC1-552E-8BCC-760D4C6D52E0}"/>
              </a:ext>
            </a:extLst>
          </p:cNvPr>
          <p:cNvCxnSpPr>
            <a:cxnSpLocks/>
          </p:cNvCxnSpPr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3D9CB3-1F79-0EB5-C00B-551432AF78DB}"/>
              </a:ext>
            </a:extLst>
          </p:cNvPr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97EF4-ABA4-B3D2-C5B4-CB750B17398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3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B683B8-FAE0-6C41-5426-0B1B5BDB766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49111" y="3732289"/>
            <a:ext cx="5981819" cy="2829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Zoom Office Hours</a:t>
            </a:r>
          </a:p>
          <a:p>
            <a:pPr marL="354012" lvl="1" indent="0">
              <a:buNone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7030A0"/>
                </a:solidFill>
                <a:latin typeface="Helvetica Neue" panose="02000503000000020004" pitchFamily="2" charset="0"/>
              </a:rPr>
              <a:t>https://ucsd.zoom.us/j/94331007124</a:t>
            </a:r>
            <a:endParaRPr lang="en-US" sz="2200" dirty="0">
              <a:solidFill>
                <a:srgbClr val="7030A0"/>
              </a:solidFill>
            </a:endParaRP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Friday: </a:t>
            </a:r>
            <a:r>
              <a:rPr lang="en-US" sz="2200" dirty="0"/>
              <a:t>4:00 PM to 4:45 PM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These office hours can be </a:t>
            </a:r>
            <a:r>
              <a:rPr lang="en-US" sz="2200" dirty="0" err="1">
                <a:solidFill>
                  <a:schemeClr val="accent6"/>
                </a:solidFill>
              </a:rPr>
              <a:t>indivual</a:t>
            </a:r>
            <a:r>
              <a:rPr lang="en-US" sz="2200" dirty="0">
                <a:solidFill>
                  <a:schemeClr val="accent6"/>
                </a:solidFill>
              </a:rPr>
              <a:t> of for a group if you like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Additional office times By Appointment 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Send me email to schedule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9441" y="1987977"/>
            <a:ext cx="5561629" cy="29279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</a:rPr>
              <a:t>Instructor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Keith Muller 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 highly encourage feedback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Please bring any issues to my attention, I will promptly address them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How to </a:t>
            </a:r>
            <a:r>
              <a:rPr lang="en-US" sz="2200" dirty="0">
                <a:solidFill>
                  <a:schemeClr val="accent3"/>
                </a:solidFill>
              </a:rPr>
              <a:t>contact me directly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/>
              <a:t>kmuller@ucsd.edu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Please do not use canvas messages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</p:spPr>
        <p:txBody>
          <a:bodyPr/>
          <a:lstStyle/>
          <a:p>
            <a:r>
              <a:rPr lang="en-US" dirty="0"/>
              <a:t>CSE30 Section B Spring 2024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AD2BD35-F0BA-D4AC-F86A-7F722C9827E5}"/>
              </a:ext>
            </a:extLst>
          </p:cNvPr>
          <p:cNvSpPr txBox="1">
            <a:spLocks/>
          </p:cNvSpPr>
          <p:nvPr/>
        </p:nvSpPr>
        <p:spPr>
          <a:xfrm>
            <a:off x="5972186" y="661258"/>
            <a:ext cx="5858744" cy="2653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In Person Office Hours: CSE 2109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Tue, Thu</a:t>
            </a:r>
            <a:r>
              <a:rPr lang="en-US" sz="2200" dirty="0"/>
              <a:t>: 2:00 PM to 3:00 PM 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These office hours are group meetings</a:t>
            </a:r>
          </a:p>
          <a:p>
            <a:pPr lvl="1"/>
            <a:r>
              <a:rPr lang="en-US" sz="2200" dirty="0"/>
              <a:t>Ask questions, review material, or just come to listen </a:t>
            </a:r>
          </a:p>
          <a:p>
            <a:pPr lvl="1"/>
            <a:r>
              <a:rPr lang="en-US" sz="2200" dirty="0"/>
              <a:t>Students who attend office hours tend to do better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146627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</p:spPr>
        <p:txBody>
          <a:bodyPr/>
          <a:lstStyle/>
          <a:p>
            <a:r>
              <a:rPr lang="en-US" dirty="0"/>
              <a:t>From Source to Machine code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378BD75-FAF9-5A1C-8018-CEEA2CB08D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7286" y="4183256"/>
            <a:ext cx="11174451" cy="2456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/>
              <a:t>granularity</a:t>
            </a:r>
            <a:r>
              <a:rPr lang="en-US" sz="2000" dirty="0"/>
              <a:t> of </a:t>
            </a:r>
            <a:r>
              <a:rPr lang="en-US" sz="2000" b="1" dirty="0"/>
              <a:t>compilation and assembly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chemeClr val="accent1"/>
                </a:solidFill>
              </a:rPr>
              <a:t>single text file </a:t>
            </a:r>
            <a:r>
              <a:rPr lang="en-US" sz="2000" dirty="0">
                <a:solidFill>
                  <a:schemeClr val="accent6"/>
                </a:solidFill>
              </a:rPr>
              <a:t>(called a </a:t>
            </a:r>
            <a:r>
              <a:rPr lang="en-US" sz="2000" b="1" dirty="0">
                <a:solidFill>
                  <a:schemeClr val="accent1"/>
                </a:solidFill>
              </a:rPr>
              <a:t>translation unit</a:t>
            </a:r>
            <a:r>
              <a:rPr lang="en-US" sz="2000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sz="2000" dirty="0"/>
              <a:t>.</a:t>
            </a:r>
            <a:r>
              <a:rPr lang="en-US" sz="2000" b="1" dirty="0"/>
              <a:t>c </a:t>
            </a:r>
            <a:r>
              <a:rPr lang="en-US" sz="2000" dirty="0"/>
              <a:t>file is a C </a:t>
            </a:r>
            <a:r>
              <a:rPr lang="en-US" sz="2000" b="1" dirty="0"/>
              <a:t>source</a:t>
            </a:r>
            <a:r>
              <a:rPr lang="en-US" sz="2000" dirty="0"/>
              <a:t> file (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(upper case S) is a </a:t>
            </a:r>
            <a:r>
              <a:rPr lang="en-US" sz="2000" b="1" dirty="0"/>
              <a:t>human</a:t>
            </a:r>
            <a:r>
              <a:rPr lang="en-US" sz="2000" dirty="0"/>
              <a:t> written </a:t>
            </a:r>
            <a:r>
              <a:rPr lang="en-US" sz="2000" b="1" dirty="0"/>
              <a:t>assembly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(lower case s) is a </a:t>
            </a:r>
            <a:r>
              <a:rPr lang="en-US" sz="2000" b="1" dirty="0"/>
              <a:t>compiler</a:t>
            </a:r>
            <a:r>
              <a:rPr lang="en-US" sz="2000" dirty="0"/>
              <a:t> generated </a:t>
            </a:r>
            <a:r>
              <a:rPr lang="en-US" sz="2000" b="1" dirty="0"/>
              <a:t>assemble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 </a:t>
            </a:r>
          </a:p>
          <a:p>
            <a:pPr lvl="1"/>
            <a:r>
              <a:rPr lang="en-US" sz="2000" b="1" dirty="0"/>
              <a:t>.o </a:t>
            </a:r>
            <a:r>
              <a:rPr lang="en-US" sz="2000" dirty="0"/>
              <a:t>file is a </a:t>
            </a:r>
            <a:r>
              <a:rPr lang="en-US" sz="2000" b="1" dirty="0"/>
              <a:t>machine code binary</a:t>
            </a:r>
            <a:r>
              <a:rPr lang="en-US" sz="2000" dirty="0"/>
              <a:t> </a:t>
            </a:r>
            <a:r>
              <a:rPr lang="en-US" sz="2000" b="1" dirty="0"/>
              <a:t>(object) </a:t>
            </a:r>
            <a:r>
              <a:rPr lang="en-US" sz="2000" dirty="0"/>
              <a:t>file (</a:t>
            </a:r>
            <a:r>
              <a:rPr lang="en-US" sz="2000" dirty="0" err="1"/>
              <a:t>file.o</a:t>
            </a:r>
            <a:r>
              <a:rPr lang="en-US" sz="2000" dirty="0"/>
              <a:t>)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Multiple </a:t>
            </a:r>
            <a:r>
              <a:rPr lang="en-US" sz="2000" b="1" dirty="0"/>
              <a:t>.o </a:t>
            </a:r>
            <a:r>
              <a:rPr lang="en-US" sz="2000" dirty="0"/>
              <a:t>files are </a:t>
            </a:r>
            <a:r>
              <a:rPr lang="en-US" sz="2000" b="1" dirty="0"/>
              <a:t>combined</a:t>
            </a:r>
            <a:r>
              <a:rPr lang="en-US" sz="2000" dirty="0"/>
              <a:t> (linked) into an </a:t>
            </a:r>
            <a:r>
              <a:rPr lang="en-US" sz="2000" b="1" dirty="0"/>
              <a:t>executable file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28281" y="81642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82464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410819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987066" y="2955270"/>
            <a:ext cx="2855417" cy="476989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50757" y="155972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321765" y="157502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909961" y="154312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2218503" y="2485851"/>
            <a:ext cx="325553" cy="4280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85659" y="738665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39842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68197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8027692" y="2924418"/>
            <a:ext cx="3026755" cy="504582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708135" y="1481965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79143" y="149726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67339" y="146536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9381328" y="243770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68393-3D14-9886-FFE9-639C92A7AB14}"/>
              </a:ext>
            </a:extLst>
          </p:cNvPr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8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CD5B2-C3E2-E02D-C6EE-1CE1F8B236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8911" y="3325640"/>
            <a:ext cx="11331909" cy="34523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Each source file (</a:t>
            </a:r>
            <a:r>
              <a:rPr lang="en-US" sz="1800" b="1" dirty="0">
                <a:solidFill>
                  <a:schemeClr val="accent1"/>
                </a:solidFill>
              </a:rPr>
              <a:t>Translation unit) </a:t>
            </a:r>
            <a:r>
              <a:rPr lang="en-US" sz="1800" dirty="0"/>
              <a:t> is compiled (or assembled) independently to an object file</a:t>
            </a:r>
          </a:p>
          <a:p>
            <a:pPr lvl="1"/>
            <a:r>
              <a:rPr lang="en-US" sz="1800" dirty="0"/>
              <a:t>When we </a:t>
            </a:r>
            <a:r>
              <a:rPr lang="en-US" sz="1800" dirty="0">
                <a:solidFill>
                  <a:schemeClr val="accent1"/>
                </a:solidFill>
              </a:rPr>
              <a:t>modify a single file </a:t>
            </a:r>
            <a:r>
              <a:rPr lang="en-US" sz="1800" dirty="0"/>
              <a:t>in a </a:t>
            </a:r>
            <a:r>
              <a:rPr lang="en-US" sz="1800" dirty="0">
                <a:solidFill>
                  <a:schemeClr val="accent3"/>
                </a:solidFill>
              </a:rPr>
              <a:t>multi-source file program</a:t>
            </a:r>
            <a:r>
              <a:rPr lang="en-US" sz="1800" dirty="0"/>
              <a:t>, we want to only </a:t>
            </a:r>
            <a:r>
              <a:rPr lang="en-US" sz="1800" b="1" dirty="0">
                <a:solidFill>
                  <a:srgbClr val="00B050"/>
                </a:solidFill>
              </a:rPr>
              <a:t>recompile</a:t>
            </a:r>
            <a:r>
              <a:rPr lang="en-US" sz="1800" dirty="0">
                <a:solidFill>
                  <a:srgbClr val="00B050"/>
                </a:solidFill>
              </a:rPr>
              <a:t> the </a:t>
            </a:r>
            <a:r>
              <a:rPr lang="en-US" sz="1800" b="1" dirty="0">
                <a:solidFill>
                  <a:srgbClr val="00B050"/>
                </a:solidFill>
              </a:rPr>
              <a:t>file</a:t>
            </a:r>
            <a:r>
              <a:rPr lang="en-US" sz="1800" dirty="0">
                <a:solidFill>
                  <a:srgbClr val="00B050"/>
                </a:solidFill>
              </a:rPr>
              <a:t> that changed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37440"/>
                </a:solidFill>
              </a:rPr>
              <a:t>combine </a:t>
            </a:r>
            <a:r>
              <a:rPr lang="en-US" sz="1800" dirty="0">
                <a:solidFill>
                  <a:schemeClr val="accent6"/>
                </a:solidFill>
              </a:rPr>
              <a:t>it with the </a:t>
            </a:r>
            <a:r>
              <a:rPr lang="en-US" sz="1800" dirty="0">
                <a:solidFill>
                  <a:srgbClr val="F37440"/>
                </a:solidFill>
              </a:rPr>
              <a:t>other already compiled object files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Library file </a:t>
            </a:r>
            <a:r>
              <a:rPr lang="en-US" sz="1800" dirty="0">
                <a:solidFill>
                  <a:schemeClr val="accent6"/>
                </a:solidFill>
              </a:rPr>
              <a:t>(</a:t>
            </a:r>
            <a:r>
              <a:rPr lang="en-US" sz="1800" dirty="0" err="1">
                <a:solidFill>
                  <a:schemeClr val="accent6"/>
                </a:solidFill>
              </a:rPr>
              <a:t>lib</a:t>
            </a:r>
            <a:r>
              <a:rPr lang="en-US" sz="1800" dirty="0" err="1">
                <a:solidFill>
                  <a:srgbClr val="00B050"/>
                </a:solidFill>
              </a:rPr>
              <a:t>XX</a:t>
            </a:r>
            <a:r>
              <a:rPr lang="en-US" sz="1800" dirty="0" err="1">
                <a:solidFill>
                  <a:schemeClr val="accent6"/>
                </a:solidFill>
              </a:rPr>
              <a:t>.a</a:t>
            </a:r>
            <a:r>
              <a:rPr lang="en-US" sz="1800" dirty="0">
                <a:solidFill>
                  <a:schemeClr val="accent6"/>
                </a:solidFill>
              </a:rPr>
              <a:t> – where </a:t>
            </a:r>
            <a:r>
              <a:rPr lang="en-US" sz="1800" dirty="0">
                <a:solidFill>
                  <a:srgbClr val="00B050"/>
                </a:solidFill>
              </a:rPr>
              <a:t>XX</a:t>
            </a:r>
            <a:r>
              <a:rPr lang="en-US" sz="1800" dirty="0">
                <a:solidFill>
                  <a:schemeClr val="accent6"/>
                </a:solidFill>
              </a:rPr>
              <a:t> is the library name) is an </a:t>
            </a:r>
            <a:r>
              <a:rPr lang="en-US" sz="1800" b="1" dirty="0">
                <a:solidFill>
                  <a:schemeClr val="accent6"/>
                </a:solidFill>
              </a:rPr>
              <a:t>aggregation</a:t>
            </a:r>
            <a:r>
              <a:rPr lang="en-US" sz="1800" dirty="0">
                <a:solidFill>
                  <a:schemeClr val="accent6"/>
                </a:solidFill>
              </a:rPr>
              <a:t> of </a:t>
            </a:r>
            <a:r>
              <a:rPr lang="en-US" sz="1800" b="1" dirty="0">
                <a:solidFill>
                  <a:schemeClr val="accent6"/>
                </a:solidFill>
              </a:rPr>
              <a:t>distinct object </a:t>
            </a:r>
            <a:r>
              <a:rPr lang="en-US" sz="1800" dirty="0">
                <a:solidFill>
                  <a:schemeClr val="accent6"/>
                </a:solidFill>
              </a:rPr>
              <a:t>(.o) files </a:t>
            </a:r>
          </a:p>
          <a:p>
            <a:r>
              <a:rPr lang="en-US" sz="1800" dirty="0">
                <a:solidFill>
                  <a:srgbClr val="00B050"/>
                </a:solidFill>
              </a:rPr>
              <a:t>Linker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combines </a:t>
            </a:r>
            <a:r>
              <a:rPr lang="en-US" sz="1800" dirty="0">
                <a:solidFill>
                  <a:schemeClr val="accent6"/>
                </a:solidFill>
              </a:rPr>
              <a:t>all the </a:t>
            </a:r>
            <a:r>
              <a:rPr lang="en-US" sz="1800" dirty="0">
                <a:solidFill>
                  <a:schemeClr val="accent1"/>
                </a:solidFill>
              </a:rPr>
              <a:t>listed object files together </a:t>
            </a:r>
            <a:r>
              <a:rPr lang="en-US" sz="1800" dirty="0">
                <a:solidFill>
                  <a:schemeClr val="accent6"/>
                </a:solidFill>
              </a:rPr>
              <a:t>plus </a:t>
            </a:r>
            <a:r>
              <a:rPr lang="en-US" sz="1800" b="1" dirty="0">
                <a:solidFill>
                  <a:schemeClr val="accent6"/>
                </a:solidFill>
              </a:rPr>
              <a:t>just those object files in libraries </a:t>
            </a:r>
            <a:r>
              <a:rPr lang="en-US" sz="1800" dirty="0">
                <a:solidFill>
                  <a:schemeClr val="accent6"/>
                </a:solidFill>
              </a:rPr>
              <a:t>whose </a:t>
            </a:r>
            <a:r>
              <a:rPr lang="en-US" sz="1800" b="1" dirty="0">
                <a:solidFill>
                  <a:schemeClr val="accent6"/>
                </a:solidFill>
              </a:rPr>
              <a:t>contents are referenced 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Example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 err="1">
                <a:solidFill>
                  <a:schemeClr val="accent6"/>
                </a:solidFill>
              </a:rPr>
              <a:t>one.c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dirty="0" err="1">
                <a:solidFill>
                  <a:schemeClr val="accent6"/>
                </a:solidFill>
              </a:rPr>
              <a:t>two.c</a:t>
            </a:r>
            <a:r>
              <a:rPr lang="en-US" sz="1800" dirty="0">
                <a:solidFill>
                  <a:schemeClr val="accent6"/>
                </a:solidFill>
              </a:rPr>
              <a:t> call functions contained in func1.o and func3.o (no calls to func2.o or func4.o)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Important: </a:t>
            </a:r>
            <a:r>
              <a:rPr lang="en-US" sz="1800" b="1" dirty="0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 dirty="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 dirty="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E426C-B94A-EF93-BA6D-2BBE8ED5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</p:spPr>
        <p:txBody>
          <a:bodyPr/>
          <a:lstStyle/>
          <a:p>
            <a:r>
              <a:rPr lang="en-US" dirty="0"/>
              <a:t>Linker: Combines object files to create an executable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0B795A-4A3A-24F5-0A61-E7DDB4E57A1E}"/>
              </a:ext>
            </a:extLst>
          </p:cNvPr>
          <p:cNvSpPr/>
          <p:nvPr/>
        </p:nvSpPr>
        <p:spPr>
          <a:xfrm>
            <a:off x="819759" y="5725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849E2A-333F-27CF-13D7-5D3FCA15DB16}"/>
              </a:ext>
            </a:extLst>
          </p:cNvPr>
          <p:cNvSpPr/>
          <p:nvPr/>
        </p:nvSpPr>
        <p:spPr>
          <a:xfrm>
            <a:off x="598911" y="2420439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BBBA7FC-11C1-2073-8B3A-339EA7200562}"/>
              </a:ext>
            </a:extLst>
          </p:cNvPr>
          <p:cNvSpPr/>
          <p:nvPr/>
        </p:nvSpPr>
        <p:spPr>
          <a:xfrm>
            <a:off x="2570633" y="530922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7D5DCD-B6E7-BF8B-CE63-4821F3D4A2B6}"/>
              </a:ext>
            </a:extLst>
          </p:cNvPr>
          <p:cNvSpPr/>
          <p:nvPr/>
        </p:nvSpPr>
        <p:spPr>
          <a:xfrm>
            <a:off x="819759" y="1434739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BAECEC6-B051-77C1-FDCC-D5B67DEADA96}"/>
              </a:ext>
            </a:extLst>
          </p:cNvPr>
          <p:cNvSpPr/>
          <p:nvPr/>
        </p:nvSpPr>
        <p:spPr>
          <a:xfrm>
            <a:off x="2570633" y="1481982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9AF5BDA-5698-ECFB-E99A-ABE9AD5D47BB}"/>
              </a:ext>
            </a:extLst>
          </p:cNvPr>
          <p:cNvSpPr/>
          <p:nvPr/>
        </p:nvSpPr>
        <p:spPr>
          <a:xfrm>
            <a:off x="2570633" y="2388651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9A6AA-399F-2C94-29B5-BAF147FD213C}"/>
              </a:ext>
            </a:extLst>
          </p:cNvPr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9D2B9A-5CF5-03FE-C095-CD28402C1D4F}"/>
              </a:ext>
            </a:extLst>
          </p:cNvPr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5DF11-D889-9DBB-C855-3CF73CC2828F}"/>
              </a:ext>
            </a:extLst>
          </p:cNvPr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func2.o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BFA28-A4C6-BBD5-38B2-17613F136618}"/>
              </a:ext>
            </a:extLst>
          </p:cNvPr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B8783-6B10-1F5C-AE91-EA9B4B84EA51}"/>
              </a:ext>
            </a:extLst>
          </p:cNvPr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func4.o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44489-84EF-B18B-DACB-21CF440B5F6D}"/>
              </a:ext>
            </a:extLst>
          </p:cNvPr>
          <p:cNvSpPr txBox="1"/>
          <p:nvPr/>
        </p:nvSpPr>
        <p:spPr>
          <a:xfrm>
            <a:off x="7344089" y="2673152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</a:t>
            </a:r>
          </a:p>
          <a:p>
            <a:r>
              <a:rPr lang="en-US" dirty="0"/>
              <a:t>Library file (</a:t>
            </a:r>
            <a:r>
              <a:rPr lang="en-US" dirty="0" err="1"/>
              <a:t>libsample.a</a:t>
            </a:r>
            <a:r>
              <a:rPr lang="en-US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CD4A50-F2F7-F422-7D1C-0BAEF1629CC3}"/>
              </a:ext>
            </a:extLst>
          </p:cNvPr>
          <p:cNvCxnSpPr/>
          <p:nvPr/>
        </p:nvCxnSpPr>
        <p:spPr>
          <a:xfrm>
            <a:off x="4940379" y="783271"/>
            <a:ext cx="0" cy="229770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>
            <a:extLst>
              <a:ext uri="{FF2B5EF4-FFF2-40B4-BE49-F238E27FC236}">
                <a16:creationId xmlns:a16="http://schemas.microsoft.com/office/drawing/2014/main" id="{45366B81-D606-F888-8A78-DBFEA3C9FF81}"/>
              </a:ext>
            </a:extLst>
          </p:cNvPr>
          <p:cNvSpPr/>
          <p:nvPr/>
        </p:nvSpPr>
        <p:spPr>
          <a:xfrm rot="16200000">
            <a:off x="2238696" y="68440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6822792-C4AD-7355-70A1-45E0A0EFBCE7}"/>
              </a:ext>
            </a:extLst>
          </p:cNvPr>
          <p:cNvSpPr/>
          <p:nvPr/>
        </p:nvSpPr>
        <p:spPr>
          <a:xfrm rot="16200000">
            <a:off x="2200527" y="155210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A03AD3C-87A0-FB69-F257-7333427E207A}"/>
              </a:ext>
            </a:extLst>
          </p:cNvPr>
          <p:cNvSpPr/>
          <p:nvPr/>
        </p:nvSpPr>
        <p:spPr>
          <a:xfrm rot="16200000">
            <a:off x="2247296" y="254183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2BE054C5-A897-7D46-6D5C-7D78D5F7C009}"/>
              </a:ext>
            </a:extLst>
          </p:cNvPr>
          <p:cNvSpPr/>
          <p:nvPr/>
        </p:nvSpPr>
        <p:spPr>
          <a:xfrm rot="16200000">
            <a:off x="4335272" y="79007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CB8C7EA-B9F5-D9E2-979F-5CAF897D118B}"/>
              </a:ext>
            </a:extLst>
          </p:cNvPr>
          <p:cNvSpPr/>
          <p:nvPr/>
        </p:nvSpPr>
        <p:spPr>
          <a:xfrm rot="16200000">
            <a:off x="4306416" y="169461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9F8F61C-BDE1-744B-F7BE-71C72D3FCAD1}"/>
              </a:ext>
            </a:extLst>
          </p:cNvPr>
          <p:cNvSpPr/>
          <p:nvPr/>
        </p:nvSpPr>
        <p:spPr>
          <a:xfrm rot="16200000">
            <a:off x="4332298" y="252397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C339434-41CC-BFE3-2451-0C6E560B1371}"/>
              </a:ext>
            </a:extLst>
          </p:cNvPr>
          <p:cNvSpPr/>
          <p:nvPr/>
        </p:nvSpPr>
        <p:spPr>
          <a:xfrm rot="16200000">
            <a:off x="5339744" y="95918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971A5E3C-63B5-A2A6-455B-D58DC3CF669A}"/>
              </a:ext>
            </a:extLst>
          </p:cNvPr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EF0C31-DF3F-0703-CC92-94BF1EEE921B}"/>
              </a:ext>
            </a:extLst>
          </p:cNvPr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9E10A0-458C-00A2-2130-DADE92CBA75D}"/>
              </a:ext>
            </a:extLst>
          </p:cNvPr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one.o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EFB09D-6EAF-A0B6-3512-9B3574665573}"/>
              </a:ext>
            </a:extLst>
          </p:cNvPr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two.o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A9D52-E50C-BEFD-7E14-308D8F53AA4C}"/>
              </a:ext>
            </a:extLst>
          </p:cNvPr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three.o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680148-545E-FF94-3329-E531D3B7E596}"/>
              </a:ext>
            </a:extLst>
          </p:cNvPr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DA5D30C-BB3A-A9D3-3BEC-CB3DD30C9BA7}"/>
              </a:ext>
            </a:extLst>
          </p:cNvPr>
          <p:cNvSpPr/>
          <p:nvPr/>
        </p:nvSpPr>
        <p:spPr>
          <a:xfrm rot="16200000">
            <a:off x="7845656" y="102719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1549AB-AEA9-C7E6-CAC1-0E6ED9C64B8B}"/>
              </a:ext>
            </a:extLst>
          </p:cNvPr>
          <p:cNvSpPr txBox="1"/>
          <p:nvPr/>
        </p:nvSpPr>
        <p:spPr>
          <a:xfrm>
            <a:off x="9499767" y="968993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Executable file</a:t>
            </a:r>
          </a:p>
          <a:p>
            <a:r>
              <a:rPr lang="en-US" dirty="0"/>
              <a:t>(</a:t>
            </a:r>
            <a:r>
              <a:rPr lang="en-US" dirty="0" err="1"/>
              <a:t>a.out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BC929-4B9F-16B5-F251-B835F5BC74A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97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140697" y="437603"/>
            <a:ext cx="1685077" cy="6324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</p:spPr>
        <p:txBody>
          <a:bodyPr/>
          <a:lstStyle/>
          <a:p>
            <a:r>
              <a:rPr lang="en-US" dirty="0"/>
              <a:t>From Source to Execution: Different ISA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04889" y="43760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59072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387427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2532260" y="2623357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52A5636-6F1D-BDB5-4E27-6F5CEEF154BA}"/>
              </a:ext>
            </a:extLst>
          </p:cNvPr>
          <p:cNvSpPr/>
          <p:nvPr/>
        </p:nvSpPr>
        <p:spPr>
          <a:xfrm>
            <a:off x="258236" y="3233056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D0FE6DA-D87E-D8F6-49F3-2D141E8E0455}"/>
              </a:ext>
            </a:extLst>
          </p:cNvPr>
          <p:cNvSpPr/>
          <p:nvPr/>
        </p:nvSpPr>
        <p:spPr>
          <a:xfrm>
            <a:off x="155910" y="3866048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6CFF37D-F6EB-F990-9AA1-D72B9183411F}"/>
              </a:ext>
            </a:extLst>
          </p:cNvPr>
          <p:cNvSpPr/>
          <p:nvPr/>
        </p:nvSpPr>
        <p:spPr>
          <a:xfrm>
            <a:off x="133390" y="4499040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15C83-967A-CFE8-19B2-2466DCABB756}"/>
              </a:ext>
            </a:extLst>
          </p:cNvPr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7F1C8-FAFB-9D46-FBA4-B15044DCC7A0}"/>
              </a:ext>
            </a:extLst>
          </p:cNvPr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0F6FA-D47A-5B94-C005-E328D1DEFF13}"/>
              </a:ext>
            </a:extLst>
          </p:cNvPr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5888C-597E-9F9A-EEC2-6EF324682F6C}"/>
              </a:ext>
            </a:extLst>
          </p:cNvPr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FBFD4-8A59-C812-A9CF-644BD0D093B0}"/>
              </a:ext>
            </a:extLst>
          </p:cNvPr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27365" y="118090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298373" y="119620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886569" y="116430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A31DE-6C22-00B9-4620-1815DAE17B7D}"/>
              </a:ext>
            </a:extLst>
          </p:cNvPr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3315136" y="214280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243460D9-DE92-0482-F4BF-85D080074874}"/>
              </a:ext>
            </a:extLst>
          </p:cNvPr>
          <p:cNvSpPr/>
          <p:nvPr/>
        </p:nvSpPr>
        <p:spPr>
          <a:xfrm>
            <a:off x="3003888" y="3419790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01C464A-613B-3E40-D685-6B976A397986}"/>
              </a:ext>
            </a:extLst>
          </p:cNvPr>
          <p:cNvSpPr/>
          <p:nvPr/>
        </p:nvSpPr>
        <p:spPr>
          <a:xfrm rot="16200000">
            <a:off x="2164404" y="3530129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DE95D8B-1C96-EE65-EE4D-FB8A2E3762BC}"/>
              </a:ext>
            </a:extLst>
          </p:cNvPr>
          <p:cNvSpPr/>
          <p:nvPr/>
        </p:nvSpPr>
        <p:spPr>
          <a:xfrm rot="17752686">
            <a:off x="2263536" y="306228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A30734F0-52DD-0700-D97E-CBBDF2AB01B8}"/>
              </a:ext>
            </a:extLst>
          </p:cNvPr>
          <p:cNvSpPr/>
          <p:nvPr/>
        </p:nvSpPr>
        <p:spPr>
          <a:xfrm rot="15054088">
            <a:off x="2170897" y="3921756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Plus 32">
            <a:extLst>
              <a:ext uri="{FF2B5EF4-FFF2-40B4-BE49-F238E27FC236}">
                <a16:creationId xmlns:a16="http://schemas.microsoft.com/office/drawing/2014/main" id="{177DEB83-D5CE-371C-48A2-731D2AC933E7}"/>
              </a:ext>
            </a:extLst>
          </p:cNvPr>
          <p:cNvSpPr/>
          <p:nvPr/>
        </p:nvSpPr>
        <p:spPr>
          <a:xfrm>
            <a:off x="2907085" y="3957202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C8A5A1F-B589-7C82-615D-6715D6077452}"/>
              </a:ext>
            </a:extLst>
          </p:cNvPr>
          <p:cNvSpPr/>
          <p:nvPr/>
        </p:nvSpPr>
        <p:spPr>
          <a:xfrm>
            <a:off x="3003887" y="4490619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82D9E634-4A15-5836-7944-772F536A5391}"/>
              </a:ext>
            </a:extLst>
          </p:cNvPr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62267" y="35984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16450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44805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9489638" y="2545595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90B94E0-8CD1-B308-B293-FB391019A30C}"/>
              </a:ext>
            </a:extLst>
          </p:cNvPr>
          <p:cNvSpPr/>
          <p:nvPr/>
        </p:nvSpPr>
        <p:spPr>
          <a:xfrm>
            <a:off x="7215614" y="3155294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2C299D7-5D2B-8BAF-65D4-072A296000B1}"/>
              </a:ext>
            </a:extLst>
          </p:cNvPr>
          <p:cNvSpPr/>
          <p:nvPr/>
        </p:nvSpPr>
        <p:spPr>
          <a:xfrm>
            <a:off x="7113288" y="3788286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99CF2FB0-5547-572D-DA66-667987DAC147}"/>
              </a:ext>
            </a:extLst>
          </p:cNvPr>
          <p:cNvSpPr/>
          <p:nvPr/>
        </p:nvSpPr>
        <p:spPr>
          <a:xfrm>
            <a:off x="7090768" y="4421278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CFF37-B58F-DEB2-3916-8B8E5DF01507}"/>
              </a:ext>
            </a:extLst>
          </p:cNvPr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C2AAB-DAF1-911D-DD66-3FA1DE90807B}"/>
              </a:ext>
            </a:extLst>
          </p:cNvPr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264B10-77DD-2220-AA04-2A4DBC05F2FE}"/>
              </a:ext>
            </a:extLst>
          </p:cNvPr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108D48-5D8C-06F4-B775-DFBD6169B0E8}"/>
              </a:ext>
            </a:extLst>
          </p:cNvPr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684743" y="11031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55751" y="111844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43947" y="108654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405AE4-6437-F286-17A4-4FFE01E85415}"/>
              </a:ext>
            </a:extLst>
          </p:cNvPr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10272514" y="206504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8D975E4F-69B0-A869-986B-C32338C0683B}"/>
              </a:ext>
            </a:extLst>
          </p:cNvPr>
          <p:cNvSpPr/>
          <p:nvPr/>
        </p:nvSpPr>
        <p:spPr>
          <a:xfrm>
            <a:off x="9961266" y="3342028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96884771-E00C-8739-E968-45A387AC23B4}"/>
              </a:ext>
            </a:extLst>
          </p:cNvPr>
          <p:cNvSpPr/>
          <p:nvPr/>
        </p:nvSpPr>
        <p:spPr>
          <a:xfrm rot="16200000">
            <a:off x="9121782" y="345236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4F3DD5A2-9B72-EBDB-D77B-EC8A6A168D8E}"/>
              </a:ext>
            </a:extLst>
          </p:cNvPr>
          <p:cNvSpPr/>
          <p:nvPr/>
        </p:nvSpPr>
        <p:spPr>
          <a:xfrm rot="17752686">
            <a:off x="9220914" y="2984525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D9E8ED7A-5A81-DC94-5700-239FF832AC68}"/>
              </a:ext>
            </a:extLst>
          </p:cNvPr>
          <p:cNvSpPr/>
          <p:nvPr/>
        </p:nvSpPr>
        <p:spPr>
          <a:xfrm rot="15054088">
            <a:off x="9128275" y="3843994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Plus 59">
            <a:extLst>
              <a:ext uri="{FF2B5EF4-FFF2-40B4-BE49-F238E27FC236}">
                <a16:creationId xmlns:a16="http://schemas.microsoft.com/office/drawing/2014/main" id="{806AF879-B993-A1C4-D328-4473BD75BBFE}"/>
              </a:ext>
            </a:extLst>
          </p:cNvPr>
          <p:cNvSpPr/>
          <p:nvPr/>
        </p:nvSpPr>
        <p:spPr>
          <a:xfrm>
            <a:off x="9864463" y="3879440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4D50DA66-DF32-083D-F62A-2CDB4F0D0C49}"/>
              </a:ext>
            </a:extLst>
          </p:cNvPr>
          <p:cNvSpPr/>
          <p:nvPr/>
        </p:nvSpPr>
        <p:spPr>
          <a:xfrm>
            <a:off x="9961265" y="4412857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42C27CA4-AE66-6B94-FAE6-8521D0904D3F}"/>
              </a:ext>
            </a:extLst>
          </p:cNvPr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267D28-CFFB-A9D3-DDBA-0D4709B986D6}"/>
              </a:ext>
            </a:extLst>
          </p:cNvPr>
          <p:cNvSpPr txBox="1"/>
          <p:nvPr/>
        </p:nvSpPr>
        <p:spPr>
          <a:xfrm>
            <a:off x="3516396" y="5281629"/>
            <a:ext cx="157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executable on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9F8979-57A7-880A-E249-477F505AE67D}"/>
              </a:ext>
            </a:extLst>
          </p:cNvPr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 executable on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AE682-DE83-9183-8042-4F3A3EB531D8}"/>
              </a:ext>
            </a:extLst>
          </p:cNvPr>
          <p:cNvSpPr txBox="1"/>
          <p:nvPr/>
        </p:nvSpPr>
        <p:spPr>
          <a:xfrm>
            <a:off x="863259" y="6482478"/>
            <a:ext cx="36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Pi-cluster system (all CSE30 PA's)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A36855-1EE7-4405-AFF6-132B2D82E84B}"/>
              </a:ext>
            </a:extLst>
          </p:cNvPr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ieng6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A8AAB-CC8A-FE5C-310E-18D0D49756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34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>
            <a:extLst>
              <a:ext uri="{FF2B5EF4-FFF2-40B4-BE49-F238E27FC236}">
                <a16:creationId xmlns:a16="http://schemas.microsoft.com/office/drawing/2014/main" id="{137EBFDB-6564-3A0D-68A6-84F7815F59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82665" y="4293359"/>
            <a:ext cx="1390332" cy="212917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48182-39EF-5C38-5266-AECAE40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</p:spPr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4FC6D-D038-8013-0829-F18AB51CDE9B}"/>
              </a:ext>
            </a:extLst>
          </p:cNvPr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 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("Hello!\n");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 -S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16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7708 Mar 14 15:58 </a:t>
            </a:r>
            <a:r>
              <a:rPr lang="en-US" b="1" dirty="0" err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08FE0-B33E-5EE4-7797-89E2E9A5E6C8}"/>
              </a:ext>
            </a:extLst>
          </p:cNvPr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500D-6C62-1C35-F3CD-69F263D9D752}"/>
              </a:ext>
            </a:extLst>
          </p:cNvPr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disk file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8EF3A81-B67A-9512-2240-2C9DC3DBA8F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2C104DA-3F95-D558-FB0C-E7DD97FC262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FB73C04C-8012-D21D-62DA-022716876E2A}"/>
              </a:ext>
            </a:extLst>
          </p:cNvPr>
          <p:cNvCxnSpPr>
            <a:cxnSpLocks noChangeShapeType="1"/>
            <a:stCxn id="13" idx="7"/>
            <a:endCxn id="14" idx="1"/>
          </p:cNvCxnSpPr>
          <p:nvPr>
            <p:custDataLst>
              <p:tags r:id="rId4"/>
            </p:custDataLst>
          </p:nvPr>
        </p:nvCxnSpPr>
        <p:spPr bwMode="auto">
          <a:xfrm flipV="1">
            <a:off x="9514264" y="1183484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89C41-ADF8-CF3A-A0E8-6D5AD2FF861C}"/>
              </a:ext>
            </a:extLst>
          </p:cNvPr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CECB31-D4AA-6502-F4A0-E5670E5603CE}"/>
                </a:ext>
              </a:extLst>
            </p:cNvPr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8F4D5-1C03-0F64-E87B-B55210AC5078}"/>
                </a:ext>
              </a:extLst>
            </p:cNvPr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EE8616-5F9F-AC63-8573-3B54CE3C4868}"/>
                </a:ext>
              </a:extLst>
            </p:cNvPr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75554E-9232-CCF7-D720-6D928894451D}"/>
                </a:ext>
              </a:extLst>
            </p:cNvPr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5">
            <a:extLst>
              <a:ext uri="{FF2B5EF4-FFF2-40B4-BE49-F238E27FC236}">
                <a16:creationId xmlns:a16="http://schemas.microsoft.com/office/drawing/2014/main" id="{B92931E0-ECCD-432D-9E1C-1C32A214949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D82395A-81F5-5F2A-F492-4F7048A9368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3AF3CBD5-EEFE-F301-6980-E6095C74A725}"/>
              </a:ext>
            </a:extLst>
          </p:cNvPr>
          <p:cNvCxnSpPr>
            <a:cxnSpLocks noChangeShapeType="1"/>
            <a:endCxn id="20" idx="1"/>
          </p:cNvCxnSpPr>
          <p:nvPr>
            <p:custDataLst>
              <p:tags r:id="rId7"/>
            </p:custDataLst>
          </p:nvPr>
        </p:nvCxnSpPr>
        <p:spPr bwMode="auto">
          <a:xfrm>
            <a:off x="9681652" y="2148557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4">
            <a:extLst>
              <a:ext uri="{FF2B5EF4-FFF2-40B4-BE49-F238E27FC236}">
                <a16:creationId xmlns:a16="http://schemas.microsoft.com/office/drawing/2014/main" id="{14167404-1E47-F1F3-E1DB-D446B84248F6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9237368" y="3778410"/>
            <a:ext cx="0" cy="551337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4">
            <a:extLst>
              <a:ext uri="{FF2B5EF4-FFF2-40B4-BE49-F238E27FC236}">
                <a16:creationId xmlns:a16="http://schemas.microsoft.com/office/drawing/2014/main" id="{131EBF26-D72A-7ECC-D27E-E62D0B9684D3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9098214" y="2581817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A7923-071D-29E9-4EA3-F276661FAE03}"/>
              </a:ext>
            </a:extLst>
          </p:cNvPr>
          <p:cNvCxnSpPr>
            <a:cxnSpLocks/>
          </p:cNvCxnSpPr>
          <p:nvPr/>
        </p:nvCxnSpPr>
        <p:spPr>
          <a:xfrm flipV="1">
            <a:off x="9514264" y="2978153"/>
            <a:ext cx="1192693" cy="203018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5762D3BE-52CB-84F0-AEB4-6C8DC754F36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2485" y="755181"/>
            <a:ext cx="3537567" cy="221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0" rIns="90487" bIns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Source to Execution Steps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Compile (c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Assemble (assembler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Load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Execute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37F31-2AAA-F505-AD81-3AFDEF4BD36C}"/>
              </a:ext>
            </a:extLst>
          </p:cNvPr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D1E29-97C6-80C6-AD68-CCAA4D422A45}"/>
              </a:ext>
            </a:extLst>
          </p:cNvPr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assemble and link 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automatically calls the assembler with .S or .s files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0DD8D3-23A7-1016-A212-77D76E03B0CE}"/>
              </a:ext>
            </a:extLst>
          </p:cNvPr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 and then execute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1124A-8812-877A-E5F2-8C7D02E96FEE}"/>
              </a:ext>
            </a:extLst>
          </p:cNvPr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crt0.o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50B2E-8C9E-64F5-096C-C04EEBC69EC8}"/>
              </a:ext>
            </a:extLst>
          </p:cNvPr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crt0 is the c runtime startup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BEB9-1C70-EFCF-3CEB-B6ACB42E455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9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CBBC-BF13-9844-AC31-27E935A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</p:spPr>
        <p:txBody>
          <a:bodyPr/>
          <a:lstStyle/>
          <a:p>
            <a:r>
              <a:rPr lang="en-US" dirty="0"/>
              <a:t>Equivalent Code: C -&gt; Assembly -&gt; Machine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7C10-B151-2647-B17F-BFEBC1CE81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43DCBD-DB31-C546-8692-9091D0050AA0}"/>
              </a:ext>
            </a:extLst>
          </p:cNvPr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3F7FBDB-0EC0-774D-8900-C0E542CD3C0F}"/>
                </a:ext>
              </a:extLst>
            </p:cNvPr>
            <p:cNvSpPr/>
            <p:nvPr/>
          </p:nvSpPr>
          <p:spPr bwMode="auto"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00010408 &lt;main&gt;: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10408: e92d4800       push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1040c: e28db004       add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10410: e59f0010   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r0, [pc, 16] //10428 &lt;L1&gt;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10414: ebffffb3       bl 102e8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printf@plt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10418: e3a00000       mov r0,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1041c: e24bd004       sub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10420: e8bd4800       pop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10424: e12fff1e       bx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00010428 &lt;L1&gt;: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10428: 0001049c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0001049c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1049c: 6c6c6548	// 'l, 'l', 'e',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104a0: 000a216f      // '\0', '\n', '!', 'o'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592B6-F0FA-AF4A-9BA7-34BE6BB3E29A}"/>
                </a:ext>
              </a:extLst>
            </p:cNvPr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dirty="0">
                  <a:solidFill>
                    <a:schemeClr val="accent5"/>
                  </a:solidFill>
                </a:rPr>
                <a:t>address     contents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9666FA-BC72-7544-8D86-5A134F034354}"/>
                </a:ext>
              </a:extLst>
            </p:cNvPr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corresponding assembly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4E8D9-9560-7D4C-9E9D-E087556A443B}"/>
                </a:ext>
              </a:extLst>
            </p:cNvPr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high     low bytes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266D1-CCF7-5B49-908F-971B2A5DDCBE}"/>
              </a:ext>
            </a:extLst>
          </p:cNvPr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6767D6E-06C9-3341-AC26-748E7A08C649}"/>
                </a:ext>
              </a:extLst>
            </p:cNvPr>
            <p:cNvSpPr/>
            <p:nvPr/>
          </p:nvSpPr>
          <p:spPr bwMode="auto"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     .section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  .string "Hello!\n"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.text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.global main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.type   main, %function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 4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EXIT_SUCCESS,  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   push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add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r0, L1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bl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mov     r0, EXIT_SUCCESS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sub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pop 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bx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L1:     .word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CEA1B6-BD77-7B47-999A-4B444B1A9D19}"/>
                </a:ext>
              </a:extLst>
            </p:cNvPr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ARM-32 assembly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61488D-6DF3-1841-AA0E-7E2173DD8EFD}"/>
              </a:ext>
            </a:extLst>
          </p:cNvPr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CD93C-8C28-1AB5-F9CA-11BCB3EEB46A}"/>
              </a:ext>
            </a:extLst>
          </p:cNvPr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2785F8-44A5-EE40-983D-8C90436E5457}"/>
                </a:ext>
              </a:extLst>
            </p:cNvPr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address of </a:t>
              </a:r>
              <a:r>
                <a:rPr lang="en-US" dirty="0" err="1">
                  <a:solidFill>
                    <a:schemeClr val="accent1"/>
                  </a:solidFill>
                </a:rPr>
                <a:t>mesg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212D07-0BD4-CD4B-8492-A0907C75E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1866" y="4605859"/>
              <a:ext cx="676287" cy="99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61D8E-DC40-33DF-8EA1-2A97FB12753A}"/>
              </a:ext>
            </a:extLst>
          </p:cNvPr>
          <p:cNvGrpSpPr/>
          <p:nvPr/>
        </p:nvGrpSpPr>
        <p:grpSpPr>
          <a:xfrm>
            <a:off x="2807750" y="6310931"/>
            <a:ext cx="2258904" cy="307777"/>
            <a:chOff x="2807750" y="6310931"/>
            <a:chExt cx="225890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0290A-704C-494D-B3A6-CBC5E3325350}"/>
                </a:ext>
              </a:extLst>
            </p:cNvPr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address of </a:t>
              </a:r>
              <a:r>
                <a:rPr lang="en-US" sz="1400" dirty="0" err="1">
                  <a:solidFill>
                    <a:schemeClr val="accent1"/>
                  </a:solidFill>
                </a:rPr>
                <a:t>mesg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CEC052-1744-934E-8E63-C0C02DE5865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807750" y="6464820"/>
              <a:ext cx="751760" cy="109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261FC4-82AD-1E9B-82C2-1ED1D16DB4A4}"/>
              </a:ext>
            </a:extLst>
          </p:cNvPr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Code aka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D8D63-C1A2-E87C-7426-1A35C0DF337C}"/>
              </a:ext>
            </a:extLst>
          </p:cNvPr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92AB811-5305-1C89-AF97-8A8B7A0E13BA}"/>
                </a:ext>
              </a:extLst>
            </p:cNvPr>
            <p:cNvSpPr/>
            <p:nvPr/>
          </p:nvSpPr>
          <p:spPr bwMode="auto"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("Hello!\n");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return EXIT_SUCCESS;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A2D03-725B-674E-E7A6-0E117A64236E}"/>
                </a:ext>
              </a:extLst>
            </p:cNvPr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C source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10DA9-2028-B845-78E4-77A4269E15A9}"/>
              </a:ext>
            </a:extLst>
          </p:cNvPr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DF311D-2FB9-09B6-7F84-738D16532522}"/>
                </a:ext>
              </a:extLst>
            </p:cNvPr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Machine instructions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02540F-7B15-01ED-945D-41825688F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533" y="7403957"/>
              <a:ext cx="8992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7B7E6E-1A80-837F-93B8-89716BCFAC14}"/>
                </a:ext>
              </a:extLst>
            </p:cNvPr>
            <p:cNvCxnSpPr/>
            <p:nvPr/>
          </p:nvCxnSpPr>
          <p:spPr>
            <a:xfrm flipV="1">
              <a:off x="6955533" y="7110450"/>
              <a:ext cx="0" cy="293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A0238-6648-7846-8700-15FDE259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</p:spPr>
        <p:txBody>
          <a:bodyPr/>
          <a:lstStyle/>
          <a:p>
            <a:r>
              <a:rPr lang="en-US" dirty="0"/>
              <a:t>Introduction: C Program Structure (Single file)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803E4C-83D9-3847-84D4-3C4EC7873069}"/>
              </a:ext>
            </a:extLst>
          </p:cNvPr>
          <p:cNvSpPr/>
          <p:nvPr/>
        </p:nvSpPr>
        <p:spPr bwMode="auto"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This is block comment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2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a line comment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[])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main() or int main(void)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x = '\n';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World!%c", x);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World!\n"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main always returns either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 // EXIT_SUCCESS or EXIT_FAILURE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1997-B171-4C4F-8D8B-FAE9749DE10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BA9BA5-B927-CCD2-4442-DB00BA423F4E}"/>
              </a:ext>
            </a:extLst>
          </p:cNvPr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3B8446-2407-380E-AA34-32BF496CE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DD9B5B-057B-07A4-21BD-D8C5BFECC60E}"/>
                </a:ext>
              </a:extLst>
            </p:cNvPr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char literal '\n'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F45E1F-4E17-6988-E200-6F15F1D0FD8E}"/>
              </a:ext>
            </a:extLst>
          </p:cNvPr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46CCF5-1F5B-A6AE-F24E-EE55E810F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7813" y="2892859"/>
              <a:ext cx="1136342" cy="80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8A501A-B038-3C65-5668-A65DC6C15092}"/>
                </a:ext>
              </a:extLst>
            </p:cNvPr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string literal "Hello World!%c"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F12A9C-C0D1-2C2E-61A1-6F3CAAD372A0}"/>
              </a:ext>
            </a:extLst>
          </p:cNvPr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FBA7A4-013C-9A2E-EA12-573F05F2E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676993" y="2829044"/>
              <a:ext cx="63407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06B76-E771-90EE-D876-9B0D420B2845}"/>
                </a:ext>
              </a:extLst>
            </p:cNvPr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directives to the preprocessor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1E4A-7860-9922-69FC-554A3A6D4BE9}"/>
              </a:ext>
            </a:extLst>
          </p:cNvPr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6E529-982C-6299-5DDD-AE3422054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1DC1AB-B338-FAF0-0E41-95DD5C1C6585}"/>
                </a:ext>
              </a:extLst>
            </p:cNvPr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main() is the first function to run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Every executable program must have one function called main()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068DAC-2F84-055E-DC15-54D3699C6E88}"/>
              </a:ext>
            </a:extLst>
          </p:cNvPr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42A34C-BAA4-326B-53E6-9DABEB41C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9A0F9-9D9F-11E3-4D0F-475F45D96B71}"/>
                </a:ext>
              </a:extLst>
            </p:cNvPr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library function for writing to </a:t>
              </a:r>
              <a:r>
                <a:rPr lang="en-US" dirty="0" err="1">
                  <a:solidFill>
                    <a:schemeClr val="accent1"/>
                  </a:solidFill>
                </a:rPr>
                <a:t>stdout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2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</p:spPr>
        <p:txBody>
          <a:bodyPr/>
          <a:lstStyle/>
          <a:p>
            <a:r>
              <a:rPr lang="en-US" dirty="0"/>
              <a:t>Common Preprocessor (</a:t>
            </a:r>
            <a:r>
              <a:rPr lang="en-US" dirty="0" err="1"/>
              <a:t>cpp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3360" y="490655"/>
            <a:ext cx="11161538" cy="35322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Comments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</a:rPr>
              <a:t>are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b="1" i="1" dirty="0">
                <a:solidFill>
                  <a:srgbClr val="F3753F"/>
                </a:solidFill>
              </a:rPr>
              <a:t>replaced with a single space 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 */ , //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You will do a design for this in PA2 and program it in PA3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Continued lines: </a:t>
            </a:r>
            <a:r>
              <a:rPr lang="en-US" altLang="en-US" sz="1800" dirty="0">
                <a:solidFill>
                  <a:schemeClr val="tx2"/>
                </a:solidFill>
              </a:rPr>
              <a:t>where the </a:t>
            </a:r>
            <a:r>
              <a:rPr lang="en-US" altLang="en-US" sz="1800" b="1" dirty="0">
                <a:solidFill>
                  <a:schemeClr val="tx2"/>
                </a:solidFill>
              </a:rPr>
              <a:t>last character in a line is a </a:t>
            </a:r>
            <a:r>
              <a:rPr lang="en-US" altLang="en-US" sz="1800" b="1" dirty="0">
                <a:solidFill>
                  <a:srgbClr val="FF0000"/>
                </a:solidFill>
              </a:rPr>
              <a:t>\ </a:t>
            </a:r>
            <a:r>
              <a:rPr lang="en-US" altLang="en-US" sz="1800" dirty="0">
                <a:solidFill>
                  <a:schemeClr val="tx2"/>
                </a:solidFill>
              </a:rPr>
              <a:t>causes the line to be </a:t>
            </a:r>
            <a:r>
              <a:rPr lang="en-US" altLang="en-US" sz="1800" b="1" dirty="0">
                <a:solidFill>
                  <a:schemeClr val="tx2"/>
                </a:solidFill>
              </a:rPr>
              <a:t>joined with the next line</a:t>
            </a:r>
            <a:endParaRPr lang="en-US" altLang="en-US" sz="1800" b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preprocessor directive: </a:t>
            </a:r>
            <a:r>
              <a:rPr lang="en-US" sz="1800" dirty="0"/>
              <a:t>commands to </a:t>
            </a:r>
            <a:r>
              <a:rPr lang="en-US" sz="1800" dirty="0" err="1"/>
              <a:t>cpp</a:t>
            </a:r>
            <a:r>
              <a:rPr lang="en-US" sz="1800" dirty="0"/>
              <a:t> to perform an operation (these start with a </a:t>
            </a:r>
            <a:r>
              <a:rPr lang="en-US" sz="1800" b="1" dirty="0">
                <a:solidFill>
                  <a:schemeClr val="accent1"/>
                </a:solidFill>
              </a:rPr>
              <a:t>#)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dirty="0">
                <a:solidFill>
                  <a:schemeClr val="tx2"/>
                </a:solidFill>
              </a:rPr>
              <a:t>contents of the include file is to be </a:t>
            </a:r>
            <a:r>
              <a:rPr lang="en-US" altLang="en-US" sz="1800" i="1" dirty="0">
                <a:solidFill>
                  <a:srgbClr val="0070C0"/>
                </a:solidFill>
              </a:rPr>
              <a:t>inserted </a:t>
            </a:r>
            <a:r>
              <a:rPr lang="en-US" altLang="en-US" sz="1800" dirty="0">
                <a:solidFill>
                  <a:schemeClr val="tx2"/>
                </a:solidFill>
              </a:rPr>
              <a:t>at that spot in the source file</a:t>
            </a:r>
            <a:endParaRPr lang="en-US" alt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Does two things: Defines</a:t>
            </a:r>
            <a:r>
              <a:rPr lang="en-US" altLang="en-US" sz="1800" b="1" dirty="0">
                <a:solidFill>
                  <a:srgbClr val="7030A0"/>
                </a:solidFill>
              </a:rPr>
              <a:t> MAX</a:t>
            </a:r>
            <a:r>
              <a:rPr lang="en-US" altLang="en-US" sz="1800" dirty="0">
                <a:solidFill>
                  <a:schemeClr val="tx2"/>
                </a:solidFill>
              </a:rPr>
              <a:t> to be a </a:t>
            </a:r>
            <a:r>
              <a:rPr lang="en-US" altLang="en-US" sz="1800" b="1" i="1" dirty="0">
                <a:solidFill>
                  <a:srgbClr val="7030A0"/>
                </a:solidFill>
              </a:rPr>
              <a:t>macro </a:t>
            </a:r>
            <a:r>
              <a:rPr lang="en-US" altLang="en-US" sz="1800" i="1" dirty="0">
                <a:solidFill>
                  <a:srgbClr val="7030A0"/>
                </a:solidFill>
              </a:rPr>
              <a:t>name </a:t>
            </a:r>
            <a:r>
              <a:rPr lang="en-US" altLang="en-US" sz="1800" dirty="0">
                <a:solidFill>
                  <a:schemeClr val="accent6"/>
                </a:solidFill>
              </a:rPr>
              <a:t>and assigns it the value 8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MINE </a:t>
            </a:r>
            <a:r>
              <a:rPr lang="en-US" altLang="en-US" sz="1800" dirty="0">
                <a:solidFill>
                  <a:schemeClr val="accent6"/>
                </a:solidFill>
              </a:rPr>
              <a:t>just defines MINE to be a macro name with no value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Convention</a:t>
            </a:r>
            <a:r>
              <a:rPr lang="en-US" altLang="en-US" sz="1800" dirty="0">
                <a:solidFill>
                  <a:schemeClr val="tx2"/>
                </a:solidFill>
              </a:rPr>
              <a:t>: </a:t>
            </a:r>
            <a:r>
              <a:rPr lang="en-US" altLang="en-US" sz="1800" b="1" dirty="0">
                <a:solidFill>
                  <a:schemeClr val="tx2"/>
                </a:solidFill>
              </a:rPr>
              <a:t>MACRO</a:t>
            </a:r>
            <a:r>
              <a:rPr lang="en-US" altLang="en-US" sz="1800" dirty="0">
                <a:solidFill>
                  <a:schemeClr val="tx2"/>
                </a:solidFill>
              </a:rPr>
              <a:t> names are in </a:t>
            </a:r>
            <a:r>
              <a:rPr lang="en-US" altLang="en-US" sz="1800" b="1" dirty="0">
                <a:solidFill>
                  <a:schemeClr val="tx2"/>
                </a:solidFill>
              </a:rPr>
              <a:t>CAPITAL</a:t>
            </a:r>
            <a:r>
              <a:rPr lang="en-US" altLang="en-US" sz="1800" dirty="0">
                <a:solidFill>
                  <a:schemeClr val="tx2"/>
                </a:solidFill>
              </a:rPr>
              <a:t> letters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Macros with values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replaces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alt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everywhere in the source file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x[MAX]; // histogram array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9148D-E6BC-DBB0-8E15-E985A594CB41}"/>
              </a:ext>
            </a:extLst>
          </p:cNvPr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ex.i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64595-C1CE-3F78-B436-EADE1A13C490}"/>
              </a:ext>
            </a:extLst>
          </p:cNvPr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B092A5F-03B5-0713-9109-F3009CA12257}"/>
              </a:ext>
            </a:extLst>
          </p:cNvPr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CAD25-C98F-434F-B663-44F97DC069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4735" y="715392"/>
            <a:ext cx="11633043" cy="55797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66FF"/>
                </a:solidFill>
              </a:rPr>
              <a:t>Header file</a:t>
            </a:r>
            <a:r>
              <a:rPr lang="en-US" sz="2000" dirty="0"/>
              <a:t>:  a file whose only purpose is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r>
              <a:rPr lang="en-US" sz="2000" dirty="0"/>
              <a:t>by the </a:t>
            </a:r>
            <a:r>
              <a:rPr lang="en-US" sz="2000" b="1" dirty="0"/>
              <a:t>preprocessor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Contains: </a:t>
            </a:r>
            <a:r>
              <a:rPr lang="en-US" sz="2000" b="1" dirty="0">
                <a:solidFill>
                  <a:schemeClr val="accent1"/>
                </a:solidFill>
              </a:rPr>
              <a:t>Exported (public) Interface </a:t>
            </a:r>
            <a:r>
              <a:rPr lang="en-US" sz="2000" b="1" dirty="0">
                <a:solidFill>
                  <a:srgbClr val="F37440"/>
                </a:solidFill>
              </a:rPr>
              <a:t>declarations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en-US" sz="2000" dirty="0"/>
              <a:t>Examples: function prototypes, user defined types, global variable, macros, etc.</a:t>
            </a:r>
          </a:p>
          <a:p>
            <a:pPr lvl="1"/>
            <a:r>
              <a:rPr lang="en-US" sz="2000" dirty="0"/>
              <a:t>To import the </a:t>
            </a:r>
            <a:r>
              <a:rPr lang="en-US" sz="2000" dirty="0">
                <a:solidFill>
                  <a:srgbClr val="7030A0"/>
                </a:solidFill>
              </a:rPr>
              <a:t>public interface </a:t>
            </a:r>
            <a:r>
              <a:rPr lang="en-US" sz="2000" dirty="0"/>
              <a:t>of another </a:t>
            </a:r>
            <a:r>
              <a:rPr lang="en-US" sz="2000" dirty="0">
                <a:solidFill>
                  <a:srgbClr val="7030A0"/>
                </a:solidFill>
              </a:rPr>
              <a:t>C source </a:t>
            </a:r>
            <a:r>
              <a:rPr lang="en-US" sz="2000" dirty="0"/>
              <a:t>file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it's header (interface) 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NEVER EVER use </a:t>
            </a:r>
            <a:r>
              <a:rPr lang="en-US" sz="2000" b="1" dirty="0" err="1"/>
              <a:t>cpp</a:t>
            </a:r>
            <a:r>
              <a:rPr lang="en-US" sz="2000" b="1" dirty="0"/>
              <a:t> to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.c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chemeClr val="accent6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or 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Convention (strongly enforced): </a:t>
            </a:r>
            <a:r>
              <a:rPr lang="en-US" sz="2000" dirty="0"/>
              <a:t>header files use a </a:t>
            </a:r>
            <a:r>
              <a:rPr lang="en-US" sz="2000" dirty="0">
                <a:solidFill>
                  <a:schemeClr val="accent1"/>
                </a:solidFill>
              </a:rPr>
              <a:t>.h  </a:t>
            </a:r>
            <a:r>
              <a:rPr lang="en-US" sz="2000" dirty="0"/>
              <a:t>filename extension (example:  </a:t>
            </a:r>
            <a:r>
              <a:rPr lang="en-US" sz="2000" dirty="0" err="1">
                <a:solidFill>
                  <a:srgbClr val="F37440"/>
                </a:solidFill>
              </a:rPr>
              <a:t>filename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Source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exported (public) interface </a:t>
            </a:r>
            <a:r>
              <a:rPr lang="en-US" sz="2000" dirty="0"/>
              <a:t>is located in the </a:t>
            </a:r>
            <a:r>
              <a:rPr lang="en-US" sz="2000" dirty="0">
                <a:solidFill>
                  <a:schemeClr val="accent1"/>
                </a:solidFill>
              </a:rPr>
              <a:t>header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h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How to specify the file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&lt;system-defined&gt;  </a:t>
            </a:r>
            <a:r>
              <a:rPr lang="en-US" sz="2000" dirty="0">
                <a:solidFill>
                  <a:schemeClr val="accent6"/>
                </a:solidFill>
              </a:rPr>
              <a:t>are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system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header</a:t>
            </a:r>
            <a:r>
              <a:rPr lang="en-US" sz="2000" dirty="0"/>
              <a:t> files (typically located under /</a:t>
            </a:r>
            <a:r>
              <a:rPr lang="en-US" sz="2000" dirty="0" err="1"/>
              <a:t>usr</a:t>
            </a:r>
            <a:r>
              <a:rPr lang="en-US" sz="2000" dirty="0"/>
              <a:t>/include/…)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located in 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"programmer-defined" </a:t>
            </a:r>
            <a:r>
              <a:rPr lang="en-US" sz="2000" dirty="0"/>
              <a:t>header files usually in a relative Linux path (see –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flag to 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// looks in the current directory first</a:t>
            </a:r>
          </a:p>
          <a:p>
            <a:pPr marL="296862" indent="-285750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Convention: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</a:rPr>
              <a:t>directives are usually placed at the top of a source file</a:t>
            </a:r>
          </a:p>
          <a:p>
            <a:pPr marL="690562" lvl="2" indent="0">
              <a:lnSpc>
                <a:spcPct val="100000"/>
              </a:lnSpc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82C02-CBC1-5144-BA57-CD7EFB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</p:spPr>
        <p:txBody>
          <a:bodyPr/>
          <a:lstStyle/>
          <a:p>
            <a:r>
              <a:rPr lang="en-US" dirty="0"/>
              <a:t>First Look at Header Files (also called .h  or "include"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8A6C6-B69E-5BE8-3898-D74E833D679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>
            <a:extLst>
              <a:ext uri="{FF2B5EF4-FFF2-40B4-BE49-F238E27FC236}">
                <a16:creationId xmlns:a16="http://schemas.microsoft.com/office/drawing/2014/main" id="{AAFA1C74-6B2E-BA4E-BBC5-70D029A6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53" y="701693"/>
            <a:ext cx="439324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simple C Program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4572-5043-DD4C-8F23-AC6E94D5A9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44671" y="3429000"/>
            <a:ext cx="7052167" cy="32532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compile: </a:t>
            </a:r>
            <a:r>
              <a:rPr lang="en-US" sz="2000" b="1" dirty="0" err="1">
                <a:solidFill>
                  <a:schemeClr val="accent5"/>
                </a:solidFill>
              </a:rPr>
              <a:t>gcc</a:t>
            </a:r>
            <a:r>
              <a:rPr lang="en-US" sz="2000" b="1" dirty="0">
                <a:solidFill>
                  <a:schemeClr val="accent5"/>
                </a:solidFill>
              </a:rPr>
              <a:t> –Wall –</a:t>
            </a:r>
            <a:r>
              <a:rPr lang="en-US" sz="2000" b="1" dirty="0" err="1">
                <a:solidFill>
                  <a:schemeClr val="accent5"/>
                </a:solidFill>
              </a:rPr>
              <a:t>Wextra</a:t>
            </a:r>
            <a:r>
              <a:rPr lang="en-US" sz="2000" b="1" dirty="0">
                <a:solidFill>
                  <a:schemeClr val="accent5"/>
                </a:solidFill>
              </a:rPr>
              <a:t> –</a:t>
            </a:r>
            <a:r>
              <a:rPr lang="en-US" sz="2000" b="1" dirty="0" err="1">
                <a:solidFill>
                  <a:schemeClr val="accent5"/>
                </a:solidFill>
              </a:rPr>
              <a:t>Werror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prog.c</a:t>
            </a:r>
            <a:r>
              <a:rPr lang="en-US" sz="2000" b="1" dirty="0">
                <a:solidFill>
                  <a:schemeClr val="accent5"/>
                </a:solidFill>
              </a:rPr>
              <a:t> -o </a:t>
            </a:r>
            <a:r>
              <a:rPr lang="en-US" sz="2000" b="1" dirty="0">
                <a:solidFill>
                  <a:srgbClr val="FF0000"/>
                </a:solidFill>
              </a:rPr>
              <a:t>prog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first processes the file (</a:t>
            </a: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is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Compiler (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compiles</a:t>
            </a:r>
            <a:r>
              <a:rPr lang="en-US" sz="1800" dirty="0">
                <a:solidFill>
                  <a:schemeClr val="tx2"/>
                </a:solidFill>
              </a:rPr>
              <a:t> main </a:t>
            </a:r>
            <a:r>
              <a:rPr lang="en-US" sz="1800" dirty="0">
                <a:solidFill>
                  <a:schemeClr val="accent5"/>
                </a:solidFill>
              </a:rPr>
              <a:t>to assembly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Assembler (gas –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translates the </a:t>
            </a:r>
            <a:r>
              <a:rPr lang="en-US" sz="1800" dirty="0">
                <a:solidFill>
                  <a:schemeClr val="accent5"/>
                </a:solidFill>
              </a:rPr>
              <a:t>assembly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2C895B"/>
                </a:solidFill>
              </a:rPr>
              <a:t>machine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Linker (</a:t>
            </a:r>
            <a:r>
              <a:rPr lang="en-US" sz="1800" dirty="0" err="1">
                <a:solidFill>
                  <a:schemeClr val="tx2"/>
                </a:solidFill>
              </a:rPr>
              <a:t>ld</a:t>
            </a:r>
            <a:r>
              <a:rPr lang="en-US" sz="1800" dirty="0">
                <a:solidFill>
                  <a:schemeClr val="tx2"/>
                </a:solidFill>
              </a:rPr>
              <a:t>) merges the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>
                <a:solidFill>
                  <a:schemeClr val="tx2"/>
                </a:solidFill>
              </a:rPr>
              <a:t>for </a:t>
            </a:r>
            <a:r>
              <a:rPr lang="en-US" sz="1800" dirty="0" err="1">
                <a:solidFill>
                  <a:srgbClr val="7030A0"/>
                </a:solidFill>
              </a:rPr>
              <a:t>printf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chemeClr val="tx2"/>
                </a:solidFill>
              </a:rPr>
              <a:t>(from a library) with your </a:t>
            </a:r>
            <a:r>
              <a:rPr lang="en-US" sz="1800" dirty="0">
                <a:solidFill>
                  <a:srgbClr val="2C895B"/>
                </a:solidFill>
              </a:rPr>
              <a:t>programs machine code </a:t>
            </a:r>
            <a:r>
              <a:rPr lang="en-US" sz="1800" dirty="0">
                <a:solidFill>
                  <a:schemeClr val="tx2"/>
                </a:solidFill>
              </a:rPr>
              <a:t>to create the </a:t>
            </a:r>
            <a:r>
              <a:rPr lang="en-US" sz="1800" dirty="0">
                <a:solidFill>
                  <a:srgbClr val="FF0000"/>
                </a:solidFill>
              </a:rPr>
              <a:t>executable file </a:t>
            </a:r>
            <a:r>
              <a:rPr lang="en-US" sz="1800" b="1" dirty="0">
                <a:solidFill>
                  <a:srgbClr val="FF0000"/>
                </a:solidFill>
              </a:rPr>
              <a:t>prog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machine code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pPr marL="800100" lvl="1" indent="-457200"/>
            <a:r>
              <a:rPr lang="en-US" sz="1800" dirty="0">
                <a:solidFill>
                  <a:schemeClr val="tx2"/>
                </a:solidFill>
              </a:rPr>
              <a:t>-o specifies the name of the executable (default: </a:t>
            </a:r>
            <a:r>
              <a:rPr lang="en-US" sz="1800" b="1" dirty="0" err="1">
                <a:solidFill>
                  <a:srgbClr val="7030A0"/>
                </a:solidFill>
              </a:rPr>
              <a:t>a.out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</p:spPr>
        <p:txBody>
          <a:bodyPr/>
          <a:lstStyle/>
          <a:p>
            <a:r>
              <a:rPr lang="en-US" dirty="0"/>
              <a:t>Compilation Process 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37DEE9-7560-1640-93DD-92C2833CCF2A}"/>
              </a:ext>
            </a:extLst>
          </p:cNvPr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27220A-18D5-A04B-AB9E-74631A7BB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36" y="4518083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90951-B676-084B-AB1E-2A2E3EA1F1EC}"/>
                </a:ext>
              </a:extLst>
            </p:cNvPr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</a:t>
              </a:r>
              <a:r>
                <a:rPr lang="en-US" dirty="0">
                  <a:solidFill>
                    <a:srgbClr val="FF0000"/>
                  </a:solidFill>
                </a:rPr>
                <a:t>:  removes the Comment</a:t>
              </a:r>
              <a:r>
                <a:rPr lang="en-US" dirty="0">
                  <a:solidFill>
                    <a:schemeClr val="accent1"/>
                  </a:solidFill>
                </a:rPr>
                <a:t>, replaces with one blank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A739-FE1F-0944-B997-52C5053334B1}"/>
              </a:ext>
            </a:extLst>
          </p:cNvPr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4BA1F6-608E-5741-B9B4-B51FDB96F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1260" y="4675802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19DD2-CEE5-4F42-B3CE-A2E4745B4A35}"/>
                </a:ext>
              </a:extLst>
            </p:cNvPr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preprocessor: inserts and processes the contents of files here. </a:t>
              </a:r>
              <a:r>
                <a:rPr lang="en-US" dirty="0">
                  <a:solidFill>
                    <a:srgbClr val="2C895B"/>
                  </a:solidFill>
                </a:rPr>
                <a:t>Inserts</a:t>
              </a:r>
              <a:r>
                <a:rPr lang="en-US" dirty="0">
                  <a:solidFill>
                    <a:schemeClr val="accent1"/>
                  </a:solidFill>
                </a:rPr>
                <a:t>: 	Function protype for </a:t>
              </a:r>
              <a:r>
                <a:rPr lang="en-US" dirty="0" err="1">
                  <a:solidFill>
                    <a:srgbClr val="2C895B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 (later in course)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2C895B"/>
                  </a:solidFill>
                </a:rPr>
                <a:t>macro value </a:t>
              </a:r>
              <a:r>
                <a:rPr lang="en-US" dirty="0">
                  <a:solidFill>
                    <a:schemeClr val="accent1"/>
                  </a:solidFill>
                </a:rPr>
                <a:t>for EXIT_SUCCESS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File locations: 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stdio.h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&amp; </a:t>
              </a:r>
              <a:r>
                <a:rPr lang="en-US" dirty="0">
                  <a:solidFill>
                    <a:srgbClr val="F3753F"/>
                  </a:solidFill>
                </a:rPr>
                <a:t>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stdlib.h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08D8E7-5BEB-3B40-A6B4-16B70EF27D10}"/>
              </a:ext>
            </a:extLst>
          </p:cNvPr>
          <p:cNvGrpSpPr/>
          <p:nvPr/>
        </p:nvGrpSpPr>
        <p:grpSpPr>
          <a:xfrm>
            <a:off x="315998" y="4726983"/>
            <a:ext cx="4031277" cy="1336090"/>
            <a:chOff x="2891285" y="3887051"/>
            <a:chExt cx="4031277" cy="133609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0946-B296-0A4E-8939-EB6B6B4257C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906924" y="3887051"/>
              <a:ext cx="0" cy="689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4E9B1A-435F-3945-80B0-8390D800BDC0}"/>
                </a:ext>
              </a:extLst>
            </p:cNvPr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cpp</a:t>
              </a:r>
              <a:r>
                <a:rPr lang="en-US" dirty="0">
                  <a:solidFill>
                    <a:schemeClr val="accent1"/>
                  </a:solidFill>
                </a:rPr>
                <a:t>: replaces </a:t>
              </a:r>
              <a:r>
                <a:rPr lang="en-US" dirty="0">
                  <a:solidFill>
                    <a:srgbClr val="F3753F"/>
                  </a:solidFill>
                </a:rPr>
                <a:t>EXIT_SUCCESS </a:t>
              </a:r>
              <a:r>
                <a:rPr lang="en-US" dirty="0">
                  <a:solidFill>
                    <a:schemeClr val="accent1"/>
                  </a:solidFill>
                </a:rPr>
                <a:t>with 0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on </a:t>
              </a:r>
              <a:r>
                <a:rPr lang="en-US" dirty="0" err="1">
                  <a:solidFill>
                    <a:schemeClr val="accent1"/>
                  </a:solidFill>
                </a:rPr>
                <a:t>linux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05C95-0898-564E-B3B0-C1E3B2E88CCF}"/>
              </a:ext>
            </a:extLst>
          </p:cNvPr>
          <p:cNvGrpSpPr/>
          <p:nvPr/>
        </p:nvGrpSpPr>
        <p:grpSpPr>
          <a:xfrm>
            <a:off x="1580827" y="2641735"/>
            <a:ext cx="9211923" cy="1318082"/>
            <a:chOff x="1779957" y="4539396"/>
            <a:chExt cx="9211923" cy="13180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58821D-AA52-2D41-A646-DAC6947E9FA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1779957" y="4862562"/>
              <a:ext cx="3454642" cy="994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CD929F-7EA8-3E46-AD51-8EE4E88B5332}"/>
                </a:ext>
              </a:extLst>
            </p:cNvPr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compiler generates assembly code to call the library function </a:t>
              </a:r>
              <a:r>
                <a:rPr lang="en-US" dirty="0" err="1">
                  <a:solidFill>
                    <a:schemeClr val="accent1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() and pass the string "Hello World!"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06B70-6503-5BCC-A068-E8569D2F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B7375-8F36-55AC-00B9-A2989EC8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</p:spPr>
        <p:txBody>
          <a:bodyPr/>
          <a:lstStyle/>
          <a:p>
            <a:r>
              <a:rPr lang="en-US" dirty="0"/>
              <a:t>CSE 30 Spring 2024 – Staff Covers Both Sections A &amp;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D5EC-A386-26ED-9EF4-896826F7C4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0C4986-F97C-2243-B83F-F601C77A02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4630" y="1480273"/>
            <a:ext cx="2687070" cy="266054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TA's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Nitya Agarwal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Mihir </a:t>
            </a:r>
            <a:r>
              <a:rPr lang="en-US" sz="2400" dirty="0" err="1">
                <a:solidFill>
                  <a:srgbClr val="000000"/>
                </a:solidFill>
              </a:rPr>
              <a:t>Kekkar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Yuchen Jing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Liam Fernandez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697C02-F43D-D530-20C3-C10842FC8A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70713" y="1474283"/>
            <a:ext cx="3168650" cy="47998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Ali </a:t>
            </a:r>
            <a:r>
              <a:rPr lang="en-US" sz="2000" dirty="0" err="1">
                <a:solidFill>
                  <a:schemeClr val="accent6"/>
                </a:solidFill>
              </a:rPr>
              <a:t>Alabiad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Bryan Cho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Charlotte Dong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Vivian Liu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Kate Romero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Kevin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Charvi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Sukla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Fong </a:t>
            </a:r>
            <a:r>
              <a:rPr lang="en-US" sz="2000" dirty="0" err="1">
                <a:solidFill>
                  <a:schemeClr val="accent6"/>
                </a:solidFill>
              </a:rPr>
              <a:t>Vachirathanusorn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Joseph </a:t>
            </a:r>
            <a:r>
              <a:rPr lang="en-US" sz="2000" dirty="0" err="1">
                <a:solidFill>
                  <a:schemeClr val="accent6"/>
                </a:solidFill>
              </a:rPr>
              <a:t>Edmonston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Thanh-</a:t>
            </a:r>
            <a:r>
              <a:rPr lang="en-US" sz="1800" dirty="0" err="1">
                <a:solidFill>
                  <a:schemeClr val="accent6"/>
                </a:solidFill>
              </a:rPr>
              <a:t>Nhan</a:t>
            </a:r>
            <a:r>
              <a:rPr lang="en-US" sz="1800" dirty="0">
                <a:solidFill>
                  <a:schemeClr val="accent6"/>
                </a:solidFill>
              </a:rPr>
              <a:t> Lam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D26FA-DD54-0F7C-78A6-48E3F2785831}"/>
              </a:ext>
            </a:extLst>
          </p:cNvPr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Section A (Cao) and B (Muller) share the same pool of TA's and Tutors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39FA2BD1-D6EE-333E-67B5-6A0BB248B152}"/>
              </a:ext>
            </a:extLst>
          </p:cNvPr>
          <p:cNvSpPr txBox="1">
            <a:spLocks/>
          </p:cNvSpPr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Christian Lee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Jessie Ouyang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Brandon </a:t>
            </a:r>
            <a:r>
              <a:rPr lang="en-US" sz="2000" dirty="0" err="1">
                <a:solidFill>
                  <a:schemeClr val="accent6"/>
                </a:solidFill>
              </a:rPr>
              <a:t>Reponte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Adrian Rosing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Luffy</a:t>
            </a:r>
            <a:r>
              <a:rPr lang="en-US" sz="2000" dirty="0">
                <a:solidFill>
                  <a:schemeClr val="accent6"/>
                </a:solidFill>
              </a:rPr>
              <a:t> Saito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Leica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Shijie</a:t>
            </a:r>
            <a:r>
              <a:rPr lang="en-US" sz="2000" dirty="0">
                <a:solidFill>
                  <a:schemeClr val="accent6"/>
                </a:solidFill>
              </a:rPr>
              <a:t> Wang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Alex </a:t>
            </a:r>
            <a:r>
              <a:rPr lang="en-US" sz="2000" dirty="0" err="1">
                <a:solidFill>
                  <a:schemeClr val="accent6"/>
                </a:solidFill>
              </a:rPr>
              <a:t>Simonyan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Reese Whitlock</a:t>
            </a:r>
          </a:p>
        </p:txBody>
      </p:sp>
    </p:spTree>
    <p:extLst>
      <p:ext uri="{BB962C8B-B14F-4D97-AF65-F5344CB8AC3E}">
        <p14:creationId xmlns:p14="http://schemas.microsoft.com/office/powerpoint/2010/main" val="1687116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C215-84B1-0A9D-390F-11E2290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D79-0F06-6398-E72B-772B25E661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179" y="515812"/>
            <a:ext cx="11415426" cy="29271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You can use </a:t>
            </a:r>
            <a:r>
              <a:rPr lang="en-US" sz="1600" b="1" dirty="0">
                <a:solidFill>
                  <a:schemeClr val="accent6"/>
                </a:solidFill>
              </a:rPr>
              <a:t>conditional preprocessor tests </a:t>
            </a:r>
            <a:r>
              <a:rPr lang="en-US" sz="1600" dirty="0">
                <a:solidFill>
                  <a:schemeClr val="accent6"/>
                </a:solidFill>
              </a:rPr>
              <a:t>(like if-else statements) around blocks of code </a:t>
            </a: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MACRO, 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MACRO, #else, #endif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In this use, the </a:t>
            </a:r>
            <a:r>
              <a:rPr lang="en-US" sz="1600" dirty="0">
                <a:solidFill>
                  <a:srgbClr val="7030A0"/>
                </a:solidFill>
              </a:rPr>
              <a:t>MACRO</a:t>
            </a:r>
            <a:r>
              <a:rPr lang="en-US" sz="1600" dirty="0">
                <a:solidFill>
                  <a:schemeClr val="accent6"/>
                </a:solidFill>
              </a:rPr>
              <a:t> is called the </a:t>
            </a:r>
            <a:r>
              <a:rPr lang="en-US" sz="1600" dirty="0">
                <a:solidFill>
                  <a:srgbClr val="7030A0"/>
                </a:solidFill>
              </a:rPr>
              <a:t>guard MACRO </a:t>
            </a:r>
            <a:r>
              <a:rPr lang="en-US" sz="1600" dirty="0">
                <a:solidFill>
                  <a:schemeClr val="accent6"/>
                </a:solidFill>
              </a:rPr>
              <a:t>("</a:t>
            </a:r>
            <a:r>
              <a:rPr lang="en-US" sz="1600" dirty="0">
                <a:solidFill>
                  <a:srgbClr val="FF0000"/>
                </a:solidFill>
              </a:rPr>
              <a:t>guards</a:t>
            </a:r>
            <a:r>
              <a:rPr lang="en-US" sz="1600" dirty="0">
                <a:solidFill>
                  <a:schemeClr val="accent6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entry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>
                <a:solidFill>
                  <a:schemeClr val="accent1"/>
                </a:solidFill>
              </a:rPr>
              <a:t>following block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NOT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is the end of a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defines MACRO  --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macro and assigns a value of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// undefines MACRO</a:t>
            </a:r>
          </a:p>
          <a:p>
            <a:pPr lvl="1"/>
            <a:endParaRPr lang="en-US" sz="1600" dirty="0">
              <a:solidFill>
                <a:schemeClr val="accent6"/>
              </a:solidFill>
              <a:cs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917F-9E0F-3F12-0B4C-14D3DCBB2BC5}"/>
              </a:ext>
            </a:extLst>
          </p:cNvPr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VERS1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VERS1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short x[MAX];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D9D58-FFBA-3FBE-568B-A2241CA2A414}"/>
              </a:ext>
            </a:extLst>
          </p:cNvPr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x[8];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1F471-4735-6C96-D616-C1CE43EB8383}"/>
              </a:ext>
            </a:extLst>
          </p:cNvPr>
          <p:cNvSpPr txBox="1"/>
          <p:nvPr/>
        </p:nvSpPr>
        <p:spPr>
          <a:xfrm>
            <a:off x="3282503" y="3767168"/>
            <a:ext cx="20757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the preprocessor runs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DC75E-3B3F-9FA1-581A-435D403D031A}"/>
              </a:ext>
            </a:extLst>
          </p:cNvPr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70989-AD40-A4B6-0F89-BB0B65CB8D7B}"/>
                </a:ext>
              </a:extLst>
            </p:cNvPr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DC7BB-6C11-0501-1E94-28483B2CCF44}"/>
                </a:ext>
              </a:extLst>
            </p:cNvPr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#define VERS1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sz="1600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sz="1600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#ifdef VERS1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#else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x[MAX];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4A84A-EAE2-5CAE-1B3A-D575928BE00F}"/>
                </a:ext>
              </a:extLst>
            </p:cNvPr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after the preprocessor runs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C0D8D2-E422-6C51-3B3E-F13DA04430FE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4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tests: header guards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BCF58-DD82-5F19-DCD4-C71F0C1768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59805" y="472852"/>
            <a:ext cx="9237931" cy="1808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Header guards </a:t>
            </a:r>
            <a:r>
              <a:rPr lang="en-US" sz="1800" dirty="0">
                <a:solidFill>
                  <a:schemeClr val="accent6"/>
                </a:solidFill>
              </a:rPr>
              <a:t>ensure that only </a:t>
            </a:r>
            <a:r>
              <a:rPr lang="en-US" sz="1800" b="1" dirty="0">
                <a:solidFill>
                  <a:schemeClr val="accent6"/>
                </a:solidFill>
              </a:rPr>
              <a:t>one copy of a .h file </a:t>
            </a:r>
            <a:r>
              <a:rPr lang="en-US" sz="1800" dirty="0">
                <a:solidFill>
                  <a:schemeClr val="accent6"/>
                </a:solidFill>
              </a:rPr>
              <a:t>is </a:t>
            </a:r>
            <a:r>
              <a:rPr lang="en-US" sz="1800" b="1" dirty="0">
                <a:solidFill>
                  <a:schemeClr val="accent6"/>
                </a:solidFill>
              </a:rPr>
              <a:t>included in a source file</a:t>
            </a: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 Convention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>
                <a:solidFill>
                  <a:schemeClr val="accent1"/>
                </a:solidFill>
              </a:rPr>
              <a:t>header guard (macro)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>
                <a:solidFill>
                  <a:schemeClr val="accent1"/>
                </a:solidFill>
              </a:rPr>
              <a:t> (all capital letters) is created </a:t>
            </a:r>
            <a:r>
              <a:rPr lang="en-US" sz="1800" dirty="0">
                <a:solidFill>
                  <a:schemeClr val="accent6"/>
                </a:solidFill>
              </a:rPr>
              <a:t>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 the </a:t>
            </a:r>
            <a:r>
              <a:rPr lang="en-US" sz="1800" b="1" dirty="0">
                <a:solidFill>
                  <a:schemeClr val="accent1"/>
                </a:solidFill>
              </a:rPr>
              <a:t>filename of header file but </a:t>
            </a:r>
            <a:r>
              <a:rPr lang="en-US" sz="1800" dirty="0">
                <a:solidFill>
                  <a:schemeClr val="accent6"/>
                </a:solidFill>
              </a:rPr>
              <a:t>in all caps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replace</a:t>
            </a:r>
            <a:r>
              <a:rPr lang="en-US" sz="1800" dirty="0">
                <a:solidFill>
                  <a:schemeClr val="accent6"/>
                </a:solidFill>
              </a:rPr>
              <a:t> the </a:t>
            </a:r>
            <a:r>
              <a:rPr lang="en-US" sz="1800" b="1" dirty="0">
                <a:solidFill>
                  <a:srgbClr val="FF0000"/>
                </a:solidFill>
              </a:rPr>
              <a:t>period</a:t>
            </a:r>
            <a:r>
              <a:rPr lang="en-US" sz="1800" b="1" dirty="0">
                <a:solidFill>
                  <a:srgbClr val="F3753F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in </a:t>
            </a:r>
            <a:r>
              <a:rPr lang="en-US" sz="1800" dirty="0">
                <a:solidFill>
                  <a:schemeClr val="accent6"/>
                </a:solidFill>
              </a:rPr>
              <a:t>header file </a:t>
            </a:r>
            <a:r>
              <a:rPr lang="en-US" sz="1800" b="1" dirty="0">
                <a:solidFill>
                  <a:srgbClr val="F3753F"/>
                </a:solidFill>
              </a:rPr>
              <a:t>name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with an</a:t>
            </a:r>
            <a:r>
              <a:rPr lang="en-US" sz="1800" dirty="0">
                <a:solidFill>
                  <a:srgbClr val="FF0000"/>
                </a:solidFill>
              </a:rPr>
              <a:t>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Example:</a:t>
            </a:r>
            <a:r>
              <a:rPr lang="en-US" sz="1800" dirty="0">
                <a:solidFill>
                  <a:srgbClr val="F3753F"/>
                </a:solidFill>
              </a:rPr>
              <a:t> file </a:t>
            </a:r>
            <a:r>
              <a:rPr lang="en-US" sz="1800" dirty="0" err="1">
                <a:solidFill>
                  <a:srgbClr val="F3753F"/>
                </a:solidFill>
              </a:rPr>
              <a:t>sum.h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header guard macro name </a:t>
            </a:r>
            <a:r>
              <a:rPr lang="en-US" sz="1800" dirty="0">
                <a:solidFill>
                  <a:schemeClr val="accent6"/>
                </a:solidFill>
              </a:rPr>
              <a:t>is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SUM_H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D057B-C037-2BF5-6965-7836FBAEB188}"/>
              </a:ext>
            </a:extLst>
          </p:cNvPr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943A89-B078-117A-43BA-DD0383880C28}"/>
                </a:ext>
              </a:extLst>
            </p:cNvPr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z[MAX];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F8004509-A418-239A-3827-C14905CD0EE0}"/>
                </a:ext>
              </a:extLst>
            </p:cNvPr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1B58B-B9C9-FE1C-BBE2-9A25A57AD290}"/>
                </a:ext>
              </a:extLst>
            </p:cNvPr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z[8];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F5E2798E-5D1D-1B95-903D-339E085D440B}"/>
                </a:ext>
              </a:extLst>
            </p:cNvPr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D1D646-2FE1-0CAD-F7CF-4AA8B43B3B05}"/>
                </a:ext>
              </a:extLst>
            </p:cNvPr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func.i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040EE3-8C24-15A1-C93B-2F950F53A734}"/>
              </a:ext>
            </a:extLst>
          </p:cNvPr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How do you use "header guards" in your code?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NAME_H 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#define NAME_H</a:t>
            </a:r>
          </a:p>
          <a:p>
            <a:r>
              <a:rPr lang="en-US" sz="11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 . .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#endif		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D0481-FD04-8379-19D1-3A4912318647}"/>
              </a:ext>
            </a:extLst>
          </p:cNvPr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C07FE-1F91-3651-9DFC-1C0061B2635F}"/>
                </a:ext>
              </a:extLst>
            </p:cNvPr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142E34E5-FA27-D7D6-BE16-8C84D38AD03F}"/>
                </a:ext>
              </a:extLst>
            </p:cNvPr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7DB2E-A48D-A3C3-43E2-25CE1A0D3D5C}"/>
                </a:ext>
              </a:extLst>
            </p:cNvPr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B092A5F-03B5-0713-9109-F3009CA12257}"/>
                </a:ext>
              </a:extLst>
            </p:cNvPr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39148D-E6BC-DBB0-8E15-E985A594CB41}"/>
                </a:ext>
              </a:extLst>
            </p:cNvPr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ex.i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45B7B-6535-33B4-7D34-273A674DE86A}"/>
                </a:ext>
              </a:extLst>
            </p:cNvPr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(two lines)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84B9CC2-DD6C-4922-2C5D-B1F4286EA668}"/>
                </a:ext>
              </a:extLst>
            </p:cNvPr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113044-FCDC-F7CB-4253-A1E1BB0F06E6}"/>
                </a:ext>
              </a:extLst>
            </p:cNvPr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(one line)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257FFA36-22B1-E633-EFDE-885746D943CB}"/>
                </a:ext>
              </a:extLst>
            </p:cNvPr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5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75E298-D75B-6AEC-3043-51044AF04B82}"/>
              </a:ext>
            </a:extLst>
          </p:cNvPr>
          <p:cNvSpPr txBox="1">
            <a:spLocks/>
          </p:cNvSpPr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Problem: How do you place a </a:t>
            </a:r>
            <a:r>
              <a:rPr lang="en-US" altLang="en-US" sz="2000" b="1" dirty="0">
                <a:solidFill>
                  <a:srgbClr val="2C895B"/>
                </a:solidFill>
              </a:rPr>
              <a:t>non-printable character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like a </a:t>
            </a:r>
            <a:r>
              <a:rPr lang="en-US" altLang="en-US" sz="2000" b="1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literal?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sz="2000" b="1" dirty="0">
                <a:solidFill>
                  <a:schemeClr val="accent1"/>
                </a:solidFill>
              </a:rPr>
              <a:t>following are not legal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C as a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</a:rPr>
              <a:t>source file represents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 statement delimiter (white space) in C 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81037" lvl="2" indent="0">
              <a:buNone/>
            </a:pP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Solution: C has a special </a:t>
            </a:r>
            <a:r>
              <a:rPr lang="en-US" altLang="en-US" sz="2000" b="1" dirty="0">
                <a:solidFill>
                  <a:schemeClr val="accent1"/>
                </a:solidFill>
              </a:rPr>
              <a:t>line continuation character </a:t>
            </a:r>
            <a:r>
              <a:rPr lang="en-US" altLang="en-US" sz="2000" b="1" dirty="0">
                <a:solidFill>
                  <a:srgbClr val="FF0000"/>
                </a:solidFill>
              </a:rPr>
              <a:t>\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</p:spPr>
        <p:txBody>
          <a:bodyPr/>
          <a:lstStyle/>
          <a:p>
            <a:r>
              <a:rPr lang="en-US" dirty="0"/>
              <a:t>Quick Look: Character and String Literals (more later)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 literal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a1[] = 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	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array initialized with contents of a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literal</a:t>
            </a:r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31A832-9467-03CB-5F3C-7EB87844BD63}"/>
              </a:ext>
            </a:extLst>
          </p:cNvPr>
          <p:cNvSpPr txBox="1">
            <a:spLocks/>
          </p:cNvSpPr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Usually used to store characters – thus things like file names</a:t>
            </a:r>
          </a:p>
          <a:p>
            <a:r>
              <a:rPr lang="en-US" altLang="en-US" sz="2000" dirty="0">
                <a:solidFill>
                  <a:srgbClr val="F3753F"/>
                </a:solidFill>
              </a:rPr>
              <a:t>char literals: </a:t>
            </a:r>
            <a:r>
              <a:rPr lang="en-US" altLang="en-US" sz="2000" dirty="0">
                <a:solidFill>
                  <a:schemeClr val="accent1"/>
                </a:solidFill>
              </a:rPr>
              <a:t>a single (1) character </a:t>
            </a:r>
            <a:r>
              <a:rPr lang="en-US" altLang="en-US" sz="2000" b="1" dirty="0">
                <a:solidFill>
                  <a:schemeClr val="accent1"/>
                </a:solidFill>
              </a:rPr>
              <a:t>inside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single quotes </a:t>
            </a:r>
            <a:r>
              <a:rPr lang="en-US" altLang="en-US" sz="2000" dirty="0">
                <a:solidFill>
                  <a:schemeClr val="accent1"/>
                </a:solidFill>
              </a:rPr>
              <a:t>'a'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70C0"/>
                </a:solidFill>
              </a:rPr>
              <a:t>string literals: 0 or more characters inside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double quotes</a:t>
            </a:r>
            <a:r>
              <a:rPr lang="en-US" altLang="en-US" sz="2000" b="1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"string"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A4F565-0A0C-EFE3-6203-AF5780AF9039}"/>
              </a:ext>
            </a:extLst>
          </p:cNvPr>
          <p:cNvSpPr/>
          <p:nvPr/>
        </p:nvSpPr>
        <p:spPr bwMode="auto"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6FD1D-9EC1-5003-2CAF-812484B2FD9C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88129F-1348-B3EE-004A-851ED9CFA977}"/>
              </a:ext>
            </a:extLst>
          </p:cNvPr>
          <p:cNvSpPr/>
          <p:nvPr/>
        </p:nvSpPr>
        <p:spPr bwMode="auto"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10" grpId="0" animBg="1"/>
      <p:bldP spid="18" grpId="0" uiExpand="1" build="p" animBg="1"/>
      <p:bldP spid="20" grpId="0" animBg="1"/>
      <p:bldP spid="2" grpId="0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5502" y="611890"/>
            <a:ext cx="11660996" cy="59502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Line continuation char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followed by a </a:t>
            </a:r>
            <a:r>
              <a:rPr lang="en-US" altLang="en-US" sz="2000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accent6"/>
                </a:solidFill>
              </a:rPr>
              <a:t> at the end of a </a:t>
            </a:r>
            <a:r>
              <a:rPr lang="en-US" altLang="en-US" sz="2000" b="1" dirty="0">
                <a:solidFill>
                  <a:schemeClr val="accent1"/>
                </a:solidFill>
              </a:rPr>
              <a:t>source line </a:t>
            </a:r>
            <a:r>
              <a:rPr lang="en-US" altLang="en-US" sz="2000" dirty="0">
                <a:solidFill>
                  <a:schemeClr val="accent1"/>
                </a:solidFill>
              </a:rPr>
              <a:t>(comment  be careful with these)</a:t>
            </a:r>
          </a:p>
          <a:p>
            <a:pPr marL="468312" indent="-457200">
              <a:buFont typeface="+mj-lt"/>
              <a:buAutoNum type="arabicPeriod"/>
            </a:pPr>
            <a:endParaRPr lang="en-US" altLang="en-US" sz="2400" b="1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How do you put a single ' as a character literal or a single " inside a string literal? </a:t>
            </a:r>
          </a:p>
          <a:p>
            <a:pPr lvl="1"/>
            <a:r>
              <a:rPr lang="en-US" altLang="en-US" sz="1800" dirty="0">
                <a:solidFill>
                  <a:schemeClr val="accent6"/>
                </a:solidFill>
              </a:rPr>
              <a:t>You use an </a:t>
            </a:r>
            <a:r>
              <a:rPr lang="en-US" altLang="en-US" sz="1800" b="1" dirty="0">
                <a:solidFill>
                  <a:schemeClr val="accent6"/>
                </a:solidFill>
              </a:rPr>
              <a:t>escape character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\:</a:t>
            </a:r>
            <a:r>
              <a:rPr lang="en-US" altLang="en-US" sz="1800" dirty="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</a:p>
          <a:p>
            <a:pPr marL="811212" lvl="1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" name="Group 53">
            <a:extLst>
              <a:ext uri="{FF2B5EF4-FFF2-40B4-BE49-F238E27FC236}">
                <a16:creationId xmlns:a16="http://schemas.microsoft.com/office/drawing/2014/main" id="{0A408E67-31E9-98FE-CAF2-2EC1E41E5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276271"/>
              </p:ext>
            </p:extLst>
          </p:nvPr>
        </p:nvGraphicFramePr>
        <p:xfrm>
          <a:off x="640516" y="3901768"/>
          <a:ext cx="4167624" cy="1493520"/>
        </p:xfrm>
        <a:graphic>
          <a:graphicData uri="http://schemas.openxmlformats.org/drawingml/2006/table">
            <a:tbl>
              <a:tblPr/>
              <a:tblGrid>
                <a:gridCol w="2005492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62132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291502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93620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3539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quote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62527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081D93-5E03-F0C3-3E43-9367033CC9D5}"/>
              </a:ext>
            </a:extLst>
          </p:cNvPr>
          <p:cNvSpPr/>
          <p:nvPr/>
        </p:nvSpPr>
        <p:spPr bwMode="auto">
          <a:xfrm>
            <a:off x="6066690" y="1282906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line comment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rest of line comment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8361F5-F696-F446-BBF0-32911B460CBB}"/>
              </a:ext>
            </a:extLst>
          </p:cNvPr>
          <p:cNvSpPr/>
          <p:nvPr/>
        </p:nvSpPr>
        <p:spPr bwMode="auto">
          <a:xfrm>
            <a:off x="9613316" y="1294815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2C22A0-5DCB-AE79-0474-9CECF3C852EB}"/>
              </a:ext>
            </a:extLst>
          </p:cNvPr>
          <p:cNvSpPr/>
          <p:nvPr/>
        </p:nvSpPr>
        <p:spPr bwMode="auto">
          <a:xfrm>
            <a:off x="2127129" y="1268581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string: Hello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A3DD7C-C655-B4AC-7A1A-D72D1F5266EC}"/>
              </a:ext>
            </a:extLst>
          </p:cNvPr>
          <p:cNvSpPr/>
          <p:nvPr/>
        </p:nvSpPr>
        <p:spPr bwMode="auto"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'\''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50C3F-1B46-31F3-164C-B4E342570FD7}"/>
              </a:ext>
            </a:extLst>
          </p:cNvPr>
          <p:cNvSpPr/>
          <p:nvPr/>
        </p:nvSpPr>
        <p:spPr bwMode="auto"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'\\'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451263-4D02-9EDA-FFB7-4AC2C01B6EDA}"/>
              </a:ext>
            </a:extLst>
          </p:cNvPr>
          <p:cNvSpPr/>
          <p:nvPr/>
        </p:nvSpPr>
        <p:spPr bwMode="auto"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d[]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ab"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4EFA02-6E9F-1736-7CCA-16F690FC39FF}"/>
              </a:ext>
            </a:extLst>
          </p:cNvPr>
          <p:cNvSpPr/>
          <p:nvPr/>
        </p:nvSpPr>
        <p:spPr bwMode="auto"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e[]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8B7D84-C929-609F-637F-F64FB43C3410}"/>
              </a:ext>
            </a:extLst>
          </p:cNvPr>
          <p:cNvSpPr/>
          <p:nvPr/>
        </p:nvSpPr>
        <p:spPr bwMode="auto"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c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02BFC0-27B2-28F7-4C73-84C7121FFCD9}"/>
              </a:ext>
            </a:extLst>
          </p:cNvPr>
          <p:cNvSpPr/>
          <p:nvPr/>
        </p:nvSpPr>
        <p:spPr bwMode="auto"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f[]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0D2BE4-E6BD-1EC8-CCCE-1604A3FD5200}"/>
              </a:ext>
            </a:extLst>
          </p:cNvPr>
          <p:cNvSpPr/>
          <p:nvPr/>
        </p:nvSpPr>
        <p:spPr bwMode="auto"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 error ; expected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\"string\"";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</p:spTree>
    <p:extLst>
      <p:ext uri="{BB962C8B-B14F-4D97-AF65-F5344CB8AC3E}">
        <p14:creationId xmlns:p14="http://schemas.microsoft.com/office/powerpoint/2010/main" val="7194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16" grpId="0" animBg="1"/>
      <p:bldP spid="22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4668" y="829725"/>
            <a:ext cx="9759146" cy="52853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 startAt="3"/>
            </a:pPr>
            <a:r>
              <a:rPr lang="en-US" altLang="en-US" sz="2000" dirty="0">
                <a:solidFill>
                  <a:srgbClr val="0070C0"/>
                </a:solidFill>
              </a:rPr>
              <a:t>Embed characters with a special meaning </a:t>
            </a:r>
            <a:r>
              <a:rPr lang="en-US" altLang="en-US" sz="2000" dirty="0">
                <a:solidFill>
                  <a:srgbClr val="00B050"/>
                </a:solidFill>
              </a:rPr>
              <a:t>inside</a:t>
            </a:r>
            <a:r>
              <a:rPr lang="en-US" altLang="en-US" sz="2000" dirty="0">
                <a:solidFill>
                  <a:srgbClr val="0070C0"/>
                </a:solidFill>
              </a:rPr>
              <a:t> a </a:t>
            </a:r>
            <a:r>
              <a:rPr lang="en-US" altLang="en-US" sz="2000" dirty="0">
                <a:solidFill>
                  <a:srgbClr val="00B050"/>
                </a:solidFill>
              </a:rPr>
              <a:t>(char or string) </a:t>
            </a:r>
            <a:r>
              <a:rPr lang="en-US" altLang="en-US" sz="2000" b="1" dirty="0">
                <a:solidFill>
                  <a:srgbClr val="7030A0"/>
                </a:solidFill>
              </a:rPr>
              <a:t>literal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</a:rPr>
              <a:t>using a </a:t>
            </a:r>
            <a:r>
              <a:rPr lang="en-US" altLang="en-US" sz="2000" dirty="0">
                <a:solidFill>
                  <a:schemeClr val="accent3"/>
                </a:solidFill>
              </a:rPr>
              <a:t>two-character sequence </a:t>
            </a:r>
            <a:r>
              <a:rPr lang="en-US" altLang="en-US" sz="2000" dirty="0">
                <a:solidFill>
                  <a:schemeClr val="accent6"/>
                </a:solidFill>
              </a:rPr>
              <a:t>starting with a </a:t>
            </a:r>
            <a:r>
              <a:rPr lang="en-US" altLang="en-US" sz="2000" b="1" dirty="0">
                <a:solidFill>
                  <a:srgbClr val="FF0000"/>
                </a:solidFill>
              </a:rPr>
              <a:t>\ </a:t>
            </a:r>
            <a:r>
              <a:rPr lang="en-US" altLang="en-US" sz="2000" dirty="0">
                <a:solidFill>
                  <a:schemeClr val="accent6"/>
                </a:solidFill>
              </a:rPr>
              <a:t>followed by a single character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This is typically used for characters that are "non printable". Here are some examples: </a:t>
            </a:r>
          </a:p>
          <a:p>
            <a:pPr marL="696912" lvl="1" indent="-342900">
              <a:buFont typeface="+mj-lt"/>
              <a:buAutoNum type="arabicPeriod" startAt="3"/>
            </a:pPr>
            <a:endParaRPr lang="en-US" alt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Group 53">
            <a:extLst>
              <a:ext uri="{FF2B5EF4-FFF2-40B4-BE49-F238E27FC236}">
                <a16:creationId xmlns:a16="http://schemas.microsoft.com/office/drawing/2014/main" id="{36B31C38-2FDF-1648-A7BF-5458B8EA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414430"/>
              </p:ext>
            </p:extLst>
          </p:nvPr>
        </p:nvGraphicFramePr>
        <p:xfrm>
          <a:off x="3328351" y="2316480"/>
          <a:ext cx="4187627" cy="2225040"/>
        </p:xfrm>
        <a:graphic>
          <a:graphicData uri="http://schemas.openxmlformats.org/drawingml/2006/table">
            <a:tbl>
              <a:tblPr/>
              <a:tblGrid>
                <a:gridCol w="2015118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72509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356426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newline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6566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732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0227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0759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40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46461-32F6-B3AB-A366-7EF67032255C}"/>
              </a:ext>
            </a:extLst>
          </p:cNvPr>
          <p:cNvSpPr/>
          <p:nvPr/>
        </p:nvSpPr>
        <p:spPr bwMode="auto"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BA2D38-C8BB-31D9-97C7-D89CC7E8BBA1}"/>
              </a:ext>
            </a:extLst>
          </p:cNvPr>
          <p:cNvSpPr/>
          <p:nvPr/>
        </p:nvSpPr>
        <p:spPr bwMode="auto"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9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cii Codes Explained">
            <a:extLst>
              <a:ext uri="{FF2B5EF4-FFF2-40B4-BE49-F238E27FC236}">
                <a16:creationId xmlns:a16="http://schemas.microsoft.com/office/drawing/2014/main" id="{21B61312-1880-5246-AB19-3AB9A690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125" y="37800"/>
            <a:ext cx="6934690" cy="67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8E9F-4926-EE4A-91A9-485C804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</p:spPr>
        <p:txBody>
          <a:bodyPr anchor="t"/>
          <a:lstStyle/>
          <a:p>
            <a:r>
              <a:rPr lang="en-US" dirty="0"/>
              <a:t>Characters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509F5-261F-A148-BBB3-03691D6A4210}"/>
              </a:ext>
            </a:extLst>
          </p:cNvPr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Chars are 0-127 (stored in 8 bits)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of the values are not "printable"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AFEB6-69BD-A340-8E70-CE38F970412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F279B-7438-E9C7-C9B3-AE4A1DF59995}"/>
              </a:ext>
            </a:extLst>
          </p:cNvPr>
          <p:cNvGrpSpPr/>
          <p:nvPr/>
        </p:nvGrpSpPr>
        <p:grpSpPr>
          <a:xfrm>
            <a:off x="1739492" y="2438715"/>
            <a:ext cx="3398250" cy="574975"/>
            <a:chOff x="1739492" y="2438715"/>
            <a:chExt cx="3398250" cy="574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163AED-31D8-3C78-4B1B-EFFD84EB9289}"/>
                </a:ext>
              </a:extLst>
            </p:cNvPr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\n in c encodes a linefeed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690E1-9489-11DA-0496-4B242E304F9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540259" y="2438715"/>
              <a:ext cx="597483" cy="3903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5447-2573-58EA-2D80-AD08C87B8E12}"/>
              </a:ext>
            </a:extLst>
          </p:cNvPr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B5382-1977-D336-769F-7E047A9A49C0}"/>
                </a:ext>
              </a:extLst>
            </p:cNvPr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\b in c encodes a backspace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7FE1E-0EC2-42BF-137A-253A63EB5E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BDB26-0CBF-8286-E79E-683A096AE3D8}"/>
              </a:ext>
            </a:extLst>
          </p:cNvPr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\t in c encodes a horizontal tab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64F60-FF1D-E049-2B62-A5701E08C1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4479" y="2233072"/>
            <a:ext cx="359556" cy="188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93E34-16F8-1C2C-D9D1-62CF17353DE8}"/>
              </a:ext>
            </a:extLst>
          </p:cNvPr>
          <p:cNvGrpSpPr/>
          <p:nvPr/>
        </p:nvGrpSpPr>
        <p:grpSpPr>
          <a:xfrm>
            <a:off x="2429154" y="393383"/>
            <a:ext cx="2708588" cy="484245"/>
            <a:chOff x="2429154" y="393383"/>
            <a:chExt cx="2708588" cy="4842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194AD-E3B1-D1FC-64BA-FC6553F2C86C}"/>
                </a:ext>
              </a:extLst>
            </p:cNvPr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\0 in c encodes a 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63B1AA-835B-3E41-D23F-74ABBEB1AB4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781080" y="393383"/>
              <a:ext cx="356662" cy="2995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BDC78E-CFAF-717A-D34D-0021A17AFC52}"/>
              </a:ext>
            </a:extLst>
          </p:cNvPr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column: decimal integers</a:t>
            </a:r>
          </a:p>
        </p:txBody>
      </p:sp>
    </p:spTree>
    <p:extLst>
      <p:ext uri="{BB962C8B-B14F-4D97-AF65-F5344CB8AC3E}">
        <p14:creationId xmlns:p14="http://schemas.microsoft.com/office/powerpoint/2010/main" val="13191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</p:spPr>
        <p:txBody>
          <a:bodyPr/>
          <a:lstStyle/>
          <a:p>
            <a:r>
              <a:rPr lang="en-US" dirty="0"/>
              <a:t>Understanding Comments in C (Prep for PA2 and PA3)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229C7-CFB2-709C-2C87-941AD1706A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2830" y="726516"/>
            <a:ext cx="10760285" cy="17021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 PA2 (design) and PA3 (program in C), you are going to </a:t>
            </a:r>
            <a:r>
              <a:rPr lang="en-US" b="1" dirty="0"/>
              <a:t>write equivalent preprocessor code </a:t>
            </a:r>
            <a:r>
              <a:rPr lang="en-US" dirty="0"/>
              <a:t>to </a:t>
            </a:r>
            <a:r>
              <a:rPr lang="en-US" b="1" dirty="0"/>
              <a:t>replace each comment in an input file </a:t>
            </a:r>
            <a:r>
              <a:rPr lang="en-US" dirty="0"/>
              <a:t>with a </a:t>
            </a:r>
            <a:r>
              <a:rPr lang="en-US" b="1" dirty="0"/>
              <a:t>single space character (a blank space) </a:t>
            </a:r>
            <a:r>
              <a:rPr lang="en-US" dirty="0"/>
              <a:t>while writing the rest of the input to output unaltered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preprocessor </a:t>
            </a:r>
            <a:r>
              <a:rPr lang="en-US" b="1" dirty="0"/>
              <a:t>does NOT perform </a:t>
            </a:r>
            <a:r>
              <a:rPr lang="en-US" dirty="0"/>
              <a:t>any </a:t>
            </a:r>
            <a:r>
              <a:rPr lang="en-US" b="1" dirty="0"/>
              <a:t>syntax checking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95FD0A-6352-2295-18DD-5E5D1C62F81B}"/>
              </a:ext>
            </a:extLst>
          </p:cNvPr>
          <p:cNvSpPr/>
          <p:nvPr/>
        </p:nvSpPr>
        <p:spPr bwMode="auto"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this is /* one block comment 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DAA884-E0D2-E886-0858-06E72235FEA6}"/>
              </a:ext>
            </a:extLst>
          </p:cNvPr>
          <p:cNvSpPr/>
          <p:nvPr/>
        </p:nvSpPr>
        <p:spPr bwMode="auto"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this is // one line comment </a:t>
            </a:r>
          </a:p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71C827-4D44-3405-FF70-D6EE5D839A77}"/>
              </a:ext>
            </a:extLst>
          </p:cNvPr>
          <p:cNvSpPr/>
          <p:nvPr/>
        </p:nvSpPr>
        <p:spPr bwMode="auto"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 of block comment not a line comment 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yet more block comment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</a:t>
            </a:r>
            <a:endParaRPr lang="en-US" dirty="0">
              <a:solidFill>
                <a:schemeClr val="accent6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comment /* part of line comment not a block comment */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B9DC68-26F2-22A8-F157-94C84382E51F}"/>
              </a:ext>
            </a:extLst>
          </p:cNvPr>
          <p:cNvSpPr/>
          <p:nvPr/>
        </p:nvSpPr>
        <p:spPr bwMode="auto"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 line comment /* part of line comment not the start of a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oops! text outside of comment, this is not a comment anymore */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1E3B-037C-865E-4EA6-5764CAD37F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</p:spPr>
        <p:txBody>
          <a:bodyPr/>
          <a:lstStyle/>
          <a:p>
            <a:r>
              <a:rPr lang="en-US" sz="2800" dirty="0"/>
              <a:t>Complexity for programming a preprocessor:</a:t>
            </a:r>
            <a:br>
              <a:rPr lang="en-US" sz="2800" dirty="0"/>
            </a:br>
            <a:r>
              <a:rPr lang="en-US" sz="2800" dirty="0"/>
              <a:t> Literals may contain what </a:t>
            </a:r>
            <a:r>
              <a:rPr lang="en-US" sz="2800" dirty="0">
                <a:solidFill>
                  <a:srgbClr val="2C895B"/>
                </a:solidFill>
              </a:rPr>
              <a:t>appears to be comments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but are not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	// 'a' is a character literal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	// "Hello World!" is a strin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D02E-F345-D82F-D40C-5B1F0E806B79}"/>
              </a:ext>
            </a:extLst>
          </p:cNvPr>
          <p:cNvSpPr/>
          <p:nvPr/>
        </p:nvSpPr>
        <p:spPr bwMode="auto"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"/* text */"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block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9862A8-2DCA-1ADB-A78C-DC303639C1E2}"/>
              </a:ext>
            </a:extLst>
          </p:cNvPr>
          <p:cNvSpPr/>
          <p:nvPr/>
        </p:nvSpPr>
        <p:spPr bwMode="auto">
          <a:xfrm>
            <a:off x="321863" y="4463032"/>
            <a:ext cx="1182505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text */'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block comment            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8434C2-7EFD-D28A-363B-05A04166BB73}"/>
              </a:ext>
            </a:extLst>
          </p:cNvPr>
          <p:cNvSpPr/>
          <p:nvPr/>
        </p:nvSpPr>
        <p:spPr bwMode="auto"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 text"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line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1F5B24-1B18-7290-D982-4FB3BE845A9E}"/>
              </a:ext>
            </a:extLst>
          </p:cNvPr>
          <p:cNvSpPr/>
          <p:nvPr/>
        </p:nvSpPr>
        <p:spPr bwMode="auto">
          <a:xfrm>
            <a:off x="321863" y="5377852"/>
            <a:ext cx="11330241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text'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line comment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912AD-519B-6C6D-B00E-289BB51A67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PA2/PA3 Design: Using a Finite State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25380" y="751283"/>
            <a:ext cx="11487955" cy="40057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Finite state machine </a:t>
            </a:r>
            <a:r>
              <a:rPr lang="en-US" sz="2000" dirty="0"/>
              <a:t>(or Finite State Automaton) is a way of representing (or </a:t>
            </a:r>
            <a:r>
              <a:rPr lang="en-US" sz="2000" i="1" dirty="0">
                <a:solidFill>
                  <a:srgbClr val="2C895B"/>
                </a:solidFill>
              </a:rPr>
              <a:t>detecting</a:t>
            </a:r>
            <a:r>
              <a:rPr lang="en-US" sz="2000" dirty="0"/>
              <a:t>) a </a:t>
            </a:r>
            <a:r>
              <a:rPr lang="en-US" sz="2000" i="1" dirty="0">
                <a:solidFill>
                  <a:srgbClr val="7030A0"/>
                </a:solidFill>
              </a:rPr>
              <a:t>language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Example: </a:t>
            </a:r>
            <a:r>
              <a:rPr lang="en-US" sz="2000" dirty="0"/>
              <a:t>set of string patterns (e.g., </a:t>
            </a:r>
            <a:r>
              <a:rPr lang="en-US" sz="2000" b="1" i="1" dirty="0">
                <a:solidFill>
                  <a:srgbClr val="F37440"/>
                </a:solidFill>
              </a:rPr>
              <a:t>HA</a:t>
            </a:r>
            <a:r>
              <a:rPr lang="en-US" sz="2000" dirty="0"/>
              <a:t>) </a:t>
            </a:r>
            <a:r>
              <a:rPr lang="en-US" sz="2000" i="1" dirty="0">
                <a:solidFill>
                  <a:srgbClr val="2C895B"/>
                </a:solidFill>
              </a:rPr>
              <a:t>accepted</a:t>
            </a:r>
            <a:r>
              <a:rPr lang="en-US" sz="2000" dirty="0"/>
              <a:t> or </a:t>
            </a:r>
            <a:r>
              <a:rPr lang="en-US" sz="2000" i="1" dirty="0">
                <a:solidFill>
                  <a:srgbClr val="FF0000"/>
                </a:solidFill>
              </a:rPr>
              <a:t>rejected</a:t>
            </a:r>
            <a:r>
              <a:rPr lang="en-US" sz="2000" dirty="0"/>
              <a:t> based on an </a:t>
            </a:r>
            <a:r>
              <a:rPr lang="en-US" sz="2000" b="1" dirty="0">
                <a:solidFill>
                  <a:srgbClr val="FF0000"/>
                </a:solidFill>
              </a:rPr>
              <a:t>input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sequence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Circle (States)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b="1" dirty="0">
                <a:solidFill>
                  <a:schemeClr val="accent6"/>
                </a:solidFill>
              </a:rPr>
              <a:t>Arc</a:t>
            </a:r>
            <a:r>
              <a:rPr lang="en-US" sz="2000" dirty="0">
                <a:solidFill>
                  <a:schemeClr val="accent6"/>
                </a:solidFill>
              </a:rPr>
              <a:t> representation</a:t>
            </a:r>
          </a:p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37440"/>
                </a:solidFill>
              </a:rPr>
              <a:t>circle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7030A0"/>
                </a:solidFill>
              </a:rPr>
              <a:t>state)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represents</a:t>
            </a:r>
            <a:r>
              <a:rPr lang="en-US" sz="2000" dirty="0"/>
              <a:t> </a:t>
            </a:r>
            <a:r>
              <a:rPr lang="en-US" sz="2000" b="1" i="1" dirty="0"/>
              <a:t>(remembers) </a:t>
            </a:r>
            <a:r>
              <a:rPr lang="en-US" sz="2000" b="1" dirty="0">
                <a:solidFill>
                  <a:srgbClr val="7030A0"/>
                </a:solidFill>
              </a:rPr>
              <a:t>what has already been seen </a:t>
            </a:r>
            <a:r>
              <a:rPr lang="en-US" sz="2000" dirty="0">
                <a:solidFill>
                  <a:schemeClr val="accent6"/>
                </a:solidFill>
              </a:rPr>
              <a:t>in the </a:t>
            </a:r>
            <a:r>
              <a:rPr lang="en-US" sz="2000" b="1" dirty="0">
                <a:solidFill>
                  <a:srgbClr val="0070C0"/>
                </a:solidFill>
              </a:rPr>
              <a:t>input stream</a:t>
            </a:r>
          </a:p>
          <a:p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arc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represents a </a:t>
            </a:r>
            <a:r>
              <a:rPr lang="en-US" sz="2000" b="1" dirty="0">
                <a:solidFill>
                  <a:schemeClr val="accent5"/>
                </a:solidFill>
              </a:rPr>
              <a:t>transition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from one state to the next state </a:t>
            </a:r>
            <a:r>
              <a:rPr lang="en-US" sz="2000" dirty="0">
                <a:solidFill>
                  <a:schemeClr val="accent1"/>
                </a:solidFill>
              </a:rPr>
              <a:t>for a specified input and may specify an </a:t>
            </a:r>
            <a:r>
              <a:rPr lang="en-US" sz="2000" b="1" dirty="0">
                <a:solidFill>
                  <a:srgbClr val="2C895B"/>
                </a:solidFill>
              </a:rPr>
              <a:t>optional output </a:t>
            </a:r>
            <a:r>
              <a:rPr lang="en-US" sz="2000" dirty="0">
                <a:solidFill>
                  <a:schemeClr val="accent1"/>
                </a:solidFill>
              </a:rPr>
              <a:t>(or </a:t>
            </a:r>
            <a:r>
              <a:rPr lang="en-US" sz="2000" b="1" dirty="0">
                <a:solidFill>
                  <a:srgbClr val="2C895B"/>
                </a:solidFill>
              </a:rPr>
              <a:t>operation to be performed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</a:t>
            </a:r>
            <a:r>
              <a:rPr lang="en-US" sz="2000" b="1" dirty="0">
                <a:solidFill>
                  <a:schemeClr val="tx2"/>
                </a:solidFill>
              </a:rPr>
              <a:t>next state </a:t>
            </a:r>
            <a:r>
              <a:rPr lang="en-US" sz="2000" dirty="0">
                <a:solidFill>
                  <a:schemeClr val="tx2"/>
                </a:solidFill>
              </a:rPr>
              <a:t>can be the </a:t>
            </a:r>
            <a:r>
              <a:rPr lang="en-US" sz="2000" b="1" dirty="0">
                <a:solidFill>
                  <a:schemeClr val="tx2"/>
                </a:solidFill>
              </a:rPr>
              <a:t>same state </a:t>
            </a:r>
            <a:r>
              <a:rPr lang="en-US" sz="2000" dirty="0">
                <a:solidFill>
                  <a:schemeClr val="tx2"/>
                </a:solidFill>
              </a:rPr>
              <a:t>or a </a:t>
            </a:r>
            <a:r>
              <a:rPr lang="en-US" sz="2000" b="1" dirty="0">
                <a:solidFill>
                  <a:schemeClr val="tx2"/>
                </a:solidFill>
              </a:rPr>
              <a:t>different state</a:t>
            </a:r>
          </a:p>
          <a:p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At any point in time, </a:t>
            </a:r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one of the states</a:t>
            </a:r>
            <a:r>
              <a:rPr lang="en-US" sz="2000" b="1" dirty="0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is the </a:t>
            </a:r>
            <a:r>
              <a:rPr lang="en-US" sz="2000" b="1" u="sng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of the machine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2000" dirty="0">
                <a:solidFill>
                  <a:srgbClr val="7030A0"/>
                </a:solidFill>
                <a:cs typeface="Consolas" panose="020B0609020204030204" pitchFamily="49" charset="0"/>
              </a:rPr>
              <a:t>"remembers"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the </a:t>
            </a:r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input sequence seen so far </a:t>
            </a:r>
            <a:r>
              <a:rPr 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by the machine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6E7E4-EFA6-E9CD-E917-0D4148A1CA58}"/>
              </a:ext>
            </a:extLst>
          </p:cNvPr>
          <p:cNvGrpSpPr/>
          <p:nvPr/>
        </p:nvGrpSpPr>
        <p:grpSpPr>
          <a:xfrm>
            <a:off x="1969087" y="4877029"/>
            <a:ext cx="7872054" cy="1930737"/>
            <a:chOff x="1969087" y="4877029"/>
            <a:chExt cx="7872054" cy="19307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7D47D-EDA0-0F42-8F2F-523B017AA9B8}"/>
                </a:ext>
              </a:extLst>
            </p:cNvPr>
            <p:cNvGrpSpPr/>
            <p:nvPr/>
          </p:nvGrpSpPr>
          <p:grpSpPr>
            <a:xfrm>
              <a:off x="1969087" y="5148254"/>
              <a:ext cx="7872054" cy="1659512"/>
              <a:chOff x="777145" y="4796468"/>
              <a:chExt cx="7872054" cy="165951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B700A5-CFA5-7A45-A430-AE9B79A425AD}"/>
                  </a:ext>
                </a:extLst>
              </p:cNvPr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  <a:p>
                <a:pPr algn="ctr"/>
                <a:r>
                  <a:rPr lang="en-US" sz="1400" dirty="0"/>
                  <a:t>1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0BC7307-42D3-6441-89D9-424B70069112}"/>
                  </a:ext>
                </a:extLst>
              </p:cNvPr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630B4E-326A-E444-83D8-0FC5549DB573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2</a:t>
                  </a: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C920717-AFE2-DF47-9FF9-D3CFCAAB48C1}"/>
                    </a:ext>
                  </a:extLst>
                </p:cNvPr>
                <p:cNvCxnSpPr>
                  <a:cxnSpLocks/>
                  <a:stCxn id="37" idx="6"/>
                  <a:endCxn id="41" idx="2"/>
                </p:cNvCxnSpPr>
                <p:nvPr/>
              </p:nvCxnSpPr>
              <p:spPr>
                <a:xfrm>
                  <a:off x="3402948" y="3567678"/>
                  <a:ext cx="220228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55581D2-D11F-1E40-99B1-F7CDC1F6758C}"/>
                  </a:ext>
                </a:extLst>
              </p:cNvPr>
              <p:cNvGrpSpPr/>
              <p:nvPr/>
            </p:nvGrpSpPr>
            <p:grpSpPr>
              <a:xfrm>
                <a:off x="5330231" y="5560181"/>
                <a:ext cx="2576680" cy="791935"/>
                <a:chOff x="3820490" y="3171710"/>
                <a:chExt cx="2576680" cy="79193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2CA63F7-03E9-E747-A313-1E029F93B738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FC30448-F1C5-F142-AB88-34B6A480698B}"/>
                    </a:ext>
                  </a:extLst>
                </p:cNvPr>
                <p:cNvCxnSpPr>
                  <a:cxnSpLocks/>
                  <a:endCxn id="51" idx="2"/>
                </p:cNvCxnSpPr>
                <p:nvPr/>
              </p:nvCxnSpPr>
              <p:spPr>
                <a:xfrm>
                  <a:off x="3820490" y="3567678"/>
                  <a:ext cx="178474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18CA1A42-5151-6240-B0D8-D2FEAC305208}"/>
                  </a:ext>
                </a:extLst>
              </p:cNvPr>
              <p:cNvSpPr/>
              <p:nvPr/>
            </p:nvSpPr>
            <p:spPr>
              <a:xfrm rot="15119954" flipV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DE891BDB-3206-8745-85E3-0226A567C51C}"/>
                  </a:ext>
                </a:extLst>
              </p:cNvPr>
              <p:cNvSpPr/>
              <p:nvPr/>
            </p:nvSpPr>
            <p:spPr>
              <a:xfrm rot="16200000" flipV="1">
                <a:off x="3995728" y="2982130"/>
                <a:ext cx="1659512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00BF1-5BD6-634A-AF2D-AC20601DCCDD}"/>
                  </a:ext>
                </a:extLst>
              </p:cNvPr>
              <p:cNvSpPr txBox="1"/>
              <p:nvPr/>
            </p:nvSpPr>
            <p:spPr>
              <a:xfrm>
                <a:off x="777145" y="5706440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CE98EF-1EA2-0E4C-8C8D-6664DFDD462A}"/>
                  </a:ext>
                </a:extLst>
              </p:cNvPr>
              <p:cNvSpPr txBox="1"/>
              <p:nvPr/>
            </p:nvSpPr>
            <p:spPr>
              <a:xfrm>
                <a:off x="5354711" y="603471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73F376-26F2-2349-B554-2E25C0997AC5}"/>
                  </a:ext>
                </a:extLst>
              </p:cNvPr>
              <p:cNvSpPr txBox="1"/>
              <p:nvPr/>
            </p:nvSpPr>
            <p:spPr>
              <a:xfrm>
                <a:off x="7925924" y="583752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4CDD7-ED40-E75F-A083-2D72B4640752}"/>
                </a:ext>
              </a:extLst>
            </p:cNvPr>
            <p:cNvSpPr txBox="1"/>
            <p:nvPr/>
          </p:nvSpPr>
          <p:spPr>
            <a:xfrm>
              <a:off x="3725600" y="487702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7EFD1-3CE5-AEA8-2FF6-EBEF1DF8D778}"/>
                </a:ext>
              </a:extLst>
            </p:cNvPr>
            <p:cNvSpPr txBox="1"/>
            <p:nvPr/>
          </p:nvSpPr>
          <p:spPr>
            <a:xfrm>
              <a:off x="4191838" y="571109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A441-6C2C-6659-76C5-C1FBD3C99E93}"/>
                </a:ext>
              </a:extLst>
            </p:cNvPr>
            <p:cNvSpPr txBox="1"/>
            <p:nvPr/>
          </p:nvSpPr>
          <p:spPr>
            <a:xfrm>
              <a:off x="6560830" y="520984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FE8C5B-AD17-42BE-52FC-4F3BDFE95F7B}"/>
                </a:ext>
              </a:extLst>
            </p:cNvPr>
            <p:cNvSpPr txBox="1"/>
            <p:nvPr/>
          </p:nvSpPr>
          <p:spPr>
            <a:xfrm>
              <a:off x="7163264" y="57110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</p:spPr>
        <p:txBody>
          <a:bodyPr/>
          <a:lstStyle/>
          <a:p>
            <a:r>
              <a:rPr lang="en-US" dirty="0"/>
              <a:t>CSE30 Spring 2024 </a:t>
            </a:r>
            <a:r>
              <a:rPr lang="en-US" dirty="0">
                <a:solidFill>
                  <a:srgbClr val="FF0000"/>
                </a:solidFill>
              </a:rPr>
              <a:t>Section B Specific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F52F15F-7D25-FE44-9292-7AB44B83B8B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7805" y="599401"/>
            <a:ext cx="9055124" cy="60849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 dirty="0">
                <a:solidFill>
                  <a:schemeClr val="accent1"/>
                </a:solidFill>
              </a:rPr>
              <a:t>Section B (Muller)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What is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b="1" dirty="0">
                <a:solidFill>
                  <a:schemeClr val="accent1"/>
                </a:solidFill>
              </a:rPr>
              <a:t> in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study topics </a:t>
            </a:r>
            <a:r>
              <a:rPr lang="en-US" sz="2000" dirty="0">
                <a:solidFill>
                  <a:schemeClr val="accent6"/>
                </a:solidFill>
              </a:rPr>
              <a:t>(roughly in-sync by the end of each week)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quizzes 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Programming Assignments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What is </a:t>
            </a:r>
            <a:r>
              <a:rPr lang="en-US" sz="2000" b="1" dirty="0">
                <a:solidFill>
                  <a:srgbClr val="FF0000"/>
                </a:solidFill>
              </a:rPr>
              <a:t>different</a:t>
            </a:r>
            <a:r>
              <a:rPr lang="en-US" sz="2000" b="1" dirty="0">
                <a:solidFill>
                  <a:srgbClr val="0070C0"/>
                </a:solidFill>
              </a:rPr>
              <a:t> between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lecture materials 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midterm questions (from Sect B lecture)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final questions (from Sect B lecture)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In-person lecture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strongly encouraged </a:t>
            </a:r>
            <a:r>
              <a:rPr lang="en-US" sz="2000" dirty="0">
                <a:solidFill>
                  <a:srgbClr val="2C895B"/>
                </a:solidFill>
              </a:rPr>
              <a:t>(attendance points)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Lectures are podcast recorded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Discussion section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optional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but strongly encouraged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You may attend either discussion section and still be enrolled in Sect B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Section B sections are podcast recorded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See the syllabus for grading details</a:t>
            </a:r>
          </a:p>
        </p:txBody>
      </p:sp>
    </p:spTree>
    <p:extLst>
      <p:ext uri="{BB962C8B-B14F-4D97-AF65-F5344CB8AC3E}">
        <p14:creationId xmlns:p14="http://schemas.microsoft.com/office/powerpoint/2010/main" val="3332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Machine States and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1623" y="465178"/>
            <a:ext cx="11126155" cy="44415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Two Special states</a:t>
            </a:r>
            <a:endParaRPr lang="en-US" sz="2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start</a:t>
            </a:r>
            <a:r>
              <a:rPr lang="en-US" sz="2000" dirty="0"/>
              <a:t> state (machine starts "powers up" in this state) </a:t>
            </a:r>
            <a:r>
              <a:rPr lang="en-US" sz="2000" b="1" dirty="0">
                <a:solidFill>
                  <a:srgbClr val="FF0000"/>
                </a:solidFill>
              </a:rPr>
              <a:t>required</a:t>
            </a:r>
            <a:endParaRPr lang="en-US" sz="2000" b="1" dirty="0"/>
          </a:p>
          <a:p>
            <a:pPr marL="2286000" lvl="5" indent="0">
              <a:buNone/>
            </a:pPr>
            <a:endParaRPr lang="en-US" sz="2000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            </a:t>
            </a:r>
            <a:r>
              <a:rPr lang="en-US" sz="2000" b="1" dirty="0">
                <a:solidFill>
                  <a:srgbClr val="2C895B"/>
                </a:solidFill>
              </a:rPr>
              <a:t>end</a:t>
            </a:r>
            <a:r>
              <a:rPr lang="en-US" sz="2000" dirty="0"/>
              <a:t> state (done or final state) </a:t>
            </a:r>
            <a:r>
              <a:rPr lang="en-US" sz="2000" b="1" dirty="0">
                <a:solidFill>
                  <a:srgbClr val="FF0000"/>
                </a:solidFill>
              </a:rPr>
              <a:t>not required </a:t>
            </a:r>
            <a:r>
              <a:rPr lang="en-US" sz="2000" dirty="0">
                <a:solidFill>
                  <a:srgbClr val="FF0000"/>
                </a:solidFill>
              </a:rPr>
              <a:t>– </a:t>
            </a:r>
            <a:r>
              <a:rPr lang="en-US" sz="2000" dirty="0">
                <a:solidFill>
                  <a:schemeClr val="accent6"/>
                </a:solidFill>
              </a:rPr>
              <a:t>designed to </a:t>
            </a:r>
            <a:r>
              <a:rPr lang="en-US" sz="2000" dirty="0">
                <a:solidFill>
                  <a:srgbClr val="7030A0"/>
                </a:solidFill>
              </a:rPr>
              <a:t>run forever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Each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has a </a:t>
            </a:r>
            <a:r>
              <a:rPr lang="en-US" sz="1800" dirty="0">
                <a:solidFill>
                  <a:schemeClr val="accent5"/>
                </a:solidFill>
                <a:cs typeface="Consolas" panose="020B0609020204030204" pitchFamily="49" charset="0"/>
              </a:rPr>
              <a:t>label(s)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that uses 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notation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:  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input1, …, input n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/ </a:t>
            </a:r>
            <a:r>
              <a:rPr lang="en-US" sz="1800" b="1" dirty="0">
                <a:solidFill>
                  <a:srgbClr val="F3753F"/>
                </a:solidFill>
                <a:cs typeface="Consolas" panose="020B0609020204030204" pitchFamily="49" charset="0"/>
              </a:rPr>
              <a:t>output or action taken</a:t>
            </a:r>
            <a:endParaRPr lang="en-US" sz="1800" b="1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When the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input to the machine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matches one of the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 labels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it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Consolas" panose="020B0609020204030204" pitchFamily="49" charset="0"/>
              </a:rPr>
              <a:t>selects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that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to be taken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taken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also specifies the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output produced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action taken </a:t>
            </a: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it is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ok to have no output,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or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no operation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associated with an arc</a:t>
            </a:r>
          </a:p>
          <a:p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Example: FSA machine below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recognizes the sequence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HA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on an input stream, then stops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Question: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what is missing here? – </a:t>
            </a:r>
            <a:r>
              <a:rPr lang="en-US" sz="1800" dirty="0">
                <a:solidFill>
                  <a:srgbClr val="C00000"/>
                </a:solidFill>
                <a:cs typeface="Consolas" panose="020B0609020204030204" pitchFamily="49" charset="0"/>
              </a:rPr>
              <a:t>What do we do for inputs NOT specified?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2ED0-9130-1046-9BC1-8C22254DB8C8}"/>
              </a:ext>
            </a:extLst>
          </p:cNvPr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CEE436-AD10-C44A-8DB9-ADB98D0F32E0}"/>
                </a:ext>
              </a:extLst>
            </p:cNvPr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FAFD6A-A5E5-F14C-B300-8DC69F433F77}"/>
                </a:ext>
              </a:extLst>
            </p:cNvPr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</a:t>
              </a:r>
              <a:r>
                <a:rPr lang="en-US" sz="2400" dirty="0">
                  <a:solidFill>
                    <a:srgbClr val="F3753F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49342A-7D82-9644-819A-C05424EC5DCA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8646001" y="3927047"/>
              <a:ext cx="1532184" cy="1180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CAC5B6-955B-1744-B92B-4F47888F8261}"/>
              </a:ext>
            </a:extLst>
          </p:cNvPr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2B69D8-65C2-304E-B01B-E3595FF61231}"/>
                </a:ext>
              </a:extLst>
            </p:cNvPr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8D33E-DA16-0141-AD61-24258BCE7667}"/>
                </a:ext>
              </a:extLst>
            </p:cNvPr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</a:t>
              </a:r>
              <a:r>
                <a:rPr lang="en-US" sz="2400" dirty="0">
                  <a:solidFill>
                    <a:srgbClr val="F3753F"/>
                  </a:solidFill>
                </a:rPr>
                <a:t>/ yes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70812D-5A04-0348-989E-281694D69789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9076777" y="5122504"/>
              <a:ext cx="14096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AC60E4-1975-D14D-A9B5-3C746C9FAE5F}"/>
              </a:ext>
            </a:extLst>
          </p:cNvPr>
          <p:cNvGrpSpPr/>
          <p:nvPr/>
        </p:nvGrpSpPr>
        <p:grpSpPr>
          <a:xfrm>
            <a:off x="1477705" y="940483"/>
            <a:ext cx="791934" cy="1644813"/>
            <a:chOff x="1603496" y="3623423"/>
            <a:chExt cx="791934" cy="16448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DF50AF-6104-0B48-9C08-2BB29330C4A4}"/>
                </a:ext>
              </a:extLst>
            </p:cNvPr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4FFAB8-88E5-0B4F-B7D1-F8A02363C636}"/>
                </a:ext>
              </a:extLst>
            </p:cNvPr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558C42F-51A5-A24A-9997-CC1ABA5E5879}"/>
              </a:ext>
            </a:extLst>
          </p:cNvPr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FC7671-8F3C-3845-BFB8-478390D0D43D}"/>
              </a:ext>
            </a:extLst>
          </p:cNvPr>
          <p:cNvGrpSpPr/>
          <p:nvPr/>
        </p:nvGrpSpPr>
        <p:grpSpPr>
          <a:xfrm>
            <a:off x="2742820" y="5302647"/>
            <a:ext cx="7302657" cy="707975"/>
            <a:chOff x="4935215" y="2053620"/>
            <a:chExt cx="7302657" cy="7079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524375-B017-BE48-AEEA-624F86355488}"/>
                </a:ext>
              </a:extLst>
            </p:cNvPr>
            <p:cNvSpPr txBox="1"/>
            <p:nvPr/>
          </p:nvSpPr>
          <p:spPr>
            <a:xfrm>
              <a:off x="4935215" y="2131722"/>
              <a:ext cx="147989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this input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861C39-14F0-4841-9A0F-4FB8D8911005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415107" y="2316388"/>
              <a:ext cx="465461" cy="391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DDE57B-5958-964C-8D0E-1AA820EA3639}"/>
                </a:ext>
              </a:extLst>
            </p:cNvPr>
            <p:cNvSpPr txBox="1"/>
            <p:nvPr/>
          </p:nvSpPr>
          <p:spPr>
            <a:xfrm>
              <a:off x="8706136" y="2053620"/>
              <a:ext cx="353173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this or perform this action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C529BC-349E-E44D-ADB5-E3EE42B0213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7672503" y="2238286"/>
              <a:ext cx="1033633" cy="523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9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</p:spPr>
        <p:txBody>
          <a:bodyPr/>
          <a:lstStyle/>
          <a:p>
            <a:r>
              <a:rPr lang="en-US" dirty="0"/>
              <a:t>Designing a Deterministic Finite State Automaton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1649" y="713081"/>
            <a:ext cx="10748702" cy="37306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Deterministic Finite State Automaton (or deterministic finite state machine)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For any given state, then for all possible inputs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there is always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one next state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Step 1: Define the states (using the recognizer example from the previous slide)</a:t>
            </a:r>
          </a:p>
          <a:p>
            <a:pPr lvl="1"/>
            <a:r>
              <a:rPr lang="en-US" sz="1800" b="1" i="1" dirty="0">
                <a:solidFill>
                  <a:srgbClr val="0070C0"/>
                </a:solidFill>
              </a:rPr>
              <a:t>Start (initial or power up) state: </a:t>
            </a:r>
            <a:r>
              <a:rPr lang="en-US" sz="1800" dirty="0">
                <a:solidFill>
                  <a:srgbClr val="0070C0"/>
                </a:solidFill>
              </a:rPr>
              <a:t>input has not seen an H (or no input so far)</a:t>
            </a:r>
            <a:endParaRPr lang="en-US" sz="1800" b="1" i="1" dirty="0">
              <a:solidFill>
                <a:srgbClr val="0070C0"/>
              </a:solidFill>
            </a:endParaRPr>
          </a:p>
          <a:p>
            <a:pPr lvl="1"/>
            <a:r>
              <a:rPr lang="en-US" sz="1800" b="1" i="1" dirty="0">
                <a:solidFill>
                  <a:srgbClr val="F37440"/>
                </a:solidFill>
              </a:rPr>
              <a:t>H state</a:t>
            </a:r>
            <a:r>
              <a:rPr lang="en-US" sz="1800" dirty="0">
                <a:solidFill>
                  <a:srgbClr val="F37440"/>
                </a:solidFill>
              </a:rPr>
              <a:t>: input has seen at least one H (or more than one H</a:t>
            </a:r>
          </a:p>
          <a:p>
            <a:pPr lvl="1"/>
            <a:r>
              <a:rPr lang="en-US" sz="1800" b="1" i="1" dirty="0">
                <a:solidFill>
                  <a:srgbClr val="2C895B"/>
                </a:solidFill>
              </a:rPr>
              <a:t>end state</a:t>
            </a:r>
            <a:r>
              <a:rPr lang="en-US" sz="1800" dirty="0">
                <a:solidFill>
                  <a:srgbClr val="2C895B"/>
                </a:solidFill>
              </a:rPr>
              <a:t>: input has seen an H immediately followed by an A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Step 2: Define the arcs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arcs </a:t>
            </a:r>
            <a:r>
              <a:rPr lang="en-US" sz="1800" dirty="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 dirty="0">
                <a:solidFill>
                  <a:schemeClr val="accent1"/>
                </a:solidFill>
              </a:rPr>
              <a:t>(an arc can be taken on more than on input)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output or action (if any)</a:t>
            </a:r>
            <a:r>
              <a:rPr lang="en-US" sz="1800" dirty="0">
                <a:solidFill>
                  <a:srgbClr val="2C895B"/>
                </a:solidFill>
              </a:rPr>
              <a:t> on each arc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Check: each </a:t>
            </a:r>
            <a:r>
              <a:rPr lang="en-US" sz="1800" dirty="0">
                <a:solidFill>
                  <a:srgbClr val="2C895B"/>
                </a:solidFill>
              </a:rPr>
              <a:t>state transition (arc) is </a:t>
            </a:r>
            <a:r>
              <a:rPr lang="en-US" sz="1800" i="1" dirty="0">
                <a:solidFill>
                  <a:srgbClr val="0070C0"/>
                </a:solidFill>
              </a:rPr>
              <a:t>unambiguous</a:t>
            </a:r>
            <a:r>
              <a:rPr lang="en-US" sz="1800" dirty="0">
                <a:solidFill>
                  <a:srgbClr val="0070C0"/>
                </a:solidFill>
              </a:rPr>
              <a:t> (unique – a specific input selects just one arc)</a:t>
            </a:r>
          </a:p>
          <a:p>
            <a:pPr lvl="1"/>
            <a:endParaRPr lang="en-US" sz="18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AFDFDD-7B1A-3397-2B51-99FC9CCDDBB6}"/>
              </a:ext>
            </a:extLst>
          </p:cNvPr>
          <p:cNvGrpSpPr/>
          <p:nvPr/>
        </p:nvGrpSpPr>
        <p:grpSpPr>
          <a:xfrm>
            <a:off x="572341" y="5372418"/>
            <a:ext cx="6437830" cy="818595"/>
            <a:chOff x="572341" y="5372418"/>
            <a:chExt cx="6437830" cy="81859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0821E6-1A78-F949-8E09-C386E3EFAD22}"/>
                </a:ext>
              </a:extLst>
            </p:cNvPr>
            <p:cNvSpPr/>
            <p:nvPr/>
          </p:nvSpPr>
          <p:spPr>
            <a:xfrm>
              <a:off x="572341" y="5399078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C3F15C-ED7C-1B42-89C8-77E925D3A0CB}"/>
                </a:ext>
              </a:extLst>
            </p:cNvPr>
            <p:cNvSpPr/>
            <p:nvPr/>
          </p:nvSpPr>
          <p:spPr>
            <a:xfrm>
              <a:off x="3508363" y="5380243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9A188C-8038-9244-9540-574288AD28A2}"/>
                </a:ext>
              </a:extLst>
            </p:cNvPr>
            <p:cNvSpPr/>
            <p:nvPr/>
          </p:nvSpPr>
          <p:spPr>
            <a:xfrm>
              <a:off x="6218236" y="5372418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50FCAF-187F-B0F1-CB5B-41E12038CAC3}"/>
              </a:ext>
            </a:extLst>
          </p:cNvPr>
          <p:cNvGrpSpPr/>
          <p:nvPr/>
        </p:nvGrpSpPr>
        <p:grpSpPr>
          <a:xfrm>
            <a:off x="179022" y="4538824"/>
            <a:ext cx="6039214" cy="1881673"/>
            <a:chOff x="179022" y="4538824"/>
            <a:chExt cx="6039214" cy="1881673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BCFCFE7D-E871-DC4D-AA98-EC2A35F604BD}"/>
                </a:ext>
              </a:extLst>
            </p:cNvPr>
            <p:cNvSpPr/>
            <p:nvPr/>
          </p:nvSpPr>
          <p:spPr>
            <a:xfrm rot="21277514" flipH="1">
              <a:off x="3575284" y="4963307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9DC0C1-850B-BD48-B0CC-57806B0EF5FD}"/>
                </a:ext>
              </a:extLst>
            </p:cNvPr>
            <p:cNvSpPr txBox="1"/>
            <p:nvPr/>
          </p:nvSpPr>
          <p:spPr>
            <a:xfrm>
              <a:off x="3313423" y="4538824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 no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915CF-B482-CB4C-8166-E393C5312AFF}"/>
                </a:ext>
              </a:extLst>
            </p:cNvPr>
            <p:cNvSpPr txBox="1"/>
            <p:nvPr/>
          </p:nvSpPr>
          <p:spPr>
            <a:xfrm>
              <a:off x="1380749" y="6020387"/>
              <a:ext cx="15937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all other / no</a:t>
              </a: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F95F78FD-9DC6-E245-A097-393DBFFCA561}"/>
                </a:ext>
              </a:extLst>
            </p:cNvPr>
            <p:cNvSpPr/>
            <p:nvPr/>
          </p:nvSpPr>
          <p:spPr>
            <a:xfrm rot="9244047">
              <a:off x="1104188" y="4553321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6A4DD-DEDE-E141-A82E-3B065FF7693D}"/>
                </a:ext>
              </a:extLst>
            </p:cNvPr>
            <p:cNvSpPr txBox="1"/>
            <p:nvPr/>
          </p:nvSpPr>
          <p:spPr>
            <a:xfrm>
              <a:off x="1748717" y="5380243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no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9BD6D03-A63A-E645-B783-0AB628448667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1364276" y="5777612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B86B7E-1BFE-8349-8D31-27328B5FC6D8}"/>
                </a:ext>
              </a:extLst>
            </p:cNvPr>
            <p:cNvSpPr txBox="1"/>
            <p:nvPr/>
          </p:nvSpPr>
          <p:spPr>
            <a:xfrm>
              <a:off x="4924505" y="5305097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/ yes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9DA372F-5C32-2B4F-94F2-6E5BF236395C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300298" y="5768386"/>
              <a:ext cx="1917938" cy="1211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8356700C-A3FA-4F4A-AAA1-9BE8C55C7DF9}"/>
                </a:ext>
              </a:extLst>
            </p:cNvPr>
            <p:cNvSpPr/>
            <p:nvPr/>
          </p:nvSpPr>
          <p:spPr>
            <a:xfrm rot="10800000" flipV="1">
              <a:off x="704177" y="4976538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C838BA-2396-2F4F-B06E-6D76B3BFE955}"/>
                </a:ext>
              </a:extLst>
            </p:cNvPr>
            <p:cNvSpPr txBox="1"/>
            <p:nvPr/>
          </p:nvSpPr>
          <p:spPr>
            <a:xfrm>
              <a:off x="179022" y="4556439"/>
              <a:ext cx="1879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all other / no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EA5DD0-D063-C3A4-5BE2-2AB858D59D40}"/>
              </a:ext>
            </a:extLst>
          </p:cNvPr>
          <p:cNvSpPr txBox="1"/>
          <p:nvPr/>
        </p:nvSpPr>
        <p:spPr>
          <a:xfrm>
            <a:off x="7306338" y="5032904"/>
            <a:ext cx="407858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Special input label: </a:t>
            </a:r>
            <a:r>
              <a:rPr lang="en-US" b="1" dirty="0">
                <a:solidFill>
                  <a:srgbClr val="FF0000"/>
                </a:solidFill>
              </a:rPr>
              <a:t>all other</a:t>
            </a:r>
          </a:p>
          <a:p>
            <a:r>
              <a:rPr lang="en-US" b="1" dirty="0"/>
              <a:t>Specifies that </a:t>
            </a:r>
            <a:r>
              <a:rPr lang="en-US" dirty="0"/>
              <a:t>this arc is taken for all inputs that are not specified by the other arcs out of that state</a:t>
            </a:r>
          </a:p>
        </p:txBody>
      </p:sp>
    </p:spTree>
    <p:extLst>
      <p:ext uri="{BB962C8B-B14F-4D97-AF65-F5344CB8AC3E}">
        <p14:creationId xmlns:p14="http://schemas.microsoft.com/office/powerpoint/2010/main" val="6812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9" grpId="0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706367"/>
            <a:ext cx="10515600" cy="581414"/>
          </a:xfrm>
        </p:spPr>
        <p:txBody>
          <a:bodyPr/>
          <a:lstStyle/>
          <a:p>
            <a:r>
              <a:rPr lang="en-US" dirty="0"/>
              <a:t>DFA recognizing multiple instances of a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6392F-2993-A94F-A800-068A0FFBC1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1476" y="1287781"/>
            <a:ext cx="11466302" cy="47756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The state machine on the previous slide </a:t>
            </a:r>
            <a:r>
              <a:rPr lang="en-US" sz="2400" dirty="0">
                <a:solidFill>
                  <a:schemeClr val="accent5"/>
                </a:solidFill>
              </a:rPr>
              <a:t>would stop after seeing the first HA,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</a:rPr>
              <a:t>does not take any more input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missing later occurrences of HA </a:t>
            </a:r>
            <a:r>
              <a:rPr lang="en-US" sz="2400" dirty="0">
                <a:solidFill>
                  <a:schemeClr val="tx2"/>
                </a:solidFill>
              </a:rPr>
              <a:t>in the input</a:t>
            </a:r>
          </a:p>
          <a:p>
            <a:r>
              <a:rPr lang="en-US" sz="2400" dirty="0"/>
              <a:t>Say you want to </a:t>
            </a:r>
            <a:r>
              <a:rPr lang="en-US" sz="2400" dirty="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 dirty="0">
                <a:solidFill>
                  <a:schemeClr val="accent1"/>
                </a:solidFill>
              </a:rPr>
              <a:t>to find and count all HA's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>
                <a:solidFill>
                  <a:srgbClr val="0070C0"/>
                </a:solidFill>
              </a:rPr>
              <a:t>the top (top of file) 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to the </a:t>
            </a:r>
            <a:r>
              <a:rPr lang="en-US" sz="2400" dirty="0">
                <a:solidFill>
                  <a:srgbClr val="0070C0"/>
                </a:solidFill>
              </a:rPr>
              <a:t>bottom (end of file)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Action: </a:t>
            </a:r>
            <a:r>
              <a:rPr lang="en-US" sz="2400" i="1" dirty="0">
                <a:solidFill>
                  <a:srgbClr val="FF0000"/>
                </a:solidFill>
              </a:rPr>
              <a:t>Alter</a:t>
            </a:r>
            <a:r>
              <a:rPr lang="en-US" sz="2400" dirty="0">
                <a:solidFill>
                  <a:srgbClr val="2C895B"/>
                </a:solidFill>
              </a:rPr>
              <a:t> the machine to process input from a text file </a:t>
            </a:r>
            <a:r>
              <a:rPr lang="en-US" sz="2400" dirty="0">
                <a:solidFill>
                  <a:srgbClr val="FF0000"/>
                </a:solidFill>
              </a:rPr>
              <a:t>until the end of the file </a:t>
            </a:r>
            <a:r>
              <a:rPr lang="en-US" sz="2400" dirty="0"/>
              <a:t>(EOF) </a:t>
            </a:r>
            <a:r>
              <a:rPr lang="en-US" sz="2400" dirty="0">
                <a:solidFill>
                  <a:srgbClr val="FF0000"/>
                </a:solidFill>
              </a:rPr>
              <a:t>is reached 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DD8CE3-D16D-3647-AD47-A86F169FB200}"/>
              </a:ext>
            </a:extLst>
          </p:cNvPr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31" name="AutoShape 5">
              <a:extLst>
                <a:ext uri="{FF2B5EF4-FFF2-40B4-BE49-F238E27FC236}">
                  <a16:creationId xmlns:a16="http://schemas.microsoft.com/office/drawing/2014/main" id="{C31C8A03-7382-CB42-BE54-229CD1DCD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This is a text file with a lot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of H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in it.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everywhere.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also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HAHA 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</a:p>
            <a:p>
              <a:pPr>
                <a:buFontTx/>
                <a:buNone/>
              </a:pPr>
              <a:endParaRPr lang="en-US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1E72B5-6FA0-8C4F-B925-59479A79541D}"/>
                </a:ext>
              </a:extLst>
            </p:cNvPr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TOF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BF55EE-3B6C-0D42-92C6-79C8A898DFEA}"/>
                </a:ext>
              </a:extLst>
            </p:cNvPr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EOF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4E4A3B0-87B2-1A4A-9D13-56E04440F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1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detecting multiple instances of a pattern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7344" y="1081456"/>
            <a:ext cx="10777311" cy="20411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To adjust the DFA to </a:t>
            </a:r>
            <a:r>
              <a:rPr lang="en-US" sz="2200" dirty="0">
                <a:solidFill>
                  <a:srgbClr val="0070C0"/>
                </a:solidFill>
              </a:rPr>
              <a:t>act on continuous input</a:t>
            </a:r>
            <a:r>
              <a:rPr lang="en-US" sz="2200" dirty="0">
                <a:solidFill>
                  <a:schemeClr val="tx2"/>
                </a:solidFill>
              </a:rPr>
              <a:t> (multiple instances of the pattern)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2200" i="1" dirty="0">
                <a:solidFill>
                  <a:schemeClr val="tx2"/>
                </a:solidFill>
              </a:rPr>
              <a:t>"</a:t>
            </a:r>
            <a:r>
              <a:rPr lang="en-US" sz="2200" i="1" dirty="0">
                <a:solidFill>
                  <a:srgbClr val="2C895B"/>
                </a:solidFill>
              </a:rPr>
              <a:t>redirect" </a:t>
            </a:r>
            <a:r>
              <a:rPr lang="en-US" sz="2200" dirty="0">
                <a:solidFill>
                  <a:srgbClr val="2C895B"/>
                </a:solidFill>
              </a:rPr>
              <a:t>the arc(s) </a:t>
            </a:r>
            <a:r>
              <a:rPr lang="en-US" sz="2200" dirty="0">
                <a:solidFill>
                  <a:schemeClr val="accent6"/>
                </a:solidFill>
              </a:rPr>
              <a:t>that pointed at the </a:t>
            </a:r>
            <a:r>
              <a:rPr lang="en-US" sz="2200" b="1" dirty="0">
                <a:solidFill>
                  <a:srgbClr val="2C895B"/>
                </a:solidFill>
              </a:rPr>
              <a:t>end state </a:t>
            </a:r>
            <a:r>
              <a:rPr lang="en-US" sz="2200" dirty="0">
                <a:solidFill>
                  <a:schemeClr val="accent6"/>
                </a:solidFill>
              </a:rPr>
              <a:t>to point to the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start state</a:t>
            </a:r>
            <a:endParaRPr lang="en-US" sz="2200" b="1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sz="2200" dirty="0">
                <a:solidFill>
                  <a:schemeClr val="accent6"/>
                </a:solidFill>
              </a:rPr>
              <a:t>Convert output to counting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Add arcs </a:t>
            </a:r>
            <a:r>
              <a:rPr lang="en-US" sz="2200" dirty="0">
                <a:solidFill>
                  <a:schemeClr val="tx2"/>
                </a:solidFill>
              </a:rPr>
              <a:t>from </a:t>
            </a:r>
            <a:r>
              <a:rPr lang="en-US" sz="2200" dirty="0">
                <a:solidFill>
                  <a:srgbClr val="0070C0"/>
                </a:solidFill>
              </a:rPr>
              <a:t>each state </a:t>
            </a:r>
            <a:r>
              <a:rPr lang="en-US" sz="2200" dirty="0">
                <a:solidFill>
                  <a:schemeClr val="tx2"/>
                </a:solidFill>
              </a:rPr>
              <a:t>when EOF on input is detected </a:t>
            </a:r>
            <a:r>
              <a:rPr lang="en-US" sz="2200" dirty="0">
                <a:solidFill>
                  <a:srgbClr val="0070C0"/>
                </a:solidFill>
              </a:rPr>
              <a:t>to the </a:t>
            </a:r>
            <a:r>
              <a:rPr lang="en-US" sz="2200" dirty="0" err="1">
                <a:solidFill>
                  <a:srgbClr val="0070C0"/>
                </a:solidFill>
              </a:rPr>
              <a:t>eof</a:t>
            </a:r>
            <a:r>
              <a:rPr lang="en-US" sz="22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1CD3F-A993-E741-9967-06E5E9D2FB9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E38CCA-9DBB-F7D7-9DFF-AE737758466F}"/>
              </a:ext>
            </a:extLst>
          </p:cNvPr>
          <p:cNvGrpSpPr/>
          <p:nvPr/>
        </p:nvGrpSpPr>
        <p:grpSpPr>
          <a:xfrm>
            <a:off x="5176117" y="3772038"/>
            <a:ext cx="1452892" cy="938491"/>
            <a:chOff x="8715111" y="2392236"/>
            <a:chExt cx="1452892" cy="938491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3774243-2105-578C-9B4F-DF30AE07DA4E}"/>
                </a:ext>
              </a:extLst>
            </p:cNvPr>
            <p:cNvSpPr/>
            <p:nvPr/>
          </p:nvSpPr>
          <p:spPr>
            <a:xfrm rot="21277514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6B8CFE-A3EB-D677-C3CD-7333AE700930}"/>
                </a:ext>
              </a:extLst>
            </p:cNvPr>
            <p:cNvSpPr txBox="1"/>
            <p:nvPr/>
          </p:nvSpPr>
          <p:spPr>
            <a:xfrm>
              <a:off x="8715111" y="239223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6CE156-F520-4062-8F05-81610D090434}"/>
              </a:ext>
            </a:extLst>
          </p:cNvPr>
          <p:cNvGrpSpPr/>
          <p:nvPr/>
        </p:nvGrpSpPr>
        <p:grpSpPr>
          <a:xfrm>
            <a:off x="3611736" y="3429000"/>
            <a:ext cx="3029849" cy="1895278"/>
            <a:chOff x="7446225" y="1909488"/>
            <a:chExt cx="3029849" cy="18952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891490-E731-8D69-BC96-4060DA02A0CC}"/>
                </a:ext>
              </a:extLst>
            </p:cNvPr>
            <p:cNvSpPr txBox="1"/>
            <p:nvPr/>
          </p:nvSpPr>
          <p:spPr>
            <a:xfrm>
              <a:off x="7933346" y="3404656"/>
              <a:ext cx="1237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all other /</a:t>
              </a: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A758E524-FFAE-797A-F2A8-717657CA6FB0}"/>
                </a:ext>
              </a:extLst>
            </p:cNvPr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6CA9154-CC65-9358-76E1-D1ABE75BF757}"/>
              </a:ext>
            </a:extLst>
          </p:cNvPr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6A14C8-958D-560A-FBB4-352F8921C48B}"/>
              </a:ext>
            </a:extLst>
          </p:cNvPr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6D174D-7EC5-F2D2-9F10-5FD414A1385A}"/>
                </a:ext>
              </a:extLst>
            </p:cNvPr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4F8B0-466C-C124-0F1D-B98B23517EE7}"/>
                </a:ext>
              </a:extLst>
            </p:cNvPr>
            <p:cNvSpPr txBox="1"/>
            <p:nvPr/>
          </p:nvSpPr>
          <p:spPr>
            <a:xfrm>
              <a:off x="3570466" y="2769788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DC2CF4-B63F-980B-DAB3-2768A8243F3F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3186025" y="3167157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2EFEC5-FD14-ABAF-6F3A-49BE2B1BB437}"/>
              </a:ext>
            </a:extLst>
          </p:cNvPr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8F9B1A1-E197-C7C7-64E5-2422EA43FDEA}"/>
                </a:ext>
              </a:extLst>
            </p:cNvPr>
            <p:cNvSpPr/>
            <p:nvPr/>
          </p:nvSpPr>
          <p:spPr>
            <a:xfrm rot="10800000" flipV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E28895-3865-EF1C-30D7-124254745A52}"/>
                </a:ext>
              </a:extLst>
            </p:cNvPr>
            <p:cNvSpPr txBox="1"/>
            <p:nvPr/>
          </p:nvSpPr>
          <p:spPr>
            <a:xfrm>
              <a:off x="9207821" y="1148190"/>
              <a:ext cx="1451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all other /</a:t>
              </a:r>
            </a:p>
          </p:txBody>
        </p: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70AF8CF8-B33E-0E5A-6E9E-0D338A530FAB}"/>
              </a:ext>
            </a:extLst>
          </p:cNvPr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F19EB1-E1D5-7747-EAFB-A4E87FDE3616}"/>
              </a:ext>
            </a:extLst>
          </p:cNvPr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/ (count = count + 1)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04E549-1138-3A72-F82E-9C49E7AD0465}"/>
              </a:ext>
            </a:extLst>
          </p:cNvPr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0FB127F-AF73-578E-2515-BA3F07A3BA80}"/>
                </a:ext>
              </a:extLst>
            </p:cNvPr>
            <p:cNvGrpSpPr/>
            <p:nvPr/>
          </p:nvGrpSpPr>
          <p:grpSpPr>
            <a:xfrm>
              <a:off x="6776503" y="4191626"/>
              <a:ext cx="1992853" cy="464549"/>
              <a:chOff x="4822137" y="4750129"/>
              <a:chExt cx="1992853" cy="46454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778357-8E75-F402-3CDA-854043FC6DDE}"/>
                  </a:ext>
                </a:extLst>
              </p:cNvPr>
              <p:cNvSpPr txBox="1"/>
              <p:nvPr/>
            </p:nvSpPr>
            <p:spPr>
              <a:xfrm>
                <a:off x="4822137" y="4750129"/>
                <a:ext cx="1992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EOF / print count 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889F4A0-EDC2-B318-622F-26F9FAA9C636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 flipV="1">
                <a:off x="4853480" y="5202568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470E941-2993-285A-2577-66F5EE306857}"/>
                </a:ext>
              </a:extLst>
            </p:cNvPr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eof</a:t>
              </a:r>
              <a:endParaRPr lang="en-US" sz="1600" dirty="0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A0693B4-3916-E3B7-A5AD-79586E467353}"/>
                </a:ext>
              </a:extLst>
            </p:cNvPr>
            <p:cNvSpPr/>
            <p:nvPr/>
          </p:nvSpPr>
          <p:spPr>
            <a:xfrm rot="10800000" flipH="1" flipV="1"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245232-CA94-EE26-93FB-22F5663FD3F1}"/>
                </a:ext>
              </a:extLst>
            </p:cNvPr>
            <p:cNvSpPr txBox="1"/>
            <p:nvPr/>
          </p:nvSpPr>
          <p:spPr>
            <a:xfrm>
              <a:off x="5474435" y="3195097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EOF /  print count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FE7F88-D491-95E7-AB93-1349D1BBE80B}"/>
              </a:ext>
            </a:extLst>
          </p:cNvPr>
          <p:cNvCxnSpPr>
            <a:cxnSpLocks/>
          </p:cNvCxnSpPr>
          <p:nvPr/>
        </p:nvCxnSpPr>
        <p:spPr>
          <a:xfrm flipV="1">
            <a:off x="908234" y="4725477"/>
            <a:ext cx="2158004" cy="1743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A05A16-9D2F-342D-8A32-2FA5C1E4FEA9}"/>
              </a:ext>
            </a:extLst>
          </p:cNvPr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/ count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39D4A-A32C-5392-B082-57A04CB0D951}"/>
              </a:ext>
            </a:extLst>
          </p:cNvPr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power up</a:t>
            </a:r>
          </a:p>
        </p:txBody>
      </p:sp>
    </p:spTree>
    <p:extLst>
      <p:ext uri="{BB962C8B-B14F-4D97-AF65-F5344CB8AC3E}">
        <p14:creationId xmlns:p14="http://schemas.microsoft.com/office/powerpoint/2010/main" val="20124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3" grpId="0"/>
      <p:bldP spid="6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7EA55-FF7A-6F47-AE5C-3C9C5F4724ED}"/>
              </a:ext>
            </a:extLst>
          </p:cNvPr>
          <p:cNvSpPr/>
          <p:nvPr/>
        </p:nvSpPr>
        <p:spPr>
          <a:xfrm>
            <a:off x="2796752" y="286692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CF18B-14FD-AA44-86B3-DD097F5C1C63}"/>
              </a:ext>
            </a:extLst>
          </p:cNvPr>
          <p:cNvSpPr/>
          <p:nvPr/>
        </p:nvSpPr>
        <p:spPr>
          <a:xfrm>
            <a:off x="5082395" y="2857850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FA340-910C-354B-BEB7-7AA820DEFBF7}"/>
              </a:ext>
            </a:extLst>
          </p:cNvPr>
          <p:cNvSpPr/>
          <p:nvPr/>
        </p:nvSpPr>
        <p:spPr>
          <a:xfrm>
            <a:off x="7360290" y="2871977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521B-1EBF-6B40-BC58-94510573DE55}"/>
              </a:ext>
            </a:extLst>
          </p:cNvPr>
          <p:cNvSpPr txBox="1"/>
          <p:nvPr/>
        </p:nvSpPr>
        <p:spPr>
          <a:xfrm>
            <a:off x="3325629" y="5914259"/>
            <a:ext cx="562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3DF11-0DC0-2644-8AE3-CAA7E95B9527}"/>
              </a:ext>
            </a:extLst>
          </p:cNvPr>
          <p:cNvCxnSpPr>
            <a:cxnSpLocks/>
          </p:cNvCxnSpPr>
          <p:nvPr/>
        </p:nvCxnSpPr>
        <p:spPr>
          <a:xfrm>
            <a:off x="2271312" y="3262892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0CEF7D-7B8B-C749-ABD6-568A843C2B65}"/>
              </a:ext>
            </a:extLst>
          </p:cNvPr>
          <p:cNvSpPr txBox="1"/>
          <p:nvPr/>
        </p:nvSpPr>
        <p:spPr>
          <a:xfrm>
            <a:off x="3644442" y="2876338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3ABF1-7F58-9B47-82C5-874BC158C87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596435" y="325381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EFE825-0F29-BE41-AAB0-73E15F64301A}"/>
              </a:ext>
            </a:extLst>
          </p:cNvPr>
          <p:cNvCxnSpPr>
            <a:cxnSpLocks/>
          </p:cNvCxnSpPr>
          <p:nvPr/>
        </p:nvCxnSpPr>
        <p:spPr>
          <a:xfrm>
            <a:off x="5882078" y="326377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B404EB-D772-A94B-852F-9BDB697B36D2}"/>
              </a:ext>
            </a:extLst>
          </p:cNvPr>
          <p:cNvSpPr/>
          <p:nvPr/>
        </p:nvSpPr>
        <p:spPr>
          <a:xfrm>
            <a:off x="9634416" y="2906212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16F11-B808-0249-8A23-E81260B2EB98}"/>
              </a:ext>
            </a:extLst>
          </p:cNvPr>
          <p:cNvCxnSpPr>
            <a:cxnSpLocks/>
          </p:cNvCxnSpPr>
          <p:nvPr/>
        </p:nvCxnSpPr>
        <p:spPr>
          <a:xfrm>
            <a:off x="8148456" y="3262891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CC5CE8-2861-9748-BC42-E0FE3E949950}"/>
              </a:ext>
            </a:extLst>
          </p:cNvPr>
          <p:cNvSpPr txBox="1"/>
          <p:nvPr/>
        </p:nvSpPr>
        <p:spPr>
          <a:xfrm>
            <a:off x="6089429" y="2848678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 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1C61A-A0C2-8249-BE1B-65B02546B832}"/>
              </a:ext>
            </a:extLst>
          </p:cNvPr>
          <p:cNvSpPr txBox="1"/>
          <p:nvPr/>
        </p:nvSpPr>
        <p:spPr>
          <a:xfrm>
            <a:off x="5754377" y="1880082"/>
            <a:ext cx="91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 / @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C93C38-CB9B-0949-B249-3BFA20022C49}"/>
              </a:ext>
            </a:extLst>
          </p:cNvPr>
          <p:cNvGrpSpPr/>
          <p:nvPr/>
        </p:nvGrpSpPr>
        <p:grpSpPr>
          <a:xfrm flipH="1">
            <a:off x="5719527" y="2922972"/>
            <a:ext cx="4201160" cy="1659522"/>
            <a:chOff x="3901757" y="-360224"/>
            <a:chExt cx="3173105" cy="1659522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635AB6B-1832-3F46-9F3F-01A439A5A85C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E1D148-B790-984C-AEEE-5C2D56096008}"/>
                </a:ext>
              </a:extLst>
            </p:cNvPr>
            <p:cNvSpPr txBox="1"/>
            <p:nvPr/>
          </p:nvSpPr>
          <p:spPr>
            <a:xfrm>
              <a:off x="4530056" y="899188"/>
              <a:ext cx="827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DB102-5EEC-D344-A292-95C6AEA2C5EC}"/>
              </a:ext>
            </a:extLst>
          </p:cNvPr>
          <p:cNvGrpSpPr/>
          <p:nvPr/>
        </p:nvGrpSpPr>
        <p:grpSpPr>
          <a:xfrm>
            <a:off x="1007097" y="2193687"/>
            <a:ext cx="2181947" cy="1069204"/>
            <a:chOff x="113502" y="1352074"/>
            <a:chExt cx="2181947" cy="1069204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941A10E-D736-B544-A997-EEA80F27DBF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2E776-8B20-7347-8F84-9E781B18E7E7}"/>
                </a:ext>
              </a:extLst>
            </p:cNvPr>
            <p:cNvSpPr txBox="1"/>
            <p:nvPr/>
          </p:nvSpPr>
          <p:spPr>
            <a:xfrm>
              <a:off x="113502" y="1352074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5E425856-28C1-024D-8B70-AA7166C6CD8E}"/>
              </a:ext>
            </a:extLst>
          </p:cNvPr>
          <p:cNvSpPr/>
          <p:nvPr/>
        </p:nvSpPr>
        <p:spPr>
          <a:xfrm rot="10800000" flipV="1">
            <a:off x="3463730" y="1825344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D79B3-3B38-1645-AD7E-EFD3AAFDC3B8}"/>
              </a:ext>
            </a:extLst>
          </p:cNvPr>
          <p:cNvGrpSpPr/>
          <p:nvPr/>
        </p:nvGrpSpPr>
        <p:grpSpPr>
          <a:xfrm>
            <a:off x="3427027" y="2737546"/>
            <a:ext cx="2339640" cy="1401423"/>
            <a:chOff x="2331493" y="2032206"/>
            <a:chExt cx="2339640" cy="1401423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952EADA-99BC-234F-9ACC-E89070E5C9E8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246317-F37F-B24B-BC4B-006426A9E643}"/>
                </a:ext>
              </a:extLst>
            </p:cNvPr>
            <p:cNvSpPr txBox="1"/>
            <p:nvPr/>
          </p:nvSpPr>
          <p:spPr>
            <a:xfrm>
              <a:off x="2434623" y="306429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70" name="Arc 69">
            <a:extLst>
              <a:ext uri="{FF2B5EF4-FFF2-40B4-BE49-F238E27FC236}">
                <a16:creationId xmlns:a16="http://schemas.microsoft.com/office/drawing/2014/main" id="{85AC6930-B4C7-BB6D-AB26-79FA89DD1E2E}"/>
              </a:ext>
            </a:extLst>
          </p:cNvPr>
          <p:cNvSpPr/>
          <p:nvPr/>
        </p:nvSpPr>
        <p:spPr>
          <a:xfrm rot="10800000">
            <a:off x="3233056" y="2656078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B48F20-53FA-0A20-8586-5BD6FCDE2402}"/>
              </a:ext>
            </a:extLst>
          </p:cNvPr>
          <p:cNvSpPr txBox="1"/>
          <p:nvPr/>
        </p:nvSpPr>
        <p:spPr>
          <a:xfrm>
            <a:off x="4344670" y="429467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SO all other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96E7B7-1190-E4D3-D635-56B59A61BA06}"/>
              </a:ext>
            </a:extLst>
          </p:cNvPr>
          <p:cNvSpPr txBox="1"/>
          <p:nvPr/>
        </p:nvSpPr>
        <p:spPr>
          <a:xfrm>
            <a:off x="8210308" y="284867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SO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37CD1AB0-85ED-CD0D-4A90-FD5B65B15622}"/>
              </a:ext>
            </a:extLst>
          </p:cNvPr>
          <p:cNvSpPr/>
          <p:nvPr/>
        </p:nvSpPr>
        <p:spPr>
          <a:xfrm rot="10800000" flipH="1" flipV="1">
            <a:off x="3325629" y="1478101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FF3237-0C52-52EA-E613-64234605F1D7}"/>
              </a:ext>
            </a:extLst>
          </p:cNvPr>
          <p:cNvSpPr txBox="1"/>
          <p:nvPr/>
        </p:nvSpPr>
        <p:spPr>
          <a:xfrm>
            <a:off x="7224141" y="151449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9B7B2313-CCEC-EEE4-9338-C8098088C9EB}"/>
              </a:ext>
            </a:extLst>
          </p:cNvPr>
          <p:cNvSpPr/>
          <p:nvPr/>
        </p:nvSpPr>
        <p:spPr>
          <a:xfrm rot="21277514" flipH="1">
            <a:off x="5099320" y="2402018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02A569-AC5D-D29E-693E-CDD708B83534}"/>
              </a:ext>
            </a:extLst>
          </p:cNvPr>
          <p:cNvSpPr txBox="1"/>
          <p:nvPr/>
        </p:nvSpPr>
        <p:spPr>
          <a:xfrm>
            <a:off x="4279663" y="239618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9004F-DFEC-4079-8C76-0442305745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808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A3B3F5-3749-F947-AB04-2154CF5CFF5B}"/>
              </a:ext>
            </a:extLst>
          </p:cNvPr>
          <p:cNvSpPr txBox="1"/>
          <p:nvPr/>
        </p:nvSpPr>
        <p:spPr>
          <a:xfrm>
            <a:off x="3664606" y="4944809"/>
            <a:ext cx="4804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SAM with DAD</a:t>
            </a:r>
          </a:p>
          <a:p>
            <a:endParaRPr lang="en-US" sz="2400" dirty="0">
              <a:solidFill>
                <a:srgbClr val="2C895B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EAA318-261C-664E-9110-58DE269D65F6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C511EA-C5B3-2604-60FB-4899B92C2B63}"/>
              </a:ext>
            </a:extLst>
          </p:cNvPr>
          <p:cNvSpPr/>
          <p:nvPr/>
        </p:nvSpPr>
        <p:spPr>
          <a:xfrm>
            <a:off x="2472902" y="25889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949B9D-B59C-795D-E0CF-AFCC8B929DD6}"/>
              </a:ext>
            </a:extLst>
          </p:cNvPr>
          <p:cNvSpPr/>
          <p:nvPr/>
        </p:nvSpPr>
        <p:spPr>
          <a:xfrm>
            <a:off x="4758545" y="2579910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56C194-8A99-CC59-36D2-846FFA66B6AF}"/>
              </a:ext>
            </a:extLst>
          </p:cNvPr>
          <p:cNvSpPr/>
          <p:nvPr/>
        </p:nvSpPr>
        <p:spPr>
          <a:xfrm>
            <a:off x="7036440" y="2594037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8F807D-8B6E-02DB-8B17-65BC7524855C}"/>
              </a:ext>
            </a:extLst>
          </p:cNvPr>
          <p:cNvCxnSpPr>
            <a:cxnSpLocks/>
          </p:cNvCxnSpPr>
          <p:nvPr/>
        </p:nvCxnSpPr>
        <p:spPr>
          <a:xfrm>
            <a:off x="1947462" y="2984952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FE6EF9D-0ED7-967F-FCD5-20AC8E4A9BA5}"/>
              </a:ext>
            </a:extLst>
          </p:cNvPr>
          <p:cNvSpPr txBox="1"/>
          <p:nvPr/>
        </p:nvSpPr>
        <p:spPr>
          <a:xfrm>
            <a:off x="3320592" y="2598398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1A0ACDB-3D77-22D7-07CC-F789A5601C66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3272585" y="297587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43A0E5-574B-0AB3-7E5D-30FD09955FC3}"/>
              </a:ext>
            </a:extLst>
          </p:cNvPr>
          <p:cNvCxnSpPr>
            <a:cxnSpLocks/>
          </p:cNvCxnSpPr>
          <p:nvPr/>
        </p:nvCxnSpPr>
        <p:spPr>
          <a:xfrm>
            <a:off x="5558228" y="298583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ACD9A42-7A84-7934-F7EB-F1EF5C76DDF8}"/>
              </a:ext>
            </a:extLst>
          </p:cNvPr>
          <p:cNvSpPr/>
          <p:nvPr/>
        </p:nvSpPr>
        <p:spPr>
          <a:xfrm>
            <a:off x="9310566" y="2628272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AC823D0-885C-03F0-F32F-596F738362BC}"/>
              </a:ext>
            </a:extLst>
          </p:cNvPr>
          <p:cNvCxnSpPr>
            <a:cxnSpLocks/>
          </p:cNvCxnSpPr>
          <p:nvPr/>
        </p:nvCxnSpPr>
        <p:spPr>
          <a:xfrm>
            <a:off x="7824606" y="2984951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623FDFD-2E87-269F-B3E1-192583A74A5E}"/>
              </a:ext>
            </a:extLst>
          </p:cNvPr>
          <p:cNvSpPr txBox="1"/>
          <p:nvPr/>
        </p:nvSpPr>
        <p:spPr>
          <a:xfrm>
            <a:off x="5765579" y="2570738"/>
            <a:ext cx="542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/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0AF6C8-1A30-428A-23C8-3796AA76C2C3}"/>
              </a:ext>
            </a:extLst>
          </p:cNvPr>
          <p:cNvSpPr txBox="1"/>
          <p:nvPr/>
        </p:nvSpPr>
        <p:spPr>
          <a:xfrm>
            <a:off x="4928954" y="1687178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 / DAD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50A149-4DB9-8BCA-A3B0-93B2D8E5A71A}"/>
              </a:ext>
            </a:extLst>
          </p:cNvPr>
          <p:cNvGrpSpPr/>
          <p:nvPr/>
        </p:nvGrpSpPr>
        <p:grpSpPr>
          <a:xfrm flipH="1">
            <a:off x="5395677" y="2645032"/>
            <a:ext cx="4201160" cy="1659522"/>
            <a:chOff x="3901757" y="-360224"/>
            <a:chExt cx="3173105" cy="1659522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7633C1B-94B8-3E4E-A59E-5C2F9DB09259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D5E674A-E16D-8CE1-0D02-AB8E816F7035}"/>
                </a:ext>
              </a:extLst>
            </p:cNvPr>
            <p:cNvSpPr txBox="1"/>
            <p:nvPr/>
          </p:nvSpPr>
          <p:spPr>
            <a:xfrm>
              <a:off x="4519159" y="899188"/>
              <a:ext cx="838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203532-A5B9-7D27-821F-B2997B7805C7}"/>
              </a:ext>
            </a:extLst>
          </p:cNvPr>
          <p:cNvGrpSpPr/>
          <p:nvPr/>
        </p:nvGrpSpPr>
        <p:grpSpPr>
          <a:xfrm>
            <a:off x="630290" y="1837002"/>
            <a:ext cx="2234904" cy="1147949"/>
            <a:chOff x="60545" y="1273329"/>
            <a:chExt cx="2234904" cy="1147949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FF12F0A-5277-ACE8-2C01-DA04F2FDE51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11A27E6-4ED7-AEAD-AFAD-CACA8CDBABAD}"/>
                </a:ext>
              </a:extLst>
            </p:cNvPr>
            <p:cNvSpPr txBox="1"/>
            <p:nvPr/>
          </p:nvSpPr>
          <p:spPr>
            <a:xfrm>
              <a:off x="60545" y="1273329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114" name="Arc 113">
            <a:extLst>
              <a:ext uri="{FF2B5EF4-FFF2-40B4-BE49-F238E27FC236}">
                <a16:creationId xmlns:a16="http://schemas.microsoft.com/office/drawing/2014/main" id="{3FD4F82B-4D1F-C6A3-612B-DA3681413749}"/>
              </a:ext>
            </a:extLst>
          </p:cNvPr>
          <p:cNvSpPr/>
          <p:nvPr/>
        </p:nvSpPr>
        <p:spPr>
          <a:xfrm rot="10800000" flipV="1">
            <a:off x="3139879" y="1645704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C6CB51C-485F-1F47-2445-B0735462725C}"/>
              </a:ext>
            </a:extLst>
          </p:cNvPr>
          <p:cNvGrpSpPr/>
          <p:nvPr/>
        </p:nvGrpSpPr>
        <p:grpSpPr>
          <a:xfrm>
            <a:off x="3103177" y="2459606"/>
            <a:ext cx="2339640" cy="1401423"/>
            <a:chOff x="2331493" y="2032206"/>
            <a:chExt cx="2339640" cy="1401423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2567A0B7-69ED-FB01-8084-6B78D16B8745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BBD532-29CB-F301-FAC4-332EF58E31DD}"/>
                </a:ext>
              </a:extLst>
            </p:cNvPr>
            <p:cNvSpPr txBox="1"/>
            <p:nvPr/>
          </p:nvSpPr>
          <p:spPr>
            <a:xfrm>
              <a:off x="2434623" y="306429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118" name="Arc 117">
            <a:extLst>
              <a:ext uri="{FF2B5EF4-FFF2-40B4-BE49-F238E27FC236}">
                <a16:creationId xmlns:a16="http://schemas.microsoft.com/office/drawing/2014/main" id="{F656223C-2037-E84C-E5C9-A34BBD8DBFEC}"/>
              </a:ext>
            </a:extLst>
          </p:cNvPr>
          <p:cNvSpPr/>
          <p:nvPr/>
        </p:nvSpPr>
        <p:spPr>
          <a:xfrm rot="10800000">
            <a:off x="2909206" y="2378138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65173D-6F01-A9B8-B1B5-546027C469E7}"/>
              </a:ext>
            </a:extLst>
          </p:cNvPr>
          <p:cNvSpPr txBox="1"/>
          <p:nvPr/>
        </p:nvSpPr>
        <p:spPr>
          <a:xfrm>
            <a:off x="4020820" y="4016733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SA all other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DE29ACF-E74D-8C0D-9551-FF3A5E809981}"/>
              </a:ext>
            </a:extLst>
          </p:cNvPr>
          <p:cNvSpPr txBox="1"/>
          <p:nvPr/>
        </p:nvSpPr>
        <p:spPr>
          <a:xfrm>
            <a:off x="7886458" y="257073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SA</a:t>
            </a:r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D4EDA4-EC19-22DA-92F1-C010041FC915}"/>
              </a:ext>
            </a:extLst>
          </p:cNvPr>
          <p:cNvSpPr/>
          <p:nvPr/>
        </p:nvSpPr>
        <p:spPr>
          <a:xfrm rot="10800000" flipH="1" flipV="1">
            <a:off x="3001779" y="1280509"/>
            <a:ext cx="6942176" cy="2736224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69E837-4B60-AE49-86C5-BB489A8B7975}"/>
              </a:ext>
            </a:extLst>
          </p:cNvPr>
          <p:cNvSpPr txBox="1"/>
          <p:nvPr/>
        </p:nvSpPr>
        <p:spPr>
          <a:xfrm>
            <a:off x="6838439" y="1332953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E53BB060-76F9-DE98-7C9D-56C66AC8BF3B}"/>
              </a:ext>
            </a:extLst>
          </p:cNvPr>
          <p:cNvSpPr/>
          <p:nvPr/>
        </p:nvSpPr>
        <p:spPr>
          <a:xfrm rot="21277514" flipH="1">
            <a:off x="4775470" y="2124078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73AE61-1ACB-6475-7E50-483BB1AA3BF3}"/>
              </a:ext>
            </a:extLst>
          </p:cNvPr>
          <p:cNvSpPr txBox="1"/>
          <p:nvPr/>
        </p:nvSpPr>
        <p:spPr>
          <a:xfrm>
            <a:off x="3955813" y="2118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</p:spTree>
    <p:extLst>
      <p:ext uri="{BB962C8B-B14F-4D97-AF65-F5344CB8AC3E}">
        <p14:creationId xmlns:p14="http://schemas.microsoft.com/office/powerpoint/2010/main" val="1331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2472902" y="309660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4758545" y="308752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036440" y="310165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1947462" y="349256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3320592" y="3106015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272585" y="348349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</p:cNvCxnSpPr>
          <p:nvPr/>
        </p:nvCxnSpPr>
        <p:spPr>
          <a:xfrm>
            <a:off x="5558228" y="349345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FCF09A-0537-5CD2-B054-78AF01846806}"/>
              </a:ext>
            </a:extLst>
          </p:cNvPr>
          <p:cNvSpPr/>
          <p:nvPr/>
        </p:nvSpPr>
        <p:spPr>
          <a:xfrm>
            <a:off x="9310566" y="3135889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CBA3E5-1957-47FA-F091-16CDDCF537B0}"/>
              </a:ext>
            </a:extLst>
          </p:cNvPr>
          <p:cNvCxnSpPr>
            <a:cxnSpLocks/>
          </p:cNvCxnSpPr>
          <p:nvPr/>
        </p:nvCxnSpPr>
        <p:spPr>
          <a:xfrm>
            <a:off x="7824606" y="3492568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5765579" y="3078355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 /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1475D1-B4B3-7C8B-709D-7C993A89FE0A}"/>
              </a:ext>
            </a:extLst>
          </p:cNvPr>
          <p:cNvSpPr txBox="1"/>
          <p:nvPr/>
        </p:nvSpPr>
        <p:spPr>
          <a:xfrm>
            <a:off x="5430527" y="2109759"/>
            <a:ext cx="91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 / @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B1CC4F-E437-CDCA-8533-437F321528E4}"/>
              </a:ext>
            </a:extLst>
          </p:cNvPr>
          <p:cNvGrpSpPr/>
          <p:nvPr/>
        </p:nvGrpSpPr>
        <p:grpSpPr>
          <a:xfrm flipH="1">
            <a:off x="5355494" y="2829155"/>
            <a:ext cx="4088943" cy="1592600"/>
            <a:chOff x="4016863" y="-683718"/>
            <a:chExt cx="3088348" cy="1592600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B0B81C45-909E-609B-A92D-EB9833F4AB5B}"/>
                </a:ext>
              </a:extLst>
            </p:cNvPr>
            <p:cNvSpPr/>
            <p:nvPr/>
          </p:nvSpPr>
          <p:spPr>
            <a:xfrm flipH="1" flipV="1">
              <a:off x="4016863" y="-683718"/>
              <a:ext cx="3088348" cy="1286735"/>
            </a:xfrm>
            <a:prstGeom prst="arc">
              <a:avLst>
                <a:gd name="adj1" fmla="val 11214703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D42B39-0AC5-4B32-BD44-6C4074106190}"/>
                </a:ext>
              </a:extLst>
            </p:cNvPr>
            <p:cNvSpPr txBox="1"/>
            <p:nvPr/>
          </p:nvSpPr>
          <p:spPr>
            <a:xfrm>
              <a:off x="4298617" y="508772"/>
              <a:ext cx="827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1CF3BC-0B37-6966-C218-38931B0DE44A}"/>
              </a:ext>
            </a:extLst>
          </p:cNvPr>
          <p:cNvGrpSpPr/>
          <p:nvPr/>
        </p:nvGrpSpPr>
        <p:grpSpPr>
          <a:xfrm>
            <a:off x="672379" y="2312237"/>
            <a:ext cx="2192815" cy="1180331"/>
            <a:chOff x="102634" y="1240947"/>
            <a:chExt cx="2192815" cy="1180331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6BA82D89-73C4-EF9D-A735-749A86F16B49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18C65C-59B1-7948-FE97-3710BB4C7D7D}"/>
                </a:ext>
              </a:extLst>
            </p:cNvPr>
            <p:cNvSpPr txBox="1"/>
            <p:nvPr/>
          </p:nvSpPr>
          <p:spPr>
            <a:xfrm>
              <a:off x="102634" y="1240947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800000" flipV="1">
            <a:off x="3139880" y="2055021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A0D3505-0A8A-18B6-1BA8-A00A59D75ECC}"/>
              </a:ext>
            </a:extLst>
          </p:cNvPr>
          <p:cNvGrpSpPr/>
          <p:nvPr/>
        </p:nvGrpSpPr>
        <p:grpSpPr>
          <a:xfrm>
            <a:off x="3053130" y="2967223"/>
            <a:ext cx="2236510" cy="1411673"/>
            <a:chOff x="2281446" y="2032206"/>
            <a:chExt cx="2236510" cy="1411673"/>
          </a:xfrm>
        </p:grpSpPr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8C1B3CE-2C95-AA04-2075-B1333AFB5500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CB6818-FAED-EB7C-05E4-157D404B3408}"/>
                </a:ext>
              </a:extLst>
            </p:cNvPr>
            <p:cNvSpPr txBox="1"/>
            <p:nvPr/>
          </p:nvSpPr>
          <p:spPr>
            <a:xfrm>
              <a:off x="2281446" y="307454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800000">
            <a:off x="2909206" y="2885755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79407A-9CB9-FBC1-0506-57902FE65A29}"/>
              </a:ext>
            </a:extLst>
          </p:cNvPr>
          <p:cNvSpPr txBox="1"/>
          <p:nvPr/>
        </p:nvSpPr>
        <p:spPr>
          <a:xfrm>
            <a:off x="3806134" y="447892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SO all other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FA1618-CE6A-70E7-17ED-68D7742C5050}"/>
              </a:ext>
            </a:extLst>
          </p:cNvPr>
          <p:cNvSpPr txBox="1"/>
          <p:nvPr/>
        </p:nvSpPr>
        <p:spPr>
          <a:xfrm>
            <a:off x="7886458" y="307835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SO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820BEF10-3FD4-07E0-9511-4C3E672ADB77}"/>
              </a:ext>
            </a:extLst>
          </p:cNvPr>
          <p:cNvSpPr/>
          <p:nvPr/>
        </p:nvSpPr>
        <p:spPr>
          <a:xfrm rot="10800000" flipH="1" flipV="1">
            <a:off x="3001779" y="1707778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0E26E5-F972-235C-94E0-0DFC704EC362}"/>
              </a:ext>
            </a:extLst>
          </p:cNvPr>
          <p:cNvSpPr txBox="1"/>
          <p:nvPr/>
        </p:nvSpPr>
        <p:spPr>
          <a:xfrm>
            <a:off x="6900291" y="1744169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4775470" y="263169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015F0C-9378-C011-092F-B38808F0175B}"/>
              </a:ext>
            </a:extLst>
          </p:cNvPr>
          <p:cNvSpPr txBox="1"/>
          <p:nvPr/>
        </p:nvSpPr>
        <p:spPr>
          <a:xfrm>
            <a:off x="3955813" y="2625862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003997" y="527182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9F3F27C-8FBA-76D7-F11C-3650A1EE78CC}"/>
              </a:ext>
            </a:extLst>
          </p:cNvPr>
          <p:cNvSpPr txBox="1"/>
          <p:nvPr/>
        </p:nvSpPr>
        <p:spPr>
          <a:xfrm>
            <a:off x="4854984" y="5646192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 / DAD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2555025" y="3024139"/>
            <a:ext cx="6755538" cy="2535327"/>
          </a:xfrm>
          <a:prstGeom prst="arc">
            <a:avLst>
              <a:gd name="adj1" fmla="val 13634973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7AEC27C-3EB3-A28C-8C6B-67268A64E28A}"/>
              </a:ext>
            </a:extLst>
          </p:cNvPr>
          <p:cNvSpPr txBox="1"/>
          <p:nvPr/>
        </p:nvSpPr>
        <p:spPr>
          <a:xfrm>
            <a:off x="4329926" y="5178554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SA all other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B7DFD01-B695-155E-3F11-5E441875A97D}"/>
              </a:ext>
            </a:extLst>
          </p:cNvPr>
          <p:cNvSpPr txBox="1"/>
          <p:nvPr/>
        </p:nvSpPr>
        <p:spPr>
          <a:xfrm>
            <a:off x="8130521" y="5030552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 SA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  <a:endCxn id="106" idx="1"/>
          </p:cNvCxnSpPr>
          <p:nvPr/>
        </p:nvCxnSpPr>
        <p:spPr>
          <a:xfrm>
            <a:off x="5434504" y="3763486"/>
            <a:ext cx="1685469" cy="162431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829836" y="473294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/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800000">
            <a:off x="2204957" y="2532615"/>
            <a:ext cx="7296163" cy="3502515"/>
          </a:xfrm>
          <a:prstGeom prst="arc">
            <a:avLst>
              <a:gd name="adj1" fmla="val 13993543"/>
              <a:gd name="adj2" fmla="val 63388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0347208-8883-3AC8-F63B-3F567F5E1648}"/>
              </a:ext>
            </a:extLst>
          </p:cNvPr>
          <p:cNvCxnSpPr>
            <a:cxnSpLocks/>
          </p:cNvCxnSpPr>
          <p:nvPr/>
        </p:nvCxnSpPr>
        <p:spPr>
          <a:xfrm flipV="1">
            <a:off x="7737886" y="3927824"/>
            <a:ext cx="1856285" cy="1521030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455671783"/>
              </p:ext>
            </p:extLst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4EE3-1FE6-AC42-9742-7E2543D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</p:spPr>
        <p:txBody>
          <a:bodyPr/>
          <a:lstStyle/>
          <a:p>
            <a:r>
              <a:rPr lang="en-US" dirty="0"/>
              <a:t>Caution: Char type can be either signed or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E74-4115-E84D-9034-0841FBCF9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611860"/>
            <a:ext cx="5397062" cy="4041701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 c is being cast promoted to an int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So, what is printed?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Depends on the hardware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arm (pi-cluster)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unsigned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255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Intel 64-bit (ieng6)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F374-AFB3-1F9E-4AC9-7B0618A39C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847" y="950988"/>
            <a:ext cx="10190480" cy="1275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char: </a:t>
            </a:r>
            <a:r>
              <a:rPr lang="en-US" dirty="0"/>
              <a:t>8 bits positive values only 0 to 255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37440"/>
                </a:solidFill>
              </a:rPr>
              <a:t>signed</a:t>
            </a:r>
            <a:r>
              <a:rPr lang="en-US" dirty="0">
                <a:solidFill>
                  <a:srgbClr val="F37440"/>
                </a:solidFill>
              </a:rPr>
              <a:t> char: </a:t>
            </a:r>
            <a:r>
              <a:rPr lang="en-US" dirty="0"/>
              <a:t>8 bits negative &amp; positive values (-128 to +127)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(with no modifier): 8-bit (</a:t>
            </a:r>
            <a:r>
              <a:rPr lang="en-US" dirty="0">
                <a:solidFill>
                  <a:srgbClr val="FF0000"/>
                </a:solidFill>
              </a:rPr>
              <a:t>signed or unsigned: implementation dependent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D55748-67B5-174E-AA99-B2CE17105FFA}"/>
              </a:ext>
            </a:extLst>
          </p:cNvPr>
          <p:cNvSpPr/>
          <p:nvPr/>
        </p:nvSpPr>
        <p:spPr bwMode="auto"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c = 255;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4B11-7828-3342-8362-F2BE21A54E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5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8016"/>
              </p:ext>
            </p:extLst>
          </p:nvPr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CSE30 </a:t>
            </a:r>
            <a:r>
              <a:rPr lang="en-US" dirty="0"/>
              <a:t>Class Resources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4170" y="582729"/>
            <a:ext cx="8938510" cy="61605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Section B Lecture Slides: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/cse30-sp24/Muller-Slides</a:t>
            </a:r>
          </a:p>
          <a:p>
            <a:pPr lvl="1"/>
            <a:r>
              <a:rPr lang="en-US" sz="1800" dirty="0"/>
              <a:t>Located on class </a:t>
            </a:r>
            <a:r>
              <a:rPr lang="en-US" sz="1800" dirty="0" err="1"/>
              <a:t>github</a:t>
            </a:r>
            <a:r>
              <a:rPr lang="en-US" sz="1800" dirty="0"/>
              <a:t> in both </a:t>
            </a:r>
            <a:r>
              <a:rPr lang="en-US" sz="1800" dirty="0">
                <a:solidFill>
                  <a:srgbClr val="2C895B"/>
                </a:solidFill>
              </a:rPr>
              <a:t>pptx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pdf</a:t>
            </a:r>
            <a:r>
              <a:rPr lang="en-US" sz="1800" dirty="0"/>
              <a:t> format</a:t>
            </a:r>
            <a:endParaRPr lang="en-US" sz="1800" b="1" dirty="0">
              <a:solidFill>
                <a:srgbClr val="F3753F"/>
              </a:solidFill>
            </a:endParaRPr>
          </a:p>
          <a:p>
            <a:pPr lvl="1"/>
            <a:r>
              <a:rPr lang="en-US" sz="1800" dirty="0"/>
              <a:t>Slides </a:t>
            </a:r>
            <a:r>
              <a:rPr lang="en-US" sz="1800" b="1" dirty="0">
                <a:solidFill>
                  <a:srgbClr val="0070C0"/>
                </a:solidFill>
              </a:rPr>
              <a:t>are updated constantly </a:t>
            </a:r>
            <a:r>
              <a:rPr lang="en-US" sz="1800" dirty="0"/>
              <a:t>to correct errors and to improve content 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Version is at the upper left on the title slide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Always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check</a:t>
            </a:r>
            <a:r>
              <a:rPr lang="en-US" sz="1800" dirty="0">
                <a:solidFill>
                  <a:srgbClr val="2C895B"/>
                </a:solidFill>
              </a:rPr>
              <a:t> you have the current version the morning before lecture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Class </a:t>
            </a:r>
            <a:r>
              <a:rPr lang="en-US" sz="1800" b="1" dirty="0" err="1">
                <a:solidFill>
                  <a:schemeClr val="accent1"/>
                </a:solidFill>
              </a:rPr>
              <a:t>github</a:t>
            </a:r>
            <a:r>
              <a:rPr lang="en-US" sz="1800" b="1" dirty="0">
                <a:solidFill>
                  <a:schemeClr val="accent1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Piazza</a:t>
            </a:r>
            <a:r>
              <a:rPr lang="en-US" sz="1800" b="1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piazza.com</a:t>
            </a:r>
            <a:r>
              <a:rPr lang="en-US" sz="1800" dirty="0">
                <a:solidFill>
                  <a:srgbClr val="7030A0"/>
                </a:solidFill>
              </a:rPr>
              <a:t>/</a:t>
            </a:r>
            <a:r>
              <a:rPr lang="en-US" sz="1800" dirty="0" err="1">
                <a:solidFill>
                  <a:srgbClr val="7030A0"/>
                </a:solidFill>
              </a:rPr>
              <a:t>ucsd</a:t>
            </a:r>
            <a:r>
              <a:rPr lang="en-US" sz="1800" dirty="0">
                <a:solidFill>
                  <a:srgbClr val="7030A0"/>
                </a:solidFill>
              </a:rPr>
              <a:t>/spring2024/cse30_sp24_a0/home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First Place to go to </a:t>
            </a:r>
            <a:r>
              <a:rPr lang="en-US" sz="1800" dirty="0">
                <a:solidFill>
                  <a:schemeClr val="accent6"/>
                </a:solidFill>
              </a:rPr>
              <a:t>for</a:t>
            </a:r>
            <a:r>
              <a:rPr lang="en-US" sz="1800" b="1" dirty="0">
                <a:solidFill>
                  <a:srgbClr val="2C895B"/>
                </a:solidFill>
              </a:rPr>
              <a:t> Q/A </a:t>
            </a:r>
            <a:r>
              <a:rPr lang="en-US" sz="1800" dirty="0">
                <a:solidFill>
                  <a:schemeClr val="accent6"/>
                </a:solidFill>
              </a:rPr>
              <a:t>and</a:t>
            </a:r>
            <a:r>
              <a:rPr lang="en-US" sz="1800" b="1" dirty="0">
                <a:solidFill>
                  <a:srgbClr val="2C895B"/>
                </a:solidFill>
              </a:rPr>
              <a:t> important announcements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Public piazza posts are for: </a:t>
            </a:r>
            <a:r>
              <a:rPr lang="en-US" sz="1800" dirty="0">
                <a:solidFill>
                  <a:schemeClr val="tx2"/>
                </a:solidFill>
              </a:rPr>
              <a:t>general questions on PA's and lectures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Do not post publicly </a:t>
            </a:r>
            <a:r>
              <a:rPr lang="en-US" sz="1800" dirty="0">
                <a:solidFill>
                  <a:schemeClr val="accent6"/>
                </a:solidFill>
              </a:rPr>
              <a:t>any parts of an assignment, quiz or exam solution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</a:rPr>
              <a:t>Private posts are for: </a:t>
            </a:r>
            <a:r>
              <a:rPr lang="en-US" sz="1800" dirty="0">
                <a:solidFill>
                  <a:schemeClr val="accent6"/>
                </a:solidFill>
              </a:rPr>
              <a:t>specific situation relating to just you or you are not sure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Tutor Lab hour schedule: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autograder.ucsd.edu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For getting help from the tutors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Canvas</a:t>
            </a:r>
            <a:r>
              <a:rPr lang="en-US" sz="1800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canvas.ucsd.edu</a:t>
            </a:r>
            <a:r>
              <a:rPr lang="en-US" sz="1800" dirty="0">
                <a:solidFill>
                  <a:srgbClr val="7030A0"/>
                </a:solidFill>
              </a:rPr>
              <a:t>/courses/54650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quizzes, textbooks, programming assignments, exams</a:t>
            </a:r>
            <a:endParaRPr lang="en-US" sz="1800" b="1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rgbClr val="0070C0"/>
                </a:solidFill>
              </a:rPr>
              <a:t>Gradescope</a:t>
            </a:r>
            <a:r>
              <a:rPr lang="en-US" sz="1800" b="1" dirty="0">
                <a:solidFill>
                  <a:srgbClr val="0070C0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www.gradescope.com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Submitting programming assignments </a:t>
            </a:r>
          </a:p>
          <a:p>
            <a:pPr lvl="1"/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0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67182"/>
          </a:xfrm>
        </p:spPr>
        <p:txBody>
          <a:bodyPr/>
          <a:lstStyle/>
          <a:p>
            <a:r>
              <a:rPr lang="en-US" dirty="0"/>
              <a:t>Aside: Suppress compiler warnings on fall throughs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754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When </a:t>
            </a:r>
            <a:r>
              <a:rPr lang="en-US" sz="1800" b="1" dirty="0"/>
              <a:t>writing switch statements </a:t>
            </a:r>
            <a:r>
              <a:rPr lang="en-US" sz="1800" dirty="0"/>
              <a:t>in C it is not uncommon to see a case use a </a:t>
            </a:r>
            <a:r>
              <a:rPr lang="en-US" sz="1800" b="1" dirty="0"/>
              <a:t>fall through </a:t>
            </a:r>
            <a:r>
              <a:rPr lang="en-US" sz="1800" dirty="0"/>
              <a:t>to the next case below it </a:t>
            </a:r>
            <a:r>
              <a:rPr lang="en-US" sz="1800" dirty="0">
                <a:solidFill>
                  <a:schemeClr val="accent1"/>
                </a:solidFill>
              </a:rPr>
              <a:t>(this is legal to do in C)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Why do this</a:t>
            </a:r>
            <a:r>
              <a:rPr lang="en-US" sz="1800" dirty="0"/>
              <a:t>: First state does extra steps and then the same steps as the "fall through" state</a:t>
            </a:r>
          </a:p>
          <a:p>
            <a:pPr lvl="1"/>
            <a:r>
              <a:rPr lang="en-US" sz="1800" dirty="0"/>
              <a:t>But compilers often (with extra checking flags, using heuristics) decide to flag this as a potential error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The Fix: </a:t>
            </a:r>
            <a:r>
              <a:rPr lang="en-US" sz="1800" dirty="0"/>
              <a:t>use the comment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r>
              <a:rPr lang="en-US" sz="1800" dirty="0"/>
              <a:t> (a bit of a "hack</a:t>
            </a:r>
            <a:r>
              <a:rPr lang="en-US" sz="1800" dirty="0">
                <a:sym typeface="Wingdings" pitchFamily="2" charset="2"/>
              </a:rPr>
              <a:t>"  )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505422" y="2341904"/>
            <a:ext cx="2339972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3054087" y="2413337"/>
            <a:ext cx="863249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switch.c:11:9: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 statement may fall through [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=implicit-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fallthrough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11 |         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   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switch.c:12:5: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12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cc1: all warnings being treated as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505421" y="4519962"/>
            <a:ext cx="233997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endParaRPr lang="en-US" sz="1200" b="1" i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3054087" y="4992435"/>
            <a:ext cx="435888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400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57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1082" y="584298"/>
            <a:ext cx="4898834" cy="5450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5"/>
                </a:solidFill>
              </a:rPr>
              <a:t>C Functions </a:t>
            </a:r>
            <a:r>
              <a:rPr lang="en-US" sz="1800" b="1" dirty="0">
                <a:solidFill>
                  <a:srgbClr val="FF0000"/>
                </a:solidFill>
              </a:rPr>
              <a:t>are not </a:t>
            </a:r>
            <a:r>
              <a:rPr lang="en-US" sz="18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no classes, no objects</a:t>
            </a:r>
            <a:endParaRPr lang="en-US" sz="1800" b="1" dirty="0">
              <a:solidFill>
                <a:schemeClr val="accent5"/>
              </a:solidFill>
            </a:endParaRPr>
          </a:p>
          <a:p>
            <a:r>
              <a:rPr lang="en-US" sz="1800" b="1" dirty="0">
                <a:solidFill>
                  <a:schemeClr val="accent5"/>
                </a:solidFill>
              </a:rPr>
              <a:t>C function definition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returns a value </a:t>
            </a:r>
            <a:r>
              <a:rPr lang="en-US" sz="1800" dirty="0"/>
              <a:t>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zero</a:t>
            </a:r>
            <a:r>
              <a:rPr lang="en-US" sz="1800" dirty="0">
                <a:solidFill>
                  <a:srgbClr val="0070C0"/>
                </a:solidFill>
              </a:rPr>
              <a:t> or more </a:t>
            </a:r>
            <a:r>
              <a:rPr lang="en-US" sz="1800" b="1" i="1" dirty="0">
                <a:solidFill>
                  <a:srgbClr val="2C895B"/>
                </a:solidFill>
              </a:rPr>
              <a:t>typed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program must have initial (start) function: int </a:t>
            </a:r>
            <a:r>
              <a:rPr lang="en-US" sz="1800" dirty="0">
                <a:solidFill>
                  <a:schemeClr val="accent5"/>
                </a:solidFill>
              </a:rPr>
              <a:t>main() 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chemeClr val="tx2"/>
                </a:solidFill>
              </a:rPr>
              <a:t>is the </a:t>
            </a:r>
            <a:r>
              <a:rPr lang="en-US" sz="1800" b="1" dirty="0">
                <a:solidFill>
                  <a:srgbClr val="F3753F"/>
                </a:solidFill>
              </a:rPr>
              <a:t>first function in your code </a:t>
            </a:r>
            <a:r>
              <a:rPr lang="en-US" sz="18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rgbClr val="2C895B"/>
                </a:solidFill>
              </a:rPr>
              <a:t>is </a:t>
            </a:r>
            <a:r>
              <a:rPr lang="en-US" sz="1800" b="1" dirty="0">
                <a:solidFill>
                  <a:srgbClr val="2C895B"/>
                </a:solidFill>
              </a:rPr>
              <a:t>not the first function </a:t>
            </a:r>
            <a:r>
              <a:rPr lang="en-US" sz="1800" dirty="0">
                <a:solidFill>
                  <a:srgbClr val="2C895B"/>
                </a:solidFill>
              </a:rPr>
              <a:t>to run in a Linux process, </a:t>
            </a:r>
            <a:r>
              <a:rPr lang="en-US" sz="1800" dirty="0">
                <a:solidFill>
                  <a:schemeClr val="accent6"/>
                </a:solidFill>
              </a:rPr>
              <a:t>it is </a:t>
            </a: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later in course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You should never make a call to main() from your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4275534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2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489" y="1606197"/>
            <a:ext cx="6768493" cy="49559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arguments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 </a:t>
            </a:r>
            <a:r>
              <a:rPr lang="en-US" sz="2200" dirty="0">
                <a:solidFill>
                  <a:srgbClr val="FF0000"/>
                </a:solidFill>
              </a:rPr>
              <a:t>is COPIED </a:t>
            </a:r>
            <a:r>
              <a:rPr lang="en-US" sz="2200" dirty="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</a:t>
            </a:r>
            <a:endParaRPr lang="en-US" sz="22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 Parameter passing 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433888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5998" y="1070819"/>
            <a:ext cx="617659" cy="150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10466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287943" y="2038415"/>
            <a:ext cx="9178233" cy="2185273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1281952"/>
            <a:ext cx="11528344" cy="49029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Make sure you bring your copy of lecture slides to class, it helps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How to get my attention in class</a:t>
            </a:r>
            <a:endParaRPr lang="en-US" sz="2400" b="1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I </a:t>
            </a:r>
            <a:r>
              <a:rPr lang="en-US" sz="2400" b="1" dirty="0">
                <a:solidFill>
                  <a:schemeClr val="accent6"/>
                </a:solidFill>
              </a:rPr>
              <a:t>never intentionally ignore questions</a:t>
            </a:r>
            <a:r>
              <a:rPr lang="en-US" sz="2400" dirty="0">
                <a:solidFill>
                  <a:srgbClr val="FF0000"/>
                </a:solidFill>
              </a:rPr>
              <a:t>; I </a:t>
            </a:r>
            <a:r>
              <a:rPr lang="en-US" sz="2400" b="1" dirty="0">
                <a:solidFill>
                  <a:srgbClr val="FF0000"/>
                </a:solidFill>
              </a:rPr>
              <a:t>just may not see you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Raise your hand</a:t>
            </a:r>
            <a:r>
              <a:rPr lang="en-US" sz="2400" dirty="0">
                <a:solidFill>
                  <a:schemeClr val="tx2"/>
                </a:solidFill>
              </a:rPr>
              <a:t>, or just </a:t>
            </a:r>
            <a:r>
              <a:rPr lang="en-US" sz="2400" b="1" dirty="0">
                <a:solidFill>
                  <a:srgbClr val="FF0000"/>
                </a:solidFill>
              </a:rPr>
              <a:t>call out </a:t>
            </a:r>
            <a:r>
              <a:rPr lang="en-US" sz="2400" dirty="0">
                <a:solidFill>
                  <a:schemeClr val="accent6"/>
                </a:solidFill>
              </a:rPr>
              <a:t>if I appear to </a:t>
            </a:r>
            <a:r>
              <a:rPr lang="en-US" sz="2400" b="1" dirty="0">
                <a:solidFill>
                  <a:schemeClr val="accent6"/>
                </a:solidFill>
              </a:rPr>
              <a:t>ignore you by accident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You must </a:t>
            </a:r>
            <a:r>
              <a:rPr lang="en-US" sz="2400" b="1" dirty="0">
                <a:solidFill>
                  <a:srgbClr val="FF0000"/>
                </a:solidFill>
              </a:rPr>
              <a:t>SLOW ME DOWN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2C895B"/>
                </a:solidFill>
              </a:rPr>
              <a:t>Otherwise,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2C895B"/>
                </a:solidFill>
              </a:rPr>
              <a:t>I tend to speed up</a:t>
            </a:r>
          </a:p>
          <a:p>
            <a:pPr lvl="1"/>
            <a:r>
              <a:rPr lang="en-US" sz="2400" dirty="0">
                <a:solidFill>
                  <a:srgbClr val="2C895B"/>
                </a:solidFill>
              </a:rPr>
              <a:t>Please do not be shy, </a:t>
            </a:r>
            <a:r>
              <a:rPr lang="en-US" sz="2400" b="1" dirty="0">
                <a:solidFill>
                  <a:srgbClr val="FF0000"/>
                </a:solidFill>
              </a:rPr>
              <a:t>speak up </a:t>
            </a:r>
            <a:r>
              <a:rPr lang="en-US" sz="2400" dirty="0">
                <a:solidFill>
                  <a:srgbClr val="2C895B"/>
                </a:solidFill>
              </a:rPr>
              <a:t>and </a:t>
            </a:r>
            <a:r>
              <a:rPr lang="en-US" sz="2400" b="1" dirty="0">
                <a:solidFill>
                  <a:schemeClr val="accent1"/>
                </a:solidFill>
              </a:rPr>
              <a:t>remind me to slow down </a:t>
            </a:r>
            <a:endParaRPr lang="en-US" sz="2400" dirty="0">
              <a:solidFill>
                <a:srgbClr val="2C895B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If you have questions, or I went too fast, or the material is not clear, etc.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Please ask me to go over it again (do this right away, not 5 slides later)</a:t>
            </a:r>
          </a:p>
          <a:p>
            <a:pPr lvl="2"/>
            <a:r>
              <a:rPr lang="en-US" sz="2200" dirty="0">
                <a:solidFill>
                  <a:srgbClr val="2C895B"/>
                </a:solidFill>
              </a:rPr>
              <a:t>Just don’t sit there and waste your time</a:t>
            </a:r>
            <a:endParaRPr lang="en-US" sz="2200" dirty="0">
              <a:solidFill>
                <a:srgbClr val="0070C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my responsibility: </a:t>
            </a:r>
            <a:r>
              <a:rPr lang="en-US" sz="2400" dirty="0">
                <a:solidFill>
                  <a:schemeClr val="tx2"/>
                </a:solidFill>
              </a:rPr>
              <a:t>help you learn the material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your responsibility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ask questions </a:t>
            </a:r>
            <a:r>
              <a:rPr lang="en-US" sz="2400" dirty="0">
                <a:solidFill>
                  <a:srgbClr val="2C895B"/>
                </a:solidFill>
              </a:rPr>
              <a:t>(I love questions, they also slow me down!)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Surviving Section B Lectures (In-person)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9606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70"/>
            <a:ext cx="10918426" cy="4090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 - </a:t>
            </a:r>
            <a:r>
              <a:rPr lang="en-US" dirty="0">
                <a:solidFill>
                  <a:srgbClr val="2C895B"/>
                </a:solidFill>
              </a:rPr>
              <a:t>Defaults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1866" y="1609722"/>
            <a:ext cx="8581851" cy="38141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2C895B"/>
                </a:solidFill>
              </a:rPr>
              <a:t>Read/write </a:t>
            </a:r>
            <a:r>
              <a:rPr lang="en-US" altLang="en-US" sz="2000" dirty="0">
                <a:solidFill>
                  <a:schemeClr val="tx2"/>
                </a:solidFill>
              </a:rPr>
              <a:t>functions </a:t>
            </a:r>
            <a:r>
              <a:rPr lang="en-US" altLang="en-US" sz="2000" i="1" dirty="0">
                <a:solidFill>
                  <a:srgbClr val="0070C0"/>
                </a:solidFill>
              </a:rPr>
              <a:t>advance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2000" dirty="0">
                <a:solidFill>
                  <a:srgbClr val="2C895B"/>
                </a:solidFill>
              </a:rPr>
              <a:t>from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TOF </a:t>
            </a:r>
            <a:r>
              <a:rPr lang="en-US" altLang="en-US" sz="2000" dirty="0">
                <a:solidFill>
                  <a:srgbClr val="2C895B"/>
                </a:solidFill>
              </a:rPr>
              <a:t>towards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EOF </a:t>
            </a:r>
            <a:r>
              <a:rPr lang="en-US" altLang="en-US" sz="20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20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2000" dirty="0">
                <a:solidFill>
                  <a:schemeClr val="accent6"/>
                </a:solidFill>
              </a:rPr>
              <a:t>position pointer moves towards EOF by number of bytes read/written</a:t>
            </a:r>
          </a:p>
          <a:p>
            <a:pPr lvl="1"/>
            <a:r>
              <a:rPr lang="en-US" altLang="en-US" sz="2000" dirty="0">
                <a:solidFill>
                  <a:schemeClr val="accent1"/>
                </a:solidFill>
              </a:rPr>
              <a:t>This is called </a:t>
            </a:r>
            <a:r>
              <a:rPr lang="en-US" altLang="en-US" sz="2000" b="1" dirty="0">
                <a:solidFill>
                  <a:schemeClr val="accent1"/>
                </a:solidFill>
              </a:rPr>
              <a:t>S</a:t>
            </a:r>
            <a:r>
              <a:rPr lang="en-US" altLang="en-US" sz="20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20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EOF condition during a read operation</a:t>
            </a:r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20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20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EOF is </a:t>
            </a:r>
            <a:r>
              <a:rPr lang="en-US" altLang="en-US" sz="2000" b="1" dirty="0">
                <a:solidFill>
                  <a:srgbClr val="FF0000"/>
                </a:solidFill>
              </a:rPr>
              <a:t>NOT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2000" dirty="0">
                <a:solidFill>
                  <a:srgbClr val="0070C0"/>
                </a:solidFill>
              </a:rPr>
              <a:t>, but a condition on the stream</a:t>
            </a:r>
          </a:p>
          <a:p>
            <a:pPr lvl="1"/>
            <a:r>
              <a:rPr lang="en-US" altLang="en-US" sz="20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2000" dirty="0"/>
              <a:t>no more data is available to be read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EOF is usually a #define EOF -1 macro located in the file </a:t>
            </a:r>
            <a:r>
              <a:rPr lang="en-US" altLang="en-US" sz="2000" dirty="0" err="1">
                <a:solidFill>
                  <a:srgbClr val="0070C0"/>
                </a:solidFill>
              </a:rPr>
              <a:t>stdio.h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05" y="155860"/>
            <a:ext cx="11135062" cy="390520"/>
          </a:xfrm>
        </p:spPr>
        <p:txBody>
          <a:bodyPr/>
          <a:lstStyle/>
          <a:p>
            <a:r>
              <a:rPr lang="en-US" sz="2800" dirty="0" err="1"/>
              <a:t>stdio</a:t>
            </a:r>
            <a:r>
              <a:rPr lang="en-US" sz="2800" dirty="0"/>
              <a:t> File I/O – File Position Pointer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80632"/>
              </p:ext>
            </p:extLst>
          </p:nvPr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05634"/>
              </p:ext>
            </p:extLst>
          </p:nvPr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113054"/>
            <a:ext cx="9703403" cy="49431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C you must </a:t>
            </a:r>
            <a:r>
              <a:rPr lang="en-US" sz="2000" dirty="0">
                <a:solidFill>
                  <a:schemeClr val="accent1"/>
                </a:solidFill>
              </a:rPr>
              <a:t>define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or a function </a:t>
            </a:r>
            <a:r>
              <a:rPr lang="en-US" sz="2000" b="1" dirty="0">
                <a:solidFill>
                  <a:srgbClr val="F37440"/>
                </a:solidFill>
              </a:rPr>
              <a:t>before first use </a:t>
            </a:r>
            <a:r>
              <a:rPr lang="en-US" sz="2000" dirty="0"/>
              <a:t>in your code</a:t>
            </a: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3900" y="722668"/>
            <a:ext cx="10909427" cy="59368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u="sng" dirty="0">
                <a:solidFill>
                  <a:srgbClr val="2C895B"/>
                </a:solidFill>
              </a:rPr>
              <a:t>Go to lecture</a:t>
            </a:r>
            <a:endParaRPr lang="en-US" sz="2200" dirty="0">
              <a:solidFill>
                <a:srgbClr val="2C895B"/>
              </a:solidFill>
            </a:endParaRPr>
          </a:p>
          <a:p>
            <a:pPr lvl="1"/>
            <a:r>
              <a:rPr lang="en-US" sz="2200" dirty="0"/>
              <a:t>Before lecture go over the class slides </a:t>
            </a:r>
          </a:p>
          <a:p>
            <a:pPr lvl="1"/>
            <a:r>
              <a:rPr lang="en-US" sz="2200" dirty="0"/>
              <a:t>Lecture slides are posted the day before class (last minute updates that morning)</a:t>
            </a:r>
          </a:p>
          <a:p>
            <a:pPr lvl="1"/>
            <a:r>
              <a:rPr lang="en-US" sz="2200" dirty="0"/>
              <a:t>Keep your lecture slides up to date (I update them to fix errors and address questions)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Go to Discussion Sessions</a:t>
            </a:r>
            <a:endParaRPr lang="en-US" sz="2200" dirty="0"/>
          </a:p>
          <a:p>
            <a:pPr lvl="1"/>
            <a:r>
              <a:rPr lang="en-US" sz="2200" dirty="0"/>
              <a:t>ask the TA’s and Tutors for help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Studying for exams</a:t>
            </a:r>
          </a:p>
          <a:p>
            <a:pPr lvl="1"/>
            <a:r>
              <a:rPr lang="en-US" sz="2000" dirty="0"/>
              <a:t>All the exam question topics are found in my slides and the PA writeups</a:t>
            </a:r>
            <a:endParaRPr lang="en-US" sz="2200" dirty="0"/>
          </a:p>
          <a:p>
            <a:pPr lvl="1"/>
            <a:r>
              <a:rPr lang="en-US" sz="2000" dirty="0"/>
              <a:t>Try to write the exam yourself, with practice you will be able to guess the questions</a:t>
            </a:r>
          </a:p>
          <a:p>
            <a:r>
              <a:rPr lang="en-US" sz="2400" dirty="0"/>
              <a:t>Post to piazza when you have questions </a:t>
            </a:r>
          </a:p>
          <a:p>
            <a:r>
              <a:rPr lang="en-US" sz="2200" dirty="0"/>
              <a:t>Do the readings on time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Review the material: </a:t>
            </a:r>
            <a:r>
              <a:rPr lang="en-US" sz="2200" dirty="0"/>
              <a:t>watch the podcasts and occasional special topic videos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905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0918" y="953007"/>
            <a:ext cx="1065239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 </a:t>
            </a:r>
            <a:r>
              <a:rPr lang="en-US" sz="2000" dirty="0"/>
              <a:t>describes how to write the code </a:t>
            </a:r>
            <a:r>
              <a:rPr lang="en-US" sz="2000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 </a:t>
            </a:r>
            <a:r>
              <a:rPr lang="en-US" sz="2000" dirty="0"/>
              <a:t>describes how to write the code to use a variable 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 </a:t>
            </a:r>
            <a:r>
              <a:rPr lang="en-US" sz="1800" dirty="0">
                <a:solidFill>
                  <a:schemeClr val="accent6"/>
                </a:solidFill>
              </a:rPr>
              <a:t>to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/>
              <a:t>Use before declaration will implicitly default to </a:t>
            </a:r>
            <a:r>
              <a:rPr lang="en-US" sz="1800" b="1" dirty="0"/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that we need to relax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sz="2000" dirty="0">
                  <a:solidFill>
                    <a:srgbClr val="0070C0"/>
                  </a:solidFill>
                </a:rPr>
                <a:t>,  are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Creating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00B050"/>
                </a:solidFill>
              </a:rPr>
              <a:t>function declaration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Describes the function </a:t>
            </a:r>
            <a:r>
              <a:rPr lang="en-US" sz="2000" dirty="0">
                <a:solidFill>
                  <a:srgbClr val="0070C0"/>
                </a:solidFill>
              </a:rPr>
              <a:t>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965045"/>
            <a:ext cx="11331909" cy="48327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2000" b="1" dirty="0">
                <a:solidFill>
                  <a:srgbClr val="2C895B"/>
                </a:solidFill>
                <a:cs typeface="Cambria"/>
              </a:rPr>
              <a:t>prior to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is not implicitly initialized (value = garbage) by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executing code when entering scope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20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20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20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20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(also called a 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(remember definitions are also declarations)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hides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 that appears in the outer scope</a:t>
            </a:r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function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error: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undefined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undefined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"local" with static storage duration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Where things are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0659" y="741083"/>
            <a:ext cx="7670361" cy="55626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When your </a:t>
            </a:r>
            <a:r>
              <a:rPr lang="en-US" sz="2000" dirty="0">
                <a:solidFill>
                  <a:srgbClr val="2C895B"/>
                </a:solidFill>
              </a:rPr>
              <a:t>program is running </a:t>
            </a:r>
            <a:r>
              <a:rPr lang="en-US" sz="2000" dirty="0"/>
              <a:t>it has been </a:t>
            </a:r>
            <a:r>
              <a:rPr lang="en-US" sz="2000" dirty="0">
                <a:solidFill>
                  <a:srgbClr val="0070C0"/>
                </a:solidFill>
              </a:rPr>
              <a:t>loaded into memory </a:t>
            </a:r>
            <a:r>
              <a:rPr lang="en-US" sz="2000" dirty="0"/>
              <a:t>and is </a:t>
            </a:r>
            <a:r>
              <a:rPr lang="en-US" sz="2000" dirty="0">
                <a:solidFill>
                  <a:srgbClr val="F3753F"/>
                </a:solidFill>
              </a:rPr>
              <a:t>called a process (under the control of the OS)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Stack segment: </a:t>
            </a:r>
            <a:r>
              <a:rPr lang="en-US" sz="2000" i="1" dirty="0">
                <a:solidFill>
                  <a:schemeClr val="accent5"/>
                </a:solidFill>
              </a:rPr>
              <a:t>Local variables: defined in functions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Allocated/freed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Data segment + BSS: </a:t>
            </a:r>
            <a:r>
              <a:rPr lang="en-US" sz="2000" i="1" dirty="0">
                <a:solidFill>
                  <a:schemeClr val="accent5"/>
                </a:solidFill>
              </a:rPr>
              <a:t>Global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>
                <a:solidFill>
                  <a:schemeClr val="accent5"/>
                </a:solidFill>
              </a:rPr>
              <a:t>static </a:t>
            </a:r>
            <a:r>
              <a:rPr lang="en-US" sz="2000" dirty="0">
                <a:solidFill>
                  <a:schemeClr val="accent5"/>
                </a:solidFill>
              </a:rPr>
              <a:t>variables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Allocated/freed </a:t>
            </a:r>
            <a:r>
              <a:rPr lang="en-US" sz="2000" dirty="0"/>
              <a:t>when the entire process </a:t>
            </a:r>
            <a:r>
              <a:rPr lang="en-US" sz="2000" dirty="0">
                <a:solidFill>
                  <a:srgbClr val="7030A0"/>
                </a:solidFill>
              </a:rPr>
              <a:t>starts/exits</a:t>
            </a:r>
            <a:endParaRPr lang="en-US" sz="2000" dirty="0">
              <a:solidFill>
                <a:srgbClr val="2C895B"/>
              </a:solidFill>
            </a:endParaRP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BSS</a:t>
            </a:r>
            <a:r>
              <a:rPr lang="en-US" sz="1800" dirty="0"/>
              <a:t> - Static variables with an implicit initial value</a:t>
            </a: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Static Data </a:t>
            </a:r>
            <a:r>
              <a:rPr lang="en-US" sz="18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Heap segment: </a:t>
            </a:r>
            <a:r>
              <a:rPr lang="en-US" sz="2000" i="1" dirty="0">
                <a:solidFill>
                  <a:srgbClr val="2C895B"/>
                </a:solidFill>
              </a:rPr>
              <a:t>dynamically-allocated</a:t>
            </a:r>
            <a:r>
              <a:rPr lang="en-US" sz="2000" i="1" dirty="0"/>
              <a:t> (during runtime) </a:t>
            </a:r>
            <a:r>
              <a:rPr lang="en-US" sz="20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 to a library routine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library routines linked to your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Read Only Data: immutable </a:t>
            </a:r>
            <a:r>
              <a:rPr lang="en-US" sz="20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Text</a:t>
            </a:r>
            <a:r>
              <a:rPr lang="en-US" sz="2000" dirty="0"/>
              <a:t>: Your code in machine language + non-shared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8ED9-EE29-2414-1E5C-6F2717DA8BF1}"/>
              </a:ext>
            </a:extLst>
          </p:cNvPr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990910"/>
            <a:ext cx="11341354" cy="53504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6"/>
                </a:solidFill>
              </a:rPr>
              <a:t>Most important: </a:t>
            </a:r>
            <a:r>
              <a:rPr lang="en-US" sz="2200" dirty="0">
                <a:solidFill>
                  <a:srgbClr val="FF0000"/>
                </a:solidFill>
              </a:rPr>
              <a:t>Keep up, </a:t>
            </a:r>
            <a:r>
              <a:rPr lang="en-US" sz="2200" b="1" dirty="0">
                <a:solidFill>
                  <a:srgbClr val="FF0000"/>
                </a:solidFill>
              </a:rPr>
              <a:t>do not procrastinate as it is hard to catch up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class material starts easy and gets much harder over the quarter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you can do later programming assignments in less than 5 days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to learn the material by binge watching podcasts, this never ends well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Please be careful when using </a:t>
            </a:r>
            <a:r>
              <a:rPr lang="en-US" sz="2200" b="1" dirty="0">
                <a:solidFill>
                  <a:srgbClr val="FF0000"/>
                </a:solidFill>
              </a:rPr>
              <a:t>web resources </a:t>
            </a:r>
            <a:r>
              <a:rPr lang="en-US" sz="2200" dirty="0"/>
              <a:t>for this class</a:t>
            </a:r>
          </a:p>
          <a:p>
            <a:pPr lvl="1"/>
            <a:r>
              <a:rPr lang="en-US" sz="2200" dirty="0"/>
              <a:t> a lot of the material you will find is either not correct or does not apply to our programming environment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this is especially true with assembly language programming topics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2C895B"/>
                </a:solidFill>
              </a:rPr>
              <a:t>Are you struggling?</a:t>
            </a:r>
          </a:p>
          <a:p>
            <a:pPr lvl="1"/>
            <a:r>
              <a:rPr lang="en-US" sz="2200" b="1" u="sng" dirty="0">
                <a:solidFill>
                  <a:srgbClr val="2C895B"/>
                </a:solidFill>
              </a:rPr>
              <a:t>Do not wait</a:t>
            </a:r>
            <a:r>
              <a:rPr lang="en-US" sz="2200" dirty="0">
                <a:solidFill>
                  <a:srgbClr val="2C895B"/>
                </a:solidFill>
              </a:rPr>
              <a:t>, </a:t>
            </a:r>
            <a:r>
              <a:rPr lang="en-US" sz="2200" b="1" dirty="0">
                <a:solidFill>
                  <a:schemeClr val="accent1"/>
                </a:solidFill>
              </a:rPr>
              <a:t>ask for help as soon as possible </a:t>
            </a:r>
            <a:r>
              <a:rPr lang="en-US" sz="2200" dirty="0">
                <a:solidFill>
                  <a:srgbClr val="2C895B"/>
                </a:solidFill>
              </a:rPr>
              <a:t>– do not fall behind</a:t>
            </a:r>
            <a:endParaRPr lang="en-US" sz="2200" u="sng" dirty="0">
              <a:solidFill>
                <a:srgbClr val="2C895B"/>
              </a:solidFill>
            </a:endParaRPr>
          </a:p>
          <a:p>
            <a:pPr lvl="1"/>
            <a:r>
              <a:rPr lang="en-US" sz="2200" b="1" u="sng" dirty="0">
                <a:solidFill>
                  <a:srgbClr val="FF0000"/>
                </a:solidFill>
              </a:rPr>
              <a:t>Best advice: Come to my office hours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(or schedule a zoom meeting)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Give me a chance to help you</a:t>
            </a:r>
            <a:endParaRPr lang="en-US" sz="2200" dirty="0">
              <a:solidFill>
                <a:schemeClr val="accent3"/>
              </a:solidFill>
            </a:endParaRPr>
          </a:p>
          <a:p>
            <a:pPr lvl="2"/>
            <a:r>
              <a:rPr lang="en-US" sz="2200" dirty="0">
                <a:solidFill>
                  <a:schemeClr val="accent1"/>
                </a:solidFill>
              </a:rPr>
              <a:t>I will spend as much time as necessary to help you understand the material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51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8888" y="1323324"/>
            <a:ext cx="11013157" cy="4317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Internal Linkage (private)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2C895B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C895B"/>
                </a:solidFill>
              </a:rPr>
              <a:t>global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2C895B"/>
                </a:solidFill>
              </a:rPr>
              <a:t>internal linkage </a:t>
            </a:r>
            <a:r>
              <a:rPr lang="en-US" sz="2000" dirty="0"/>
              <a:t>can </a:t>
            </a:r>
            <a:r>
              <a:rPr lang="en-US" sz="2000" b="1" dirty="0"/>
              <a:t>only be referenced </a:t>
            </a:r>
            <a:r>
              <a:rPr lang="en-US" sz="2000" dirty="0"/>
              <a:t>in the </a:t>
            </a:r>
            <a:r>
              <a:rPr lang="en-US" sz="2000" b="1" dirty="0"/>
              <a:t>same source file</a:t>
            </a:r>
          </a:p>
          <a:p>
            <a:pPr lvl="1"/>
            <a:r>
              <a:rPr lang="en-US" sz="2000" dirty="0"/>
              <a:t>Global variables and functions can be </a:t>
            </a:r>
            <a:r>
              <a:rPr lang="en-US" sz="2000" dirty="0">
                <a:solidFill>
                  <a:schemeClr val="accent1"/>
                </a:solidFill>
              </a:rPr>
              <a:t>changed to internal linkage</a:t>
            </a:r>
            <a:r>
              <a:rPr lang="en-US" sz="2000" dirty="0"/>
              <a:t> by using the keyword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front of the definition </a:t>
            </a:r>
            <a:r>
              <a:rPr lang="en-US" sz="20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of the keyword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2000" dirty="0">
                <a:cs typeface="Consolas" panose="020B0609020204030204" pitchFamily="49" charset="0"/>
              </a:rPr>
              <a:t> in front of a </a:t>
            </a:r>
            <a:r>
              <a:rPr lang="en-US" sz="20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2000" dirty="0">
                <a:cs typeface="Consolas" panose="020B0609020204030204" pitchFamily="49" charset="0"/>
              </a:rPr>
              <a:t>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2000" dirty="0">
                <a:cs typeface="Consolas" panose="020B0609020204030204" pitchFamily="49" charset="0"/>
              </a:rPr>
              <a:t>changes it to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2000" dirty="0">
                <a:cs typeface="Consolas" panose="020B0609020204030204" pitchFamily="49" charset="0"/>
              </a:rPr>
              <a:t>and effectively makes it </a:t>
            </a:r>
            <a:r>
              <a:rPr lang="en-US" sz="20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different files (translation units) </a:t>
            </a:r>
            <a:r>
              <a:rPr lang="en-US" sz="2000" dirty="0">
                <a:cs typeface="Consolas" panose="020B0609020204030204" pitchFamily="49" charset="0"/>
              </a:rPr>
              <a:t>can re-use the same name if 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Linkage: </a:t>
            </a:r>
            <a:r>
              <a:rPr lang="en-US" sz="2000" dirty="0">
                <a:solidFill>
                  <a:srgbClr val="2C895B"/>
                </a:solidFill>
              </a:rPr>
              <a:t>function parameters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2C895B"/>
                </a:solidFill>
              </a:rPr>
              <a:t>variables defined inside a block </a:t>
            </a:r>
            <a:r>
              <a:rPr lang="en-US" sz="20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restricted to this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If a file has no external interfaces, then it does not need a .h file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26469" y="662562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6541369" y="1091768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compile each .c file independently to a .o object file (incomplete machine code)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link</a:t>
            </a:r>
            <a:r>
              <a:rPr lang="en-US" sz="2400" dirty="0"/>
              <a:t> all the .o objects files and library's (aggregation of multiple .o files) to produce an executable file (complete machine code) (</a:t>
            </a:r>
            <a:r>
              <a:rPr lang="en-US" sz="2400" dirty="0" err="1"/>
              <a:t>gcc</a:t>
            </a:r>
            <a:r>
              <a:rPr lang="en-US" sz="2400" dirty="0"/>
              <a:t> calls </a:t>
            </a:r>
            <a:r>
              <a:rPr lang="en-US" sz="2400" dirty="0" err="1"/>
              <a:t>ld</a:t>
            </a:r>
            <a:r>
              <a:rPr lang="en-US" sz="2400" dirty="0"/>
              <a:t>, the linker)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9517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  <a:p>
            <a:r>
              <a:rPr lang="en-US" dirty="0"/>
              <a:t>You are not responsible for their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6360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Werror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8194187"/>
              </p:ext>
            </p:extLst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6419718"/>
              </p:ext>
            </p:extLst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36942-385E-3F46-E33A-186C0CE9C4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78684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Since the middle of the 20</a:t>
            </a:r>
            <a:r>
              <a:rPr lang="en-US" sz="2000" baseline="30000" dirty="0"/>
              <a:t>th</a:t>
            </a:r>
            <a:r>
              <a:rPr lang="en-US" sz="2000" dirty="0"/>
              <a:t> century, many architectural approaches to the </a:t>
            </a:r>
            <a:r>
              <a:rPr lang="en-US" sz="2000" b="1" dirty="0"/>
              <a:t>general-purpose computer</a:t>
            </a:r>
            <a:r>
              <a:rPr lang="en-US" sz="2000" dirty="0"/>
              <a:t> have been tried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architecture</a:t>
            </a:r>
            <a:r>
              <a:rPr lang="en-US" sz="2000" dirty="0"/>
              <a:t> which </a:t>
            </a:r>
            <a:r>
              <a:rPr lang="en-US" sz="2000" b="1" dirty="0"/>
              <a:t>nearly all modern computers </a:t>
            </a:r>
            <a:r>
              <a:rPr lang="en-US" sz="2000" dirty="0"/>
              <a:t>are based was proposed by John Von Neuman in the late 1940's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major components </a:t>
            </a:r>
            <a:r>
              <a:rPr lang="en-US" sz="2000" dirty="0"/>
              <a:t>are: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Central Processing Unit (CPU): </a:t>
            </a:r>
            <a:r>
              <a:rPr lang="en-US" sz="2000" dirty="0"/>
              <a:t>a device which fetches, interprets, and executes a specified set of operations called </a:t>
            </a:r>
            <a:r>
              <a:rPr lang="en-US" sz="2000" dirty="0">
                <a:solidFill>
                  <a:schemeClr val="accent1"/>
                </a:solidFill>
              </a:rPr>
              <a:t>instructions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Memory: Storage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2C895B"/>
                </a:solidFill>
              </a:rPr>
              <a:t>N words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3753F"/>
                </a:solidFill>
              </a:rPr>
              <a:t>W bits</a:t>
            </a:r>
            <a:r>
              <a:rPr lang="en-US" sz="2000" dirty="0"/>
              <a:t>, where </a:t>
            </a:r>
            <a:r>
              <a:rPr lang="en-US" sz="2000" dirty="0">
                <a:solidFill>
                  <a:srgbClr val="F3753F"/>
                </a:solidFill>
              </a:rPr>
              <a:t>W</a:t>
            </a:r>
            <a:r>
              <a:rPr lang="en-US" sz="2000" dirty="0"/>
              <a:t> is a fixed architectural parameter, and </a:t>
            </a:r>
            <a:r>
              <a:rPr lang="en-US" sz="2000" dirty="0">
                <a:solidFill>
                  <a:srgbClr val="2C895B"/>
                </a:solidFill>
              </a:rPr>
              <a:t>N</a:t>
            </a:r>
            <a:r>
              <a:rPr lang="en-US" sz="2000" dirty="0"/>
              <a:t> can can be expanded to meet </a:t>
            </a:r>
            <a:r>
              <a:rPr lang="en-US" sz="2000" b="1" dirty="0">
                <a:solidFill>
                  <a:schemeClr val="accent1"/>
                </a:solidFill>
              </a:rPr>
              <a:t>workload</a:t>
            </a:r>
            <a:r>
              <a:rPr lang="en-US" sz="2000" dirty="0"/>
              <a:t> (the programs running on the CPU) and </a:t>
            </a:r>
            <a:r>
              <a:rPr lang="en-US" sz="2000" b="1" dirty="0">
                <a:solidFill>
                  <a:schemeClr val="accent1"/>
                </a:solidFill>
              </a:rPr>
              <a:t>cost requirements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I/O: </a:t>
            </a:r>
            <a:r>
              <a:rPr lang="en-US" sz="2000" dirty="0"/>
              <a:t>Devices for communication with the outside world (including external  persistent storage)</a:t>
            </a:r>
          </a:p>
          <a:p>
            <a:pPr lvl="1"/>
            <a:r>
              <a:rPr lang="en-US" sz="1800" dirty="0"/>
              <a:t>External connections (from CPU to memory and I/O) typically use industry </a:t>
            </a:r>
            <a:r>
              <a:rPr lang="en-US" sz="1800" b="1" dirty="0">
                <a:solidFill>
                  <a:schemeClr val="accent1"/>
                </a:solidFill>
              </a:rPr>
              <a:t>"standards"  </a:t>
            </a:r>
          </a:p>
          <a:p>
            <a:pPr lvl="1"/>
            <a:r>
              <a:rPr lang="en-US" sz="1800" b="1" dirty="0"/>
              <a:t>Standards</a:t>
            </a:r>
            <a:r>
              <a:rPr lang="en-US" sz="1800" dirty="0"/>
              <a:t> enable technologies from </a:t>
            </a:r>
            <a:r>
              <a:rPr lang="en-US" sz="1800" b="1" dirty="0"/>
              <a:t>different companies to interoperate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76F41-51F1-8F8B-CFEA-D77A744E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</p:spPr>
        <p:txBody>
          <a:bodyPr/>
          <a:lstStyle/>
          <a:p>
            <a:r>
              <a:rPr lang="en-US" dirty="0"/>
              <a:t>A General-Purpose Computer – </a:t>
            </a:r>
            <a:r>
              <a:rPr lang="en-US" dirty="0">
                <a:solidFill>
                  <a:srgbClr val="2C895B"/>
                </a:solidFill>
              </a:rPr>
              <a:t>Von Neuman Architecture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5D060BF-6225-1C11-24CE-B1016989E4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B338F-314C-942E-8141-A1B4B72A425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718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3590063"/>
              </p:ext>
            </p:extLst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62776</TotalTime>
  <Words>14228</Words>
  <Application>Microsoft Macintosh PowerPoint</Application>
  <PresentationFormat>Widescreen</PresentationFormat>
  <Paragraphs>2196</Paragraphs>
  <Slides>94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10" baseType="lpstr">
      <vt:lpstr>宋体</vt:lpstr>
      <vt:lpstr>Arial</vt:lpstr>
      <vt:lpstr>Arial Regular</vt:lpstr>
      <vt:lpstr>Calibri</vt:lpstr>
      <vt:lpstr>Cambria</vt:lpstr>
      <vt:lpstr>CMU Bright</vt:lpstr>
      <vt:lpstr>Consolas</vt:lpstr>
      <vt:lpstr>Courier New</vt:lpstr>
      <vt:lpstr>Google Sans</vt:lpstr>
      <vt:lpstr>Helvetica</vt:lpstr>
      <vt:lpstr>Helvetica Neue</vt:lpstr>
      <vt:lpstr>HelveticaNeue</vt:lpstr>
      <vt:lpstr>Lato</vt:lpstr>
      <vt:lpstr>Roboto Regular</vt:lpstr>
      <vt:lpstr>Wingdings</vt:lpstr>
      <vt:lpstr>Theme1</vt:lpstr>
      <vt:lpstr>PowerPoint Presentation</vt:lpstr>
      <vt:lpstr>CSE30 Section B Spring 2024 </vt:lpstr>
      <vt:lpstr>CSE 30 Spring 2024 – Staff Covers Both Sections A &amp; B</vt:lpstr>
      <vt:lpstr>CSE30 Spring 2024 Section B Specific </vt:lpstr>
      <vt:lpstr>CSE30 Class Resources</vt:lpstr>
      <vt:lpstr>Surviving Section B Lectures (In-person)</vt:lpstr>
      <vt:lpstr>How to do well in CSE30 - 1</vt:lpstr>
      <vt:lpstr>How to do well in CSE30 - 2</vt:lpstr>
      <vt:lpstr>A General-Purpose Computer – Von Neuman Architecture </vt:lpstr>
      <vt:lpstr>What is Computer Architecture?</vt:lpstr>
      <vt:lpstr>Von Neuman Architecture</vt:lpstr>
      <vt:lpstr>C, Assembly and Machine Code</vt:lpstr>
      <vt:lpstr>Assembly &amp; Machine Code Example: ARM-32 (32-bits)</vt:lpstr>
      <vt:lpstr>Machine Organization – Von Neuman </vt:lpstr>
      <vt:lpstr>Memory Triangle: Hardware Cost/Performance/Capacity Tiers</vt:lpstr>
      <vt:lpstr>Memory Organization is in Units of Bytes</vt:lpstr>
      <vt:lpstr>Variables in Memory: Size and Address</vt:lpstr>
      <vt:lpstr>Variables in C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Compilation Process Operations</vt:lpstr>
      <vt:lpstr>cpp conditional operation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Complexity for programming a preprocessor:  Literals may contain what appears to be comments, but are not</vt:lpstr>
      <vt:lpstr>PA2/PA3 Design: Using a Finite State Machine </vt:lpstr>
      <vt:lpstr>Machine States and Transitions</vt:lpstr>
      <vt:lpstr>Designing a Deterministic Finite State Automaton </vt:lpstr>
      <vt:lpstr>DFA recognizing multiple instances of a pattern</vt:lpstr>
      <vt:lpstr>DFA detecting multiple instances of a pattern - 2</vt:lpstr>
      <vt:lpstr>Merging DFA's: Step one design each sequence</vt:lpstr>
      <vt:lpstr>Merging DFA's: Step one design each sequence</vt:lpstr>
      <vt:lpstr>Merging DFA's – 3 (Finished)</vt:lpstr>
      <vt:lpstr>Data types: C Versus Java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Aside: Suppress compiler warnings on fall throughs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Linux/Unix Process and Standard I/O (CSE 15L) - Defaults</vt:lpstr>
      <vt:lpstr>stdio File I/O – File Position Pointer</vt:lpstr>
      <vt:lpstr>stdio File I/O – Working with a Keyboard</vt:lpstr>
      <vt:lpstr>C Library Function: Simple Formatted Printing</vt:lpstr>
      <vt:lpstr>Some Formatted Output Conversion Examples</vt:lpstr>
      <vt:lpstr>C Library Function API : Simple Character I/O – Used in PA3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Extra Slides 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>Copyright 2022 Keith Muller
All rights reserved.</dc:description>
  <cp:lastModifiedBy>Keith Muller</cp:lastModifiedBy>
  <cp:revision>2684</cp:revision>
  <cp:lastPrinted>2024-03-27T23:19:00Z</cp:lastPrinted>
  <dcterms:created xsi:type="dcterms:W3CDTF">2018-10-05T16:35:28Z</dcterms:created>
  <dcterms:modified xsi:type="dcterms:W3CDTF">2024-03-27T23:19:38Z</dcterms:modified>
  <cp:category/>
</cp:coreProperties>
</file>