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00"/>
  </p:notesMasterIdLst>
  <p:handoutMasterIdLst>
    <p:handoutMasterId r:id="rId101"/>
  </p:handoutMasterIdLst>
  <p:sldIdLst>
    <p:sldId id="2740" r:id="rId2"/>
    <p:sldId id="3027" r:id="rId3"/>
    <p:sldId id="3028" r:id="rId4"/>
    <p:sldId id="3029" r:id="rId5"/>
    <p:sldId id="3040" r:id="rId6"/>
    <p:sldId id="3041" r:id="rId7"/>
    <p:sldId id="2905" r:id="rId8"/>
    <p:sldId id="3010" r:id="rId9"/>
    <p:sldId id="2906" r:id="rId10"/>
    <p:sldId id="3043" r:id="rId11"/>
    <p:sldId id="3051" r:id="rId12"/>
    <p:sldId id="3050" r:id="rId13"/>
    <p:sldId id="3044" r:id="rId14"/>
    <p:sldId id="3045" r:id="rId15"/>
    <p:sldId id="447" r:id="rId16"/>
    <p:sldId id="3049" r:id="rId17"/>
    <p:sldId id="3038" r:id="rId18"/>
    <p:sldId id="3042" r:id="rId19"/>
    <p:sldId id="2713" r:id="rId20"/>
    <p:sldId id="2893" r:id="rId21"/>
    <p:sldId id="2725" r:id="rId22"/>
    <p:sldId id="2753" r:id="rId23"/>
    <p:sldId id="2928" r:id="rId24"/>
    <p:sldId id="2929" r:id="rId25"/>
    <p:sldId id="2930" r:id="rId26"/>
    <p:sldId id="2975" r:id="rId27"/>
    <p:sldId id="2976" r:id="rId28"/>
    <p:sldId id="2934" r:id="rId29"/>
    <p:sldId id="2935" r:id="rId30"/>
    <p:sldId id="2908" r:id="rId31"/>
    <p:sldId id="2923" r:id="rId32"/>
    <p:sldId id="3046" r:id="rId33"/>
    <p:sldId id="3047" r:id="rId34"/>
    <p:sldId id="2931" r:id="rId35"/>
    <p:sldId id="2758" r:id="rId36"/>
    <p:sldId id="2909" r:id="rId37"/>
    <p:sldId id="2936" r:id="rId38"/>
    <p:sldId id="2978" r:id="rId39"/>
    <p:sldId id="2076" r:id="rId40"/>
    <p:sldId id="3015" r:id="rId41"/>
    <p:sldId id="3014" r:id="rId42"/>
    <p:sldId id="3011" r:id="rId43"/>
    <p:sldId id="3052" r:id="rId44"/>
    <p:sldId id="3019" r:id="rId45"/>
    <p:sldId id="2924" r:id="rId46"/>
    <p:sldId id="2914" r:id="rId47"/>
    <p:sldId id="3012" r:id="rId48"/>
    <p:sldId id="2637" r:id="rId49"/>
    <p:sldId id="2494" r:id="rId50"/>
    <p:sldId id="2963" r:id="rId51"/>
    <p:sldId id="544" r:id="rId52"/>
    <p:sldId id="545" r:id="rId53"/>
    <p:sldId id="546" r:id="rId54"/>
    <p:sldId id="547" r:id="rId55"/>
    <p:sldId id="548" r:id="rId56"/>
    <p:sldId id="549" r:id="rId57"/>
    <p:sldId id="551" r:id="rId58"/>
    <p:sldId id="550" r:id="rId59"/>
    <p:sldId id="552" r:id="rId60"/>
    <p:sldId id="554" r:id="rId61"/>
    <p:sldId id="555" r:id="rId62"/>
    <p:sldId id="553" r:id="rId63"/>
    <p:sldId id="557" r:id="rId64"/>
    <p:sldId id="556" r:id="rId65"/>
    <p:sldId id="3023" r:id="rId66"/>
    <p:sldId id="559" r:id="rId67"/>
    <p:sldId id="560" r:id="rId68"/>
    <p:sldId id="561" r:id="rId69"/>
    <p:sldId id="563" r:id="rId70"/>
    <p:sldId id="565" r:id="rId71"/>
    <p:sldId id="564" r:id="rId72"/>
    <p:sldId id="569" r:id="rId73"/>
    <p:sldId id="566" r:id="rId74"/>
    <p:sldId id="571" r:id="rId75"/>
    <p:sldId id="570" r:id="rId76"/>
    <p:sldId id="573" r:id="rId77"/>
    <p:sldId id="572" r:id="rId78"/>
    <p:sldId id="574" r:id="rId79"/>
    <p:sldId id="575" r:id="rId80"/>
    <p:sldId id="576" r:id="rId81"/>
    <p:sldId id="577" r:id="rId82"/>
    <p:sldId id="3033" r:id="rId83"/>
    <p:sldId id="3034" r:id="rId84"/>
    <p:sldId id="3035" r:id="rId85"/>
    <p:sldId id="3036" r:id="rId86"/>
    <p:sldId id="3037" r:id="rId87"/>
    <p:sldId id="578" r:id="rId88"/>
    <p:sldId id="579" r:id="rId89"/>
    <p:sldId id="3024" r:id="rId90"/>
    <p:sldId id="2877" r:id="rId91"/>
    <p:sldId id="2793" r:id="rId92"/>
    <p:sldId id="3048" r:id="rId93"/>
    <p:sldId id="2660" r:id="rId94"/>
    <p:sldId id="2974" r:id="rId95"/>
    <p:sldId id="2415" r:id="rId96"/>
    <p:sldId id="2834" r:id="rId97"/>
    <p:sldId id="2611" r:id="rId98"/>
    <p:sldId id="3003"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43"/>
    <p:restoredTop sz="96230"/>
  </p:normalViewPr>
  <p:slideViewPr>
    <p:cSldViewPr snapToGrid="0" snapToObjects="1">
      <p:cViewPr varScale="1">
        <p:scale>
          <a:sx n="137" d="100"/>
          <a:sy n="137" d="100"/>
        </p:scale>
        <p:origin x="224" y="1704"/>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5/15/24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92695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15</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23</a:t>
            </a:fld>
            <a:endParaRPr lang="en-US"/>
          </a:p>
        </p:txBody>
      </p:sp>
    </p:spTree>
    <p:extLst>
      <p:ext uri="{BB962C8B-B14F-4D97-AF65-F5344CB8AC3E}">
        <p14:creationId xmlns:p14="http://schemas.microsoft.com/office/powerpoint/2010/main" val="345725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34</a:t>
            </a:fld>
            <a:endParaRPr lang="en-US"/>
          </a:p>
        </p:txBody>
      </p:sp>
    </p:spTree>
    <p:extLst>
      <p:ext uri="{BB962C8B-B14F-4D97-AF65-F5344CB8AC3E}">
        <p14:creationId xmlns:p14="http://schemas.microsoft.com/office/powerpoint/2010/main" val="239435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38</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59</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92</a:t>
            </a:fld>
            <a:endParaRPr lang="en-US"/>
          </a:p>
        </p:txBody>
      </p:sp>
    </p:spTree>
    <p:extLst>
      <p:ext uri="{BB962C8B-B14F-4D97-AF65-F5344CB8AC3E}">
        <p14:creationId xmlns:p14="http://schemas.microsoft.com/office/powerpoint/2010/main" val="21858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5F38EB-83A5-3247-1ABC-B22F8C663B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6" Type="http://schemas.openxmlformats.org/officeDocument/2006/relationships/tags" Target="../tags/tag28.xml"/><Relationship Id="rId21" Type="http://schemas.openxmlformats.org/officeDocument/2006/relationships/tags" Target="../tags/tag23.xml"/><Relationship Id="rId42" Type="http://schemas.openxmlformats.org/officeDocument/2006/relationships/tags" Target="../tags/tag44.xml"/><Relationship Id="rId47" Type="http://schemas.openxmlformats.org/officeDocument/2006/relationships/tags" Target="../tags/tag49.xml"/><Relationship Id="rId63" Type="http://schemas.openxmlformats.org/officeDocument/2006/relationships/tags" Target="../tags/tag65.xml"/><Relationship Id="rId68" Type="http://schemas.openxmlformats.org/officeDocument/2006/relationships/tags" Target="../tags/tag70.xml"/><Relationship Id="rId7" Type="http://schemas.openxmlformats.org/officeDocument/2006/relationships/tags" Target="../tags/tag9.xml"/><Relationship Id="rId2" Type="http://schemas.openxmlformats.org/officeDocument/2006/relationships/tags" Target="../tags/tag4.xml"/><Relationship Id="rId16" Type="http://schemas.openxmlformats.org/officeDocument/2006/relationships/tags" Target="../tags/tag18.xml"/><Relationship Id="rId29" Type="http://schemas.openxmlformats.org/officeDocument/2006/relationships/tags" Target="../tags/tag31.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tags" Target="../tags/tag55.xml"/><Relationship Id="rId58" Type="http://schemas.openxmlformats.org/officeDocument/2006/relationships/tags" Target="../tags/tag60.xml"/><Relationship Id="rId66" Type="http://schemas.openxmlformats.org/officeDocument/2006/relationships/tags" Target="../tags/tag68.xml"/><Relationship Id="rId5" Type="http://schemas.openxmlformats.org/officeDocument/2006/relationships/tags" Target="../tags/tag7.xml"/><Relationship Id="rId61" Type="http://schemas.openxmlformats.org/officeDocument/2006/relationships/tags" Target="../tags/tag63.xml"/><Relationship Id="rId19" Type="http://schemas.openxmlformats.org/officeDocument/2006/relationships/tags" Target="../tags/tag2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56" Type="http://schemas.openxmlformats.org/officeDocument/2006/relationships/tags" Target="../tags/tag58.xml"/><Relationship Id="rId64" Type="http://schemas.openxmlformats.org/officeDocument/2006/relationships/tags" Target="../tags/tag66.xml"/><Relationship Id="rId69" Type="http://schemas.openxmlformats.org/officeDocument/2006/relationships/tags" Target="../tags/tag71.xml"/><Relationship Id="rId8" Type="http://schemas.openxmlformats.org/officeDocument/2006/relationships/tags" Target="../tags/tag10.xml"/><Relationship Id="rId51" Type="http://schemas.openxmlformats.org/officeDocument/2006/relationships/tags" Target="../tags/tag53.xml"/><Relationship Id="rId3" Type="http://schemas.openxmlformats.org/officeDocument/2006/relationships/tags" Target="../tags/tag5.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59" Type="http://schemas.openxmlformats.org/officeDocument/2006/relationships/tags" Target="../tags/tag61.xml"/><Relationship Id="rId67" Type="http://schemas.openxmlformats.org/officeDocument/2006/relationships/tags" Target="../tags/tag69.xml"/><Relationship Id="rId20" Type="http://schemas.openxmlformats.org/officeDocument/2006/relationships/tags" Target="../tags/tag22.xml"/><Relationship Id="rId41" Type="http://schemas.openxmlformats.org/officeDocument/2006/relationships/tags" Target="../tags/tag43.xml"/><Relationship Id="rId54" Type="http://schemas.openxmlformats.org/officeDocument/2006/relationships/tags" Target="../tags/tag56.xml"/><Relationship Id="rId62" Type="http://schemas.openxmlformats.org/officeDocument/2006/relationships/tags" Target="../tags/tag64.xml"/><Relationship Id="rId70"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tags" Target="../tags/tag8.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tags" Target="../tags/tag51.xml"/><Relationship Id="rId57" Type="http://schemas.openxmlformats.org/officeDocument/2006/relationships/tags" Target="../tags/tag59.xml"/><Relationship Id="rId10" Type="http://schemas.openxmlformats.org/officeDocument/2006/relationships/tags" Target="../tags/tag12.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tags" Target="../tags/tag54.xml"/><Relationship Id="rId60" Type="http://schemas.openxmlformats.org/officeDocument/2006/relationships/tags" Target="../tags/tag62.xml"/><Relationship Id="rId65" Type="http://schemas.openxmlformats.org/officeDocument/2006/relationships/tags" Target="../tags/tag67.xml"/><Relationship Id="rId4" Type="http://schemas.openxmlformats.org/officeDocument/2006/relationships/tags" Target="../tags/tag6.xml"/><Relationship Id="rId9" Type="http://schemas.openxmlformats.org/officeDocument/2006/relationships/tags" Target="../tags/tag11.xml"/><Relationship Id="rId13" Type="http://schemas.openxmlformats.org/officeDocument/2006/relationships/tags" Target="../tags/tag15.xml"/><Relationship Id="rId18" Type="http://schemas.openxmlformats.org/officeDocument/2006/relationships/tags" Target="../tags/tag20.xml"/><Relationship Id="rId39" Type="http://schemas.openxmlformats.org/officeDocument/2006/relationships/tags" Target="../tags/tag4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3" Type="http://schemas.openxmlformats.org/officeDocument/2006/relationships/tags" Target="../tags/tag84.xml"/><Relationship Id="rId18" Type="http://schemas.openxmlformats.org/officeDocument/2006/relationships/tags" Target="../tags/tag89.xml"/><Relationship Id="rId26" Type="http://schemas.openxmlformats.org/officeDocument/2006/relationships/tags" Target="../tags/tag97.xml"/><Relationship Id="rId3" Type="http://schemas.openxmlformats.org/officeDocument/2006/relationships/tags" Target="../tags/tag74.xml"/><Relationship Id="rId21" Type="http://schemas.openxmlformats.org/officeDocument/2006/relationships/tags" Target="../tags/tag92.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5" Type="http://schemas.openxmlformats.org/officeDocument/2006/relationships/tags" Target="../tags/tag96.xml"/><Relationship Id="rId33" Type="http://schemas.openxmlformats.org/officeDocument/2006/relationships/slideLayout" Target="../slideLayouts/slideLayout7.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tags" Target="../tags/tag91.xml"/><Relationship Id="rId29" Type="http://schemas.openxmlformats.org/officeDocument/2006/relationships/tags" Target="../tags/tag100.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tags" Target="../tags/tag95.xml"/><Relationship Id="rId32" Type="http://schemas.openxmlformats.org/officeDocument/2006/relationships/tags" Target="../tags/tag103.xml"/><Relationship Id="rId5" Type="http://schemas.openxmlformats.org/officeDocument/2006/relationships/tags" Target="../tags/tag76.xml"/><Relationship Id="rId15" Type="http://schemas.openxmlformats.org/officeDocument/2006/relationships/tags" Target="../tags/tag86.xml"/><Relationship Id="rId23" Type="http://schemas.openxmlformats.org/officeDocument/2006/relationships/tags" Target="../tags/tag94.xml"/><Relationship Id="rId28" Type="http://schemas.openxmlformats.org/officeDocument/2006/relationships/tags" Target="../tags/tag99.xml"/><Relationship Id="rId10" Type="http://schemas.openxmlformats.org/officeDocument/2006/relationships/tags" Target="../tags/tag81.xml"/><Relationship Id="rId19" Type="http://schemas.openxmlformats.org/officeDocument/2006/relationships/tags" Target="../tags/tag90.xml"/><Relationship Id="rId31" Type="http://schemas.openxmlformats.org/officeDocument/2006/relationships/tags" Target="../tags/tag102.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tags" Target="../tags/tag93.xml"/><Relationship Id="rId27" Type="http://schemas.openxmlformats.org/officeDocument/2006/relationships/tags" Target="../tags/tag98.xml"/><Relationship Id="rId30" Type="http://schemas.openxmlformats.org/officeDocument/2006/relationships/tags" Target="../tags/tag101.xml"/><Relationship Id="rId8" Type="http://schemas.openxmlformats.org/officeDocument/2006/relationships/tags" Target="../tags/tag7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51.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4"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4"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4"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 Id="rId4"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4"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4"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4"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2.00</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Arm32 Assembly – Part 3</a:t>
            </a:r>
          </a:p>
        </p:txBody>
      </p:sp>
      <p:sp>
        <p:nvSpPr>
          <p:cNvPr id="2" name="Text Placeholder 3">
            <a:extLst>
              <a:ext uri="{FF2B5EF4-FFF2-40B4-BE49-F238E27FC236}">
                <a16:creationId xmlns:a16="http://schemas.microsoft.com/office/drawing/2014/main" id="{58407712-9B1B-0D05-BFE2-38A72245A1D1}"/>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154179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59988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505421" y="119999"/>
            <a:ext cx="10515600" cy="432092"/>
          </a:xfrm>
        </p:spPr>
        <p:txBody>
          <a:bodyPr/>
          <a:lstStyle/>
          <a:p>
            <a:r>
              <a:rPr lang="en-US" dirty="0"/>
              <a:t>Assembler Directives: .</a:t>
            </a:r>
            <a:r>
              <a:rPr lang="en-US" dirty="0" err="1"/>
              <a:t>equ</a:t>
            </a:r>
            <a:r>
              <a:rPr lang="en-US" dirty="0"/>
              <a:t> and .</a:t>
            </a:r>
            <a:r>
              <a:rPr lang="en-US" dirty="0" err="1"/>
              <a:t>equiv</a:t>
            </a:r>
            <a:endParaRPr lang="en-US" dirty="0"/>
          </a:p>
        </p:txBody>
      </p:sp>
      <p:sp>
        <p:nvSpPr>
          <p:cNvPr id="2" name="Content Placeholder 1">
            <a:extLst>
              <a:ext uri="{FF2B5EF4-FFF2-40B4-BE49-F238E27FC236}">
                <a16:creationId xmlns:a16="http://schemas.microsoft.com/office/drawing/2014/main" id="{3F998106-2314-154E-B9E2-5116996DC8E0}"/>
              </a:ext>
            </a:extLst>
          </p:cNvPr>
          <p:cNvSpPr>
            <a:spLocks noGrp="1"/>
          </p:cNvSpPr>
          <p:nvPr>
            <p:ph sz="quarter" idx="17"/>
          </p:nvPr>
        </p:nvSpPr>
        <p:spPr>
          <a:xfrm>
            <a:off x="588933" y="2539712"/>
            <a:ext cx="11014134" cy="3027711"/>
          </a:xfrm>
          <a:solidFill>
            <a:schemeClr val="accent4">
              <a:lumMod val="20000"/>
              <a:lumOff val="80000"/>
            </a:schemeClr>
          </a:solidFill>
          <a:ln>
            <a:solidFill>
              <a:schemeClr val="accent1"/>
            </a:solidFill>
          </a:ln>
        </p:spPr>
        <p:txBody>
          <a:bodyPr/>
          <a:lstStyle/>
          <a:p>
            <a:pPr marL="0" indent="0">
              <a:lnSpc>
                <a:spcPct val="100000"/>
              </a:lnSpc>
              <a:buNone/>
            </a:pPr>
            <a:r>
              <a:rPr lang="en-US" sz="2200" dirty="0">
                <a:solidFill>
                  <a:srgbClr val="0070C0"/>
                </a:solidFill>
                <a:latin typeface="Consolas" panose="020B0609020204030204" pitchFamily="49" charset="0"/>
                <a:cs typeface="Consolas" panose="020B0609020204030204" pitchFamily="49" charset="0"/>
              </a:rPr>
              <a:t>.</a:t>
            </a:r>
            <a:r>
              <a:rPr lang="en-US" sz="2200" dirty="0" err="1">
                <a:solidFill>
                  <a:srgbClr val="7030A0"/>
                </a:solidFill>
                <a:latin typeface="Consolas" panose="020B0609020204030204" pitchFamily="49" charset="0"/>
                <a:cs typeface="Consolas" panose="020B0609020204030204" pitchFamily="49" charset="0"/>
              </a:rPr>
              <a:t>equ</a:t>
            </a:r>
            <a:r>
              <a:rPr lang="en-US" sz="2200" dirty="0">
                <a:solidFill>
                  <a:srgbClr val="0070C0"/>
                </a:solidFill>
                <a:latin typeface="Consolas" panose="020B0609020204030204" pitchFamily="49" charset="0"/>
                <a:cs typeface="Consolas" panose="020B0609020204030204" pitchFamily="49" charset="0"/>
              </a:rPr>
              <a:t> </a:t>
            </a:r>
            <a:r>
              <a:rPr lang="en-US" sz="2200" dirty="0">
                <a:solidFill>
                  <a:srgbClr val="F3753F"/>
                </a:solidFill>
                <a:latin typeface="Consolas" panose="020B0609020204030204" pitchFamily="49" charset="0"/>
                <a:cs typeface="Consolas" panose="020B0609020204030204" pitchFamily="49" charset="0"/>
              </a:rPr>
              <a:t>&lt;symbol&gt;, </a:t>
            </a:r>
            <a:r>
              <a:rPr lang="en-US" sz="2200" dirty="0">
                <a:solidFill>
                  <a:schemeClr val="accent1"/>
                </a:solidFill>
                <a:latin typeface="Consolas" panose="020B0609020204030204" pitchFamily="49" charset="0"/>
                <a:cs typeface="Consolas" panose="020B0609020204030204" pitchFamily="49" charset="0"/>
              </a:rPr>
              <a:t>&lt;expression&gt;</a:t>
            </a:r>
          </a:p>
          <a:p>
            <a:pPr lvl="1"/>
            <a:r>
              <a:rPr lang="en-US" sz="2200" dirty="0">
                <a:solidFill>
                  <a:schemeClr val="accent1"/>
                </a:solidFill>
              </a:rPr>
              <a:t>Defines </a:t>
            </a:r>
            <a:r>
              <a:rPr lang="en-US" sz="2200" dirty="0">
                <a:solidFill>
                  <a:schemeClr val="tx2"/>
                </a:solidFill>
              </a:rPr>
              <a:t>and</a:t>
            </a:r>
            <a:r>
              <a:rPr lang="en-US" sz="2200" dirty="0">
                <a:solidFill>
                  <a:schemeClr val="accent1"/>
                </a:solidFill>
              </a:rPr>
              <a:t> sets the value </a:t>
            </a:r>
            <a:r>
              <a:rPr lang="en-US" sz="2200" dirty="0"/>
              <a:t>of a </a:t>
            </a:r>
            <a:r>
              <a:rPr lang="en-US" sz="2200" dirty="0">
                <a:solidFill>
                  <a:srgbClr val="00B050"/>
                </a:solidFill>
              </a:rPr>
              <a:t>symbol</a:t>
            </a:r>
            <a:r>
              <a:rPr lang="en-US" sz="2200" dirty="0"/>
              <a:t> to the </a:t>
            </a:r>
            <a:r>
              <a:rPr lang="en-US" sz="2200" dirty="0">
                <a:solidFill>
                  <a:schemeClr val="accent1"/>
                </a:solidFill>
              </a:rPr>
              <a:t>evaluation</a:t>
            </a:r>
            <a:r>
              <a:rPr lang="en-US" sz="2200" dirty="0"/>
              <a:t> of the </a:t>
            </a:r>
            <a:r>
              <a:rPr lang="en-US" sz="2200" dirty="0">
                <a:solidFill>
                  <a:schemeClr val="accent1"/>
                </a:solidFill>
              </a:rPr>
              <a:t>expression </a:t>
            </a:r>
          </a:p>
          <a:p>
            <a:pPr lvl="1"/>
            <a:r>
              <a:rPr lang="en-US" sz="2200" dirty="0"/>
              <a:t>Used for specifying constants, like a </a:t>
            </a:r>
            <a:r>
              <a:rPr lang="en-US" sz="2200" dirty="0">
                <a:solidFill>
                  <a:srgbClr val="2C895B"/>
                </a:solidFill>
                <a:latin typeface="Consolas" panose="020B0609020204030204" pitchFamily="49" charset="0"/>
                <a:cs typeface="Consolas" panose="020B0609020204030204" pitchFamily="49" charset="0"/>
              </a:rPr>
              <a:t>#define </a:t>
            </a:r>
            <a:r>
              <a:rPr lang="en-US" sz="2200" dirty="0"/>
              <a:t>in C</a:t>
            </a:r>
          </a:p>
          <a:p>
            <a:pPr lvl="1"/>
            <a:r>
              <a:rPr lang="en-US" sz="2200" dirty="0"/>
              <a:t>You can </a:t>
            </a:r>
            <a:r>
              <a:rPr lang="en-US" sz="2200" dirty="0">
                <a:solidFill>
                  <a:srgbClr val="C00000"/>
                </a:solidFill>
              </a:rPr>
              <a:t>(re)</a:t>
            </a:r>
            <a:r>
              <a:rPr lang="en-US" sz="2200" dirty="0"/>
              <a:t>set a symbol many times in the file, </a:t>
            </a:r>
            <a:r>
              <a:rPr lang="en-US" sz="2200" dirty="0">
                <a:solidFill>
                  <a:srgbClr val="C00000"/>
                </a:solidFill>
              </a:rPr>
              <a:t>last one seen applies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10240</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a:p>
            <a:pPr marL="354012" lvl="1" indent="0">
              <a:buNone/>
            </a:pP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other lines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1243737" y="706630"/>
            <a:ext cx="9210588"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10240</a:t>
            </a:r>
            <a:r>
              <a:rPr lang="en-US" sz="2000" dirty="0">
                <a:latin typeface="Consolas" panose="020B0609020204030204" pitchFamily="49" charset="0"/>
                <a:cs typeface="Consolas" panose="020B0609020204030204" pitchFamily="49" charset="0"/>
              </a:rPr>
              <a:t>	 // buffer size in bytes</a:t>
            </a: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BUFCNT</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100*4</a:t>
            </a:r>
            <a:r>
              <a:rPr lang="en-US" sz="2000" dirty="0">
                <a:solidFill>
                  <a:srgbClr val="0070C0"/>
                </a:solidFill>
                <a:latin typeface="Consolas" panose="020B0609020204030204" pitchFamily="49" charset="0"/>
                <a:cs typeface="Consolas" panose="020B0609020204030204" pitchFamily="49" charset="0"/>
              </a:rPr>
              <a:t>     // buffer for 100 </a:t>
            </a:r>
            <a:r>
              <a:rPr lang="en-US" sz="2000" dirty="0" err="1">
                <a:solidFill>
                  <a:srgbClr val="0070C0"/>
                </a:solidFill>
                <a:latin typeface="Consolas" panose="020B0609020204030204" pitchFamily="49" charset="0"/>
                <a:cs typeface="Consolas" panose="020B0609020204030204" pitchFamily="49" charset="0"/>
              </a:rPr>
              <a:t>ints</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STRSZ * 4</a:t>
            </a:r>
            <a:r>
              <a:rPr lang="en-US" sz="2000" dirty="0">
                <a:latin typeface="Consolas" panose="020B0609020204030204" pitchFamily="49" charset="0"/>
                <a:cs typeface="Consolas" panose="020B0609020204030204" pitchFamily="49" charset="0"/>
              </a:rPr>
              <a:t>	 // redefine BLKSZ from here</a:t>
            </a:r>
          </a:p>
        </p:txBody>
      </p:sp>
      <p:sp>
        <p:nvSpPr>
          <p:cNvPr id="5" name="TextBox 4">
            <a:extLst>
              <a:ext uri="{FF2B5EF4-FFF2-40B4-BE49-F238E27FC236}">
                <a16:creationId xmlns:a16="http://schemas.microsoft.com/office/drawing/2014/main" id="{C6C6F422-5302-8E46-8B68-5B106179316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006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5E3BE-1A73-2642-DC71-7F5582B1238E}"/>
              </a:ext>
            </a:extLst>
          </p:cNvPr>
          <p:cNvSpPr>
            <a:spLocks noGrp="1"/>
          </p:cNvSpPr>
          <p:nvPr>
            <p:ph type="title"/>
          </p:nvPr>
        </p:nvSpPr>
        <p:spPr>
          <a:xfrm>
            <a:off x="496577" y="79997"/>
            <a:ext cx="10515600" cy="542316"/>
          </a:xfrm>
        </p:spPr>
        <p:txBody>
          <a:bodyPr/>
          <a:lstStyle/>
          <a:p>
            <a:r>
              <a:rPr lang="en-US" dirty="0"/>
              <a:t>Example: Assembler Directive and Instructions</a:t>
            </a:r>
          </a:p>
        </p:txBody>
      </p:sp>
      <p:sp>
        <p:nvSpPr>
          <p:cNvPr id="7" name="Rounded Rectangle 6">
            <a:extLst>
              <a:ext uri="{FF2B5EF4-FFF2-40B4-BE49-F238E27FC236}">
                <a16:creationId xmlns:a16="http://schemas.microsoft.com/office/drawing/2014/main" id="{425E69F9-C325-2F00-F87E-A9F19DD07602}"/>
              </a:ext>
            </a:extLst>
          </p:cNvPr>
          <p:cNvSpPr/>
          <p:nvPr/>
        </p:nvSpPr>
        <p:spPr bwMode="auto">
          <a:xfrm>
            <a:off x="3415190" y="1471186"/>
            <a:ext cx="8124142" cy="3135392"/>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  10              	      </a:t>
            </a:r>
            <a:r>
              <a:rPr lang="en-US" sz="2400" dirty="0">
                <a:solidFill>
                  <a:srgbClr val="7030A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equ</a:t>
            </a:r>
            <a:r>
              <a:rPr lang="en-US" sz="2400" dirty="0">
                <a:solidFill>
                  <a:srgbClr val="7030A0"/>
                </a:solidFill>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 0</a:t>
            </a:r>
          </a:p>
          <a:p>
            <a:r>
              <a:rPr lang="en-US" sz="2400" dirty="0">
                <a:latin typeface="Consolas" panose="020B0609020204030204" pitchFamily="49" charset="0"/>
                <a:cs typeface="Consolas" panose="020B0609020204030204" pitchFamily="49" charset="0"/>
              </a:rPr>
              <a:t>  11              	</a:t>
            </a:r>
            <a:r>
              <a:rPr lang="en-US" sz="2400" dirty="0">
                <a:solidFill>
                  <a:srgbClr val="C00000"/>
                </a:solidFill>
                <a:latin typeface="Consolas" panose="020B0609020204030204" pitchFamily="49" charset="0"/>
                <a:cs typeface="Consolas" panose="020B0609020204030204" pitchFamily="49" charset="0"/>
              </a:rPr>
              <a:t>main</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12 300</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0</a:t>
            </a:r>
            <a:r>
              <a:rPr lang="en-US" sz="2400" dirty="0">
                <a:solidFill>
                  <a:srgbClr val="7030A0"/>
                </a:solidFill>
                <a:latin typeface="Consolas" panose="020B0609020204030204" pitchFamily="49" charset="0"/>
                <a:cs typeface="Consolas" panose="020B0609020204030204" pitchFamily="49" charset="0"/>
              </a:rPr>
              <a:t>3</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0A0E1        	 mov     r</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r</a:t>
            </a:r>
            <a:r>
              <a:rPr lang="en-US" sz="2400" dirty="0">
                <a:solidFill>
                  <a:srgbClr val="7030A0"/>
                </a:solidFill>
                <a:latin typeface="Consolas" panose="020B0609020204030204" pitchFamily="49" charset="0"/>
                <a:cs typeface="Consolas" panose="020B0609020204030204" pitchFamily="49" charset="0"/>
              </a:rPr>
              <a:t>3</a:t>
            </a:r>
            <a:r>
              <a:rPr lang="en-US" sz="2400"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  13              	.</a:t>
            </a:r>
            <a:r>
              <a:rPr lang="en-US" sz="2400" dirty="0" err="1">
                <a:solidFill>
                  <a:srgbClr val="C00000"/>
                </a:solidFill>
                <a:latin typeface="Consolas" panose="020B0609020204030204" pitchFamily="49" charset="0"/>
                <a:cs typeface="Consolas" panose="020B0609020204030204" pitchFamily="49" charset="0"/>
              </a:rPr>
              <a:t>Lloop</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14 300</a:t>
            </a:r>
            <a:r>
              <a:rPr lang="en-US" sz="2400" dirty="0">
                <a:solidFill>
                  <a:srgbClr val="FF0000"/>
                </a:solidFill>
                <a:latin typeface="Consolas" panose="020B0609020204030204" pitchFamily="49" charset="0"/>
                <a:cs typeface="Consolas" panose="020B0609020204030204" pitchFamily="49" charset="0"/>
              </a:rPr>
              <a:t>4</a:t>
            </a:r>
            <a:r>
              <a:rPr lang="en-US" sz="2400" dirty="0">
                <a:latin typeface="Consolas" panose="020B0609020204030204" pitchFamily="49" charset="0"/>
                <a:cs typeface="Consolas" panose="020B0609020204030204" pitchFamily="49" charset="0"/>
              </a:rPr>
              <a:t> 043083E2          add     r3, r3, 4</a:t>
            </a:r>
          </a:p>
          <a:p>
            <a:r>
              <a:rPr lang="en-US" sz="2400" dirty="0">
                <a:latin typeface="Consolas" panose="020B0609020204030204" pitchFamily="49" charset="0"/>
                <a:cs typeface="Consolas" panose="020B0609020204030204" pitchFamily="49" charset="0"/>
              </a:rPr>
              <a:t>  15 300</a:t>
            </a:r>
            <a:r>
              <a:rPr lang="en-US" sz="2400" dirty="0">
                <a:solidFill>
                  <a:srgbClr val="FF0000"/>
                </a:solidFill>
                <a:latin typeface="Consolas" panose="020B0609020204030204" pitchFamily="49" charset="0"/>
                <a:cs typeface="Consolas" panose="020B0609020204030204" pitchFamily="49" charset="0"/>
              </a:rPr>
              <a:t>8</a:t>
            </a:r>
            <a:r>
              <a:rPr lang="en-US" sz="2400" dirty="0">
                <a:latin typeface="Consolas" panose="020B0609020204030204" pitchFamily="49" charset="0"/>
                <a:cs typeface="Consolas" panose="020B0609020204030204" pitchFamily="49" charset="0"/>
              </a:rPr>
              <a:t> 001093E5         	 </a:t>
            </a:r>
            <a:r>
              <a:rPr lang="en-US" sz="2400" dirty="0" err="1">
                <a:latin typeface="Consolas" panose="020B0609020204030204" pitchFamily="49" charset="0"/>
                <a:cs typeface="Consolas" panose="020B0609020204030204" pitchFamily="49" charset="0"/>
              </a:rPr>
              <a:t>ldr</a:t>
            </a:r>
            <a:r>
              <a:rPr lang="en-US" sz="2400" dirty="0">
                <a:latin typeface="Consolas" panose="020B0609020204030204" pitchFamily="49" charset="0"/>
                <a:cs typeface="Consolas" panose="020B0609020204030204" pitchFamily="49" charset="0"/>
              </a:rPr>
              <a:t>     r1, [r3]</a:t>
            </a:r>
          </a:p>
          <a:p>
            <a:r>
              <a:rPr lang="en-US" sz="2400" dirty="0">
                <a:latin typeface="Consolas" panose="020B0609020204030204" pitchFamily="49" charset="0"/>
                <a:cs typeface="Consolas" panose="020B0609020204030204" pitchFamily="49" charset="0"/>
              </a:rPr>
              <a:t>  16 300</a:t>
            </a:r>
            <a:r>
              <a:rPr lang="en-US" sz="2400" dirty="0">
                <a:solidFill>
                  <a:srgbClr val="FF0000"/>
                </a:solidFill>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00</a:t>
            </a:r>
            <a:r>
              <a:rPr lang="en-US" sz="2400" dirty="0">
                <a:latin typeface="Consolas" panose="020B0609020204030204" pitchFamily="49" charset="0"/>
                <a:cs typeface="Consolas" panose="020B0609020204030204" pitchFamily="49" charset="0"/>
              </a:rPr>
              <a:t>0051E3         	 </a:t>
            </a:r>
            <a:r>
              <a:rPr lang="en-US" sz="2400" dirty="0" err="1">
                <a:latin typeface="Consolas" panose="020B0609020204030204" pitchFamily="49" charset="0"/>
                <a:cs typeface="Consolas" panose="020B0609020204030204" pitchFamily="49" charset="0"/>
              </a:rPr>
              <a:t>cmp</a:t>
            </a:r>
            <a:r>
              <a:rPr lang="en-US" sz="2400" dirty="0">
                <a:latin typeface="Consolas" panose="020B0609020204030204" pitchFamily="49" charset="0"/>
                <a:cs typeface="Consolas" panose="020B0609020204030204" pitchFamily="49" charset="0"/>
              </a:rPr>
              <a:t>     r1, </a:t>
            </a:r>
            <a:r>
              <a:rPr lang="en-US" sz="2400" dirty="0">
                <a:solidFill>
                  <a:srgbClr val="F37440"/>
                </a:solidFill>
                <a:latin typeface="Consolas" panose="020B0609020204030204" pitchFamily="49" charset="0"/>
                <a:cs typeface="Consolas" panose="020B0609020204030204" pitchFamily="49" charset="0"/>
              </a:rPr>
              <a:t>NULL</a:t>
            </a:r>
          </a:p>
          <a:p>
            <a:r>
              <a:rPr lang="en-US" sz="2400" dirty="0">
                <a:latin typeface="Consolas" panose="020B0609020204030204" pitchFamily="49" charset="0"/>
                <a:cs typeface="Consolas" panose="020B0609020204030204" pitchFamily="49" charset="0"/>
              </a:rPr>
              <a:t>  17 301</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FBFFFF1A         	 </a:t>
            </a: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a:t>
            </a:r>
            <a:r>
              <a:rPr lang="en-US" sz="2400" dirty="0" err="1">
                <a:solidFill>
                  <a:srgbClr val="C00000"/>
                </a:solidFill>
                <a:latin typeface="Consolas" panose="020B0609020204030204" pitchFamily="49" charset="0"/>
                <a:cs typeface="Consolas" panose="020B0609020204030204" pitchFamily="49" charset="0"/>
              </a:rPr>
              <a:t>Lloop</a:t>
            </a:r>
            <a:endParaRPr lang="en-US" sz="2400" dirty="0">
              <a:solidFill>
                <a:srgbClr val="C00000"/>
              </a:solidFill>
              <a:latin typeface="Consolas" panose="020B0609020204030204" pitchFamily="49" charset="0"/>
              <a:cs typeface="Consolas" panose="020B0609020204030204" pitchFamily="49" charset="0"/>
            </a:endParaRPr>
          </a:p>
        </p:txBody>
      </p:sp>
      <p:grpSp>
        <p:nvGrpSpPr>
          <p:cNvPr id="9" name="Group 8">
            <a:extLst>
              <a:ext uri="{FF2B5EF4-FFF2-40B4-BE49-F238E27FC236}">
                <a16:creationId xmlns:a16="http://schemas.microsoft.com/office/drawing/2014/main" id="{DD7FD698-49A3-FE47-FBAC-89065F29B4F1}"/>
              </a:ext>
            </a:extLst>
          </p:cNvPr>
          <p:cNvGrpSpPr/>
          <p:nvPr/>
        </p:nvGrpSpPr>
        <p:grpSpPr>
          <a:xfrm>
            <a:off x="3694434" y="4462670"/>
            <a:ext cx="8233344" cy="2182248"/>
            <a:chOff x="1613684" y="-681747"/>
            <a:chExt cx="8233344" cy="2182248"/>
          </a:xfrm>
        </p:grpSpPr>
        <p:sp>
          <p:nvSpPr>
            <p:cNvPr id="10" name="TextBox 9">
              <a:extLst>
                <a:ext uri="{FF2B5EF4-FFF2-40B4-BE49-F238E27FC236}">
                  <a16:creationId xmlns:a16="http://schemas.microsoft.com/office/drawing/2014/main" id="{A7FA5A2B-627D-1CC6-47BB-908BB2C3689C}"/>
                </a:ext>
              </a:extLst>
            </p:cNvPr>
            <p:cNvSpPr txBox="1"/>
            <p:nvPr/>
          </p:nvSpPr>
          <p:spPr>
            <a:xfrm>
              <a:off x="1613684" y="792615"/>
              <a:ext cx="8233344"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rgbClr val="2C895B"/>
                  </a:solidFill>
                </a:rPr>
                <a:t>Instruction Memory Addresses </a:t>
              </a:r>
              <a:r>
                <a:rPr lang="en-US" sz="2000" dirty="0">
                  <a:solidFill>
                    <a:schemeClr val="accent1"/>
                  </a:solidFill>
                </a:rPr>
                <a:t>(lowest </a:t>
              </a:r>
              <a:r>
                <a:rPr lang="en-US" sz="2000" dirty="0">
                  <a:solidFill>
                    <a:srgbClr val="7030A0"/>
                  </a:solidFill>
                </a:rPr>
                <a:t>2-bits are always are 00)</a:t>
              </a:r>
            </a:p>
            <a:p>
              <a:r>
                <a:rPr lang="en-US" sz="2000" dirty="0">
                  <a:solidFill>
                    <a:schemeClr val="accent1"/>
                  </a:solidFill>
                </a:rPr>
                <a:t>Notice alignment and how addresses increase by 4 (32-bit instructions)</a:t>
              </a:r>
            </a:p>
          </p:txBody>
        </p:sp>
        <p:sp>
          <p:nvSpPr>
            <p:cNvPr id="11" name="Up Arrow 10">
              <a:extLst>
                <a:ext uri="{FF2B5EF4-FFF2-40B4-BE49-F238E27FC236}">
                  <a16:creationId xmlns:a16="http://schemas.microsoft.com/office/drawing/2014/main" id="{9598CB3F-24F8-F778-D33F-BD2AF5513D93}"/>
                </a:ext>
              </a:extLst>
            </p:cNvPr>
            <p:cNvSpPr/>
            <p:nvPr/>
          </p:nvSpPr>
          <p:spPr>
            <a:xfrm>
              <a:off x="2522260" y="-681747"/>
              <a:ext cx="147895" cy="14105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F1C00E8-910D-1B28-7A9C-722CAE8FFE0F}"/>
              </a:ext>
            </a:extLst>
          </p:cNvPr>
          <p:cNvGrpSpPr/>
          <p:nvPr/>
        </p:nvGrpSpPr>
        <p:grpSpPr>
          <a:xfrm>
            <a:off x="634877" y="1270846"/>
            <a:ext cx="2825729" cy="1347700"/>
            <a:chOff x="1993066" y="510899"/>
            <a:chExt cx="2825729" cy="1347700"/>
          </a:xfrm>
        </p:grpSpPr>
        <p:sp>
          <p:nvSpPr>
            <p:cNvPr id="15" name="TextBox 14">
              <a:extLst>
                <a:ext uri="{FF2B5EF4-FFF2-40B4-BE49-F238E27FC236}">
                  <a16:creationId xmlns:a16="http://schemas.microsoft.com/office/drawing/2014/main" id="{469913D8-FCAD-4A26-2958-04280DA501D9}"/>
                </a:ext>
              </a:extLst>
            </p:cNvPr>
            <p:cNvSpPr txBox="1"/>
            <p:nvPr/>
          </p:nvSpPr>
          <p:spPr>
            <a:xfrm>
              <a:off x="1993066" y="510899"/>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Regular label </a:t>
              </a:r>
              <a:r>
                <a:rPr lang="en-US" sz="2000" dirty="0">
                  <a:solidFill>
                    <a:srgbClr val="FF0000"/>
                  </a:solidFill>
                </a:rPr>
                <a:t>main</a:t>
              </a:r>
            </a:p>
            <a:p>
              <a:r>
                <a:rPr lang="en-US" sz="2000" dirty="0">
                  <a:solidFill>
                    <a:schemeClr val="accent1"/>
                  </a:solidFill>
                </a:rPr>
                <a:t>is associated with memory location </a:t>
              </a:r>
              <a:r>
                <a:rPr lang="en-US" sz="2000" dirty="0">
                  <a:solidFill>
                    <a:schemeClr val="tx2"/>
                  </a:solidFill>
                </a:rPr>
                <a:t>0x3000</a:t>
              </a:r>
            </a:p>
          </p:txBody>
        </p:sp>
        <p:sp>
          <p:nvSpPr>
            <p:cNvPr id="16" name="Up Arrow 15">
              <a:extLst>
                <a:ext uri="{FF2B5EF4-FFF2-40B4-BE49-F238E27FC236}">
                  <a16:creationId xmlns:a16="http://schemas.microsoft.com/office/drawing/2014/main" id="{9F099500-7481-EAF1-3767-EED510C8C65A}"/>
                </a:ext>
              </a:extLst>
            </p:cNvPr>
            <p:cNvSpPr/>
            <p:nvPr/>
          </p:nvSpPr>
          <p:spPr>
            <a:xfrm rot="5400000">
              <a:off x="4571447" y="1611251"/>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C012CD3-F33B-CCDF-3BC3-ACA54CD57B28}"/>
              </a:ext>
            </a:extLst>
          </p:cNvPr>
          <p:cNvGrpSpPr/>
          <p:nvPr/>
        </p:nvGrpSpPr>
        <p:grpSpPr>
          <a:xfrm>
            <a:off x="593034" y="2797133"/>
            <a:ext cx="2822156" cy="1381244"/>
            <a:chOff x="1996639" y="1177033"/>
            <a:chExt cx="2822156" cy="1381244"/>
          </a:xfrm>
        </p:grpSpPr>
        <p:sp>
          <p:nvSpPr>
            <p:cNvPr id="18" name="TextBox 17">
              <a:extLst>
                <a:ext uri="{FF2B5EF4-FFF2-40B4-BE49-F238E27FC236}">
                  <a16:creationId xmlns:a16="http://schemas.microsoft.com/office/drawing/2014/main" id="{2037D442-EC72-93CC-983B-3A3BD1222DE4}"/>
                </a:ext>
              </a:extLst>
            </p:cNvPr>
            <p:cNvSpPr txBox="1"/>
            <p:nvPr/>
          </p:nvSpPr>
          <p:spPr>
            <a:xfrm>
              <a:off x="1996639" y="1234838"/>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Local label </a:t>
              </a:r>
              <a:r>
                <a:rPr lang="en-US" sz="2000" dirty="0">
                  <a:solidFill>
                    <a:srgbClr val="FF0000"/>
                  </a:solidFill>
                </a:rPr>
                <a:t>.</a:t>
              </a:r>
              <a:r>
                <a:rPr lang="en-US" sz="2000" dirty="0" err="1">
                  <a:solidFill>
                    <a:srgbClr val="FF0000"/>
                  </a:solidFill>
                </a:rPr>
                <a:t>Lloop</a:t>
              </a:r>
              <a:endParaRPr lang="en-US" sz="2000" dirty="0">
                <a:solidFill>
                  <a:srgbClr val="FF0000"/>
                </a:solidFill>
              </a:endParaRPr>
            </a:p>
            <a:p>
              <a:r>
                <a:rPr lang="en-US" sz="2000" dirty="0">
                  <a:solidFill>
                    <a:schemeClr val="accent1"/>
                  </a:solidFill>
                </a:rPr>
                <a:t>is associated with memory location </a:t>
              </a:r>
              <a:r>
                <a:rPr lang="en-US" sz="2000" dirty="0">
                  <a:solidFill>
                    <a:schemeClr val="tx2"/>
                  </a:solidFill>
                </a:rPr>
                <a:t>0x3004</a:t>
              </a:r>
            </a:p>
          </p:txBody>
        </p:sp>
        <p:sp>
          <p:nvSpPr>
            <p:cNvPr id="19" name="Up Arrow 18">
              <a:extLst>
                <a:ext uri="{FF2B5EF4-FFF2-40B4-BE49-F238E27FC236}">
                  <a16:creationId xmlns:a16="http://schemas.microsoft.com/office/drawing/2014/main" id="{07CD21FE-D49F-30E5-7D9E-D5DC032560A5}"/>
                </a:ext>
              </a:extLst>
            </p:cNvPr>
            <p:cNvSpPr/>
            <p:nvPr/>
          </p:nvSpPr>
          <p:spPr>
            <a:xfrm rot="5400000">
              <a:off x="4571447" y="1124419"/>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67EBAD0-B5C1-C416-D9D3-B531EA26AFB8}"/>
              </a:ext>
            </a:extLst>
          </p:cNvPr>
          <p:cNvGrpSpPr/>
          <p:nvPr/>
        </p:nvGrpSpPr>
        <p:grpSpPr>
          <a:xfrm>
            <a:off x="4486029" y="608499"/>
            <a:ext cx="4472012" cy="981055"/>
            <a:chOff x="4234666" y="627473"/>
            <a:chExt cx="4472012" cy="981055"/>
          </a:xfrm>
        </p:grpSpPr>
        <p:grpSp>
          <p:nvGrpSpPr>
            <p:cNvPr id="20" name="Group 19">
              <a:extLst>
                <a:ext uri="{FF2B5EF4-FFF2-40B4-BE49-F238E27FC236}">
                  <a16:creationId xmlns:a16="http://schemas.microsoft.com/office/drawing/2014/main" id="{E1BFF52B-21AD-892C-ABAB-C73E60C7430E}"/>
                </a:ext>
              </a:extLst>
            </p:cNvPr>
            <p:cNvGrpSpPr/>
            <p:nvPr/>
          </p:nvGrpSpPr>
          <p:grpSpPr>
            <a:xfrm>
              <a:off x="4234666" y="627473"/>
              <a:ext cx="4472012" cy="981055"/>
              <a:chOff x="1738286" y="1416959"/>
              <a:chExt cx="4472012" cy="981055"/>
            </a:xfrm>
          </p:grpSpPr>
          <p:sp>
            <p:nvSpPr>
              <p:cNvPr id="21" name="TextBox 20">
                <a:extLst>
                  <a:ext uri="{FF2B5EF4-FFF2-40B4-BE49-F238E27FC236}">
                    <a16:creationId xmlns:a16="http://schemas.microsoft.com/office/drawing/2014/main" id="{EB553E83-5E79-4848-4E98-04BD77202045}"/>
                  </a:ext>
                </a:extLst>
              </p:cNvPr>
              <p:cNvSpPr txBox="1"/>
              <p:nvPr/>
            </p:nvSpPr>
            <p:spPr>
              <a:xfrm>
                <a:off x="1738286" y="1416959"/>
                <a:ext cx="4472012" cy="707886"/>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chemeClr val="accent1"/>
                    </a:solidFill>
                  </a:rPr>
                  <a:t>assembler directive </a:t>
                </a:r>
                <a:r>
                  <a:rPr lang="en-US" sz="2000" dirty="0">
                    <a:solidFill>
                      <a:srgbClr val="7030A0"/>
                    </a:solidFill>
                  </a:rPr>
                  <a:t>.</a:t>
                </a:r>
                <a:r>
                  <a:rPr lang="en-US" sz="2000" dirty="0" err="1">
                    <a:solidFill>
                      <a:srgbClr val="7030A0"/>
                    </a:solidFill>
                  </a:rPr>
                  <a:t>equ</a:t>
                </a:r>
                <a:r>
                  <a:rPr lang="en-US" sz="2000" dirty="0">
                    <a:solidFill>
                      <a:srgbClr val="7030A0"/>
                    </a:solidFill>
                  </a:rPr>
                  <a:t> </a:t>
                </a:r>
                <a:r>
                  <a:rPr lang="en-US" sz="2000" dirty="0">
                    <a:solidFill>
                      <a:schemeClr val="accent1"/>
                    </a:solidFill>
                  </a:rPr>
                  <a:t>does not allocate any memory (NULL = 0)</a:t>
                </a:r>
                <a:endParaRPr lang="en-US" sz="2000" dirty="0">
                  <a:solidFill>
                    <a:schemeClr val="tx2"/>
                  </a:solidFill>
                </a:endParaRPr>
              </a:p>
            </p:txBody>
          </p:sp>
          <p:sp>
            <p:nvSpPr>
              <p:cNvPr id="22" name="Up Arrow 21">
                <a:extLst>
                  <a:ext uri="{FF2B5EF4-FFF2-40B4-BE49-F238E27FC236}">
                    <a16:creationId xmlns:a16="http://schemas.microsoft.com/office/drawing/2014/main" id="{E7681929-AFA3-DD7A-05BD-411151FED219}"/>
                  </a:ext>
                </a:extLst>
              </p:cNvPr>
              <p:cNvSpPr/>
              <p:nvPr/>
            </p:nvSpPr>
            <p:spPr>
              <a:xfrm rot="10800000">
                <a:off x="5619823" y="2098052"/>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Up Arrow 22">
              <a:extLst>
                <a:ext uri="{FF2B5EF4-FFF2-40B4-BE49-F238E27FC236}">
                  <a16:creationId xmlns:a16="http://schemas.microsoft.com/office/drawing/2014/main" id="{3B049F48-791A-1C3E-A035-9D2C687FF043}"/>
                </a:ext>
              </a:extLst>
            </p:cNvPr>
            <p:cNvSpPr/>
            <p:nvPr/>
          </p:nvSpPr>
          <p:spPr>
            <a:xfrm rot="10800000">
              <a:off x="5204631" y="1348356"/>
              <a:ext cx="194734" cy="220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4B943FA-39C8-808E-8E92-6DF60E6FD9D3}"/>
              </a:ext>
            </a:extLst>
          </p:cNvPr>
          <p:cNvGrpSpPr/>
          <p:nvPr/>
        </p:nvGrpSpPr>
        <p:grpSpPr>
          <a:xfrm>
            <a:off x="4822578" y="4462670"/>
            <a:ext cx="6976718" cy="1147000"/>
            <a:chOff x="2589428" y="-834147"/>
            <a:chExt cx="6976718" cy="1147000"/>
          </a:xfrm>
        </p:grpSpPr>
        <p:sp>
          <p:nvSpPr>
            <p:cNvPr id="25" name="TextBox 24">
              <a:extLst>
                <a:ext uri="{FF2B5EF4-FFF2-40B4-BE49-F238E27FC236}">
                  <a16:creationId xmlns:a16="http://schemas.microsoft.com/office/drawing/2014/main" id="{8A7D84A1-EEF2-B90A-CFFD-0D676FC3582F}"/>
                </a:ext>
              </a:extLst>
            </p:cNvPr>
            <p:cNvSpPr txBox="1"/>
            <p:nvPr/>
          </p:nvSpPr>
          <p:spPr>
            <a:xfrm>
              <a:off x="2589428" y="-395033"/>
              <a:ext cx="6976718"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chemeClr val="accent1"/>
                  </a:solidFill>
                </a:rPr>
                <a:t>Memory Contents</a:t>
              </a:r>
            </a:p>
            <a:p>
              <a:r>
                <a:rPr lang="en-US" sz="2000" dirty="0">
                  <a:solidFill>
                    <a:srgbClr val="FF0000"/>
                  </a:solidFill>
                </a:rPr>
                <a:t>Warning contents shown in </a:t>
              </a:r>
              <a:r>
                <a:rPr lang="en-US" sz="2000" i="1" dirty="0">
                  <a:solidFill>
                    <a:srgbClr val="FF0000"/>
                  </a:solidFill>
                </a:rPr>
                <a:t>"reverse"  </a:t>
              </a:r>
              <a:r>
                <a:rPr lang="en-US" sz="2000" dirty="0">
                  <a:solidFill>
                    <a:srgbClr val="FF0000"/>
                  </a:solidFill>
                </a:rPr>
                <a:t>byte order: </a:t>
              </a:r>
              <a:r>
                <a:rPr lang="en-US" sz="2000" dirty="0" err="1">
                  <a:solidFill>
                    <a:srgbClr val="FF0000"/>
                  </a:solidFill>
                </a:rPr>
                <a:t>Lsb</a:t>
              </a:r>
              <a:r>
                <a:rPr lang="en-US" sz="2000" dirty="0">
                  <a:solidFill>
                    <a:srgbClr val="FF0000"/>
                  </a:solidFill>
                </a:rPr>
                <a:t> – </a:t>
              </a:r>
              <a:r>
                <a:rPr lang="en-US" sz="2000" dirty="0" err="1">
                  <a:solidFill>
                    <a:srgbClr val="FF0000"/>
                  </a:solidFill>
                </a:rPr>
                <a:t>Msb</a:t>
              </a:r>
              <a:endParaRPr lang="en-US" sz="2000" dirty="0">
                <a:solidFill>
                  <a:srgbClr val="FF0000"/>
                </a:solidFill>
              </a:endParaRPr>
            </a:p>
          </p:txBody>
        </p:sp>
        <p:sp>
          <p:nvSpPr>
            <p:cNvPr id="26" name="Up Arrow 25">
              <a:extLst>
                <a:ext uri="{FF2B5EF4-FFF2-40B4-BE49-F238E27FC236}">
                  <a16:creationId xmlns:a16="http://schemas.microsoft.com/office/drawing/2014/main" id="{592E0A4F-E09E-B1AF-E189-DF8F5CA9F3E4}"/>
                </a:ext>
              </a:extLst>
            </p:cNvPr>
            <p:cNvSpPr/>
            <p:nvPr/>
          </p:nvSpPr>
          <p:spPr>
            <a:xfrm>
              <a:off x="3373332" y="-834147"/>
              <a:ext cx="147895" cy="407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C488E34-376B-17D7-3286-7550BBBB8AB3}"/>
              </a:ext>
            </a:extLst>
          </p:cNvPr>
          <p:cNvSpPr txBox="1"/>
          <p:nvPr/>
        </p:nvSpPr>
        <p:spPr>
          <a:xfrm>
            <a:off x="284161" y="5131369"/>
            <a:ext cx="3350597"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latin typeface="Consolas" panose="020B0609020204030204" pitchFamily="49" charset="0"/>
                <a:cs typeface="Consolas" panose="020B0609020204030204" pitchFamily="49" charset="0"/>
              </a:rPr>
              <a:t>output generated with</a:t>
            </a:r>
          </a:p>
          <a:p>
            <a:r>
              <a:rPr lang="en-US" dirty="0" err="1">
                <a:solidFill>
                  <a:srgbClr val="0070C0"/>
                </a:solidFill>
                <a:latin typeface="Consolas" panose="020B0609020204030204" pitchFamily="49" charset="0"/>
                <a:cs typeface="Consolas" panose="020B0609020204030204" pitchFamily="49" charset="0"/>
              </a:rPr>
              <a:t>gcc</a:t>
            </a:r>
            <a:r>
              <a:rPr lang="en-US" dirty="0">
                <a:solidFill>
                  <a:srgbClr val="0070C0"/>
                </a:solidFill>
                <a:latin typeface="Consolas" panose="020B0609020204030204" pitchFamily="49" charset="0"/>
                <a:cs typeface="Consolas" panose="020B0609020204030204" pitchFamily="49" charset="0"/>
              </a:rPr>
              <a:t> -c -</a:t>
            </a:r>
            <a:r>
              <a:rPr lang="en-US" dirty="0" err="1">
                <a:solidFill>
                  <a:srgbClr val="0070C0"/>
                </a:solidFill>
                <a:latin typeface="Consolas" panose="020B0609020204030204" pitchFamily="49" charset="0"/>
                <a:cs typeface="Consolas" panose="020B0609020204030204" pitchFamily="49" charset="0"/>
              </a:rPr>
              <a:t>Wa</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ahlns</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space.S</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partial output is shown</a:t>
            </a:r>
          </a:p>
        </p:txBody>
      </p:sp>
      <p:sp>
        <p:nvSpPr>
          <p:cNvPr id="28" name="TextBox 27">
            <a:extLst>
              <a:ext uri="{FF2B5EF4-FFF2-40B4-BE49-F238E27FC236}">
                <a16:creationId xmlns:a16="http://schemas.microsoft.com/office/drawing/2014/main" id="{4ABDEE7A-BE67-FB10-8F7A-9EAC6ECBA39E}"/>
              </a:ext>
            </a:extLst>
          </p:cNvPr>
          <p:cNvSpPr txBox="1"/>
          <p:nvPr/>
        </p:nvSpPr>
        <p:spPr>
          <a:xfrm>
            <a:off x="10287000" y="1117155"/>
            <a:ext cx="1018227" cy="369332"/>
          </a:xfrm>
          <a:prstGeom prst="rect">
            <a:avLst/>
          </a:prstGeom>
          <a:noFill/>
        </p:spPr>
        <p:txBody>
          <a:bodyPr wrap="none" rtlCol="0">
            <a:spAutoFit/>
          </a:bodyPr>
          <a:lstStyle/>
          <a:p>
            <a:r>
              <a:rPr lang="en-US" dirty="0" err="1"/>
              <a:t>space.S</a:t>
            </a:r>
            <a:endParaRPr lang="en-US" dirty="0"/>
          </a:p>
        </p:txBody>
      </p:sp>
      <p:sp>
        <p:nvSpPr>
          <p:cNvPr id="30" name="TextBox 29">
            <a:extLst>
              <a:ext uri="{FF2B5EF4-FFF2-40B4-BE49-F238E27FC236}">
                <a16:creationId xmlns:a16="http://schemas.microsoft.com/office/drawing/2014/main" id="{31581B6C-0239-E3C8-185E-7DA06199ACA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Frame 1">
            <a:extLst>
              <a:ext uri="{FF2B5EF4-FFF2-40B4-BE49-F238E27FC236}">
                <a16:creationId xmlns:a16="http://schemas.microsoft.com/office/drawing/2014/main" id="{106D5B4E-0006-7A33-689E-AF1A6009F305}"/>
              </a:ext>
            </a:extLst>
          </p:cNvPr>
          <p:cNvSpPr/>
          <p:nvPr/>
        </p:nvSpPr>
        <p:spPr>
          <a:xfrm>
            <a:off x="4379165" y="1558571"/>
            <a:ext cx="2263702" cy="4245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2EB2EF3B-EFBF-42AE-2685-1D57AA3FD18A}"/>
              </a:ext>
            </a:extLst>
          </p:cNvPr>
          <p:cNvSpPr/>
          <p:nvPr/>
        </p:nvSpPr>
        <p:spPr>
          <a:xfrm rot="5400000" flipV="1">
            <a:off x="5797113" y="930818"/>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a:extLst>
              <a:ext uri="{FF2B5EF4-FFF2-40B4-BE49-F238E27FC236}">
                <a16:creationId xmlns:a16="http://schemas.microsoft.com/office/drawing/2014/main" id="{508C1563-FDD9-2BA8-1EF6-64FF61AAC17F}"/>
              </a:ext>
            </a:extLst>
          </p:cNvPr>
          <p:cNvSpPr/>
          <p:nvPr/>
        </p:nvSpPr>
        <p:spPr>
          <a:xfrm rot="5400000" flipV="1">
            <a:off x="5871060" y="1642041"/>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ent Arrow 31">
            <a:extLst>
              <a:ext uri="{FF2B5EF4-FFF2-40B4-BE49-F238E27FC236}">
                <a16:creationId xmlns:a16="http://schemas.microsoft.com/office/drawing/2014/main" id="{9F48EA9D-4812-45E1-EF8D-CDEFECA54795}"/>
              </a:ext>
            </a:extLst>
          </p:cNvPr>
          <p:cNvSpPr/>
          <p:nvPr/>
        </p:nvSpPr>
        <p:spPr>
          <a:xfrm flipV="1">
            <a:off x="10128047" y="1866928"/>
            <a:ext cx="158953" cy="2150657"/>
          </a:xfrm>
          <a:prstGeom prst="bentArrow">
            <a:avLst>
              <a:gd name="adj1" fmla="val 17048"/>
              <a:gd name="adj2" fmla="val 316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85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P spid="8"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121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309360" y="706376"/>
            <a:ext cx="11429614" cy="477155"/>
          </a:xfrm>
        </p:spPr>
        <p:txBody>
          <a:bodyPr/>
          <a:lstStyle/>
          <a:p>
            <a:r>
              <a:rPr lang="en-US" dirty="0"/>
              <a:t>Function Prologue and Epilogue: Stack Frame Management</a:t>
            </a:r>
            <a:br>
              <a:rPr lang="en-US" dirty="0"/>
            </a:br>
            <a:r>
              <a:rPr lang="en-US" dirty="0"/>
              <a:t>Minimum Sized stack frame shown</a:t>
            </a:r>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1714500" y="1481256"/>
            <a:ext cx="9956800" cy="437054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.text</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global</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make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global for linking</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type</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%function </a:t>
            </a:r>
            <a:r>
              <a:rPr lang="en-US" b="1" dirty="0">
                <a:solidFill>
                  <a:srgbClr val="0070C0"/>
                </a:solidFill>
                <a:latin typeface="Consolas" panose="020B0609020204030204" pitchFamily="49" charset="0"/>
                <a:cs typeface="Consolas" panose="020B0609020204030204" pitchFamily="49" charset="0"/>
              </a:rPr>
              <a:t>// define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to be a function</a:t>
            </a:r>
          </a:p>
          <a:p>
            <a:r>
              <a:rPr lang="en-US" b="1" dirty="0">
                <a:solidFill>
                  <a:srgbClr val="0070C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 .</a:t>
            </a:r>
            <a:r>
              <a:rPr lang="en-US" b="1" dirty="0" err="1">
                <a:solidFill>
                  <a:srgbClr val="7030A0"/>
                </a:solidFill>
                <a:latin typeface="Consolas" panose="020B0609020204030204" pitchFamily="49" charset="0"/>
                <a:cs typeface="Consolas" panose="020B0609020204030204" pitchFamily="49" charset="0"/>
              </a:rPr>
              <a:t>equ</a:t>
            </a:r>
            <a:r>
              <a:rPr lang="en-US" b="1" dirty="0">
                <a:latin typeface="Consolas" panose="020B0609020204030204" pitchFamily="49" charset="0"/>
                <a:cs typeface="Consolas" panose="020B0609020204030204" pitchFamily="49" charset="0"/>
              </a:rPr>
              <a:t>    </a:t>
            </a:r>
            <a:r>
              <a:rPr lang="en-US" b="1" dirty="0">
                <a:solidFill>
                  <a:schemeClr val="accent5"/>
                </a:solidFill>
                <a:latin typeface="Consolas" panose="020B0609020204030204" pitchFamily="49" charset="0"/>
                <a:cs typeface="Consolas" panose="020B0609020204030204" pitchFamily="49" charset="0"/>
              </a:rPr>
              <a:t>FP_OFF</a:t>
            </a:r>
            <a:r>
              <a:rPr lang="en-US" b="1" dirty="0">
                <a:latin typeface="Consolas" panose="020B0609020204030204" pitchFamily="49" charset="0"/>
                <a:cs typeface="Consolas" panose="020B0609020204030204" pitchFamily="49" charset="0"/>
              </a:rPr>
              <a:t>,  4        // </a:t>
            </a:r>
            <a:r>
              <a:rPr lang="en-US" b="1" dirty="0" err="1">
                <a:latin typeface="Consolas" panose="020B0609020204030204" pitchFamily="49" charset="0"/>
                <a:cs typeface="Consolas" panose="020B0609020204030204" pitchFamily="49" charset="0"/>
              </a:rPr>
              <a:t>fp</a:t>
            </a:r>
            <a:r>
              <a:rPr lang="en-US" b="1" dirty="0">
                <a:latin typeface="Consolas" panose="020B0609020204030204" pitchFamily="49" charset="0"/>
                <a:cs typeface="Consolas" panose="020B0609020204030204" pitchFamily="49" charset="0"/>
              </a:rPr>
              <a:t> offset in main stack frame</a:t>
            </a:r>
            <a:endParaRPr lang="en-US" b="1" dirty="0">
              <a:solidFill>
                <a:srgbClr val="0070C0"/>
              </a:solidFill>
              <a:latin typeface="Consolas" panose="020B0609020204030204" pitchFamily="49" charset="0"/>
              <a:cs typeface="Consolas" panose="020B0609020204030204" pitchFamily="49" charset="0"/>
            </a:endParaRPr>
          </a:p>
          <a:p>
            <a:r>
              <a:rPr lang="en-US" b="1" dirty="0" err="1">
                <a:solidFill>
                  <a:srgbClr val="0070C0"/>
                </a:solidFill>
                <a:latin typeface="Consolas" panose="020B0609020204030204" pitchFamily="49" charset="0"/>
                <a:cs typeface="Consolas" panose="020B0609020204030204" pitchFamily="49" charset="0"/>
              </a:rPr>
              <a:t>myfunc</a:t>
            </a:r>
            <a:r>
              <a:rPr lang="en-US" b="1" dirty="0">
                <a:latin typeface="Consolas" panose="020B0609020204030204" pitchFamily="49" charset="0"/>
                <a:cs typeface="Consolas" panose="020B0609020204030204" pitchFamily="49" charset="0"/>
              </a:rPr>
              <a:t>:</a:t>
            </a:r>
          </a:p>
          <a:p>
            <a:r>
              <a:rPr lang="en-US" b="1" dirty="0">
                <a:solidFill>
                  <a:srgbClr val="00B050"/>
                </a:solidFill>
                <a:latin typeface="Consolas" panose="020B0609020204030204" pitchFamily="49" charset="0"/>
                <a:cs typeface="Consolas" panose="020B0609020204030204" pitchFamily="49" charset="0"/>
              </a:rPr>
              <a:t>	  // function prologue, stack frame setup – (later slides)</a:t>
            </a:r>
          </a:p>
          <a:p>
            <a:r>
              <a:rPr lang="en-US" dirty="0">
                <a:solidFill>
                  <a:srgbClr val="000000"/>
                </a:solidFill>
                <a:effectLst/>
                <a:latin typeface="Consolas" panose="020B0609020204030204" pitchFamily="49" charset="0"/>
                <a:cs typeface="Consolas" panose="020B0609020204030204" pitchFamily="49" charset="0"/>
              </a:rPr>
              <a:t>    push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a:t>
            </a:r>
          </a:p>
          <a:p>
            <a:r>
              <a:rPr lang="en-US" dirty="0">
                <a:solidFill>
                  <a:srgbClr val="000000"/>
                </a:solidFill>
                <a:effectLst/>
                <a:latin typeface="Consolas" panose="020B0609020204030204" pitchFamily="49" charset="0"/>
                <a:cs typeface="Consolas" panose="020B0609020204030204" pitchFamily="49" charset="0"/>
              </a:rPr>
              <a:t>    add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FP_OFF</a:t>
            </a:r>
          </a:p>
          <a:p>
            <a:pPr lvl="2"/>
            <a:r>
              <a:rPr lang="en-US" b="1" dirty="0">
                <a:solidFill>
                  <a:srgbClr val="00B050"/>
                </a:solidFill>
                <a:latin typeface="Consolas" panose="020B0609020204030204" pitchFamily="49" charset="0"/>
                <a:cs typeface="Consolas" panose="020B0609020204030204" pitchFamily="49" charset="0"/>
              </a:rPr>
              <a:t>  // your code</a:t>
            </a:r>
          </a:p>
          <a:p>
            <a:pPr lvl="2"/>
            <a:endParaRPr lang="en-US" b="1" dirty="0">
              <a:solidFill>
                <a:srgbClr val="00B050"/>
              </a:solidFill>
              <a:latin typeface="Consolas" panose="020B0609020204030204" pitchFamily="49" charset="0"/>
              <a:cs typeface="Consolas" panose="020B0609020204030204" pitchFamily="49" charset="0"/>
            </a:endParaRPr>
          </a:p>
          <a:p>
            <a:r>
              <a:rPr lang="en-US" b="1" dirty="0">
                <a:solidFill>
                  <a:srgbClr val="00B050"/>
                </a:solidFill>
                <a:latin typeface="Consolas" panose="020B0609020204030204" pitchFamily="49" charset="0"/>
                <a:cs typeface="Consolas" panose="020B0609020204030204" pitchFamily="49" charset="0"/>
              </a:rPr>
              <a:t>	  // function epilogue, stack frame teardown, return - (later slides)</a:t>
            </a:r>
            <a:endParaRPr lang="en-US" b="1" dirty="0">
              <a:solidFill>
                <a:srgbClr val="00B050"/>
              </a:solidFill>
              <a:effectLst/>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sub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FP_OFF</a:t>
            </a:r>
          </a:p>
          <a:p>
            <a:r>
              <a:rPr lang="en-US" dirty="0">
                <a:solidFill>
                  <a:srgbClr val="000000"/>
                </a:solidFill>
                <a:effectLst/>
                <a:latin typeface="Consolas" panose="020B0609020204030204" pitchFamily="49" charset="0"/>
                <a:cs typeface="Consolas" panose="020B0609020204030204" pitchFamily="49" charset="0"/>
              </a:rPr>
              <a:t>    pop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a:t>
            </a:r>
          </a:p>
          <a:p>
            <a:r>
              <a:rPr lang="en-US" dirty="0">
                <a:solidFill>
                  <a:srgbClr val="000000"/>
                </a:solidFill>
                <a:effectLst/>
                <a:latin typeface="Consolas" panose="020B0609020204030204" pitchFamily="49" charset="0"/>
                <a:cs typeface="Consolas" panose="020B0609020204030204" pitchFamily="49" charset="0"/>
              </a:rPr>
              <a:t>    bx      </a:t>
            </a:r>
            <a:r>
              <a:rPr lang="en-US" dirty="0" err="1">
                <a:solidFill>
                  <a:srgbClr val="000000"/>
                </a:solidFill>
                <a:effectLst/>
                <a:latin typeface="Consolas" panose="020B0609020204030204" pitchFamily="49" charset="0"/>
                <a:cs typeface="Consolas" panose="020B0609020204030204" pitchFamily="49" charset="0"/>
              </a:rPr>
              <a:t>lr</a:t>
            </a:r>
            <a:endParaRPr lang="en-US" dirty="0">
              <a:solidFill>
                <a:srgbClr val="000000"/>
              </a:solidFill>
              <a:effectLst/>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size</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a:t>
            </a:r>
          </a:p>
        </p:txBody>
      </p:sp>
      <p:sp>
        <p:nvSpPr>
          <p:cNvPr id="12" name="Left Brace 11">
            <a:extLst>
              <a:ext uri="{FF2B5EF4-FFF2-40B4-BE49-F238E27FC236}">
                <a16:creationId xmlns:a16="http://schemas.microsoft.com/office/drawing/2014/main" id="{7BAA202C-037E-6B4D-836F-69520C079EEE}"/>
              </a:ext>
            </a:extLst>
          </p:cNvPr>
          <p:cNvSpPr/>
          <p:nvPr/>
        </p:nvSpPr>
        <p:spPr>
          <a:xfrm>
            <a:off x="1978772" y="3225279"/>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3367A0FB-C41C-0245-B62C-5001CB6ADCED}"/>
              </a:ext>
            </a:extLst>
          </p:cNvPr>
          <p:cNvSpPr/>
          <p:nvPr/>
        </p:nvSpPr>
        <p:spPr>
          <a:xfrm>
            <a:off x="498164" y="3225279"/>
            <a:ext cx="1448102" cy="584775"/>
          </a:xfrm>
          <a:prstGeom prst="rect">
            <a:avLst/>
          </a:prstGeom>
        </p:spPr>
        <p:txBody>
          <a:bodyPr wrap="square">
            <a:spAutoFit/>
          </a:bodyPr>
          <a:lstStyle/>
          <a:p>
            <a:pPr algn="r"/>
            <a:r>
              <a:rPr lang="en-US" sz="1600" b="1" dirty="0">
                <a:solidFill>
                  <a:srgbClr val="0070C0"/>
                </a:solidFill>
              </a:rPr>
              <a:t>Function Prologue</a:t>
            </a:r>
          </a:p>
        </p:txBody>
      </p:sp>
      <p:sp>
        <p:nvSpPr>
          <p:cNvPr id="14" name="Left Brace 13">
            <a:extLst>
              <a:ext uri="{FF2B5EF4-FFF2-40B4-BE49-F238E27FC236}">
                <a16:creationId xmlns:a16="http://schemas.microsoft.com/office/drawing/2014/main" id="{F6A6AB6A-A4CE-D44E-AACE-B0575E5A7F6C}"/>
              </a:ext>
            </a:extLst>
          </p:cNvPr>
          <p:cNvSpPr/>
          <p:nvPr/>
        </p:nvSpPr>
        <p:spPr>
          <a:xfrm>
            <a:off x="1864472" y="4642270"/>
            <a:ext cx="448301" cy="684574"/>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A0B082EE-7E75-F644-8DB8-4EC69C62BDD9}"/>
              </a:ext>
            </a:extLst>
          </p:cNvPr>
          <p:cNvSpPr/>
          <p:nvPr/>
        </p:nvSpPr>
        <p:spPr>
          <a:xfrm>
            <a:off x="309360" y="4684726"/>
            <a:ext cx="1342398" cy="584775"/>
          </a:xfrm>
          <a:prstGeom prst="rect">
            <a:avLst/>
          </a:prstGeom>
        </p:spPr>
        <p:txBody>
          <a:bodyPr wrap="square">
            <a:spAutoFit/>
          </a:bodyPr>
          <a:lstStyle/>
          <a:p>
            <a:pPr algn="r"/>
            <a:r>
              <a:rPr lang="en-US" sz="1600" b="1" dirty="0">
                <a:solidFill>
                  <a:srgbClr val="0070C0"/>
                </a:solidFill>
              </a:rPr>
              <a:t>Function Epilogue</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84543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66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25"/>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98106-2314-154E-B9E2-5116996DC8E0}"/>
              </a:ext>
            </a:extLst>
          </p:cNvPr>
          <p:cNvSpPr>
            <a:spLocks noGrp="1"/>
          </p:cNvSpPr>
          <p:nvPr>
            <p:ph sz="quarter" idx="15"/>
          </p:nvPr>
        </p:nvSpPr>
        <p:spPr>
          <a:xfrm>
            <a:off x="249083" y="2337383"/>
            <a:ext cx="11693834" cy="4222288"/>
          </a:xfrm>
          <a:solidFill>
            <a:schemeClr val="accent4">
              <a:lumMod val="20000"/>
              <a:lumOff val="80000"/>
            </a:schemeClr>
          </a:solidFill>
          <a:ln>
            <a:solidFill>
              <a:schemeClr val="accent1"/>
            </a:solidFill>
          </a:ln>
        </p:spPr>
        <p:txBody>
          <a:bodyPr/>
          <a:lstStyle/>
          <a:p>
            <a:pPr marL="0" indent="0">
              <a:lnSpc>
                <a:spcPct val="100000"/>
              </a:lnSpc>
              <a:buNone/>
            </a:pPr>
            <a:r>
              <a:rPr lang="en-US" sz="2200" b="1"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extern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Imports</a:t>
            </a:r>
            <a:r>
              <a:rPr lang="en-US" sz="2200" dirty="0">
                <a:solidFill>
                  <a:schemeClr val="accent1"/>
                </a:solidFill>
              </a:rPr>
              <a:t> </a:t>
            </a:r>
            <a:r>
              <a:rPr lang="en-US" sz="2200" dirty="0">
                <a:solidFill>
                  <a:srgbClr val="F37440"/>
                </a:solidFill>
              </a:rPr>
              <a:t>label</a:t>
            </a:r>
            <a:r>
              <a:rPr lang="en-US" sz="2200" dirty="0">
                <a:solidFill>
                  <a:schemeClr val="accent1"/>
                </a:solidFill>
              </a:rPr>
              <a:t> </a:t>
            </a:r>
            <a:r>
              <a:rPr lang="en-US" sz="2200" dirty="0"/>
              <a:t>(function name, symbol or a static variable name); </a:t>
            </a:r>
          </a:p>
          <a:p>
            <a:pPr lvl="1"/>
            <a:r>
              <a:rPr lang="en-US" sz="2200" dirty="0"/>
              <a:t>An address associated with the label from another file can be used by code in this file</a:t>
            </a:r>
          </a:p>
          <a:p>
            <a:pPr marL="0" indent="0">
              <a:buNone/>
            </a:pPr>
            <a:r>
              <a:rPr lang="en-US" sz="2200"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global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Exports</a:t>
            </a:r>
            <a:r>
              <a:rPr lang="en-US" sz="2200" dirty="0"/>
              <a:t> </a:t>
            </a:r>
            <a:r>
              <a:rPr lang="en-US" sz="2200" dirty="0">
                <a:solidFill>
                  <a:srgbClr val="F37440"/>
                </a:solidFill>
              </a:rPr>
              <a:t>label (or symbol)</a:t>
            </a:r>
            <a:r>
              <a:rPr lang="en-US" sz="2200" dirty="0"/>
              <a:t> to be visible outside the source file boundary (other assembly or c source)</a:t>
            </a:r>
          </a:p>
          <a:p>
            <a:pPr lvl="1"/>
            <a:r>
              <a:rPr lang="en-US" sz="2200" dirty="0">
                <a:solidFill>
                  <a:srgbClr val="F37440"/>
                </a:solidFill>
              </a:rPr>
              <a:t>label</a:t>
            </a:r>
            <a:r>
              <a:rPr lang="en-US" sz="2200" dirty="0"/>
              <a:t> is either a </a:t>
            </a:r>
            <a:r>
              <a:rPr lang="en-US" sz="2200" dirty="0">
                <a:solidFill>
                  <a:srgbClr val="2C895B"/>
                </a:solidFill>
              </a:rPr>
              <a:t>function</a:t>
            </a:r>
            <a:r>
              <a:rPr lang="en-US" sz="2200" dirty="0"/>
              <a:t> </a:t>
            </a:r>
            <a:r>
              <a:rPr lang="en-US" sz="2200" dirty="0">
                <a:solidFill>
                  <a:srgbClr val="F37440"/>
                </a:solidFill>
              </a:rPr>
              <a:t>name</a:t>
            </a:r>
            <a:r>
              <a:rPr lang="en-US" sz="2200" dirty="0"/>
              <a:t> or a </a:t>
            </a:r>
            <a:r>
              <a:rPr lang="en-US" sz="2200" dirty="0">
                <a:solidFill>
                  <a:srgbClr val="0070C0"/>
                </a:solidFill>
              </a:rPr>
              <a:t>global</a:t>
            </a:r>
            <a:r>
              <a:rPr lang="en-US" sz="2200" dirty="0"/>
              <a:t> variable</a:t>
            </a:r>
            <a:r>
              <a:rPr lang="en-US" sz="2200" dirty="0">
                <a:solidFill>
                  <a:srgbClr val="F37440"/>
                </a:solidFill>
              </a:rPr>
              <a:t> name</a:t>
            </a:r>
          </a:p>
          <a:p>
            <a:pPr lvl="1"/>
            <a:r>
              <a:rPr lang="en-US" sz="2200" dirty="0">
                <a:solidFill>
                  <a:schemeClr val="tx2"/>
                </a:solidFill>
              </a:rPr>
              <a:t>Only use with function names or static variables</a:t>
            </a:r>
          </a:p>
          <a:p>
            <a:r>
              <a:rPr lang="en-US" sz="2400" b="1" dirty="0">
                <a:solidFill>
                  <a:srgbClr val="0070C0"/>
                </a:solidFill>
              </a:rPr>
              <a:t>Without</a:t>
            </a:r>
            <a:r>
              <a:rPr lang="en-US" sz="2400" dirty="0">
                <a:solidFill>
                  <a:srgbClr val="0070C0"/>
                </a:solidFill>
              </a:rPr>
              <a:t>  </a:t>
            </a:r>
            <a:r>
              <a:rPr lang="en-US" sz="2400" dirty="0">
                <a:solidFill>
                  <a:srgbClr val="7030A0"/>
                </a:solidFill>
              </a:rPr>
              <a:t>.global</a:t>
            </a:r>
            <a:r>
              <a:rPr lang="en-US" sz="2400" dirty="0">
                <a:solidFill>
                  <a:srgbClr val="0070C0"/>
                </a:solidFill>
              </a:rPr>
              <a:t>, </a:t>
            </a:r>
            <a:r>
              <a:rPr lang="en-US" sz="2400" dirty="0">
                <a:solidFill>
                  <a:srgbClr val="F37440"/>
                </a:solidFill>
              </a:rPr>
              <a:t>labels</a:t>
            </a:r>
            <a:r>
              <a:rPr lang="en-US" sz="2400" dirty="0">
                <a:solidFill>
                  <a:srgbClr val="0070C0"/>
                </a:solidFill>
              </a:rPr>
              <a:t> are usually </a:t>
            </a:r>
            <a:r>
              <a:rPr lang="en-US" sz="2400" b="1" dirty="0">
                <a:solidFill>
                  <a:srgbClr val="C00000"/>
                </a:solidFill>
              </a:rPr>
              <a:t>local to the file </a:t>
            </a:r>
            <a:r>
              <a:rPr lang="en-US" sz="2400" dirty="0">
                <a:solidFill>
                  <a:srgbClr val="0070C0"/>
                </a:solidFill>
              </a:rPr>
              <a:t>from the point where they are defined</a:t>
            </a:r>
          </a:p>
        </p:txBody>
      </p:sp>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136299" y="298329"/>
            <a:ext cx="11791479" cy="450761"/>
          </a:xfrm>
        </p:spPr>
        <p:txBody>
          <a:bodyPr/>
          <a:lstStyle/>
          <a:p>
            <a:r>
              <a:rPr lang="en-US" dirty="0"/>
              <a:t>Assembler Directives: Label Scope Control </a:t>
            </a:r>
            <a:r>
              <a:rPr lang="en-US" sz="2400" dirty="0">
                <a:solidFill>
                  <a:srgbClr val="FF0000"/>
                </a:solidFill>
              </a:rPr>
              <a:t>(Normal Labels only)</a:t>
            </a:r>
            <a:endParaRPr lang="en-US" dirty="0">
              <a:solidFill>
                <a:srgbClr val="FF0000"/>
              </a:solidFill>
            </a:endParaRP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3994671" y="717303"/>
            <a:ext cx="3234498"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printf</a:t>
            </a:r>
            <a:endParaRPr lang="en-US" sz="2400" dirty="0">
              <a:solidFill>
                <a:srgbClr val="F3753F"/>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fgets</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strcpy</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global</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fbuf</a:t>
            </a:r>
            <a:endParaRPr lang="en-US" sz="2400" dirty="0">
              <a:solidFill>
                <a:srgbClr val="F3753F"/>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F63C69D-0858-114C-91DB-EFE45580C02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60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6D1104-0A20-3EE2-2B1D-AE5BACEBA832}"/>
              </a:ext>
            </a:extLst>
          </p:cNvPr>
          <p:cNvSpPr>
            <a:spLocks noGrp="1"/>
          </p:cNvSpPr>
          <p:nvPr>
            <p:ph type="title"/>
          </p:nvPr>
        </p:nvSpPr>
        <p:spPr/>
        <p:txBody>
          <a:bodyPr/>
          <a:lstStyle/>
          <a:p>
            <a:r>
              <a:rPr lang="en-US" dirty="0"/>
              <a:t>Preview: Writing an ARM32 function</a:t>
            </a:r>
          </a:p>
        </p:txBody>
      </p:sp>
      <p:sp>
        <p:nvSpPr>
          <p:cNvPr id="4" name="Rounded Rectangle 3">
            <a:extLst>
              <a:ext uri="{FF2B5EF4-FFF2-40B4-BE49-F238E27FC236}">
                <a16:creationId xmlns:a16="http://schemas.microsoft.com/office/drawing/2014/main" id="{16692AE5-53CB-622A-C25F-6891E853A663}"/>
              </a:ext>
            </a:extLst>
          </p:cNvPr>
          <p:cNvSpPr/>
          <p:nvPr/>
        </p:nvSpPr>
        <p:spPr bwMode="auto">
          <a:xfrm>
            <a:off x="364756" y="904284"/>
            <a:ext cx="4162057"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stdlib.h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stdio.h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int main()</a:t>
            </a:r>
          </a:p>
          <a:p>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int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 = sum4(1,2,3,4);</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printf</a:t>
            </a:r>
            <a:r>
              <a:rPr lang="en-US" sz="1600" dirty="0">
                <a:solidFill>
                  <a:srgbClr val="000000"/>
                </a:solidFill>
                <a:effectLst/>
                <a:latin typeface="Menlo" panose="020B0609030804020204" pitchFamily="49" charset="0"/>
              </a:rPr>
              <a:t>("%d\n",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EXIT_SUCCESS;</a:t>
            </a:r>
          </a:p>
          <a:p>
            <a:r>
              <a:rPr lang="en-US" sz="1600" dirty="0">
                <a:solidFill>
                  <a:srgbClr val="000000"/>
                </a:solidFill>
                <a:effectLst/>
                <a:latin typeface="Menlo" panose="020B0609030804020204" pitchFamily="49" charset="0"/>
              </a:rPr>
              <a:t>}</a:t>
            </a:r>
          </a:p>
        </p:txBody>
      </p:sp>
      <p:sp>
        <p:nvSpPr>
          <p:cNvPr id="5" name="Rounded Rectangle 4">
            <a:extLst>
              <a:ext uri="{FF2B5EF4-FFF2-40B4-BE49-F238E27FC236}">
                <a16:creationId xmlns:a16="http://schemas.microsoft.com/office/drawing/2014/main" id="{DF2067FC-72FE-622A-9CFC-16F9FA3FDB76}"/>
              </a:ext>
            </a:extLst>
          </p:cNvPr>
          <p:cNvSpPr/>
          <p:nvPr/>
        </p:nvSpPr>
        <p:spPr bwMode="auto">
          <a:xfrm>
            <a:off x="364757" y="4148669"/>
            <a:ext cx="4162057"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SUM4_H</a:t>
            </a:r>
          </a:p>
          <a:p>
            <a:r>
              <a:rPr lang="en-US" sz="1600" dirty="0">
                <a:solidFill>
                  <a:srgbClr val="000000"/>
                </a:solidFill>
                <a:effectLst/>
                <a:latin typeface="Menlo" panose="020B0609030804020204" pitchFamily="49" charset="0"/>
              </a:rPr>
              <a:t>#define SUM4_H</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__ASSEMBLER__</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#else</a:t>
            </a:r>
          </a:p>
          <a:p>
            <a:r>
              <a:rPr lang="en-US" sz="1600" dirty="0">
                <a:solidFill>
                  <a:srgbClr val="000000"/>
                </a:solidFill>
                <a:effectLst/>
                <a:latin typeface="Menlo" panose="020B0609030804020204" pitchFamily="49" charset="0"/>
              </a:rPr>
              <a:t>.extern sum4</a:t>
            </a:r>
          </a:p>
          <a:p>
            <a:r>
              <a:rPr lang="en-US" sz="1600" dirty="0">
                <a:solidFill>
                  <a:srgbClr val="000000"/>
                </a:solidFill>
                <a:effectLst/>
                <a:latin typeface="Menlo" panose="020B0609030804020204" pitchFamily="49" charset="0"/>
              </a:rPr>
              <a:t>#endif</a:t>
            </a:r>
          </a:p>
          <a:p>
            <a:endParaRPr lang="en-US" sz="1600" dirty="0">
              <a:solidFill>
                <a:srgbClr val="000000"/>
              </a:solidFill>
              <a:latin typeface="Menlo" panose="020B0609030804020204" pitchFamily="49" charset="0"/>
            </a:endParaRPr>
          </a:p>
          <a:p>
            <a:r>
              <a:rPr lang="en-US" sz="1600" dirty="0">
                <a:solidFill>
                  <a:srgbClr val="000000"/>
                </a:solidFill>
                <a:effectLst/>
                <a:latin typeface="Menlo" panose="020B0609030804020204" pitchFamily="49" charset="0"/>
              </a:rPr>
              <a:t>#endif</a:t>
            </a:r>
          </a:p>
        </p:txBody>
      </p:sp>
      <p:sp>
        <p:nvSpPr>
          <p:cNvPr id="6" name="Rounded Rectangle 5">
            <a:extLst>
              <a:ext uri="{FF2B5EF4-FFF2-40B4-BE49-F238E27FC236}">
                <a16:creationId xmlns:a16="http://schemas.microsoft.com/office/drawing/2014/main" id="{68546E7B-6051-8650-1773-359355326960}"/>
              </a:ext>
            </a:extLst>
          </p:cNvPr>
          <p:cNvSpPr/>
          <p:nvPr/>
        </p:nvSpPr>
        <p:spPr bwMode="auto">
          <a:xfrm>
            <a:off x="4905696" y="795291"/>
            <a:ext cx="5518984" cy="592240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.global sum4</a:t>
            </a:r>
          </a:p>
          <a:p>
            <a:r>
              <a:rPr lang="en-US" sz="1600" dirty="0">
                <a:solidFill>
                  <a:srgbClr val="000000"/>
                </a:solidFill>
                <a:effectLst/>
                <a:latin typeface="Menlo" panose="020B0609030804020204" pitchFamily="49" charset="0"/>
              </a:rPr>
              <a:t>    .type   sum4,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28</a:t>
            </a:r>
          </a:p>
          <a:p>
            <a:r>
              <a:rPr lang="en-US" sz="1600" dirty="0">
                <a:solidFill>
                  <a:srgbClr val="000000"/>
                </a:solidFill>
                <a:effectLst/>
                <a:latin typeface="Menlo" panose="020B0609030804020204" pitchFamily="49" charset="0"/>
              </a:rPr>
              <a:t>    // r0 = sum4(r0, r1, r2, r3)</a:t>
            </a:r>
          </a:p>
          <a:p>
            <a:r>
              <a:rPr lang="en-US" sz="1600" dirty="0">
                <a:solidFill>
                  <a:srgbClr val="000000"/>
                </a:solidFill>
                <a:effectLst/>
                <a:latin typeface="Menlo" panose="020B0609030804020204" pitchFamily="49" charset="0"/>
              </a:rPr>
              <a:t>sum4:</a:t>
            </a:r>
          </a:p>
          <a:p>
            <a:r>
              <a:rPr lang="en-US" sz="1600" dirty="0">
                <a:solidFill>
                  <a:srgbClr val="000000"/>
                </a:solidFill>
                <a:effectLst/>
                <a:latin typeface="Menlo" panose="020B0609030804020204" pitchFamily="49" charset="0"/>
              </a:rPr>
              <a:t>    push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r1</a:t>
            </a:r>
          </a:p>
          <a:p>
            <a:r>
              <a:rPr lang="en-US" sz="1600" dirty="0">
                <a:solidFill>
                  <a:srgbClr val="000000"/>
                </a:solidFill>
                <a:effectLst/>
                <a:latin typeface="Menlo" panose="020B0609030804020204" pitchFamily="49" charset="0"/>
              </a:rPr>
              <a:t>    add     r0, r0, r2</a:t>
            </a:r>
          </a:p>
          <a:p>
            <a:r>
              <a:rPr lang="en-US" sz="1600" dirty="0">
                <a:solidFill>
                  <a:srgbClr val="000000"/>
                </a:solidFill>
                <a:effectLst/>
                <a:latin typeface="Menlo" panose="020B0609030804020204" pitchFamily="49" charset="0"/>
              </a:rPr>
              <a:t>    add     r0, r0, r3</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sum4, (. - sum4)</a:t>
            </a:r>
          </a:p>
          <a:p>
            <a:r>
              <a:rPr lang="en-US" sz="1600" dirty="0">
                <a:solidFill>
                  <a:srgbClr val="000000"/>
                </a:solidFill>
                <a:effectLst/>
                <a:latin typeface="Menlo" panose="020B0609030804020204" pitchFamily="49" charset="0"/>
              </a:rPr>
              <a:t>    .section .note.GNU-stack,"",%</a:t>
            </a:r>
            <a:r>
              <a:rPr lang="en-US" sz="1600" dirty="0" err="1">
                <a:solidFill>
                  <a:srgbClr val="000000"/>
                </a:solidFill>
                <a:effectLst/>
                <a:latin typeface="Menlo" panose="020B0609030804020204" pitchFamily="49" charset="0"/>
              </a:rPr>
              <a:t>progbits</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.end</a:t>
            </a:r>
          </a:p>
        </p:txBody>
      </p:sp>
      <p:sp>
        <p:nvSpPr>
          <p:cNvPr id="7" name="Rounded Rectangle 6">
            <a:extLst>
              <a:ext uri="{FF2B5EF4-FFF2-40B4-BE49-F238E27FC236}">
                <a16:creationId xmlns:a16="http://schemas.microsoft.com/office/drawing/2014/main" id="{EEA21AE8-E0A6-57FF-D056-E215E405E265}"/>
              </a:ext>
            </a:extLst>
          </p:cNvPr>
          <p:cNvSpPr/>
          <p:nvPr/>
        </p:nvSpPr>
        <p:spPr bwMode="auto">
          <a:xfrm>
            <a:off x="8213113" y="904284"/>
            <a:ext cx="3801043" cy="136183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-Wall -</a:t>
            </a:r>
            <a:r>
              <a:rPr lang="en-US" sz="1600" dirty="0" err="1">
                <a:solidFill>
                  <a:srgbClr val="000000"/>
                </a:solidFill>
                <a:effectLst/>
                <a:latin typeface="Menlo" panose="020B0609030804020204" pitchFamily="49" charset="0"/>
              </a:rPr>
              <a:t>Wextra</a:t>
            </a:r>
            <a:r>
              <a:rPr lang="en-US" sz="1600" dirty="0">
                <a:solidFill>
                  <a:srgbClr val="000000"/>
                </a:solidFill>
                <a:effectLst/>
                <a:latin typeface="Menlo" panose="020B0609030804020204" pitchFamily="49" charset="0"/>
              </a:rPr>
              <a:t> -c </a:t>
            </a:r>
            <a:r>
              <a:rPr lang="en-US" sz="1600" dirty="0" err="1">
                <a:solidFill>
                  <a:srgbClr val="000000"/>
                </a:solidFill>
                <a:effectLst/>
                <a:latin typeface="Menlo" panose="020B0609030804020204" pitchFamily="49" charset="0"/>
              </a:rPr>
              <a:t>main.c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-c sum4.S</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sum4.o </a:t>
            </a:r>
            <a:r>
              <a:rPr lang="en-US" sz="1600" dirty="0" err="1">
                <a:solidFill>
                  <a:srgbClr val="000000"/>
                </a:solidFill>
                <a:effectLst/>
                <a:latin typeface="Menlo" panose="020B0609030804020204" pitchFamily="49" charset="0"/>
              </a:rPr>
              <a:t>main.o</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a.out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10</a:t>
            </a:r>
          </a:p>
        </p:txBody>
      </p:sp>
    </p:spTree>
    <p:extLst>
      <p:ext uri="{BB962C8B-B14F-4D97-AF65-F5344CB8AC3E}">
        <p14:creationId xmlns:p14="http://schemas.microsoft.com/office/powerpoint/2010/main" val="145764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11403" y="74300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on many systems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(due to hardware implementation)</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9519385" cy="394111"/>
          </a:xfrm>
        </p:spPr>
        <p:txBody>
          <a:bodyPr/>
          <a:lstStyle/>
          <a:p>
            <a:r>
              <a:rPr lang="en-US" dirty="0"/>
              <a:t>Variable Alignment In Memory and Performance</a:t>
            </a:r>
          </a:p>
        </p:txBody>
      </p:sp>
      <p:sp>
        <p:nvSpPr>
          <p:cNvPr id="10" name="Rectangle 9">
            <a:extLst>
              <a:ext uri="{FF2B5EF4-FFF2-40B4-BE49-F238E27FC236}">
                <a16:creationId xmlns:a16="http://schemas.microsoft.com/office/drawing/2014/main" id="{6E5DF88C-5476-DC44-A301-44CA0308512A}"/>
              </a:ext>
            </a:extLst>
          </p:cNvPr>
          <p:cNvSpPr/>
          <p:nvPr/>
        </p:nvSpPr>
        <p:spPr>
          <a:xfrm>
            <a:off x="2334585" y="2290662"/>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1774252" y="345184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756562" y="4944288"/>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1089971" y="4563015"/>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771735" y="3082516"/>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109083" y="1921330"/>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2677136" y="2276559"/>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2677136" y="3514084"/>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2677136" y="5041334"/>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26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PA7/8: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507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568007" y="3376300"/>
            <a:ext cx="11359771" cy="2718602"/>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851284"/>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972809"/>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393854"/>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2051886"/>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393854"/>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685611"/>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69031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685611"/>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68666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1279822"/>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902248"/>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685611"/>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917290"/>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1286622"/>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63870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914400" y="1055800"/>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extLst>
              <p:ext uri="{D42A27DB-BD31-4B8C-83A1-F6EECF244321}">
                <p14:modId xmlns:p14="http://schemas.microsoft.com/office/powerpoint/2010/main" val="383424809"/>
              </p:ext>
            </p:extLst>
          </p:nvPr>
        </p:nvGraphicFramePr>
        <p:xfrm>
          <a:off x="97797" y="4738309"/>
          <a:ext cx="11996405" cy="182458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p>
                    <a:p>
                      <a:pPr marL="0" marR="0" algn="l"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39783" y="222165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49055" y="2226359"/>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61019" y="2221654"/>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43243" y="22227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37945" y="222165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58912" y="2621764"/>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46149" y="2622816"/>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46149" y="3890690"/>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80273" y="3575624"/>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112149" y="326741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816829" y="2589692"/>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803411" y="3934852"/>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92671" y="3690635"/>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56690" y="2180620"/>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404571" y="1188712"/>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608100" y="1898828"/>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FF0000"/>
                </a:solidFill>
              </a:rPr>
              <a:t>set the upper bits not filled from memory differently</a:t>
            </a:r>
            <a:r>
              <a:rPr lang="en-US" dirty="0">
                <a:solidFill>
                  <a:srgbClr val="2C895B"/>
                </a:solidFill>
              </a:rPr>
              <a:t> depending </a:t>
            </a:r>
            <a:r>
              <a:rPr lang="en-US" dirty="0"/>
              <a:t>on which </a:t>
            </a:r>
            <a:r>
              <a:rPr lang="en-US" dirty="0">
                <a:solidFill>
                  <a:srgbClr val="FF0000"/>
                </a:solidFill>
              </a:rPr>
              <a:t>variation of the load instruction </a:t>
            </a:r>
            <a:r>
              <a:rPr lang="en-US" dirty="0"/>
              <a:t>is used </a:t>
            </a:r>
          </a:p>
          <a:p>
            <a:r>
              <a:rPr lang="en-US" dirty="0"/>
              <a:t>Store will only select the lower 8-bit, lower 16-bits or all 32-bits of the register to copy to memory, </a:t>
            </a:r>
            <a:r>
              <a:rPr lang="en-US" dirty="0">
                <a:solidFill>
                  <a:srgbClr val="FF0000"/>
                </a:solidFill>
              </a:rPr>
              <a:t>register contents are not altered</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Variables &lt; 32-Bits Wide</a:t>
            </a:r>
          </a:p>
        </p:txBody>
      </p:sp>
      <p:sp>
        <p:nvSpPr>
          <p:cNvPr id="4" name="Text Placeholder 5">
            <a:extLst>
              <a:ext uri="{FF2B5EF4-FFF2-40B4-BE49-F238E27FC236}">
                <a16:creationId xmlns:a16="http://schemas.microsoft.com/office/drawing/2014/main" id="{D294CE8F-7245-FB4C-B012-7ADEAAA3D391}"/>
              </a:ext>
            </a:extLst>
          </p:cNvPr>
          <p:cNvSpPr txBox="1">
            <a:spLocks/>
          </p:cNvSpPr>
          <p:nvPr/>
        </p:nvSpPr>
        <p:spPr>
          <a:xfrm>
            <a:off x="1308683" y="1016876"/>
            <a:ext cx="4355353"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rPr>
              <a:t>Unsigned</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1308683" y="1691829"/>
            <a:ext cx="4355353" cy="3536147"/>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Zero-Extend:  Add leading 0’s</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cxnSp>
        <p:nvCxnSpPr>
          <p:cNvPr id="12" name="Straight Arrow Connector 11">
            <a:extLst>
              <a:ext uri="{FF2B5EF4-FFF2-40B4-BE49-F238E27FC236}">
                <a16:creationId xmlns:a16="http://schemas.microsoft.com/office/drawing/2014/main" id="{3A9C56F5-F184-C145-9B44-604C4AF7C454}"/>
              </a:ext>
            </a:extLst>
          </p:cNvPr>
          <p:cNvCxnSpPr/>
          <p:nvPr/>
        </p:nvCxnSpPr>
        <p:spPr>
          <a:xfrm>
            <a:off x="4978409" y="3126281"/>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08E622E-2BB9-7343-B7CB-331C28391EE6}"/>
              </a:ext>
            </a:extLst>
          </p:cNvPr>
          <p:cNvSpPr/>
          <p:nvPr/>
        </p:nvSpPr>
        <p:spPr>
          <a:xfrm>
            <a:off x="1308683" y="5377790"/>
            <a:ext cx="4395041"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zero-extend:</a:t>
            </a:r>
          </a:p>
          <a:p>
            <a:pPr algn="ctr"/>
            <a:r>
              <a:rPr lang="en-US" sz="2400" dirty="0" err="1">
                <a:solidFill>
                  <a:schemeClr val="tx2"/>
                </a:solidFill>
              </a:rPr>
              <a:t>ldrb</a:t>
            </a:r>
            <a:r>
              <a:rPr lang="en-US" sz="2400" dirty="0">
                <a:solidFill>
                  <a:schemeClr val="tx2"/>
                </a:solidFill>
              </a:rPr>
              <a:t>, </a:t>
            </a:r>
            <a:r>
              <a:rPr lang="en-US" sz="2400" dirty="0" err="1">
                <a:solidFill>
                  <a:schemeClr val="tx2"/>
                </a:solidFill>
              </a:rPr>
              <a:t>ldrh</a:t>
            </a:r>
            <a:endParaRPr lang="en-US" sz="2400" dirty="0">
              <a:solidFill>
                <a:schemeClr val="tx2"/>
              </a:solidFill>
            </a:endParaRPr>
          </a:p>
        </p:txBody>
      </p:sp>
      <p:sp>
        <p:nvSpPr>
          <p:cNvPr id="26" name="Rectangle 25">
            <a:extLst>
              <a:ext uri="{FF2B5EF4-FFF2-40B4-BE49-F238E27FC236}">
                <a16:creationId xmlns:a16="http://schemas.microsoft.com/office/drawing/2014/main" id="{00DE3088-5B69-B74C-9C4D-9792320FFAB5}"/>
              </a:ext>
            </a:extLst>
          </p:cNvPr>
          <p:cNvSpPr/>
          <p:nvPr/>
        </p:nvSpPr>
        <p:spPr>
          <a:xfrm>
            <a:off x="3627174" y="2822703"/>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1110 0001</a:t>
            </a: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756061" y="4032170"/>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3" name="Left Brace 32">
            <a:extLst>
              <a:ext uri="{FF2B5EF4-FFF2-40B4-BE49-F238E27FC236}">
                <a16:creationId xmlns:a16="http://schemas.microsoft.com/office/drawing/2014/main" id="{00525B3F-2DB3-7E4B-87F0-3C38EFAF8479}"/>
              </a:ext>
            </a:extLst>
          </p:cNvPr>
          <p:cNvSpPr/>
          <p:nvPr/>
        </p:nvSpPr>
        <p:spPr>
          <a:xfrm rot="16200000">
            <a:off x="2978385" y="3132648"/>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46167E81-6B89-A44E-983E-9037FE80DC3D}"/>
              </a:ext>
            </a:extLst>
          </p:cNvPr>
          <p:cNvSpPr txBox="1"/>
          <p:nvPr/>
        </p:nvSpPr>
        <p:spPr>
          <a:xfrm>
            <a:off x="4537394" y="2488223"/>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1381731" y="3980282"/>
            <a:ext cx="389850" cy="369332"/>
          </a:xfrm>
          <a:prstGeom prst="rect">
            <a:avLst/>
          </a:prstGeom>
          <a:noFill/>
        </p:spPr>
        <p:txBody>
          <a:bodyPr wrap="none" rtlCol="0">
            <a:spAutoFit/>
          </a:bodyPr>
          <a:lstStyle/>
          <a:p>
            <a:r>
              <a:rPr lang="en-US" dirty="0">
                <a:solidFill>
                  <a:srgbClr val="0070C0"/>
                </a:solidFill>
              </a:rPr>
              <a:t>r0</a:t>
            </a:r>
          </a:p>
        </p:txBody>
      </p:sp>
      <p:sp>
        <p:nvSpPr>
          <p:cNvPr id="36" name="TextBox 35">
            <a:extLst>
              <a:ext uri="{FF2B5EF4-FFF2-40B4-BE49-F238E27FC236}">
                <a16:creationId xmlns:a16="http://schemas.microsoft.com/office/drawing/2014/main" id="{DBF81144-14DE-A44C-99D7-063E1BD0CDE2}"/>
              </a:ext>
            </a:extLst>
          </p:cNvPr>
          <p:cNvSpPr txBox="1"/>
          <p:nvPr/>
        </p:nvSpPr>
        <p:spPr>
          <a:xfrm>
            <a:off x="1444774" y="4716994"/>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0</a:t>
            </a:r>
          </a:p>
        </p:txBody>
      </p:sp>
      <p:grpSp>
        <p:nvGrpSpPr>
          <p:cNvPr id="8" name="Group 7">
            <a:extLst>
              <a:ext uri="{FF2B5EF4-FFF2-40B4-BE49-F238E27FC236}">
                <a16:creationId xmlns:a16="http://schemas.microsoft.com/office/drawing/2014/main" id="{BC057B55-48BA-034E-956D-4E9F268461D3}"/>
              </a:ext>
            </a:extLst>
          </p:cNvPr>
          <p:cNvGrpSpPr/>
          <p:nvPr/>
        </p:nvGrpSpPr>
        <p:grpSpPr>
          <a:xfrm>
            <a:off x="5811673" y="1016876"/>
            <a:ext cx="4446423" cy="5358888"/>
            <a:chOff x="5811673" y="1016876"/>
            <a:chExt cx="4446423" cy="5358888"/>
          </a:xfrm>
        </p:grpSpPr>
        <p:sp>
          <p:nvSpPr>
            <p:cNvPr id="6" name="Text Placeholder 7">
              <a:extLst>
                <a:ext uri="{FF2B5EF4-FFF2-40B4-BE49-F238E27FC236}">
                  <a16:creationId xmlns:a16="http://schemas.microsoft.com/office/drawing/2014/main" id="{E7099685-596E-0C4E-8CE7-89B293273617}"/>
                </a:ext>
              </a:extLst>
            </p:cNvPr>
            <p:cNvSpPr txBox="1">
              <a:spLocks/>
            </p:cNvSpPr>
            <p:nvPr/>
          </p:nvSpPr>
          <p:spPr>
            <a:xfrm>
              <a:off x="5811673" y="1016876"/>
              <a:ext cx="4446418"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rPr>
                <a:t>Signed (2’s complement)</a:t>
              </a:r>
              <a:endParaRPr lang="en-US" dirty="0">
                <a:solidFill>
                  <a:schemeClr val="bg1"/>
                </a:solidFill>
              </a:endParaRPr>
            </a:p>
          </p:txBody>
        </p:sp>
        <p:sp>
          <p:nvSpPr>
            <p:cNvPr id="7" name="Content Placeholder 8">
              <a:extLst>
                <a:ext uri="{FF2B5EF4-FFF2-40B4-BE49-F238E27FC236}">
                  <a16:creationId xmlns:a16="http://schemas.microsoft.com/office/drawing/2014/main" id="{6AF5F7BB-CE4B-D04C-AFBF-E2058E254F29}"/>
                </a:ext>
              </a:extLst>
            </p:cNvPr>
            <p:cNvSpPr txBox="1">
              <a:spLocks/>
            </p:cNvSpPr>
            <p:nvPr/>
          </p:nvSpPr>
          <p:spPr>
            <a:xfrm>
              <a:off x="5811673" y="1656638"/>
              <a:ext cx="4446423" cy="3536147"/>
            </a:xfrm>
            <a:prstGeom prst="rect">
              <a:avLst/>
            </a:prstGeom>
            <a:solidFill>
              <a:schemeClr val="accent4">
                <a:lumMod val="20000"/>
                <a:lumOff val="80000"/>
              </a:schemeClr>
            </a:solidFill>
            <a:ln>
              <a:solidFill>
                <a:schemeClr val="accent2"/>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Sign-Extend: Replicate sign bit</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ldrsb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2" name="Rectangle 21">
              <a:extLst>
                <a:ext uri="{FF2B5EF4-FFF2-40B4-BE49-F238E27FC236}">
                  <a16:creationId xmlns:a16="http://schemas.microsoft.com/office/drawing/2014/main" id="{A7854A8E-8EEB-1444-B8D5-A639404B14A1}"/>
                </a:ext>
              </a:extLst>
            </p:cNvPr>
            <p:cNvSpPr/>
            <p:nvPr/>
          </p:nvSpPr>
          <p:spPr>
            <a:xfrm>
              <a:off x="5851360" y="5385164"/>
              <a:ext cx="4406736"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sign-extend:</a:t>
              </a:r>
            </a:p>
            <a:p>
              <a:pPr algn="ctr"/>
              <a:r>
                <a:rPr lang="en-US" sz="2400" dirty="0" err="1">
                  <a:solidFill>
                    <a:schemeClr val="tx2"/>
                  </a:solidFill>
                </a:rPr>
                <a:t>ldrsb</a:t>
              </a:r>
              <a:r>
                <a:rPr lang="en-US" sz="2400" dirty="0">
                  <a:solidFill>
                    <a:schemeClr val="tx2"/>
                  </a:solidFill>
                </a:rPr>
                <a:t>, </a:t>
              </a:r>
              <a:r>
                <a:rPr lang="en-US" sz="2400" dirty="0" err="1">
                  <a:solidFill>
                    <a:schemeClr val="tx2"/>
                  </a:solidFill>
                </a:rPr>
                <a:t>ldrsh</a:t>
              </a:r>
              <a:endParaRPr lang="en-US" sz="2400" dirty="0">
                <a:solidFill>
                  <a:schemeClr val="tx2"/>
                </a:solidFill>
              </a:endParaRPr>
            </a:p>
          </p:txBody>
        </p:sp>
        <p:cxnSp>
          <p:nvCxnSpPr>
            <p:cNvPr id="37" name="Straight Arrow Connector 36">
              <a:extLst>
                <a:ext uri="{FF2B5EF4-FFF2-40B4-BE49-F238E27FC236}">
                  <a16:creationId xmlns:a16="http://schemas.microsoft.com/office/drawing/2014/main" id="{03E6BDB8-C527-AA48-99EC-A2547284BFE0}"/>
                </a:ext>
              </a:extLst>
            </p:cNvPr>
            <p:cNvCxnSpPr/>
            <p:nvPr/>
          </p:nvCxnSpPr>
          <p:spPr>
            <a:xfrm>
              <a:off x="9499363" y="2849046"/>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8B79267-FC4F-7A4D-A6C3-BB0DF781C5BF}"/>
                </a:ext>
              </a:extLst>
            </p:cNvPr>
            <p:cNvGrpSpPr/>
            <p:nvPr/>
          </p:nvGrpSpPr>
          <p:grpSpPr>
            <a:xfrm>
              <a:off x="6277015" y="3754935"/>
              <a:ext cx="3742224" cy="312089"/>
              <a:chOff x="1109197" y="2250436"/>
              <a:chExt cx="3742224" cy="312089"/>
            </a:xfrm>
          </p:grpSpPr>
          <p:sp>
            <p:nvSpPr>
              <p:cNvPr id="40" name="Rectangle 39">
                <a:extLst>
                  <a:ext uri="{FF2B5EF4-FFF2-40B4-BE49-F238E27FC236}">
                    <a16:creationId xmlns:a16="http://schemas.microsoft.com/office/drawing/2014/main" id="{0FD4C58D-0336-B541-ACC1-08C56CDF31F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1" name="Rectangle 40">
                <a:extLst>
                  <a:ext uri="{FF2B5EF4-FFF2-40B4-BE49-F238E27FC236}">
                    <a16:creationId xmlns:a16="http://schemas.microsoft.com/office/drawing/2014/main" id="{D6469D67-C33B-204E-9EEF-9317D5B5AA99}"/>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2" name="Rectangle 41">
                <a:extLst>
                  <a:ext uri="{FF2B5EF4-FFF2-40B4-BE49-F238E27FC236}">
                    <a16:creationId xmlns:a16="http://schemas.microsoft.com/office/drawing/2014/main" id="{AD64300A-50CD-F94A-816B-D7839820D012}"/>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3" name="Rectangle 42">
                <a:extLst>
                  <a:ext uri="{FF2B5EF4-FFF2-40B4-BE49-F238E27FC236}">
                    <a16:creationId xmlns:a16="http://schemas.microsoft.com/office/drawing/2014/main" id="{B4D4A90B-7815-DF44-81CF-6BBC34871FAC}"/>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Left Brace 43">
              <a:extLst>
                <a:ext uri="{FF2B5EF4-FFF2-40B4-BE49-F238E27FC236}">
                  <a16:creationId xmlns:a16="http://schemas.microsoft.com/office/drawing/2014/main" id="{27DC1349-D4F5-1A43-9F46-8769BA3E1CEC}"/>
                </a:ext>
              </a:extLst>
            </p:cNvPr>
            <p:cNvSpPr/>
            <p:nvPr/>
          </p:nvSpPr>
          <p:spPr>
            <a:xfrm rot="16200000">
              <a:off x="7499339" y="285541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51243A9C-F934-234F-8D5C-3A4243D3C36F}"/>
                </a:ext>
              </a:extLst>
            </p:cNvPr>
            <p:cNvSpPr txBox="1"/>
            <p:nvPr/>
          </p:nvSpPr>
          <p:spPr>
            <a:xfrm>
              <a:off x="9058348" y="2210988"/>
              <a:ext cx="1018227" cy="369332"/>
            </a:xfrm>
            <a:prstGeom prst="rect">
              <a:avLst/>
            </a:prstGeom>
            <a:noFill/>
          </p:spPr>
          <p:txBody>
            <a:bodyPr wrap="none" rtlCol="0">
              <a:spAutoFit/>
            </a:bodyPr>
            <a:lstStyle/>
            <a:p>
              <a:r>
                <a:rPr lang="en-US" dirty="0">
                  <a:solidFill>
                    <a:srgbClr val="0070C0"/>
                  </a:solidFill>
                </a:rPr>
                <a:t>memory</a:t>
              </a:r>
            </a:p>
          </p:txBody>
        </p:sp>
        <p:sp>
          <p:nvSpPr>
            <p:cNvPr id="46" name="TextBox 45">
              <a:extLst>
                <a:ext uri="{FF2B5EF4-FFF2-40B4-BE49-F238E27FC236}">
                  <a16:creationId xmlns:a16="http://schemas.microsoft.com/office/drawing/2014/main" id="{541CC6D2-CEF8-BE41-80FB-2CC72384E1C7}"/>
                </a:ext>
              </a:extLst>
            </p:cNvPr>
            <p:cNvSpPr txBox="1"/>
            <p:nvPr/>
          </p:nvSpPr>
          <p:spPr>
            <a:xfrm>
              <a:off x="5902685" y="3703047"/>
              <a:ext cx="389850" cy="369332"/>
            </a:xfrm>
            <a:prstGeom prst="rect">
              <a:avLst/>
            </a:prstGeom>
            <a:noFill/>
          </p:spPr>
          <p:txBody>
            <a:bodyPr wrap="none" rtlCol="0">
              <a:spAutoFit/>
            </a:bodyPr>
            <a:lstStyle/>
            <a:p>
              <a:r>
                <a:rPr lang="en-US" dirty="0">
                  <a:solidFill>
                    <a:srgbClr val="0070C0"/>
                  </a:solidFill>
                </a:rPr>
                <a:t>r0</a:t>
              </a:r>
            </a:p>
          </p:txBody>
        </p:sp>
        <p:sp>
          <p:nvSpPr>
            <p:cNvPr id="47" name="TextBox 46">
              <a:extLst>
                <a:ext uri="{FF2B5EF4-FFF2-40B4-BE49-F238E27FC236}">
                  <a16:creationId xmlns:a16="http://schemas.microsoft.com/office/drawing/2014/main" id="{B8604FC9-6C5D-2340-A074-F13018C16D37}"/>
                </a:ext>
              </a:extLst>
            </p:cNvPr>
            <p:cNvSpPr txBox="1"/>
            <p:nvPr/>
          </p:nvSpPr>
          <p:spPr>
            <a:xfrm>
              <a:off x="5965728" y="4439759"/>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1</a:t>
              </a:r>
            </a:p>
          </p:txBody>
        </p:sp>
        <p:sp>
          <p:nvSpPr>
            <p:cNvPr id="48" name="Rectangle 47">
              <a:extLst>
                <a:ext uri="{FF2B5EF4-FFF2-40B4-BE49-F238E27FC236}">
                  <a16:creationId xmlns:a16="http://schemas.microsoft.com/office/drawing/2014/main" id="{B33299C0-BA68-2E44-B511-41A600943C43}"/>
                </a:ext>
              </a:extLst>
            </p:cNvPr>
            <p:cNvSpPr/>
            <p:nvPr/>
          </p:nvSpPr>
          <p:spPr>
            <a:xfrm>
              <a:off x="8173666" y="2558640"/>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a:t>
              </a:r>
              <a:r>
                <a:rPr lang="en-US" sz="2000" dirty="0">
                  <a:solidFill>
                    <a:srgbClr val="FF0000"/>
                  </a:solidFill>
                </a:rPr>
                <a:t>1</a:t>
              </a:r>
              <a:r>
                <a:rPr lang="en-US" sz="2000" dirty="0">
                  <a:solidFill>
                    <a:schemeClr val="accent6"/>
                  </a:solidFill>
                </a:rPr>
                <a:t>110 0001</a:t>
              </a:r>
            </a:p>
          </p:txBody>
        </p:sp>
        <p:cxnSp>
          <p:nvCxnSpPr>
            <p:cNvPr id="50" name="Straight Arrow Connector 49">
              <a:extLst>
                <a:ext uri="{FF2B5EF4-FFF2-40B4-BE49-F238E27FC236}">
                  <a16:creationId xmlns:a16="http://schemas.microsoft.com/office/drawing/2014/main" id="{5C3D3139-C1E8-E248-AFFD-509E0937AA4D}"/>
                </a:ext>
              </a:extLst>
            </p:cNvPr>
            <p:cNvCxnSpPr/>
            <p:nvPr/>
          </p:nvCxnSpPr>
          <p:spPr>
            <a:xfrm flipH="1">
              <a:off x="6902245" y="2822703"/>
              <a:ext cx="1858297"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6731AE-DE69-4146-8965-CF8316AB8D69}"/>
                </a:ext>
              </a:extLst>
            </p:cNvPr>
            <p:cNvCxnSpPr>
              <a:cxnSpLocks/>
            </p:cNvCxnSpPr>
            <p:nvPr/>
          </p:nvCxnSpPr>
          <p:spPr>
            <a:xfrm flipH="1">
              <a:off x="7724169" y="2831253"/>
              <a:ext cx="1036373" cy="92809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70F98E-7B13-D944-9A58-FC50F13CC52E}"/>
                </a:ext>
              </a:extLst>
            </p:cNvPr>
            <p:cNvCxnSpPr>
              <a:cxnSpLocks/>
            </p:cNvCxnSpPr>
            <p:nvPr/>
          </p:nvCxnSpPr>
          <p:spPr>
            <a:xfrm flipH="1">
              <a:off x="8638313" y="2811991"/>
              <a:ext cx="122229"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BD12F90B-36DA-6A45-8647-EB3F348D12A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36019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417788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304279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5320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16-bit, 32-bit</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73572" y="1477278"/>
            <a:ext cx="3897649"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1" name="Rectangle 20">
            <a:extLst>
              <a:ext uri="{FF2B5EF4-FFF2-40B4-BE49-F238E27FC236}">
                <a16:creationId xmlns:a16="http://schemas.microsoft.com/office/drawing/2014/main" id="{008E622E-2BB9-7343-B7CB-331C28391EE6}"/>
              </a:ext>
            </a:extLst>
          </p:cNvPr>
          <p:cNvSpPr/>
          <p:nvPr/>
        </p:nvSpPr>
        <p:spPr>
          <a:xfrm>
            <a:off x="73572" y="4907432"/>
            <a:ext cx="3897649"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endParaRPr lang="en-US" sz="2800" dirty="0">
              <a:solidFill>
                <a:schemeClr val="tx2"/>
              </a:solidFill>
            </a:endParaRP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87521" y="4127125"/>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4" name="TextBox 33">
            <a:extLst>
              <a:ext uri="{FF2B5EF4-FFF2-40B4-BE49-F238E27FC236}">
                <a16:creationId xmlns:a16="http://schemas.microsoft.com/office/drawing/2014/main" id="{46167E81-6B89-A44E-983E-9037FE80DC3D}"/>
              </a:ext>
            </a:extLst>
          </p:cNvPr>
          <p:cNvSpPr txBox="1"/>
          <p:nvPr/>
        </p:nvSpPr>
        <p:spPr>
          <a:xfrm>
            <a:off x="2964029" y="2017865"/>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254556" y="3757795"/>
            <a:ext cx="389850" cy="369332"/>
          </a:xfrm>
          <a:prstGeom prst="rect">
            <a:avLst/>
          </a:prstGeom>
          <a:noFill/>
        </p:spPr>
        <p:txBody>
          <a:bodyPr wrap="none" rtlCol="0">
            <a:spAutoFit/>
          </a:bodyPr>
          <a:lstStyle/>
          <a:p>
            <a:r>
              <a:rPr lang="en-US" dirty="0">
                <a:solidFill>
                  <a:srgbClr val="0070C0"/>
                </a:solidFill>
              </a:rPr>
              <a:t>r0</a:t>
            </a:r>
          </a:p>
        </p:txBody>
      </p:sp>
      <p:grpSp>
        <p:nvGrpSpPr>
          <p:cNvPr id="38" name="Group 37">
            <a:extLst>
              <a:ext uri="{FF2B5EF4-FFF2-40B4-BE49-F238E27FC236}">
                <a16:creationId xmlns:a16="http://schemas.microsoft.com/office/drawing/2014/main" id="{5F793C5A-277B-0A48-A515-A031337CFBBB}"/>
              </a:ext>
            </a:extLst>
          </p:cNvPr>
          <p:cNvGrpSpPr/>
          <p:nvPr/>
        </p:nvGrpSpPr>
        <p:grpSpPr>
          <a:xfrm>
            <a:off x="198216" y="2378070"/>
            <a:ext cx="3742224" cy="312089"/>
            <a:chOff x="1109197" y="2250436"/>
            <a:chExt cx="3742224" cy="312089"/>
          </a:xfrm>
        </p:grpSpPr>
        <p:sp>
          <p:nvSpPr>
            <p:cNvPr id="49" name="Rectangle 48">
              <a:extLst>
                <a:ext uri="{FF2B5EF4-FFF2-40B4-BE49-F238E27FC236}">
                  <a16:creationId xmlns:a16="http://schemas.microsoft.com/office/drawing/2014/main" id="{E13769B4-0C51-784B-9BB3-61DCD7CCC99D}"/>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2" name="Rectangle 51">
              <a:extLst>
                <a:ext uri="{FF2B5EF4-FFF2-40B4-BE49-F238E27FC236}">
                  <a16:creationId xmlns:a16="http://schemas.microsoft.com/office/drawing/2014/main" id="{5C328429-640F-A047-B086-1D3639CE63CE}"/>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4" name="Rectangle 53">
              <a:extLst>
                <a:ext uri="{FF2B5EF4-FFF2-40B4-BE49-F238E27FC236}">
                  <a16:creationId xmlns:a16="http://schemas.microsoft.com/office/drawing/2014/main" id="{7591927D-9157-2841-B9DD-183586290411}"/>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5" name="Rectangle 54">
              <a:extLst>
                <a:ext uri="{FF2B5EF4-FFF2-40B4-BE49-F238E27FC236}">
                  <a16:creationId xmlns:a16="http://schemas.microsoft.com/office/drawing/2014/main" id="{E7E1361F-8F31-274C-B4DE-5D7F3386DCB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56" name="Straight Arrow Connector 55">
            <a:extLst>
              <a:ext uri="{FF2B5EF4-FFF2-40B4-BE49-F238E27FC236}">
                <a16:creationId xmlns:a16="http://schemas.microsoft.com/office/drawing/2014/main" id="{1DB41F5F-23FB-9240-836E-5839B754E672}"/>
              </a:ext>
            </a:extLst>
          </p:cNvPr>
          <p:cNvCxnSpPr>
            <a:cxnSpLocks/>
            <a:stCxn id="32" idx="0"/>
            <a:endCxn id="55" idx="2"/>
          </p:cNvCxnSpPr>
          <p:nvPr/>
        </p:nvCxnSpPr>
        <p:spPr>
          <a:xfrm flipV="1">
            <a:off x="3461967" y="2690157"/>
            <a:ext cx="10695" cy="143696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Left Brace 72">
            <a:extLst>
              <a:ext uri="{FF2B5EF4-FFF2-40B4-BE49-F238E27FC236}">
                <a16:creationId xmlns:a16="http://schemas.microsoft.com/office/drawing/2014/main" id="{2473F3BA-54CA-7640-9EC7-0EA424B168B1}"/>
              </a:ext>
            </a:extLst>
          </p:cNvPr>
          <p:cNvSpPr/>
          <p:nvPr/>
        </p:nvSpPr>
        <p:spPr>
          <a:xfrm rot="16200000">
            <a:off x="1428276" y="147916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507158E5-347B-AA4A-8407-9653D81E281D}"/>
              </a:ext>
            </a:extLst>
          </p:cNvPr>
          <p:cNvSpPr txBox="1"/>
          <p:nvPr/>
        </p:nvSpPr>
        <p:spPr>
          <a:xfrm>
            <a:off x="814024" y="3057636"/>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nvGrpSpPr>
          <p:cNvPr id="3" name="Group 2">
            <a:extLst>
              <a:ext uri="{FF2B5EF4-FFF2-40B4-BE49-F238E27FC236}">
                <a16:creationId xmlns:a16="http://schemas.microsoft.com/office/drawing/2014/main" id="{5EAAB4E4-CE47-CA4A-934A-4E87074D8203}"/>
              </a:ext>
            </a:extLst>
          </p:cNvPr>
          <p:cNvGrpSpPr/>
          <p:nvPr/>
        </p:nvGrpSpPr>
        <p:grpSpPr>
          <a:xfrm>
            <a:off x="4023111" y="1477278"/>
            <a:ext cx="3908684" cy="4420754"/>
            <a:chOff x="6680164" y="888456"/>
            <a:chExt cx="3908684" cy="4420754"/>
          </a:xfrm>
        </p:grpSpPr>
        <p:sp>
          <p:nvSpPr>
            <p:cNvPr id="57" name="Content Placeholder 6">
              <a:extLst>
                <a:ext uri="{FF2B5EF4-FFF2-40B4-BE49-F238E27FC236}">
                  <a16:creationId xmlns:a16="http://schemas.microsoft.com/office/drawing/2014/main" id="{B5481060-1AC0-AD49-864E-C9CDABC44AAA}"/>
                </a:ext>
              </a:extLst>
            </p:cNvPr>
            <p:cNvSpPr txBox="1">
              <a:spLocks/>
            </p:cNvSpPr>
            <p:nvPr/>
          </p:nvSpPr>
          <p:spPr>
            <a:xfrm>
              <a:off x="6705105" y="888456"/>
              <a:ext cx="3882782"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58" name="Rectangle 57">
              <a:extLst>
                <a:ext uri="{FF2B5EF4-FFF2-40B4-BE49-F238E27FC236}">
                  <a16:creationId xmlns:a16="http://schemas.microsoft.com/office/drawing/2014/main" id="{90F6FFC2-7557-6140-B74B-8A8C3BEBD0C8}"/>
                </a:ext>
              </a:extLst>
            </p:cNvPr>
            <p:cNvSpPr/>
            <p:nvPr/>
          </p:nvSpPr>
          <p:spPr>
            <a:xfrm>
              <a:off x="6680164" y="4318610"/>
              <a:ext cx="3907723"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endParaRPr lang="en-US" sz="2400" dirty="0">
                <a:solidFill>
                  <a:schemeClr val="tx2"/>
                </a:solidFill>
              </a:endParaRPr>
            </a:p>
          </p:txBody>
        </p:sp>
        <p:grpSp>
          <p:nvGrpSpPr>
            <p:cNvPr id="59" name="Group 58">
              <a:extLst>
                <a:ext uri="{FF2B5EF4-FFF2-40B4-BE49-F238E27FC236}">
                  <a16:creationId xmlns:a16="http://schemas.microsoft.com/office/drawing/2014/main" id="{9F3CF09C-A6BB-8C44-A749-007AFB993C1E}"/>
                </a:ext>
              </a:extLst>
            </p:cNvPr>
            <p:cNvGrpSpPr/>
            <p:nvPr/>
          </p:nvGrpSpPr>
          <p:grpSpPr>
            <a:xfrm>
              <a:off x="6781561" y="3545923"/>
              <a:ext cx="3742224" cy="312089"/>
              <a:chOff x="1085950" y="2250436"/>
              <a:chExt cx="3742224" cy="312089"/>
            </a:xfrm>
          </p:grpSpPr>
          <p:sp>
            <p:nvSpPr>
              <p:cNvPr id="60" name="Rectangle 59">
                <a:extLst>
                  <a:ext uri="{FF2B5EF4-FFF2-40B4-BE49-F238E27FC236}">
                    <a16:creationId xmlns:a16="http://schemas.microsoft.com/office/drawing/2014/main" id="{D72E4F61-6F5B-CA45-B7B6-48080CF1376C}"/>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1" name="Rectangle 60">
                <a:extLst>
                  <a:ext uri="{FF2B5EF4-FFF2-40B4-BE49-F238E27FC236}">
                    <a16:creationId xmlns:a16="http://schemas.microsoft.com/office/drawing/2014/main" id="{E5B1FF6A-B500-7745-82D6-ACD82821E3FC}"/>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2" name="Rectangle 61">
                <a:extLst>
                  <a:ext uri="{FF2B5EF4-FFF2-40B4-BE49-F238E27FC236}">
                    <a16:creationId xmlns:a16="http://schemas.microsoft.com/office/drawing/2014/main" id="{AFFF2F79-DF75-9A4E-915B-6020FEC58D68}"/>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63" name="Rectangle 62">
                <a:extLst>
                  <a:ext uri="{FF2B5EF4-FFF2-40B4-BE49-F238E27FC236}">
                    <a16:creationId xmlns:a16="http://schemas.microsoft.com/office/drawing/2014/main" id="{E74DBC89-0E6D-9C4E-B60B-1CB5927E6A4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64" name="TextBox 63">
              <a:extLst>
                <a:ext uri="{FF2B5EF4-FFF2-40B4-BE49-F238E27FC236}">
                  <a16:creationId xmlns:a16="http://schemas.microsoft.com/office/drawing/2014/main" id="{05A24849-7C2D-C342-8D64-5A767763195F}"/>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65" name="TextBox 64">
              <a:extLst>
                <a:ext uri="{FF2B5EF4-FFF2-40B4-BE49-F238E27FC236}">
                  <a16:creationId xmlns:a16="http://schemas.microsoft.com/office/drawing/2014/main" id="{F4BC0BA7-B9AB-C840-B447-512EB1A5718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66" name="Group 65">
              <a:extLst>
                <a:ext uri="{FF2B5EF4-FFF2-40B4-BE49-F238E27FC236}">
                  <a16:creationId xmlns:a16="http://schemas.microsoft.com/office/drawing/2014/main" id="{BE3F4654-9D2C-134F-9F35-A82AB0D70ED0}"/>
                </a:ext>
              </a:extLst>
            </p:cNvPr>
            <p:cNvGrpSpPr/>
            <p:nvPr/>
          </p:nvGrpSpPr>
          <p:grpSpPr>
            <a:xfrm>
              <a:off x="6804808" y="1789248"/>
              <a:ext cx="3742224" cy="312089"/>
              <a:chOff x="1109197" y="2250436"/>
              <a:chExt cx="3742224" cy="312089"/>
            </a:xfrm>
          </p:grpSpPr>
          <p:sp>
            <p:nvSpPr>
              <p:cNvPr id="67" name="Rectangle 66">
                <a:extLst>
                  <a:ext uri="{FF2B5EF4-FFF2-40B4-BE49-F238E27FC236}">
                    <a16:creationId xmlns:a16="http://schemas.microsoft.com/office/drawing/2014/main" id="{D95C3D58-23F5-B748-9293-0EE9325C6CB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8" name="Rectangle 67">
                <a:extLst>
                  <a:ext uri="{FF2B5EF4-FFF2-40B4-BE49-F238E27FC236}">
                    <a16:creationId xmlns:a16="http://schemas.microsoft.com/office/drawing/2014/main" id="{9B0DA154-8A80-DC4D-AA9D-89E6EBC24A3F}"/>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9" name="Rectangle 68">
                <a:extLst>
                  <a:ext uri="{FF2B5EF4-FFF2-40B4-BE49-F238E27FC236}">
                    <a16:creationId xmlns:a16="http://schemas.microsoft.com/office/drawing/2014/main" id="{9B73615C-C4BF-114A-86BE-A7A920BE951C}"/>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0" name="Rectangle 69">
                <a:extLst>
                  <a:ext uri="{FF2B5EF4-FFF2-40B4-BE49-F238E27FC236}">
                    <a16:creationId xmlns:a16="http://schemas.microsoft.com/office/drawing/2014/main" id="{4C7F2179-CCC7-EF46-8A20-0F8C4900B3D5}"/>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71" name="Straight Arrow Connector 70">
              <a:extLst>
                <a:ext uri="{FF2B5EF4-FFF2-40B4-BE49-F238E27FC236}">
                  <a16:creationId xmlns:a16="http://schemas.microsoft.com/office/drawing/2014/main" id="{FBD7D02F-04F4-0344-9872-6220858ECBB8}"/>
                </a:ext>
              </a:extLst>
            </p:cNvPr>
            <p:cNvCxnSpPr>
              <a:cxnSpLocks/>
              <a:stCxn id="6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669F07A-295F-B549-B02A-1C6AC6E7E70E}"/>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Left Brace 74">
              <a:extLst>
                <a:ext uri="{FF2B5EF4-FFF2-40B4-BE49-F238E27FC236}">
                  <a16:creationId xmlns:a16="http://schemas.microsoft.com/office/drawing/2014/main" id="{8E6809F3-F542-CC4E-B6AE-AFBA1E0A0938}"/>
                </a:ext>
              </a:extLst>
            </p:cNvPr>
            <p:cNvSpPr/>
            <p:nvPr/>
          </p:nvSpPr>
          <p:spPr>
            <a:xfrm rot="16200000">
              <a:off x="7555423" y="1350720"/>
              <a:ext cx="369881" cy="187111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a:extLst>
                <a:ext uri="{FF2B5EF4-FFF2-40B4-BE49-F238E27FC236}">
                  <a16:creationId xmlns:a16="http://schemas.microsoft.com/office/drawing/2014/main" id="{6DF1027C-A297-6447-A3B9-FA8D406E45CB}"/>
                </a:ext>
              </a:extLst>
            </p:cNvPr>
            <p:cNvSpPr txBox="1"/>
            <p:nvPr/>
          </p:nvSpPr>
          <p:spPr>
            <a:xfrm>
              <a:off x="7031557" y="2468849"/>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F8B1D63-0F5F-ABF0-934A-6FEAA8C3F4F6}"/>
              </a:ext>
            </a:extLst>
          </p:cNvPr>
          <p:cNvGrpSpPr/>
          <p:nvPr/>
        </p:nvGrpSpPr>
        <p:grpSpPr>
          <a:xfrm>
            <a:off x="8007290" y="1477278"/>
            <a:ext cx="4056787" cy="4442901"/>
            <a:chOff x="8007290" y="835293"/>
            <a:chExt cx="4056787" cy="4442901"/>
          </a:xfrm>
        </p:grpSpPr>
        <p:grpSp>
          <p:nvGrpSpPr>
            <p:cNvPr id="40" name="Group 39">
              <a:extLst>
                <a:ext uri="{FF2B5EF4-FFF2-40B4-BE49-F238E27FC236}">
                  <a16:creationId xmlns:a16="http://schemas.microsoft.com/office/drawing/2014/main" id="{EDD7180E-6031-4C29-5DBC-4FF3661C3A7C}"/>
                </a:ext>
              </a:extLst>
            </p:cNvPr>
            <p:cNvGrpSpPr/>
            <p:nvPr/>
          </p:nvGrpSpPr>
          <p:grpSpPr>
            <a:xfrm>
              <a:off x="8007290" y="835293"/>
              <a:ext cx="4056787" cy="4442901"/>
              <a:chOff x="6680164" y="866309"/>
              <a:chExt cx="4056787" cy="4442901"/>
            </a:xfrm>
          </p:grpSpPr>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6705105" y="866309"/>
                <a:ext cx="4031846"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6680164" y="4318610"/>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6781561" y="354592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45" name="TextBox 44">
                <a:extLst>
                  <a:ext uri="{FF2B5EF4-FFF2-40B4-BE49-F238E27FC236}">
                    <a16:creationId xmlns:a16="http://schemas.microsoft.com/office/drawing/2014/main" id="{9880AC96-1050-C545-D2FA-9A3272DD88A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46" name="Group 45">
                <a:extLst>
                  <a:ext uri="{FF2B5EF4-FFF2-40B4-BE49-F238E27FC236}">
                    <a16:creationId xmlns:a16="http://schemas.microsoft.com/office/drawing/2014/main" id="{DC181292-0D35-16E5-8608-DB7B3B86CB26}"/>
                  </a:ext>
                </a:extLst>
              </p:cNvPr>
              <p:cNvGrpSpPr/>
              <p:nvPr/>
            </p:nvGrpSpPr>
            <p:grpSpPr>
              <a:xfrm>
                <a:off x="6804808" y="1789248"/>
                <a:ext cx="3742224" cy="312089"/>
                <a:chOff x="1109197" y="2250436"/>
                <a:chExt cx="3742224" cy="312089"/>
              </a:xfrm>
            </p:grpSpPr>
            <p:sp>
              <p:nvSpPr>
                <p:cNvPr id="53" name="Rectangle 52">
                  <a:extLst>
                    <a:ext uri="{FF2B5EF4-FFF2-40B4-BE49-F238E27FC236}">
                      <a16:creationId xmlns:a16="http://schemas.microsoft.com/office/drawing/2014/main" id="{A3BF13F3-73C0-3B4C-545D-6D494AA7D6C1}"/>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47" name="Straight Arrow Connector 46">
                <a:extLst>
                  <a:ext uri="{FF2B5EF4-FFF2-40B4-BE49-F238E27FC236}">
                    <a16:creationId xmlns:a16="http://schemas.microsoft.com/office/drawing/2014/main" id="{2AF91C22-7573-0CB0-1D69-11D239917D7A}"/>
                  </a:ext>
                </a:extLst>
              </p:cNvPr>
              <p:cNvCxnSpPr>
                <a:cxnSpLocks/>
                <a:stCxn id="8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9509628"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58D6C4-33F1-26F3-7A60-97EA8A774EDC}"/>
                </a:ext>
              </a:extLst>
            </p:cNvPr>
            <p:cNvCxnSpPr>
              <a:cxnSpLocks/>
            </p:cNvCxnSpPr>
            <p:nvPr/>
          </p:nvCxnSpPr>
          <p:spPr>
            <a:xfrm flipH="1" flipV="1">
              <a:off x="8598219"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49344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70444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16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9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209026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3666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263484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5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3956"/>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543161" y="2128454"/>
            <a:ext cx="412354"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1"/>
            <a:ext cx="11350794" cy="5932449"/>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03448" y="3014953"/>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12404" y="424717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769846" y="3184230"/>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extLst>
              <p:ext uri="{D42A27DB-BD31-4B8C-83A1-F6EECF244321}">
                <p14:modId xmlns:p14="http://schemas.microsoft.com/office/powerpoint/2010/main" val="3329763961"/>
              </p:ext>
            </p:extLst>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417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069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410618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extLst>
              <p:ext uri="{D42A27DB-BD31-4B8C-83A1-F6EECF244321}">
                <p14:modId xmlns:p14="http://schemas.microsoft.com/office/powerpoint/2010/main" val="515286026"/>
              </p:ext>
            </p:extLst>
          </p:nvPr>
        </p:nvGraphicFramePr>
        <p:xfrm>
          <a:off x="0" y="558350"/>
          <a:ext cx="12001836" cy="2966720"/>
        </p:xfrm>
        <a:graphic>
          <a:graphicData uri="http://schemas.openxmlformats.org/drawingml/2006/table">
            <a:tbl>
              <a:tblPr firstRow="1">
                <a:tableStyleId>{FABFCF23-3B69-468F-B69F-88F6DE6A72F2}</a:tableStyleId>
              </a:tblPr>
              <a:tblGrid>
                <a:gridCol w="1989453">
                  <a:extLst>
                    <a:ext uri="{9D8B030D-6E8A-4147-A177-3AD203B41FA5}">
                      <a16:colId xmlns:a16="http://schemas.microsoft.com/office/drawing/2014/main" val="2146949649"/>
                    </a:ext>
                  </a:extLst>
                </a:gridCol>
                <a:gridCol w="1075459">
                  <a:extLst>
                    <a:ext uri="{9D8B030D-6E8A-4147-A177-3AD203B41FA5}">
                      <a16:colId xmlns:a16="http://schemas.microsoft.com/office/drawing/2014/main" val="1452114229"/>
                    </a:ext>
                  </a:extLst>
                </a:gridCol>
                <a:gridCol w="723626">
                  <a:extLst>
                    <a:ext uri="{9D8B030D-6E8A-4147-A177-3AD203B41FA5}">
                      <a16:colId xmlns:a16="http://schemas.microsoft.com/office/drawing/2014/main" val="2342572730"/>
                    </a:ext>
                  </a:extLst>
                </a:gridCol>
                <a:gridCol w="4438983">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extLst>
              <p:ext uri="{D42A27DB-BD31-4B8C-83A1-F6EECF244321}">
                <p14:modId xmlns:p14="http://schemas.microsoft.com/office/powerpoint/2010/main" val="3199191750"/>
              </p:ext>
            </p:extLst>
          </p:nvPr>
        </p:nvGraphicFramePr>
        <p:xfrm>
          <a:off x="263407" y="4190446"/>
          <a:ext cx="6155562" cy="1578166"/>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20" name="Rectangle 34">
            <a:extLst>
              <a:ext uri="{FF2B5EF4-FFF2-40B4-BE49-F238E27FC236}">
                <a16:creationId xmlns:a16="http://schemas.microsoft.com/office/drawing/2014/main" id="{9B14F965-6E64-5263-5E1D-1B4C3055D4BF}"/>
              </a:ext>
            </a:extLst>
          </p:cNvPr>
          <p:cNvSpPr>
            <a:spLocks noChangeArrowheads="1"/>
          </p:cNvSpPr>
          <p:nvPr>
            <p:custDataLst>
              <p:tags r:id="rId1"/>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1" name="Rectangle 35">
            <a:extLst>
              <a:ext uri="{FF2B5EF4-FFF2-40B4-BE49-F238E27FC236}">
                <a16:creationId xmlns:a16="http://schemas.microsoft.com/office/drawing/2014/main" id="{77B1814D-77CE-FB9C-742D-D884C51120BE}"/>
              </a:ext>
            </a:extLst>
          </p:cNvPr>
          <p:cNvSpPr>
            <a:spLocks noChangeArrowheads="1"/>
          </p:cNvSpPr>
          <p:nvPr>
            <p:custDataLst>
              <p:tags r:id="rId2"/>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2" name="Rectangle 10">
            <a:extLst>
              <a:ext uri="{FF2B5EF4-FFF2-40B4-BE49-F238E27FC236}">
                <a16:creationId xmlns:a16="http://schemas.microsoft.com/office/drawing/2014/main" id="{1988A8B8-14BD-F8D3-F93B-B6C9BC776177}"/>
              </a:ext>
            </a:extLst>
          </p:cNvPr>
          <p:cNvSpPr>
            <a:spLocks noChangeArrowheads="1"/>
          </p:cNvSpPr>
          <p:nvPr>
            <p:custDataLst>
              <p:tags r:id="rId3"/>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3" name="Rectangle 11">
            <a:extLst>
              <a:ext uri="{FF2B5EF4-FFF2-40B4-BE49-F238E27FC236}">
                <a16:creationId xmlns:a16="http://schemas.microsoft.com/office/drawing/2014/main" id="{1E16ED76-C6B8-CEF7-78E6-F2B08B9BBB8E}"/>
              </a:ext>
            </a:extLst>
          </p:cNvPr>
          <p:cNvSpPr>
            <a:spLocks noChangeArrowheads="1"/>
          </p:cNvSpPr>
          <p:nvPr>
            <p:custDataLst>
              <p:tags r:id="rId4"/>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4" name="Rectangle 12">
            <a:extLst>
              <a:ext uri="{FF2B5EF4-FFF2-40B4-BE49-F238E27FC236}">
                <a16:creationId xmlns:a16="http://schemas.microsoft.com/office/drawing/2014/main" id="{9DEBDA2C-BD45-943C-6327-16141A090A96}"/>
              </a:ext>
            </a:extLst>
          </p:cNvPr>
          <p:cNvSpPr>
            <a:spLocks noChangeArrowheads="1"/>
          </p:cNvSpPr>
          <p:nvPr>
            <p:custDataLst>
              <p:tags r:id="rId5"/>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5" name="Rectangle 13">
            <a:extLst>
              <a:ext uri="{FF2B5EF4-FFF2-40B4-BE49-F238E27FC236}">
                <a16:creationId xmlns:a16="http://schemas.microsoft.com/office/drawing/2014/main" id="{95B1DF80-4137-C71F-7776-F23BD3F50B79}"/>
              </a:ext>
            </a:extLst>
          </p:cNvPr>
          <p:cNvSpPr>
            <a:spLocks noChangeArrowheads="1"/>
          </p:cNvSpPr>
          <p:nvPr>
            <p:custDataLst>
              <p:tags r:id="rId6"/>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6" name="Rectangle 39">
            <a:extLst>
              <a:ext uri="{FF2B5EF4-FFF2-40B4-BE49-F238E27FC236}">
                <a16:creationId xmlns:a16="http://schemas.microsoft.com/office/drawing/2014/main" id="{770F546D-EF15-AC63-D6BA-F5664365041C}"/>
              </a:ext>
            </a:extLst>
          </p:cNvPr>
          <p:cNvSpPr>
            <a:spLocks noChangeArrowheads="1"/>
          </p:cNvSpPr>
          <p:nvPr>
            <p:custDataLst>
              <p:tags r:id="rId7"/>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7" name="Rectangle 41">
            <a:extLst>
              <a:ext uri="{FF2B5EF4-FFF2-40B4-BE49-F238E27FC236}">
                <a16:creationId xmlns:a16="http://schemas.microsoft.com/office/drawing/2014/main" id="{8E2E894F-17F6-0566-39C6-0229EA6CA153}"/>
              </a:ext>
            </a:extLst>
          </p:cNvPr>
          <p:cNvSpPr>
            <a:spLocks noChangeArrowheads="1"/>
          </p:cNvSpPr>
          <p:nvPr>
            <p:custDataLst>
              <p:tags r:id="rId8"/>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8" name="Rectangle 43">
            <a:extLst>
              <a:ext uri="{FF2B5EF4-FFF2-40B4-BE49-F238E27FC236}">
                <a16:creationId xmlns:a16="http://schemas.microsoft.com/office/drawing/2014/main" id="{8544FB9A-C79A-2E7B-11E0-281F8104DA7A}"/>
              </a:ext>
            </a:extLst>
          </p:cNvPr>
          <p:cNvSpPr>
            <a:spLocks noChangeArrowheads="1"/>
          </p:cNvSpPr>
          <p:nvPr>
            <p:custDataLst>
              <p:tags r:id="rId9"/>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9" name="Rectangle 45">
            <a:extLst>
              <a:ext uri="{FF2B5EF4-FFF2-40B4-BE49-F238E27FC236}">
                <a16:creationId xmlns:a16="http://schemas.microsoft.com/office/drawing/2014/main" id="{36E1CB67-95A7-9FE8-AA16-5BFFA04CB0CA}"/>
              </a:ext>
            </a:extLst>
          </p:cNvPr>
          <p:cNvSpPr>
            <a:spLocks noChangeArrowheads="1"/>
          </p:cNvSpPr>
          <p:nvPr>
            <p:custDataLst>
              <p:tags r:id="rId10"/>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30" name="Rectangle 14">
            <a:extLst>
              <a:ext uri="{FF2B5EF4-FFF2-40B4-BE49-F238E27FC236}">
                <a16:creationId xmlns:a16="http://schemas.microsoft.com/office/drawing/2014/main" id="{2FDC6D3D-D0B6-6267-9C59-C67BF9232799}"/>
              </a:ext>
            </a:extLst>
          </p:cNvPr>
          <p:cNvSpPr>
            <a:spLocks noChangeArrowheads="1"/>
          </p:cNvSpPr>
          <p:nvPr>
            <p:custDataLst>
              <p:tags r:id="rId11"/>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31" name="Rectangle 15">
            <a:extLst>
              <a:ext uri="{FF2B5EF4-FFF2-40B4-BE49-F238E27FC236}">
                <a16:creationId xmlns:a16="http://schemas.microsoft.com/office/drawing/2014/main" id="{BB2C1CBA-35A2-4343-CBF0-7A9652EEFD31}"/>
              </a:ext>
            </a:extLst>
          </p:cNvPr>
          <p:cNvSpPr>
            <a:spLocks noChangeArrowheads="1"/>
          </p:cNvSpPr>
          <p:nvPr>
            <p:custDataLst>
              <p:tags r:id="rId12"/>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32" name="Rectangle 16">
            <a:extLst>
              <a:ext uri="{FF2B5EF4-FFF2-40B4-BE49-F238E27FC236}">
                <a16:creationId xmlns:a16="http://schemas.microsoft.com/office/drawing/2014/main" id="{6D9A7C8A-7588-3DF4-08C9-2D54CA28181B}"/>
              </a:ext>
            </a:extLst>
          </p:cNvPr>
          <p:cNvSpPr>
            <a:spLocks noChangeArrowheads="1"/>
          </p:cNvSpPr>
          <p:nvPr>
            <p:custDataLst>
              <p:tags r:id="rId13"/>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33" name="Rectangle 17">
            <a:extLst>
              <a:ext uri="{FF2B5EF4-FFF2-40B4-BE49-F238E27FC236}">
                <a16:creationId xmlns:a16="http://schemas.microsoft.com/office/drawing/2014/main" id="{C48D06F6-7394-6461-02F7-DF738FC0A531}"/>
              </a:ext>
            </a:extLst>
          </p:cNvPr>
          <p:cNvSpPr>
            <a:spLocks noChangeArrowheads="1"/>
          </p:cNvSpPr>
          <p:nvPr>
            <p:custDataLst>
              <p:tags r:id="rId14"/>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34" name="Rectangle 18">
            <a:extLst>
              <a:ext uri="{FF2B5EF4-FFF2-40B4-BE49-F238E27FC236}">
                <a16:creationId xmlns:a16="http://schemas.microsoft.com/office/drawing/2014/main" id="{80C350FF-95A5-938D-F2E4-5CE629215E5A}"/>
              </a:ext>
            </a:extLst>
          </p:cNvPr>
          <p:cNvSpPr>
            <a:spLocks noChangeArrowheads="1"/>
          </p:cNvSpPr>
          <p:nvPr>
            <p:custDataLst>
              <p:tags r:id="rId15"/>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35" name="Rectangle 19">
            <a:extLst>
              <a:ext uri="{FF2B5EF4-FFF2-40B4-BE49-F238E27FC236}">
                <a16:creationId xmlns:a16="http://schemas.microsoft.com/office/drawing/2014/main" id="{F341FE62-444B-A857-F1B0-F593B575EE41}"/>
              </a:ext>
            </a:extLst>
          </p:cNvPr>
          <p:cNvSpPr>
            <a:spLocks noChangeArrowheads="1"/>
          </p:cNvSpPr>
          <p:nvPr>
            <p:custDataLst>
              <p:tags r:id="rId16"/>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36" name="Rectangle 20">
            <a:extLst>
              <a:ext uri="{FF2B5EF4-FFF2-40B4-BE49-F238E27FC236}">
                <a16:creationId xmlns:a16="http://schemas.microsoft.com/office/drawing/2014/main" id="{155E28A2-D485-61C5-8B3A-D44EEB1C3A5F}"/>
              </a:ext>
            </a:extLst>
          </p:cNvPr>
          <p:cNvSpPr>
            <a:spLocks noChangeArrowheads="1"/>
          </p:cNvSpPr>
          <p:nvPr>
            <p:custDataLst>
              <p:tags r:id="rId17"/>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37" name="Rectangle 21">
            <a:extLst>
              <a:ext uri="{FF2B5EF4-FFF2-40B4-BE49-F238E27FC236}">
                <a16:creationId xmlns:a16="http://schemas.microsoft.com/office/drawing/2014/main" id="{7B6A9904-9AE9-291E-590E-8096085936E7}"/>
              </a:ext>
            </a:extLst>
          </p:cNvPr>
          <p:cNvSpPr>
            <a:spLocks noChangeArrowheads="1"/>
          </p:cNvSpPr>
          <p:nvPr>
            <p:custDataLst>
              <p:tags r:id="rId18"/>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38" name="Rectangle 32">
            <a:extLst>
              <a:ext uri="{FF2B5EF4-FFF2-40B4-BE49-F238E27FC236}">
                <a16:creationId xmlns:a16="http://schemas.microsoft.com/office/drawing/2014/main" id="{EE62AA57-B0FA-FAC6-92E0-7CE20D3E0F35}"/>
              </a:ext>
            </a:extLst>
          </p:cNvPr>
          <p:cNvSpPr>
            <a:spLocks noChangeArrowheads="1"/>
          </p:cNvSpPr>
          <p:nvPr>
            <p:custDataLst>
              <p:tags r:id="rId19"/>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39" name="Rectangle 32">
            <a:extLst>
              <a:ext uri="{FF2B5EF4-FFF2-40B4-BE49-F238E27FC236}">
                <a16:creationId xmlns:a16="http://schemas.microsoft.com/office/drawing/2014/main" id="{37EC079C-898A-41E9-4334-C48FFB27C43E}"/>
              </a:ext>
            </a:extLst>
          </p:cNvPr>
          <p:cNvSpPr>
            <a:spLocks noChangeArrowheads="1"/>
          </p:cNvSpPr>
          <p:nvPr>
            <p:custDataLst>
              <p:tags r:id="rId20"/>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0" name="Rectangle 32">
            <a:extLst>
              <a:ext uri="{FF2B5EF4-FFF2-40B4-BE49-F238E27FC236}">
                <a16:creationId xmlns:a16="http://schemas.microsoft.com/office/drawing/2014/main" id="{E460F112-CFD3-3271-709B-5BC42EA4AD99}"/>
              </a:ext>
            </a:extLst>
          </p:cNvPr>
          <p:cNvSpPr>
            <a:spLocks noChangeArrowheads="1"/>
          </p:cNvSpPr>
          <p:nvPr>
            <p:custDataLst>
              <p:tags r:id="rId21"/>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1" name="Rectangle 32">
            <a:extLst>
              <a:ext uri="{FF2B5EF4-FFF2-40B4-BE49-F238E27FC236}">
                <a16:creationId xmlns:a16="http://schemas.microsoft.com/office/drawing/2014/main" id="{D480B41C-1CF5-EB59-C460-B96CFE7EF024}"/>
              </a:ext>
            </a:extLst>
          </p:cNvPr>
          <p:cNvSpPr>
            <a:spLocks noChangeArrowheads="1"/>
          </p:cNvSpPr>
          <p:nvPr>
            <p:custDataLst>
              <p:tags r:id="rId22"/>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2" name="Rectangle 66">
            <a:extLst>
              <a:ext uri="{FF2B5EF4-FFF2-40B4-BE49-F238E27FC236}">
                <a16:creationId xmlns:a16="http://schemas.microsoft.com/office/drawing/2014/main" id="{A659D68B-C801-B193-1A73-BFD73454F817}"/>
              </a:ext>
            </a:extLst>
          </p:cNvPr>
          <p:cNvSpPr>
            <a:spLocks noChangeArrowheads="1"/>
          </p:cNvSpPr>
          <p:nvPr>
            <p:custDataLst>
              <p:tags r:id="rId23"/>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3" name="Rectangle 66">
            <a:extLst>
              <a:ext uri="{FF2B5EF4-FFF2-40B4-BE49-F238E27FC236}">
                <a16:creationId xmlns:a16="http://schemas.microsoft.com/office/drawing/2014/main" id="{421D9516-0FDE-5F69-8123-92633869C53C}"/>
              </a:ext>
            </a:extLst>
          </p:cNvPr>
          <p:cNvSpPr>
            <a:spLocks noChangeArrowheads="1"/>
          </p:cNvSpPr>
          <p:nvPr>
            <p:custDataLst>
              <p:tags r:id="rId24"/>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4" name="Rectangle 66">
            <a:extLst>
              <a:ext uri="{FF2B5EF4-FFF2-40B4-BE49-F238E27FC236}">
                <a16:creationId xmlns:a16="http://schemas.microsoft.com/office/drawing/2014/main" id="{F3A23637-886D-2E9A-40AE-C4791EE5D4E7}"/>
              </a:ext>
            </a:extLst>
          </p:cNvPr>
          <p:cNvSpPr>
            <a:spLocks noChangeArrowheads="1"/>
          </p:cNvSpPr>
          <p:nvPr>
            <p:custDataLst>
              <p:tags r:id="rId25"/>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5" name="Rectangle 66">
            <a:extLst>
              <a:ext uri="{FF2B5EF4-FFF2-40B4-BE49-F238E27FC236}">
                <a16:creationId xmlns:a16="http://schemas.microsoft.com/office/drawing/2014/main" id="{DDD2E556-A96A-10A2-A34F-485DF7252848}"/>
              </a:ext>
            </a:extLst>
          </p:cNvPr>
          <p:cNvSpPr>
            <a:spLocks noChangeArrowheads="1"/>
          </p:cNvSpPr>
          <p:nvPr>
            <p:custDataLst>
              <p:tags r:id="rId26"/>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6" name="Rectangle 14">
            <a:extLst>
              <a:ext uri="{FF2B5EF4-FFF2-40B4-BE49-F238E27FC236}">
                <a16:creationId xmlns:a16="http://schemas.microsoft.com/office/drawing/2014/main" id="{99464F36-438A-4CF8-9E2D-1BC6E0D711CD}"/>
              </a:ext>
            </a:extLst>
          </p:cNvPr>
          <p:cNvSpPr>
            <a:spLocks noChangeArrowheads="1"/>
          </p:cNvSpPr>
          <p:nvPr>
            <p:custDataLst>
              <p:tags r:id="rId27"/>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47" name="Rectangle 16">
            <a:extLst>
              <a:ext uri="{FF2B5EF4-FFF2-40B4-BE49-F238E27FC236}">
                <a16:creationId xmlns:a16="http://schemas.microsoft.com/office/drawing/2014/main" id="{D6AC11DE-36DD-5AA9-A6C6-39FE87AA9D0E}"/>
              </a:ext>
            </a:extLst>
          </p:cNvPr>
          <p:cNvSpPr>
            <a:spLocks noChangeArrowheads="1"/>
          </p:cNvSpPr>
          <p:nvPr>
            <p:custDataLst>
              <p:tags r:id="rId28"/>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48" name="Rectangle 18">
            <a:extLst>
              <a:ext uri="{FF2B5EF4-FFF2-40B4-BE49-F238E27FC236}">
                <a16:creationId xmlns:a16="http://schemas.microsoft.com/office/drawing/2014/main" id="{D19F2DC7-DA57-2522-3B36-085DD67148AF}"/>
              </a:ext>
            </a:extLst>
          </p:cNvPr>
          <p:cNvSpPr>
            <a:spLocks noChangeArrowheads="1"/>
          </p:cNvSpPr>
          <p:nvPr>
            <p:custDataLst>
              <p:tags r:id="rId29"/>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49" name="Rectangle 20">
            <a:extLst>
              <a:ext uri="{FF2B5EF4-FFF2-40B4-BE49-F238E27FC236}">
                <a16:creationId xmlns:a16="http://schemas.microsoft.com/office/drawing/2014/main" id="{35175BE3-9F7D-B6C5-A784-339E92A46B11}"/>
              </a:ext>
            </a:extLst>
          </p:cNvPr>
          <p:cNvSpPr>
            <a:spLocks noChangeArrowheads="1"/>
          </p:cNvSpPr>
          <p:nvPr>
            <p:custDataLst>
              <p:tags r:id="rId30"/>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50" name="Rectangle 14">
            <a:extLst>
              <a:ext uri="{FF2B5EF4-FFF2-40B4-BE49-F238E27FC236}">
                <a16:creationId xmlns:a16="http://schemas.microsoft.com/office/drawing/2014/main" id="{CDBEE7A6-B14E-567F-4E30-EC80930E8E56}"/>
              </a:ext>
            </a:extLst>
          </p:cNvPr>
          <p:cNvSpPr>
            <a:spLocks noChangeArrowheads="1"/>
          </p:cNvSpPr>
          <p:nvPr>
            <p:custDataLst>
              <p:tags r:id="rId31"/>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1" name="Rectangle 18">
            <a:extLst>
              <a:ext uri="{FF2B5EF4-FFF2-40B4-BE49-F238E27FC236}">
                <a16:creationId xmlns:a16="http://schemas.microsoft.com/office/drawing/2014/main" id="{226A80F8-889E-1FB7-E91C-F71CAF3ABE55}"/>
              </a:ext>
            </a:extLst>
          </p:cNvPr>
          <p:cNvSpPr>
            <a:spLocks noChangeArrowheads="1"/>
          </p:cNvSpPr>
          <p:nvPr>
            <p:custDataLst>
              <p:tags r:id="rId32"/>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Tree>
    <p:extLst>
      <p:ext uri="{BB962C8B-B14F-4D97-AF65-F5344CB8AC3E}">
        <p14:creationId xmlns:p14="http://schemas.microsoft.com/office/powerpoint/2010/main" val="36726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 name="Rounded Rectangle 5">
            <a:extLst>
              <a:ext uri="{FF2B5EF4-FFF2-40B4-BE49-F238E27FC236}">
                <a16:creationId xmlns:a16="http://schemas.microsoft.com/office/drawing/2014/main" id="{0712E7D4-AD18-6E23-4F89-9AFDDFA29755}"/>
              </a:ext>
            </a:extLst>
          </p:cNvPr>
          <p:cNvSpPr/>
          <p:nvPr/>
        </p:nvSpPr>
        <p:spPr bwMode="auto">
          <a:xfrm>
            <a:off x="390004" y="3428525"/>
            <a:ext cx="6626808"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num;            //4 bytes</a:t>
            </a:r>
          </a:p>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 &amp;num;    //4 bytes</a:t>
            </a:r>
          </a:p>
          <a:p>
            <a:r>
              <a:rPr lang="en-US" dirty="0">
                <a:solidFill>
                  <a:schemeClr val="tx2"/>
                </a:solidFill>
                <a:latin typeface="Consolas" panose="020B0609020204030204" pitchFamily="49" charset="0"/>
                <a:cs typeface="Consolas" panose="020B0609020204030204" pitchFamily="49" charset="0"/>
              </a:rPr>
              <a:t>char *lit = "456";  //4 bytes,"456" string literal</a:t>
            </a:r>
          </a:p>
          <a:p>
            <a:r>
              <a:rPr lang="en-US" dirty="0">
                <a:solidFill>
                  <a:schemeClr val="tx2"/>
                </a:solidFill>
                <a:latin typeface="Consolas" panose="020B0609020204030204" pitchFamily="49" charset="0"/>
                <a:cs typeface="Consolas" panose="020B0609020204030204" pitchFamily="49" charset="0"/>
              </a:rPr>
              <a:t>char msg[] = "123"; //4 bytes – array</a:t>
            </a:r>
          </a:p>
        </p:txBody>
      </p:sp>
      <p:sp>
        <p:nvSpPr>
          <p:cNvPr id="7" name="Rounded Rectangle 6">
            <a:extLst>
              <a:ext uri="{FF2B5EF4-FFF2-40B4-BE49-F238E27FC236}">
                <a16:creationId xmlns:a16="http://schemas.microsoft.com/office/drawing/2014/main" id="{F5DFD6F5-5B05-54F8-5C1A-588DB3532D73}"/>
              </a:ext>
            </a:extLst>
          </p:cNvPr>
          <p:cNvSpPr/>
          <p:nvPr/>
        </p:nvSpPr>
        <p:spPr bwMode="auto">
          <a:xfrm>
            <a:off x="7175076" y="2437790"/>
            <a:ext cx="3591672" cy="408551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p>
          <a:p>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.word 0</a:t>
            </a:r>
          </a:p>
          <a:p>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.data</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1"/>
                </a:solidFill>
                <a:latin typeface="Consolas" panose="020B0609020204030204" pitchFamily="49" charset="0"/>
                <a:cs typeface="Consolas" panose="020B0609020204030204" pitchFamily="49" charset="0"/>
              </a:rPr>
              <a:t>ptr</a:t>
            </a:r>
            <a:r>
              <a:rPr lang="en-US" dirty="0">
                <a:solidFill>
                  <a:schemeClr val="accent1"/>
                </a:solidFill>
                <a:latin typeface="Consolas" panose="020B0609020204030204" pitchFamily="49" charset="0"/>
                <a:cs typeface="Consolas" panose="020B0609020204030204" pitchFamily="49" charset="0"/>
              </a:rPr>
              <a:t>:       .word </a:t>
            </a:r>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lit:       .word </a:t>
            </a:r>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endParaRPr lang="en-US" dirty="0">
              <a:solidFill>
                <a:srgbClr val="F37440"/>
              </a:solidFill>
              <a:latin typeface="Consolas" panose="020B0609020204030204" pitchFamily="49" charset="0"/>
              <a:cs typeface="Consolas" panose="020B0609020204030204" pitchFamily="49" charset="0"/>
            </a:endParaRPr>
          </a:p>
          <a:p>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msg:       .string "123"</a:t>
            </a:r>
            <a:endParaRPr lang="en-US" dirty="0">
              <a:solidFill>
                <a:srgbClr val="F37440"/>
              </a:solidFill>
              <a:latin typeface="Consolas" panose="020B0609020204030204" pitchFamily="49" charset="0"/>
              <a:cs typeface="Consolas" panose="020B0609020204030204" pitchFamily="49" charset="0"/>
            </a:endParaRPr>
          </a:p>
          <a:p>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.section .</a:t>
            </a:r>
            <a:r>
              <a:rPr lang="en-US" dirty="0" err="1">
                <a:solidFill>
                  <a:srgbClr val="C00000"/>
                </a:solidFill>
                <a:latin typeface="Consolas" panose="020B0609020204030204" pitchFamily="49" charset="0"/>
                <a:cs typeface="Consolas" panose="020B0609020204030204" pitchFamily="49" charset="0"/>
              </a:rPr>
              <a:t>rodata</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r>
              <a:rPr lang="en-US" dirty="0">
                <a:solidFill>
                  <a:srgbClr val="F37440"/>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.string "456"</a:t>
            </a:r>
          </a:p>
        </p:txBody>
      </p:sp>
      <p:grpSp>
        <p:nvGrpSpPr>
          <p:cNvPr id="17" name="Group 16">
            <a:extLst>
              <a:ext uri="{FF2B5EF4-FFF2-40B4-BE49-F238E27FC236}">
                <a16:creationId xmlns:a16="http://schemas.microsoft.com/office/drawing/2014/main" id="{108F0DA1-9D19-F062-11A7-E2266DF37087}"/>
              </a:ext>
            </a:extLst>
          </p:cNvPr>
          <p:cNvGrpSpPr/>
          <p:nvPr/>
        </p:nvGrpSpPr>
        <p:grpSpPr>
          <a:xfrm>
            <a:off x="9989366" y="4119681"/>
            <a:ext cx="2238494" cy="797552"/>
            <a:chOff x="9839325" y="5153140"/>
            <a:chExt cx="2238494" cy="797552"/>
          </a:xfrm>
        </p:grpSpPr>
        <p:sp>
          <p:nvSpPr>
            <p:cNvPr id="9" name="TextBox 8">
              <a:extLst>
                <a:ext uri="{FF2B5EF4-FFF2-40B4-BE49-F238E27FC236}">
                  <a16:creationId xmlns:a16="http://schemas.microsoft.com/office/drawing/2014/main" id="{F35F84FF-9666-7EAF-A407-3FA77EF42B77}"/>
                </a:ext>
              </a:extLst>
            </p:cNvPr>
            <p:cNvSpPr txBox="1"/>
            <p:nvPr/>
          </p:nvSpPr>
          <p:spPr>
            <a:xfrm>
              <a:off x="10783533" y="5153140"/>
              <a:ext cx="129428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initializes a pointer</a:t>
              </a:r>
            </a:p>
          </p:txBody>
        </p:sp>
        <p:cxnSp>
          <p:nvCxnSpPr>
            <p:cNvPr id="11" name="Straight Arrow Connector 10">
              <a:extLst>
                <a:ext uri="{FF2B5EF4-FFF2-40B4-BE49-F238E27FC236}">
                  <a16:creationId xmlns:a16="http://schemas.microsoft.com/office/drawing/2014/main" id="{6FDB074E-754A-A08E-A637-35E3AABC0F46}"/>
                </a:ext>
              </a:extLst>
            </p:cNvPr>
            <p:cNvCxnSpPr>
              <a:cxnSpLocks/>
            </p:cNvCxnSpPr>
            <p:nvPr/>
          </p:nvCxnSpPr>
          <p:spPr>
            <a:xfrm flipH="1">
              <a:off x="9839325" y="5267325"/>
              <a:ext cx="941264" cy="68042"/>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2C06A8-CF88-AA41-787A-5C42999733EC}"/>
                </a:ext>
              </a:extLst>
            </p:cNvPr>
            <p:cNvCxnSpPr>
              <a:cxnSpLocks/>
            </p:cNvCxnSpPr>
            <p:nvPr/>
          </p:nvCxnSpPr>
          <p:spPr>
            <a:xfrm flipH="1">
              <a:off x="10010996" y="5476305"/>
              <a:ext cx="763975" cy="47438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BB68D5DB-5792-7CFA-FC08-C80D2C7A7C5B}"/>
              </a:ext>
            </a:extLst>
          </p:cNvPr>
          <p:cNvSpPr txBox="1"/>
          <p:nvPr/>
        </p:nvSpPr>
        <p:spPr>
          <a:xfrm>
            <a:off x="5544149" y="5825847"/>
            <a:ext cx="145020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read-only string literal</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extLst>
              <p:ext uri="{D42A27DB-BD31-4B8C-83A1-F6EECF244321}">
                <p14:modId xmlns:p14="http://schemas.microsoft.com/office/powerpoint/2010/main" val="3463855603"/>
              </p:ext>
            </p:extLst>
          </p:nvPr>
        </p:nvGraphicFramePr>
        <p:xfrm>
          <a:off x="2466368" y="708987"/>
          <a:ext cx="6155562" cy="1578166"/>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Tree>
    <p:extLst>
      <p:ext uri="{BB962C8B-B14F-4D97-AF65-F5344CB8AC3E}">
        <p14:creationId xmlns:p14="http://schemas.microsoft.com/office/powerpoint/2010/main" val="420073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Array Variables</a:t>
            </a:r>
            <a:endParaRPr lang="en-US" dirty="0"/>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2193468" y="4335796"/>
            <a:ext cx="7805061" cy="2411035"/>
          </a:xfrm>
          <a:solidFill>
            <a:schemeClr val="accent4">
              <a:lumMod val="20000"/>
              <a:lumOff val="80000"/>
            </a:schemeClr>
          </a:solidFill>
          <a:ln>
            <a:solidFill>
              <a:srgbClr val="0070C0"/>
            </a:solidFill>
          </a:ln>
        </p:spPr>
        <p:txBody>
          <a:bodyPr/>
          <a:lstStyle/>
          <a:p>
            <a:pPr marL="0" indent="0">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r>
              <a:rPr lang="en-US" sz="2000" dirty="0"/>
              <a:t>Both </a:t>
            </a:r>
            <a:r>
              <a:rPr lang="en-US" sz="2000" b="1" dirty="0">
                <a:solidFill>
                  <a:srgbClr val="F3753F"/>
                </a:solidFill>
                <a:latin typeface="Consolas" panose="020B0609020204030204" pitchFamily="49" charset="0"/>
                <a:cs typeface="Consolas" panose="020B0609020204030204" pitchFamily="49" charset="0"/>
              </a:rPr>
              <a:t>size</a:t>
            </a:r>
            <a:r>
              <a:rPr lang="en-US" sz="2000" dirty="0"/>
              <a:t>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absolute expressions</a:t>
            </a:r>
          </a:p>
          <a:p>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r>
              <a:rPr lang="en-US" sz="2000" b="1" dirty="0">
                <a:solidFill>
                  <a:schemeClr val="accent1"/>
                </a:solidFill>
                <a:latin typeface="Courier New" panose="02070309020205020404" pitchFamily="49" charset="0"/>
                <a:cs typeface="Courier New" panose="02070309020205020404" pitchFamily="49" charset="0"/>
              </a:rPr>
              <a:t>.</a:t>
            </a:r>
            <a:r>
              <a:rPr lang="en-US" sz="2000" b="1" dirty="0" err="1">
                <a:solidFill>
                  <a:schemeClr val="accent1"/>
                </a:solidFill>
                <a:latin typeface="Courier New" panose="02070309020205020404" pitchFamily="49" charset="0"/>
                <a:cs typeface="Courier New" panose="02070309020205020404" pitchFamily="49" charset="0"/>
              </a:rPr>
              <a:t>bss</a:t>
            </a:r>
            <a:r>
              <a:rPr lang="en-US" sz="2000" b="1" dirty="0">
                <a:solidFill>
                  <a:schemeClr val="accent1"/>
                </a:solidFill>
                <a:latin typeface="Courier New" panose="02070309020205020404" pitchFamily="49" charset="0"/>
                <a:cs typeface="Courier New" panose="02070309020205020404" pitchFamily="49" charset="0"/>
              </a:rPr>
              <a:t> section: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317829" y="891167"/>
            <a:ext cx="9556338" cy="35154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tx2"/>
                </a:solidFill>
                <a:latin typeface="Consolas" panose="020B0609020204030204" pitchFamily="49" charset="0"/>
                <a:cs typeface="Consolas" panose="020B0609020204030204" pitchFamily="49" charset="0"/>
              </a:rPr>
              <a:t>In C:	     int </a:t>
            </a:r>
            <a:r>
              <a:rPr lang="en-US" dirty="0" err="1">
                <a:solidFill>
                  <a:schemeClr val="tx2"/>
                </a:solidFill>
                <a:latin typeface="Consolas" panose="020B0609020204030204" pitchFamily="49" charset="0"/>
                <a:cs typeface="Consolas" panose="020B0609020204030204" pitchFamily="49" charset="0"/>
              </a:rPr>
              <a:t>int_buf</a:t>
            </a:r>
            <a:r>
              <a:rPr lang="en-US" dirty="0">
                <a:solidFill>
                  <a:schemeClr val="tx2"/>
                </a:solidFill>
                <a:latin typeface="Consolas" panose="020B0609020204030204" pitchFamily="49" charset="0"/>
                <a:cs typeface="Consolas" panose="020B0609020204030204" pitchFamily="49" charset="0"/>
              </a:rPr>
              <a:t>[100];</a:t>
            </a:r>
          </a:p>
          <a:p>
            <a:r>
              <a:rPr lang="en-US" dirty="0">
                <a:solidFill>
                  <a:schemeClr val="tx2"/>
                </a:solidFill>
                <a:latin typeface="Consolas" panose="020B0609020204030204" pitchFamily="49" charset="0"/>
                <a:cs typeface="Consolas" panose="020B0609020204030204" pitchFamily="49" charset="0"/>
              </a:rPr>
              <a:t>	     int array[] = {1, 2, 3, 4, 5};</a:t>
            </a:r>
          </a:p>
          <a:p>
            <a:r>
              <a:rPr lang="en-US" dirty="0">
                <a:solidFill>
                  <a:schemeClr val="tx2"/>
                </a:solidFill>
                <a:latin typeface="Consolas" panose="020B0609020204030204" pitchFamily="49" charset="0"/>
                <a:cs typeface="Consolas" panose="020B0609020204030204" pitchFamily="49" charset="0"/>
              </a:rPr>
              <a:t>	     char buffer[100];</a:t>
            </a:r>
          </a:p>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convert 100 to 400 bytes</a:t>
            </a:r>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rgbClr val="C00000"/>
                </a:solidFill>
                <a:latin typeface="Consolas" panose="020B0609020204030204" pitchFamily="49" charset="0"/>
                <a:cs typeface="Consolas" panose="020B0609020204030204" pitchFamily="49" charset="0"/>
              </a:rPr>
              <a:t>	     .align 2</a:t>
            </a:r>
          </a:p>
          <a:p>
            <a:r>
              <a:rPr lang="en-US" dirty="0">
                <a:solidFill>
                  <a:schemeClr val="accent3"/>
                </a:solidFill>
                <a:latin typeface="Consolas" panose="020B0609020204030204" pitchFamily="49" charset="0"/>
                <a:cs typeface="Consolas" panose="020B0609020204030204" pitchFamily="49" charset="0"/>
              </a:rPr>
              <a:t>array:     </a:t>
            </a:r>
            <a:r>
              <a:rPr lang="en-US" dirty="0">
                <a:solidFill>
                  <a:srgbClr val="7030A0"/>
                </a:solidFill>
                <a:latin typeface="Consolas" panose="020B0609020204030204" pitchFamily="49" charset="0"/>
                <a:cs typeface="Consolas" panose="020B0609020204030204" pitchFamily="49" charset="0"/>
              </a:rPr>
              <a:t>.word </a:t>
            </a:r>
            <a:r>
              <a:rPr lang="en-US" dirty="0">
                <a:solidFill>
                  <a:srgbClr val="0070C0"/>
                </a:solidFill>
                <a:latin typeface="Consolas" panose="020B0609020204030204" pitchFamily="49" charset="0"/>
                <a:cs typeface="Consolas" panose="020B0609020204030204" pitchFamily="49" charset="0"/>
              </a:rPr>
              <a:t>1, 2, 3, 4, 5</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.align 2</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2920069" y="479449"/>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Tree>
    <p:extLst>
      <p:ext uri="{BB962C8B-B14F-4D97-AF65-F5344CB8AC3E}">
        <p14:creationId xmlns:p14="http://schemas.microsoft.com/office/powerpoint/2010/main" val="146353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Loading Static variable address into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36803" y="948141"/>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load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174578"/>
            <a:ext cx="11688962" cy="983359"/>
          </a:xfrm>
        </p:spPr>
        <p:txBody>
          <a:bodyPr/>
          <a:lstStyle/>
          <a:p>
            <a:r>
              <a:rPr lang="en-US" sz="2800" i="0" u="none" strike="noStrike" dirty="0">
                <a:effectLst/>
                <a:latin typeface="-webkit-standard"/>
              </a:rPr>
              <a:t>Loading large </a:t>
            </a:r>
            <a:r>
              <a:rPr lang="en-US" sz="2800" i="0" u="none" strike="noStrike" dirty="0" err="1">
                <a:effectLst/>
                <a:latin typeface="-webkit-standard"/>
              </a:rPr>
              <a:t>contstants</a:t>
            </a:r>
            <a:r>
              <a:rPr lang="en-US" sz="2800" i="0" u="none" strike="noStrike" dirty="0">
                <a:effectLst/>
                <a:latin typeface="-webkit-standard"/>
              </a:rPr>
              <a:t> into a register:</a:t>
            </a:r>
            <a:br>
              <a:rPr lang="en-US" sz="2000" i="0" u="none" strike="noStrike" dirty="0">
                <a:effectLst/>
                <a:latin typeface="Calibri" panose="020F0502020204030204" pitchFamily="34" charset="0"/>
                <a:cs typeface="Calibri" panose="020F0502020204030204" pitchFamily="34" charset="0"/>
              </a:rPr>
            </a:br>
            <a:r>
              <a:rPr lang="en-US" sz="2000" i="0" u="none" strike="noStrike"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Error: invalid constant (3ff) after fixup</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8"/>
            <a:ext cx="11538797" cy="4753963"/>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 </a:t>
            </a:r>
            <a:r>
              <a:rPr lang="en-US" sz="2000" dirty="0"/>
              <a:t>is too small to store store the immediate value,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199178" y="5025859"/>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5" grpId="0"/>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739892" y="4555445"/>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1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Left Arrow 3">
            <a:extLst>
              <a:ext uri="{FF2B5EF4-FFF2-40B4-BE49-F238E27FC236}">
                <a16:creationId xmlns:a16="http://schemas.microsoft.com/office/drawing/2014/main" id="{C56011B9-7A03-7407-CECB-2B7FBA5CEC13}"/>
              </a:ext>
            </a:extLst>
          </p:cNvPr>
          <p:cNvSpPr/>
          <p:nvPr/>
        </p:nvSpPr>
        <p:spPr>
          <a:xfrm>
            <a:off x="2023880" y="1842052"/>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E8202306-3CDA-12FC-E937-74BB658DB3FA}"/>
              </a:ext>
            </a:extLst>
          </p:cNvPr>
          <p:cNvSpPr/>
          <p:nvPr/>
        </p:nvSpPr>
        <p:spPr>
          <a:xfrm>
            <a:off x="2414819" y="3936119"/>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0FF342C7-06CC-DFC3-1B7D-041B3D18BF7F}"/>
              </a:ext>
            </a:extLst>
          </p:cNvPr>
          <p:cNvSpPr/>
          <p:nvPr/>
        </p:nvSpPr>
        <p:spPr>
          <a:xfrm>
            <a:off x="2182906" y="5582501"/>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Data Structure Review: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544869"/>
          </a:xfrm>
          <a:solidFill>
            <a:schemeClr val="accent4">
              <a:lumMod val="20000"/>
              <a:lumOff val="80000"/>
            </a:schemeClr>
          </a:solidFill>
          <a:ln>
            <a:solidFill>
              <a:schemeClr val="accent1"/>
            </a:solidFill>
          </a:ln>
        </p:spPr>
        <p:txBody>
          <a:bodyPr/>
          <a:lstStyle/>
          <a:p>
            <a:pPr>
              <a:lnSpc>
                <a:spcPct val="100000"/>
              </a:lnSpc>
            </a:pPr>
            <a:r>
              <a:rPr lang="en-US" altLang="en-US" dirty="0"/>
              <a:t>A Stack Implements a </a:t>
            </a:r>
            <a:r>
              <a:rPr lang="en-US" altLang="en-US" b="1" dirty="0"/>
              <a:t>last-in first-out</a:t>
            </a:r>
            <a:r>
              <a:rPr lang="en-US" altLang="en-US" dirty="0">
                <a:solidFill>
                  <a:srgbClr val="104475"/>
                </a:solidFill>
              </a:rPr>
              <a:t> </a:t>
            </a:r>
            <a:r>
              <a:rPr lang="en-US" altLang="en-US" dirty="0"/>
              <a:t>(LIFO) protocol</a:t>
            </a:r>
          </a:p>
          <a:p>
            <a:pPr>
              <a:lnSpc>
                <a:spcPct val="100000"/>
              </a:lnSpc>
            </a:pPr>
            <a:r>
              <a:rPr lang="en-US" altLang="en-US" b="1" dirty="0">
                <a:solidFill>
                  <a:srgbClr val="0070C0"/>
                </a:solidFill>
              </a:rPr>
              <a:t>Stacks</a:t>
            </a:r>
            <a:r>
              <a:rPr lang="en-US" altLang="en-US" dirty="0"/>
              <a:t> are expandable and </a:t>
            </a:r>
            <a:r>
              <a:rPr lang="en-US" altLang="en-US" b="1" u="sng" dirty="0">
                <a:solidFill>
                  <a:schemeClr val="accent5"/>
                </a:solidFill>
              </a:rPr>
              <a:t>grow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3" y="3986922"/>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298557" y="5538838"/>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1166EDBD-42A0-864A-B583-DDFA61F87AAD}"/>
              </a:ext>
            </a:extLst>
          </p:cNvPr>
          <p:cNvGrpSpPr/>
          <p:nvPr/>
        </p:nvGrpSpPr>
        <p:grpSpPr>
          <a:xfrm>
            <a:off x="7406948" y="2311918"/>
            <a:ext cx="1791614" cy="369332"/>
            <a:chOff x="7140062" y="1164753"/>
            <a:chExt cx="1791614" cy="369332"/>
          </a:xfrm>
        </p:grpSpPr>
        <p:sp>
          <p:nvSpPr>
            <p:cNvPr id="117" name="TextBox 116">
              <a:extLst>
                <a:ext uri="{FF2B5EF4-FFF2-40B4-BE49-F238E27FC236}">
                  <a16:creationId xmlns:a16="http://schemas.microsoft.com/office/drawing/2014/main" id="{C4B0A547-DAB3-9F47-836E-77D7AA79EDD7}"/>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18" name="Right Arrow 117">
              <a:extLst>
                <a:ext uri="{FF2B5EF4-FFF2-40B4-BE49-F238E27FC236}">
                  <a16:creationId xmlns:a16="http://schemas.microsoft.com/office/drawing/2014/main" id="{80DCAD7A-0AE5-D649-9F5A-52487C12658C}"/>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402687CF-06EA-B54B-81E1-8D35C3700BF6}"/>
              </a:ext>
            </a:extLst>
          </p:cNvPr>
          <p:cNvGrpSpPr/>
          <p:nvPr/>
        </p:nvGrpSpPr>
        <p:grpSpPr>
          <a:xfrm>
            <a:off x="7406948" y="2714803"/>
            <a:ext cx="1791614" cy="369332"/>
            <a:chOff x="7140062" y="1164753"/>
            <a:chExt cx="1791614" cy="369332"/>
          </a:xfrm>
        </p:grpSpPr>
        <p:sp>
          <p:nvSpPr>
            <p:cNvPr id="120" name="TextBox 119">
              <a:extLst>
                <a:ext uri="{FF2B5EF4-FFF2-40B4-BE49-F238E27FC236}">
                  <a16:creationId xmlns:a16="http://schemas.microsoft.com/office/drawing/2014/main" id="{ED461EBA-5362-7441-B619-966E873B9C98}"/>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1" name="Right Arrow 120">
              <a:extLst>
                <a:ext uri="{FF2B5EF4-FFF2-40B4-BE49-F238E27FC236}">
                  <a16:creationId xmlns:a16="http://schemas.microsoft.com/office/drawing/2014/main" id="{7A5AE5F9-0F9E-C348-B39E-73975CEEE3F9}"/>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1527FED1-0E35-6146-9E28-63B389D75652}"/>
              </a:ext>
            </a:extLst>
          </p:cNvPr>
          <p:cNvGrpSpPr/>
          <p:nvPr/>
        </p:nvGrpSpPr>
        <p:grpSpPr>
          <a:xfrm>
            <a:off x="7407878" y="2315873"/>
            <a:ext cx="1791614" cy="369332"/>
            <a:chOff x="7140062" y="1164753"/>
            <a:chExt cx="1791614" cy="369332"/>
          </a:xfrm>
        </p:grpSpPr>
        <p:sp>
          <p:nvSpPr>
            <p:cNvPr id="123" name="TextBox 122">
              <a:extLst>
                <a:ext uri="{FF2B5EF4-FFF2-40B4-BE49-F238E27FC236}">
                  <a16:creationId xmlns:a16="http://schemas.microsoft.com/office/drawing/2014/main" id="{2C3ECC03-AF1F-8847-A398-B5BF318FC90C}"/>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4" name="Right Arrow 123">
              <a:extLst>
                <a:ext uri="{FF2B5EF4-FFF2-40B4-BE49-F238E27FC236}">
                  <a16:creationId xmlns:a16="http://schemas.microsoft.com/office/drawing/2014/main" id="{60B24CAA-BA9C-CF43-868A-7A53F43ECB13}"/>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28636023-E3CB-B64D-8401-12ABDBCBB6F4}"/>
              </a:ext>
            </a:extLst>
          </p:cNvPr>
          <p:cNvGrpSpPr/>
          <p:nvPr/>
        </p:nvGrpSpPr>
        <p:grpSpPr>
          <a:xfrm>
            <a:off x="7406018" y="1909033"/>
            <a:ext cx="1791614" cy="369332"/>
            <a:chOff x="7140062" y="1164753"/>
            <a:chExt cx="1791614" cy="369332"/>
          </a:xfrm>
        </p:grpSpPr>
        <p:sp>
          <p:nvSpPr>
            <p:cNvPr id="126" name="TextBox 125">
              <a:extLst>
                <a:ext uri="{FF2B5EF4-FFF2-40B4-BE49-F238E27FC236}">
                  <a16:creationId xmlns:a16="http://schemas.microsoft.com/office/drawing/2014/main" id="{DF4FAB77-317C-3B40-9346-6BC9FF18D5C5}"/>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7" name="Right Arrow 126">
              <a:extLst>
                <a:ext uri="{FF2B5EF4-FFF2-40B4-BE49-F238E27FC236}">
                  <a16:creationId xmlns:a16="http://schemas.microsoft.com/office/drawing/2014/main" id="{7FC091EF-42AA-2842-A4E1-1C570C5F06C7}"/>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23123" y="2165019"/>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561329" y="2579265"/>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285146" y="2161387"/>
            <a:ext cx="904248" cy="730955"/>
            <a:chOff x="7338252" y="4118985"/>
            <a:chExt cx="904248" cy="730955"/>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73095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338252" y="4268418"/>
              <a:ext cx="811382" cy="430887"/>
            </a:xfrm>
            <a:prstGeom prst="rect">
              <a:avLst/>
            </a:prstGeom>
            <a:noFill/>
          </p:spPr>
          <p:txBody>
            <a:bodyPr wrap="square" rtlCol="0">
              <a:spAutoFit/>
            </a:bodyPr>
            <a:lstStyle/>
            <a:p>
              <a:r>
                <a:rPr lang="en-US" sz="1100" b="1" dirty="0">
                  <a:solidFill>
                    <a:srgbClr val="0070C0"/>
                  </a:solidFill>
                </a:rPr>
                <a:t>eligible for reuse</a:t>
              </a:r>
            </a:p>
          </p:txBody>
        </p:sp>
      </p:grpSp>
      <p:grpSp>
        <p:nvGrpSpPr>
          <p:cNvPr id="130" name="Group 129">
            <a:extLst>
              <a:ext uri="{FF2B5EF4-FFF2-40B4-BE49-F238E27FC236}">
                <a16:creationId xmlns:a16="http://schemas.microsoft.com/office/drawing/2014/main" id="{46E40C94-CDDB-5C42-BB3F-5521FBC87DA1}"/>
              </a:ext>
            </a:extLst>
          </p:cNvPr>
          <p:cNvGrpSpPr/>
          <p:nvPr/>
        </p:nvGrpSpPr>
        <p:grpSpPr>
          <a:xfrm>
            <a:off x="7850740" y="2537055"/>
            <a:ext cx="1490089" cy="413910"/>
            <a:chOff x="6871204" y="4480608"/>
            <a:chExt cx="1490089" cy="413910"/>
          </a:xfrm>
        </p:grpSpPr>
        <p:sp>
          <p:nvSpPr>
            <p:cNvPr id="131" name="Left Brace 130">
              <a:extLst>
                <a:ext uri="{FF2B5EF4-FFF2-40B4-BE49-F238E27FC236}">
                  <a16:creationId xmlns:a16="http://schemas.microsoft.com/office/drawing/2014/main" id="{4E73274B-B902-8C49-8016-C2858DDF749E}"/>
                </a:ext>
              </a:extLst>
            </p:cNvPr>
            <p:cNvSpPr/>
            <p:nvPr/>
          </p:nvSpPr>
          <p:spPr>
            <a:xfrm>
              <a:off x="7935871" y="4480608"/>
              <a:ext cx="309164" cy="36933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229265F1-A855-A040-887B-126F333C8AED}"/>
                </a:ext>
              </a:extLst>
            </p:cNvPr>
            <p:cNvSpPr txBox="1"/>
            <p:nvPr/>
          </p:nvSpPr>
          <p:spPr>
            <a:xfrm>
              <a:off x="6871204" y="4632908"/>
              <a:ext cx="1490089" cy="261610"/>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2"/>
                                        </p:tgtEl>
                                        <p:attrNameLst>
                                          <p:attrName>style.visibility</p:attrName>
                                        </p:attrNameLst>
                                      </p:cBhvr>
                                      <p:to>
                                        <p:strVal val="visible"/>
                                      </p:to>
                                    </p:set>
                                  </p:childTnLst>
                                  <p:subTnLst>
                                    <p:set>
                                      <p:cBhvr override="childStyle">
                                        <p:cTn dur="1" fill="hold" display="0" masterRel="nextClick" afterEffect="1"/>
                                        <p:tgtEl>
                                          <p:spTgt spid="122"/>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130"/>
                                        </p:tgtEl>
                                        <p:attrNameLst>
                                          <p:attrName>style.visibility</p:attrName>
                                        </p:attrNameLst>
                                      </p:cBhvr>
                                      <p:to>
                                        <p:strVal val="visible"/>
                                      </p:to>
                                    </p:se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28" grpId="0"/>
      <p:bldP spid="129" grpId="0"/>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64779"/>
            <a:ext cx="11038021" cy="464764"/>
          </a:xfrm>
        </p:spPr>
        <p:txBody>
          <a:bodyPr/>
          <a:lstStyle/>
          <a:p>
            <a:r>
              <a:rPr lang="en-US" dirty="0"/>
              <a:t>C </a:t>
            </a:r>
            <a:r>
              <a:rPr lang="en-US" dirty="0" err="1"/>
              <a:t>fread</a:t>
            </a:r>
            <a:r>
              <a:rPr lang="en-US" dirty="0"/>
              <a:t>() and </a:t>
            </a:r>
            <a:r>
              <a:rPr lang="en-US" dirty="0" err="1"/>
              <a:t>fwrite</a:t>
            </a:r>
            <a:r>
              <a:rPr lang="en-US" dirty="0"/>
              <a:t>()</a:t>
            </a:r>
          </a:p>
        </p:txBody>
      </p:sp>
      <p:sp>
        <p:nvSpPr>
          <p:cNvPr id="5" name="Rounded Rectangle 4">
            <a:extLst>
              <a:ext uri="{FF2B5EF4-FFF2-40B4-BE49-F238E27FC236}">
                <a16:creationId xmlns:a16="http://schemas.microsoft.com/office/drawing/2014/main" id="{E541591E-D55B-E442-8C93-1135BD7C5B04}"/>
              </a:ext>
            </a:extLst>
          </p:cNvPr>
          <p:cNvSpPr/>
          <p:nvPr/>
        </p:nvSpPr>
        <p:spPr bwMode="auto">
          <a:xfrm>
            <a:off x="5453907" y="77135"/>
            <a:ext cx="6657317" cy="3571037"/>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rgbClr val="000000"/>
                </a:solidFill>
                <a:effectLst/>
                <a:latin typeface="Menlo" panose="020B0609030804020204" pitchFamily="49" charset="0"/>
              </a:rPr>
              <a:t>#define BUFSZ   128</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int copy(FILE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FILE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unsigned char </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[BUFSZ];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size_t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while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 </a:t>
            </a:r>
            <a:r>
              <a:rPr lang="en-US" sz="1600" dirty="0" err="1">
                <a:solidFill>
                  <a:srgbClr val="000000"/>
                </a:solidFill>
                <a:effectLst/>
                <a:latin typeface="Menlo" panose="020B0609030804020204" pitchFamily="49" charset="0"/>
              </a:rPr>
              <a:t>fread</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BUFSZ,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&gt; 0) {</a:t>
            </a:r>
          </a:p>
          <a:p>
            <a:r>
              <a:rPr lang="en-US" sz="1600" dirty="0">
                <a:solidFill>
                  <a:srgbClr val="000000"/>
                </a:solidFill>
                <a:latin typeface="Menlo" panose="020B0609030804020204" pitchFamily="49" charset="0"/>
              </a:rPr>
              <a:t>        </a:t>
            </a:r>
            <a:r>
              <a:rPr lang="en-US" sz="1600" dirty="0" err="1">
                <a:solidFill>
                  <a:srgbClr val="000000"/>
                </a:solidFill>
                <a:effectLst/>
                <a:latin typeface="Menlo" panose="020B0609030804020204" pitchFamily="49" charset="0"/>
              </a:rPr>
              <a:t>fprintf</a:t>
            </a:r>
            <a:r>
              <a:rPr lang="en-US" sz="1600" dirty="0">
                <a:solidFill>
                  <a:srgbClr val="000000"/>
                </a:solidFill>
                <a:effectLst/>
                <a:latin typeface="Menlo" panose="020B0609030804020204" pitchFamily="49" charset="0"/>
              </a:rPr>
              <a:t>(stderr, "bytes: %u\n",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if (</a:t>
            </a:r>
            <a:r>
              <a:rPr lang="en-US" sz="1600" dirty="0" err="1">
                <a:solidFill>
                  <a:srgbClr val="000000"/>
                </a:solidFill>
                <a:effectLst/>
                <a:latin typeface="Menlo" panose="020B0609030804020204" pitchFamily="49" charset="0"/>
              </a:rPr>
              <a:t>fwrite</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-1;</a:t>
            </a:r>
          </a:p>
          <a:p>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return 0;</a:t>
            </a:r>
          </a:p>
          <a:p>
            <a:r>
              <a:rPr lang="en-US" sz="16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63" y="6488668"/>
            <a:ext cx="300082" cy="369332"/>
          </a:xfrm>
          <a:prstGeom prst="rect">
            <a:avLst/>
          </a:prstGeom>
          <a:noFill/>
        </p:spPr>
        <p:txBody>
          <a:bodyPr wrap="none" rtlCol="0">
            <a:spAutoFit/>
          </a:bodyPr>
          <a:lstStyle/>
          <a:p>
            <a:r>
              <a:rPr lang="en-US" dirty="0">
                <a:solidFill>
                  <a:srgbClr val="FF0000"/>
                </a:solidFill>
              </a:rPr>
              <a:t>x</a:t>
            </a:r>
          </a:p>
        </p:txBody>
      </p:sp>
      <p:grpSp>
        <p:nvGrpSpPr>
          <p:cNvPr id="21" name="Group 20">
            <a:extLst>
              <a:ext uri="{FF2B5EF4-FFF2-40B4-BE49-F238E27FC236}">
                <a16:creationId xmlns:a16="http://schemas.microsoft.com/office/drawing/2014/main" id="{8873CEFD-83B3-B245-8E5E-E71447EB4C7B}"/>
              </a:ext>
            </a:extLst>
          </p:cNvPr>
          <p:cNvGrpSpPr/>
          <p:nvPr/>
        </p:nvGrpSpPr>
        <p:grpSpPr>
          <a:xfrm>
            <a:off x="254525" y="581269"/>
            <a:ext cx="5841475" cy="1049568"/>
            <a:chOff x="7925340" y="323549"/>
            <a:chExt cx="5841475" cy="1049568"/>
          </a:xfrm>
        </p:grpSpPr>
        <p:sp>
          <p:nvSpPr>
            <p:cNvPr id="7" name="TextBox 6">
              <a:extLst>
                <a:ext uri="{FF2B5EF4-FFF2-40B4-BE49-F238E27FC236}">
                  <a16:creationId xmlns:a16="http://schemas.microsoft.com/office/drawing/2014/main" id="{00BEBF4A-F2F1-AB4F-B86C-6F358D5F4602}"/>
                </a:ext>
              </a:extLst>
            </p:cNvPr>
            <p:cNvSpPr txBox="1"/>
            <p:nvPr/>
          </p:nvSpPr>
          <p:spPr>
            <a:xfrm>
              <a:off x="7925340" y="323549"/>
              <a:ext cx="503773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element size of 1 with a char buffer is byte I/O</a:t>
              </a:r>
            </a:p>
            <a:p>
              <a:r>
                <a:rPr lang="en-US" dirty="0">
                  <a:solidFill>
                    <a:srgbClr val="0070C0"/>
                  </a:solidFill>
                </a:rPr>
                <a:t>Capture bytes read so you know how many bytes to write</a:t>
              </a:r>
            </a:p>
          </p:txBody>
        </p:sp>
        <p:cxnSp>
          <p:nvCxnSpPr>
            <p:cNvPr id="8" name="Straight Arrow Connector 7">
              <a:extLst>
                <a:ext uri="{FF2B5EF4-FFF2-40B4-BE49-F238E27FC236}">
                  <a16:creationId xmlns:a16="http://schemas.microsoft.com/office/drawing/2014/main" id="{AA122867-5B8A-9042-9DFD-95975A5E56E7}"/>
                </a:ext>
              </a:extLst>
            </p:cNvPr>
            <p:cNvCxnSpPr>
              <a:cxnSpLocks/>
            </p:cNvCxnSpPr>
            <p:nvPr/>
          </p:nvCxnSpPr>
          <p:spPr>
            <a:xfrm>
              <a:off x="12963072" y="773500"/>
              <a:ext cx="803743" cy="59961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 name="Group 63">
            <a:extLst>
              <a:ext uri="{FF2B5EF4-FFF2-40B4-BE49-F238E27FC236}">
                <a16:creationId xmlns:a16="http://schemas.microsoft.com/office/drawing/2014/main" id="{5E8005E7-901D-0247-9633-25D30841F00E}"/>
              </a:ext>
            </a:extLst>
          </p:cNvPr>
          <p:cNvGraphicFramePr>
            <a:graphicFrameLocks noGrp="1"/>
          </p:cNvGraphicFramePr>
          <p:nvPr/>
        </p:nvGraphicFramePr>
        <p:xfrm>
          <a:off x="1406799" y="3200535"/>
          <a:ext cx="2915920" cy="396240"/>
        </p:xfrm>
        <a:graphic>
          <a:graphicData uri="http://schemas.openxmlformats.org/drawingml/2006/table">
            <a:tbl>
              <a:tblPr/>
              <a:tblGrid>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735071310"/>
                    </a:ext>
                  </a:extLst>
                </a:gridCol>
                <a:gridCol w="208280">
                  <a:extLst>
                    <a:ext uri="{9D8B030D-6E8A-4147-A177-3AD203B41FA5}">
                      <a16:colId xmlns:a16="http://schemas.microsoft.com/office/drawing/2014/main" val="3567322394"/>
                    </a:ext>
                  </a:extLst>
                </a:gridCol>
                <a:gridCol w="208280">
                  <a:extLst>
                    <a:ext uri="{9D8B030D-6E8A-4147-A177-3AD203B41FA5}">
                      <a16:colId xmlns:a16="http://schemas.microsoft.com/office/drawing/2014/main" val="3669248765"/>
                    </a:ext>
                  </a:extLst>
                </a:gridCol>
              </a:tblGrid>
              <a:tr h="266038">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Left Brace 12">
            <a:extLst>
              <a:ext uri="{FF2B5EF4-FFF2-40B4-BE49-F238E27FC236}">
                <a16:creationId xmlns:a16="http://schemas.microsoft.com/office/drawing/2014/main" id="{CF7C8431-B1E8-7949-8DA1-B95E9621B7DA}"/>
              </a:ext>
            </a:extLst>
          </p:cNvPr>
          <p:cNvSpPr/>
          <p:nvPr/>
        </p:nvSpPr>
        <p:spPr>
          <a:xfrm rot="5400000">
            <a:off x="2233605" y="1931818"/>
            <a:ext cx="419101" cy="2072713"/>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F575343-A8D6-734B-9D77-6FB4E402A42F}"/>
              </a:ext>
            </a:extLst>
          </p:cNvPr>
          <p:cNvSpPr txBox="1"/>
          <p:nvPr/>
        </p:nvSpPr>
        <p:spPr>
          <a:xfrm>
            <a:off x="217820" y="1630837"/>
            <a:ext cx="4941000" cy="3139321"/>
          </a:xfrm>
          <a:prstGeom prst="rect">
            <a:avLst/>
          </a:prstGeom>
          <a:noFill/>
        </p:spPr>
        <p:txBody>
          <a:bodyPr wrap="square" rtlCol="0">
            <a:spAutoFit/>
          </a:bodyPr>
          <a:lstStyle/>
          <a:p>
            <a:r>
              <a:rPr lang="en-US" dirty="0">
                <a:solidFill>
                  <a:schemeClr val="tx1">
                    <a:lumMod val="50000"/>
                  </a:schemeClr>
                </a:solidFill>
              </a:rPr>
              <a:t>unless the </a:t>
            </a:r>
            <a:r>
              <a:rPr lang="en-US" dirty="0">
                <a:solidFill>
                  <a:srgbClr val="FF0000"/>
                </a:solidFill>
              </a:rPr>
              <a:t>input file length is an exact multiple of BUFSIZ</a:t>
            </a:r>
            <a:r>
              <a:rPr lang="en-US" dirty="0">
                <a:solidFill>
                  <a:schemeClr val="tx1">
                    <a:lumMod val="50000"/>
                  </a:schemeClr>
                </a:solidFill>
              </a:rPr>
              <a:t>, </a:t>
            </a:r>
            <a:r>
              <a:rPr lang="en-US" dirty="0">
                <a:solidFill>
                  <a:srgbClr val="7030A0"/>
                </a:solidFill>
              </a:rPr>
              <a:t>last </a:t>
            </a:r>
            <a:r>
              <a:rPr lang="en-US" dirty="0" err="1">
                <a:solidFill>
                  <a:srgbClr val="7030A0"/>
                </a:solidFill>
              </a:rPr>
              <a:t>fread</a:t>
            </a:r>
            <a:r>
              <a:rPr lang="en-US" dirty="0">
                <a:solidFill>
                  <a:srgbClr val="7030A0"/>
                </a:solidFill>
              </a:rPr>
              <a:t>() will always read less than BUFSIZ </a:t>
            </a:r>
            <a:r>
              <a:rPr lang="en-US" dirty="0">
                <a:solidFill>
                  <a:schemeClr val="tx1">
                    <a:lumMod val="50000"/>
                  </a:schemeClr>
                </a:solidFill>
              </a:rPr>
              <a:t>which is why you write </a:t>
            </a:r>
            <a:r>
              <a:rPr lang="en-US" dirty="0" err="1">
                <a:solidFill>
                  <a:schemeClr val="tx1">
                    <a:lumMod val="50000"/>
                  </a:schemeClr>
                </a:solidFill>
              </a:rPr>
              <a:t>cnt</a:t>
            </a:r>
            <a:endParaRPr lang="en-US" dirty="0"/>
          </a:p>
          <a:p>
            <a:r>
              <a:rPr lang="en-US" dirty="0">
                <a:solidFill>
                  <a:schemeClr val="tx1">
                    <a:lumMod val="50000"/>
                  </a:schemeClr>
                </a:solidFill>
              </a:rPr>
              <a:t>	                </a:t>
            </a:r>
            <a:r>
              <a:rPr lang="en-US" dirty="0" err="1">
                <a:solidFill>
                  <a:schemeClr val="tx1">
                    <a:lumMod val="50000"/>
                  </a:schemeClr>
                </a:solidFill>
              </a:rPr>
              <a:t>cnt</a:t>
            </a:r>
            <a:endParaRPr lang="en-US" dirty="0">
              <a:solidFill>
                <a:schemeClr val="tx1">
                  <a:lumMod val="50000"/>
                </a:schemeClr>
              </a:solidFill>
            </a:endParaRPr>
          </a:p>
          <a:p>
            <a:endParaRPr lang="en-US" dirty="0"/>
          </a:p>
          <a:p>
            <a:endParaRPr lang="en-US" dirty="0"/>
          </a:p>
          <a:p>
            <a:r>
              <a:rPr lang="en-US" dirty="0">
                <a:solidFill>
                  <a:schemeClr val="tx1">
                    <a:lumMod val="50000"/>
                  </a:schemeClr>
                </a:solidFill>
              </a:rPr>
              <a:t>              </a:t>
            </a:r>
          </a:p>
          <a:p>
            <a:r>
              <a:rPr lang="en-US" dirty="0">
                <a:solidFill>
                  <a:schemeClr val="tx1">
                    <a:lumMod val="50000"/>
                  </a:schemeClr>
                </a:solidFill>
              </a:rPr>
              <a:t>                         </a:t>
            </a:r>
          </a:p>
          <a:p>
            <a:endParaRPr lang="en-US" dirty="0">
              <a:solidFill>
                <a:schemeClr val="tx1">
                  <a:lumMod val="50000"/>
                </a:schemeClr>
              </a:solidFill>
            </a:endParaRPr>
          </a:p>
          <a:p>
            <a:r>
              <a:rPr lang="en-US" dirty="0">
                <a:solidFill>
                  <a:schemeClr val="tx1">
                    <a:lumMod val="50000"/>
                  </a:schemeClr>
                </a:solidFill>
              </a:rPr>
              <a:t>                                 BUFSZ</a:t>
            </a:r>
          </a:p>
          <a:p>
            <a:r>
              <a:rPr lang="en-US" dirty="0">
                <a:solidFill>
                  <a:schemeClr val="tx1">
                    <a:lumMod val="50000"/>
                  </a:schemeClr>
                </a:solidFill>
              </a:rPr>
              <a:t>Jargon: the last record is often called the "runt"</a:t>
            </a:r>
          </a:p>
        </p:txBody>
      </p:sp>
      <p:sp>
        <p:nvSpPr>
          <p:cNvPr id="16" name="Left Brace 15">
            <a:extLst>
              <a:ext uri="{FF2B5EF4-FFF2-40B4-BE49-F238E27FC236}">
                <a16:creationId xmlns:a16="http://schemas.microsoft.com/office/drawing/2014/main" id="{8BC3D2D5-A8CD-144B-803A-D18C9D98AD41}"/>
              </a:ext>
            </a:extLst>
          </p:cNvPr>
          <p:cNvSpPr/>
          <p:nvPr/>
        </p:nvSpPr>
        <p:spPr>
          <a:xfrm rot="5400000" flipH="1">
            <a:off x="2573700" y="2409479"/>
            <a:ext cx="531330" cy="2894045"/>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B60BE77C-7A3F-D03D-EFB3-D594C5A026C2}"/>
              </a:ext>
            </a:extLst>
          </p:cNvPr>
          <p:cNvSpPr>
            <a:spLocks noGrp="1"/>
          </p:cNvSpPr>
          <p:nvPr>
            <p:ph sz="quarter" idx="17"/>
          </p:nvPr>
        </p:nvSpPr>
        <p:spPr>
          <a:xfrm>
            <a:off x="33053" y="4792967"/>
            <a:ext cx="6489087" cy="1728028"/>
          </a:xfrm>
          <a:solidFill>
            <a:schemeClr val="accent4">
              <a:lumMod val="20000"/>
              <a:lumOff val="80000"/>
            </a:schemeClr>
          </a:solidFill>
          <a:ln>
            <a:solidFill>
              <a:schemeClr val="accent1"/>
            </a:solidFill>
          </a:ln>
        </p:spPr>
        <p:txBody>
          <a:bodyPr/>
          <a:lstStyle/>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fread</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Reads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from </a:t>
            </a:r>
            <a:r>
              <a:rPr lang="en-US" sz="1400" i="1" dirty="0"/>
              <a:t>stream</a:t>
            </a:r>
            <a:r>
              <a:rPr lang="en-US" sz="1400" dirty="0"/>
              <a:t> </a:t>
            </a:r>
          </a:p>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fwrite</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Writes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to </a:t>
            </a:r>
            <a:r>
              <a:rPr lang="en-US" sz="1400" i="1" dirty="0"/>
              <a:t>stream</a:t>
            </a:r>
            <a:r>
              <a:rPr lang="en-US" sz="1400" dirty="0"/>
              <a:t> </a:t>
            </a:r>
            <a:endParaRPr lang="en-US" sz="1400" i="1" dirty="0"/>
          </a:p>
        </p:txBody>
      </p:sp>
      <p:sp>
        <p:nvSpPr>
          <p:cNvPr id="9" name="Rounded Rectangle 8">
            <a:extLst>
              <a:ext uri="{FF2B5EF4-FFF2-40B4-BE49-F238E27FC236}">
                <a16:creationId xmlns:a16="http://schemas.microsoft.com/office/drawing/2014/main" id="{68D95A80-DCC9-0158-1B08-CA6E0CDF0F6A}"/>
              </a:ext>
            </a:extLst>
          </p:cNvPr>
          <p:cNvSpPr/>
          <p:nvPr/>
        </p:nvSpPr>
        <p:spPr bwMode="auto">
          <a:xfrm>
            <a:off x="6600854" y="3777982"/>
            <a:ext cx="5031822" cy="3015239"/>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chemeClr val="accent6"/>
                </a:solidFill>
                <a:latin typeface="Consolas" panose="020B0609020204030204" pitchFamily="49" charset="0"/>
                <a:cs typeface="Consolas" panose="020B0609020204030204" pitchFamily="49" charset="0"/>
              </a:rPr>
              <a:t>% ls –l a</a:t>
            </a:r>
          </a:p>
          <a:p>
            <a:r>
              <a:rPr lang="en-US" sz="1600" dirty="0">
                <a:solidFill>
                  <a:schemeClr val="accent6"/>
                </a:solidFill>
                <a:latin typeface="Consolas" panose="020B0609020204030204" pitchFamily="49" charset="0"/>
                <a:cs typeface="Consolas" panose="020B0609020204030204" pitchFamily="49" charset="0"/>
              </a:rPr>
              <a:t>4 -</a:t>
            </a:r>
            <a:r>
              <a:rPr lang="en-US" sz="1600" dirty="0" err="1">
                <a:solidFill>
                  <a:schemeClr val="accent6"/>
                </a:solidFill>
                <a:latin typeface="Consolas" panose="020B0609020204030204" pitchFamily="49" charset="0"/>
                <a:cs typeface="Consolas" panose="020B0609020204030204" pitchFamily="49" charset="0"/>
              </a:rPr>
              <a:t>rw</a:t>
            </a:r>
            <a:r>
              <a:rPr lang="en-US" sz="1600" dirty="0">
                <a:solidFill>
                  <a:schemeClr val="accent6"/>
                </a:solidFill>
                <a:latin typeface="Consolas" panose="020B0609020204030204" pitchFamily="49" charset="0"/>
                <a:cs typeface="Consolas" panose="020B0609020204030204" pitchFamily="49" charset="0"/>
              </a:rPr>
              <a:t>-r--r-- 1 </a:t>
            </a:r>
            <a:r>
              <a:rPr lang="en-US" sz="1600" dirty="0" err="1">
                <a:solidFill>
                  <a:schemeClr val="accent6"/>
                </a:solidFill>
                <a:latin typeface="Consolas" panose="020B0609020204030204" pitchFamily="49" charset="0"/>
                <a:cs typeface="Consolas" panose="020B0609020204030204" pitchFamily="49" charset="0"/>
              </a:rPr>
              <a:t>kmuller</a:t>
            </a:r>
            <a:r>
              <a:rPr lang="en-US" sz="1600" dirty="0">
                <a:solidFill>
                  <a:schemeClr val="accent6"/>
                </a:solidFill>
                <a:latin typeface="Consolas" panose="020B0609020204030204" pitchFamily="49" charset="0"/>
                <a:cs typeface="Consolas" panose="020B0609020204030204" pitchFamily="49" charset="0"/>
              </a:rPr>
              <a:t> 1104 May 15 09:45 a</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a.out</a:t>
            </a:r>
            <a:r>
              <a:rPr lang="en-US" sz="1600" dirty="0">
                <a:solidFill>
                  <a:schemeClr val="accent6"/>
                </a:solidFill>
                <a:latin typeface="Consolas" panose="020B0609020204030204" pitchFamily="49" charset="0"/>
                <a:cs typeface="Consolas" panose="020B0609020204030204" pitchFamily="49" charset="0"/>
              </a:rPr>
              <a:t> a b</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80</a:t>
            </a:r>
          </a:p>
          <a:p>
            <a:endParaRPr lang="en-US" dirty="0"/>
          </a:p>
        </p:txBody>
      </p:sp>
      <p:sp>
        <p:nvSpPr>
          <p:cNvPr id="15" name="TextBox 14">
            <a:extLst>
              <a:ext uri="{FF2B5EF4-FFF2-40B4-BE49-F238E27FC236}">
                <a16:creationId xmlns:a16="http://schemas.microsoft.com/office/drawing/2014/main" id="{E1312251-8A59-04EE-C971-D6D318DB67BC}"/>
              </a:ext>
            </a:extLst>
          </p:cNvPr>
          <p:cNvSpPr txBox="1"/>
          <p:nvPr/>
        </p:nvSpPr>
        <p:spPr>
          <a:xfrm>
            <a:off x="9040305" y="5566442"/>
            <a:ext cx="219374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128 * 8 + 80 = 1104</a:t>
            </a:r>
          </a:p>
        </p:txBody>
      </p:sp>
    </p:spTree>
    <p:extLst>
      <p:ext uri="{BB962C8B-B14F-4D97-AF65-F5344CB8AC3E}">
        <p14:creationId xmlns:p14="http://schemas.microsoft.com/office/powerpoint/2010/main" val="6757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p>
          <a:p>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482916"/>
            <a:ext cx="11038021" cy="464764"/>
          </a:xfrm>
        </p:spPr>
        <p:txBody>
          <a:bodyPr/>
          <a:lstStyle/>
          <a:p>
            <a:r>
              <a:rPr lang="en-US" dirty="0"/>
              <a:t>Using </a:t>
            </a:r>
            <a:r>
              <a:rPr lang="en-US" dirty="0" err="1"/>
              <a:t>fopen</a:t>
            </a:r>
            <a:r>
              <a:rPr lang="en-US" dirty="0"/>
              <a:t>() </a:t>
            </a:r>
            <a:br>
              <a:rPr lang="en-US" dirty="0"/>
            </a:br>
            <a:r>
              <a:rPr lang="en-US" dirty="0"/>
              <a:t>and </a:t>
            </a:r>
            <a:r>
              <a:rPr lang="en-US" dirty="0" err="1"/>
              <a:t>fclose</a:t>
            </a:r>
            <a:r>
              <a:rPr lang="en-US" dirty="0"/>
              <a:t>()</a:t>
            </a:r>
          </a:p>
        </p:txBody>
      </p:sp>
      <p:sp>
        <p:nvSpPr>
          <p:cNvPr id="4" name="Rounded Rectangle 3">
            <a:extLst>
              <a:ext uri="{FF2B5EF4-FFF2-40B4-BE49-F238E27FC236}">
                <a16:creationId xmlns:a16="http://schemas.microsoft.com/office/drawing/2014/main" id="{74500214-6BE8-6147-AF51-BB50E8E4050D}"/>
              </a:ext>
            </a:extLst>
          </p:cNvPr>
          <p:cNvSpPr/>
          <p:nvPr/>
        </p:nvSpPr>
        <p:spPr bwMode="auto">
          <a:xfrm>
            <a:off x="3138888" y="206135"/>
            <a:ext cx="7965650" cy="6445730"/>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rgbClr val="000000"/>
                </a:solidFill>
                <a:effectLst/>
                <a:latin typeface="Menlo" panose="020B0609030804020204" pitchFamily="49" charset="0"/>
              </a:rPr>
              <a:t>int main(int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char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int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a:t>
            </a:r>
            <a:br>
              <a:rPr lang="en-US" sz="1400" dirty="0">
                <a:solidFill>
                  <a:srgbClr val="000000"/>
                </a:solidFill>
                <a:effectLst/>
                <a:latin typeface="Menlo" panose="020B0609030804020204" pitchFamily="49" charset="0"/>
              </a:rPr>
            </a:b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 3)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"%s requires two </a:t>
            </a:r>
            <a:r>
              <a:rPr lang="en-US" sz="1400" dirty="0" err="1">
                <a:solidFill>
                  <a:srgbClr val="000000"/>
                </a:solidFill>
                <a:effectLst/>
                <a:latin typeface="Menlo" panose="020B0609030804020204" pitchFamily="49" charset="0"/>
              </a:rPr>
              <a:t>args</a:t>
            </a:r>
            <a:r>
              <a:rPr lang="en-US" sz="1400" dirty="0">
                <a:solidFill>
                  <a:srgbClr val="000000"/>
                </a:solidFill>
                <a:effectLst/>
                <a:latin typeface="Menlo" panose="020B0609030804020204" pitchFamily="49" charset="0"/>
              </a:rPr>
              <a:t>\n",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[0]);</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input file for read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(*(argv+1), "r"))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read failed\n");</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output file for write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(*(argv+2), "w"))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write failed\n");</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copy(</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0)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"copy %s to %s failed\n", *(argv+1), *(argv+2));</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return EXIT_SUCCESS;</a:t>
            </a:r>
          </a:p>
          <a:p>
            <a:r>
              <a:rPr lang="en-US" sz="14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3794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22228"/>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EF0DF3AC-BB22-E031-4D51-21C0EC159188}"/>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34462444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21899"/>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B9086998-15AE-C4E6-A860-C9BE16959CDC}"/>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5583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74B41EE1-9294-46CA-021D-A68FE39E8B42}"/>
              </a:ext>
            </a:extLst>
          </p:cNvPr>
          <p:cNvSpPr txBox="1"/>
          <p:nvPr/>
        </p:nvSpPr>
        <p:spPr>
          <a:xfrm>
            <a:off x="9383207" y="3314342"/>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func1</a:t>
            </a:r>
          </a:p>
          <a:p>
            <a:pPr algn="l"/>
            <a:endParaRPr lang="en-US" b="0" dirty="0">
              <a:solidFill>
                <a:schemeClr val="bg1"/>
              </a:solidFill>
              <a:latin typeface="+mn-lt"/>
              <a:cs typeface="Courier New" panose="02070309020205020404" pitchFamily="49" charset="0"/>
            </a:endParaRPr>
          </a:p>
          <a:p>
            <a:pPr algn="l"/>
            <a:r>
              <a:rPr lang="en-US" dirty="0">
                <a:solidFill>
                  <a:schemeClr val="bg1"/>
                </a:solidFill>
                <a:latin typeface="+mn-lt"/>
                <a:cs typeface="Courier New" panose="02070309020205020404" pitchFamily="49" charset="0"/>
              </a:rPr>
              <a:t>c</a:t>
            </a:r>
            <a:r>
              <a:rPr lang="en-US" b="0" dirty="0">
                <a:solidFill>
                  <a:schemeClr val="bg1"/>
                </a:solidFill>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6" name="TextBox 5">
            <a:extLst>
              <a:ext uri="{FF2B5EF4-FFF2-40B4-BE49-F238E27FC236}">
                <a16:creationId xmlns:a16="http://schemas.microsoft.com/office/drawing/2014/main" id="{BBFE238C-D945-BE9F-5431-34FA667A1E69}"/>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2380972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36831804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8" name="Down Arrow 7">
            <a:extLst>
              <a:ext uri="{FF2B5EF4-FFF2-40B4-BE49-F238E27FC236}">
                <a16:creationId xmlns:a16="http://schemas.microsoft.com/office/drawing/2014/main" id="{14DF05DC-2A28-F646-BD56-FFD580CB3661}"/>
              </a:ext>
            </a:extLst>
          </p:cNvPr>
          <p:cNvSpPr/>
          <p:nvPr/>
        </p:nvSpPr>
        <p:spPr>
          <a:xfrm flipV="1">
            <a:off x="10439400" y="453064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0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4C639BE8-09C4-1F3B-7E25-E3D6FC396192}"/>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EE6E701A-B270-7B84-1812-72810B74B31D}"/>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284457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FCD89259-9059-3673-AE67-B3DB5A092E60}"/>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2FE2BD9B-5C2C-1C7B-5644-F36FE74F22EF}"/>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795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5727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 name="TextBox 2">
            <a:extLst>
              <a:ext uri="{FF2B5EF4-FFF2-40B4-BE49-F238E27FC236}">
                <a16:creationId xmlns:a16="http://schemas.microsoft.com/office/drawing/2014/main" id="{75FBA3E9-E1C1-C60E-1BB1-0F4B51BC8054}"/>
              </a:ext>
            </a:extLst>
          </p:cNvPr>
          <p:cNvSpPr txBox="1"/>
          <p:nvPr/>
        </p:nvSpPr>
        <p:spPr>
          <a:xfrm>
            <a:off x="9383208" y="1837014"/>
            <a:ext cx="2438399" cy="1477328"/>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main</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a:              </a:t>
            </a:r>
            <a:r>
              <a:rPr lang="en-US" b="0" dirty="0" err="1">
                <a:solidFill>
                  <a:schemeClr val="bg1"/>
                </a:solidFill>
                <a:latin typeface="+mn-lt"/>
                <a:cs typeface="Courier New" panose="02070309020205020404" pitchFamily="49" charset="0"/>
              </a:rPr>
              <a:t>argc</a:t>
            </a:r>
            <a:r>
              <a:rPr lang="en-US" b="0" dirty="0">
                <a:solidFill>
                  <a:schemeClr val="bg1"/>
                </a:solidFill>
                <a:latin typeface="+mn-lt"/>
                <a:cs typeface="Courier New" panose="02070309020205020404" pitchFamily="49" charset="0"/>
              </a:rPr>
              <a:t>:</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b:              </a:t>
            </a:r>
            <a:r>
              <a:rPr lang="en-US" b="0" dirty="0" err="1">
                <a:solidFill>
                  <a:schemeClr val="bg1"/>
                </a:solidFill>
                <a:latin typeface="+mn-lt"/>
                <a:cs typeface="Courier New" panose="02070309020205020404" pitchFamily="49" charset="0"/>
              </a:rPr>
              <a:t>argv</a:t>
            </a:r>
            <a:r>
              <a:rPr lang="en-US" b="0" dirty="0">
                <a:solidFill>
                  <a:schemeClr val="bg1"/>
                </a:solidFill>
                <a:latin typeface="+mn-lt"/>
                <a:cs typeface="Courier New" panose="02070309020205020404" pitchFamily="49" charset="0"/>
              </a:rPr>
              <a:t>:</a:t>
            </a:r>
          </a:p>
        </p:txBody>
      </p:sp>
      <p:sp>
        <p:nvSpPr>
          <p:cNvPr id="6" name="TextBox 5">
            <a:extLst>
              <a:ext uri="{FF2B5EF4-FFF2-40B4-BE49-F238E27FC236}">
                <a16:creationId xmlns:a16="http://schemas.microsoft.com/office/drawing/2014/main" id="{2759F5B3-F4EF-FE54-E7E7-A6148C06FCC7}"/>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8" name="TextBox 7">
            <a:extLst>
              <a:ext uri="{FF2B5EF4-FFF2-40B4-BE49-F238E27FC236}">
                <a16:creationId xmlns:a16="http://schemas.microsoft.com/office/drawing/2014/main" id="{8086A515-C06B-41DE-8FAF-10045F04AF57}"/>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 - Recursion</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1D0C0-8920-1841-8BD4-7A583244ABD3}"/>
              </a:ext>
            </a:extLst>
          </p:cNvPr>
          <p:cNvSpPr>
            <a:spLocks noGrp="1"/>
          </p:cNvSpPr>
          <p:nvPr>
            <p:ph type="title"/>
          </p:nvPr>
        </p:nvSpPr>
        <p:spPr>
          <a:xfrm>
            <a:off x="132521" y="188507"/>
            <a:ext cx="11926957" cy="405009"/>
          </a:xfrm>
        </p:spPr>
        <p:txBody>
          <a:bodyPr/>
          <a:lstStyle/>
          <a:p>
            <a:r>
              <a:rPr lang="en-US" dirty="0"/>
              <a:t>Assembly Source File to Executable to Linux Memory</a:t>
            </a:r>
          </a:p>
        </p:txBody>
      </p:sp>
      <p:sp>
        <p:nvSpPr>
          <p:cNvPr id="13" name="TextBox 12">
            <a:extLst>
              <a:ext uri="{FF2B5EF4-FFF2-40B4-BE49-F238E27FC236}">
                <a16:creationId xmlns:a16="http://schemas.microsoft.com/office/drawing/2014/main" id="{8D3EBE11-E806-4549-A527-37B3E3009494}"/>
              </a:ext>
            </a:extLst>
          </p:cNvPr>
          <p:cNvSpPr txBox="1"/>
          <p:nvPr/>
        </p:nvSpPr>
        <p:spPr>
          <a:xfrm>
            <a:off x="3489649" y="595703"/>
            <a:ext cx="4518236" cy="646331"/>
          </a:xfrm>
          <a:prstGeom prst="rect">
            <a:avLst/>
          </a:prstGeom>
          <a:solidFill>
            <a:schemeClr val="accent4">
              <a:lumMod val="20000"/>
              <a:lumOff val="80000"/>
            </a:schemeClr>
          </a:solidFill>
          <a:ln w="34925">
            <a:solidFill>
              <a:srgbClr val="0070C0"/>
            </a:solidFill>
          </a:ln>
        </p:spPr>
        <p:txBody>
          <a:bodyPr wrap="square" rtlCol="0">
            <a:spAutoFit/>
          </a:bodyPr>
          <a:lstStyle/>
          <a:p>
            <a:r>
              <a:rPr lang="en-US" dirty="0">
                <a:solidFill>
                  <a:srgbClr val="0070C0"/>
                </a:solidFill>
              </a:rPr>
              <a:t>Local variables and function call overhead</a:t>
            </a:r>
            <a:endParaRPr lang="en-US" dirty="0">
              <a:solidFill>
                <a:srgbClr val="FF0000"/>
              </a:solidFill>
            </a:endParaRPr>
          </a:p>
          <a:p>
            <a:r>
              <a:rPr lang="en-US" dirty="0">
                <a:solidFill>
                  <a:srgbClr val="FF0000"/>
                </a:solidFill>
              </a:rPr>
              <a:t> </a:t>
            </a:r>
            <a:r>
              <a:rPr lang="en-US" b="1" dirty="0">
                <a:solidFill>
                  <a:srgbClr val="FF0000"/>
                </a:solidFill>
              </a:rPr>
              <a:t>code you write in the text segment</a:t>
            </a:r>
          </a:p>
        </p:txBody>
      </p:sp>
      <p:sp>
        <p:nvSpPr>
          <p:cNvPr id="40" name="TextBox 39">
            <a:extLst>
              <a:ext uri="{FF2B5EF4-FFF2-40B4-BE49-F238E27FC236}">
                <a16:creationId xmlns:a16="http://schemas.microsoft.com/office/drawing/2014/main" id="{48BE03E8-AEB2-6E42-AB6D-194F891C1C3E}"/>
              </a:ext>
            </a:extLst>
          </p:cNvPr>
          <p:cNvSpPr txBox="1"/>
          <p:nvPr/>
        </p:nvSpPr>
        <p:spPr>
          <a:xfrm>
            <a:off x="5087812" y="1357251"/>
            <a:ext cx="339856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allocates space dynamically</a:t>
            </a:r>
            <a:r>
              <a:rPr lang="en-US" dirty="0">
                <a:solidFill>
                  <a:srgbClr val="FF0000"/>
                </a:solidFill>
              </a:rPr>
              <a:t> </a:t>
            </a:r>
            <a:r>
              <a:rPr lang="en-US" dirty="0">
                <a:solidFill>
                  <a:srgbClr val="0070C0"/>
                </a:solidFill>
              </a:rPr>
              <a:t>during execution </a:t>
            </a:r>
            <a:r>
              <a:rPr lang="en-US" dirty="0">
                <a:solidFill>
                  <a:srgbClr val="FF0000"/>
                </a:solidFill>
              </a:rPr>
              <a:t>by c runtime library code (text)</a:t>
            </a:r>
          </a:p>
        </p:txBody>
      </p:sp>
      <p:sp>
        <p:nvSpPr>
          <p:cNvPr id="47" name="TextBox 46">
            <a:extLst>
              <a:ext uri="{FF2B5EF4-FFF2-40B4-BE49-F238E27FC236}">
                <a16:creationId xmlns:a16="http://schemas.microsoft.com/office/drawing/2014/main" id="{50E6E447-994C-F041-BB46-3956E139E3B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8" name="Group 47">
            <a:extLst>
              <a:ext uri="{FF2B5EF4-FFF2-40B4-BE49-F238E27FC236}">
                <a16:creationId xmlns:a16="http://schemas.microsoft.com/office/drawing/2014/main" id="{75F72D3C-552B-40C6-CFAF-B1B232DCAEC2}"/>
              </a:ext>
            </a:extLst>
          </p:cNvPr>
          <p:cNvGrpSpPr/>
          <p:nvPr/>
        </p:nvGrpSpPr>
        <p:grpSpPr>
          <a:xfrm>
            <a:off x="8811051" y="540719"/>
            <a:ext cx="2526189" cy="6021446"/>
            <a:chOff x="6583680" y="1280160"/>
            <a:chExt cx="2377440" cy="5257800"/>
          </a:xfrm>
        </p:grpSpPr>
        <p:sp>
          <p:nvSpPr>
            <p:cNvPr id="49" name="Rectangle 7">
              <a:extLst>
                <a:ext uri="{FF2B5EF4-FFF2-40B4-BE49-F238E27FC236}">
                  <a16:creationId xmlns:a16="http://schemas.microsoft.com/office/drawing/2014/main" id="{F7935E2C-B93D-2E2F-3E81-432946284D80}"/>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50" name="Rectangle 49">
              <a:extLst>
                <a:ext uri="{FF2B5EF4-FFF2-40B4-BE49-F238E27FC236}">
                  <a16:creationId xmlns:a16="http://schemas.microsoft.com/office/drawing/2014/main" id="{3DB9B9FF-A819-76B1-4589-FAD05447C8C4}"/>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51" name="Rectangle 50">
              <a:extLst>
                <a:ext uri="{FF2B5EF4-FFF2-40B4-BE49-F238E27FC236}">
                  <a16:creationId xmlns:a16="http://schemas.microsoft.com/office/drawing/2014/main" id="{3E4AF5A7-2B6B-1FA9-AE31-0BDF8C1C3570}"/>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52" name="Rectangle 51">
              <a:extLst>
                <a:ext uri="{FF2B5EF4-FFF2-40B4-BE49-F238E27FC236}">
                  <a16:creationId xmlns:a16="http://schemas.microsoft.com/office/drawing/2014/main" id="{20F7A3E5-871F-183F-6FB5-C06431921BCF}"/>
                </a:ext>
              </a:extLst>
            </p:cNvPr>
            <p:cNvSpPr/>
            <p:nvPr/>
          </p:nvSpPr>
          <p:spPr bwMode="auto">
            <a:xfrm>
              <a:off x="6583680" y="3880128"/>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53" name="Rectangle 52">
              <a:extLst>
                <a:ext uri="{FF2B5EF4-FFF2-40B4-BE49-F238E27FC236}">
                  <a16:creationId xmlns:a16="http://schemas.microsoft.com/office/drawing/2014/main" id="{754EE26E-58A1-FCC6-6C1C-F2F5C6B75C48}"/>
                </a:ext>
              </a:extLst>
            </p:cNvPr>
            <p:cNvSpPr/>
            <p:nvPr/>
          </p:nvSpPr>
          <p:spPr bwMode="auto">
            <a:xfrm>
              <a:off x="6583680" y="4813136"/>
              <a:ext cx="2377440" cy="307504"/>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54" name="Rectangle 53">
              <a:extLst>
                <a:ext uri="{FF2B5EF4-FFF2-40B4-BE49-F238E27FC236}">
                  <a16:creationId xmlns:a16="http://schemas.microsoft.com/office/drawing/2014/main" id="{96274E1A-4B9A-FDDA-7A6E-A7DB473B4FA9}"/>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55" name="Rectangle 54">
              <a:extLst>
                <a:ext uri="{FF2B5EF4-FFF2-40B4-BE49-F238E27FC236}">
                  <a16:creationId xmlns:a16="http://schemas.microsoft.com/office/drawing/2014/main" id="{B6487C1B-AA85-05DF-F1BD-D1C5A6038717}"/>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F8A1513D-51B3-3119-9DDC-7A00F1E749C4}"/>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8D2C88C-C3D1-5381-ECA5-29955F371C3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A581047E-A800-D2FE-2EF7-9F7E69F4EEBB}"/>
                </a:ext>
              </a:extLst>
            </p:cNvPr>
            <p:cNvCxnSpPr/>
            <p:nvPr/>
          </p:nvCxnSpPr>
          <p:spPr bwMode="auto">
            <a:xfrm>
              <a:off x="7772400" y="3514368"/>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59" name="Rectangle 58">
            <a:extLst>
              <a:ext uri="{FF2B5EF4-FFF2-40B4-BE49-F238E27FC236}">
                <a16:creationId xmlns:a16="http://schemas.microsoft.com/office/drawing/2014/main" id="{225925BC-8FEB-9C90-2285-0F39E7688004}"/>
              </a:ext>
            </a:extLst>
          </p:cNvPr>
          <p:cNvSpPr/>
          <p:nvPr/>
        </p:nvSpPr>
        <p:spPr bwMode="auto">
          <a:xfrm>
            <a:off x="8811051" y="5375525"/>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29" name="Right Arrow 28">
            <a:extLst>
              <a:ext uri="{FF2B5EF4-FFF2-40B4-BE49-F238E27FC236}">
                <a16:creationId xmlns:a16="http://schemas.microsoft.com/office/drawing/2014/main" id="{871B57CE-CC32-0869-AA24-8339E7F74371}"/>
              </a:ext>
            </a:extLst>
          </p:cNvPr>
          <p:cNvSpPr/>
          <p:nvPr/>
        </p:nvSpPr>
        <p:spPr>
          <a:xfrm rot="1250497">
            <a:off x="7970945" y="1092340"/>
            <a:ext cx="877044" cy="20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E0876484-2E67-1800-2CB4-D8A67B165019}"/>
              </a:ext>
            </a:extLst>
          </p:cNvPr>
          <p:cNvSpPr/>
          <p:nvPr/>
        </p:nvSpPr>
        <p:spPr>
          <a:xfrm rot="2598012">
            <a:off x="6680661" y="3126472"/>
            <a:ext cx="2406123" cy="5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nvGrpSpPr>
          <p:cNvPr id="31" name="Group 30">
            <a:extLst>
              <a:ext uri="{FF2B5EF4-FFF2-40B4-BE49-F238E27FC236}">
                <a16:creationId xmlns:a16="http://schemas.microsoft.com/office/drawing/2014/main" id="{B0E876BC-BCEC-1A50-8735-BE06AF15853E}"/>
              </a:ext>
            </a:extLst>
          </p:cNvPr>
          <p:cNvGrpSpPr/>
          <p:nvPr/>
        </p:nvGrpSpPr>
        <p:grpSpPr>
          <a:xfrm>
            <a:off x="630568" y="2777865"/>
            <a:ext cx="4699023" cy="1570097"/>
            <a:chOff x="4120924" y="2791088"/>
            <a:chExt cx="4699023" cy="1570097"/>
          </a:xfrm>
        </p:grpSpPr>
        <p:sp>
          <p:nvSpPr>
            <p:cNvPr id="33" name="TextBox 32">
              <a:extLst>
                <a:ext uri="{FF2B5EF4-FFF2-40B4-BE49-F238E27FC236}">
                  <a16:creationId xmlns:a16="http://schemas.microsoft.com/office/drawing/2014/main" id="{00C21E89-D99D-F8FC-19A1-060F227CF564}"/>
                </a:ext>
              </a:extLst>
            </p:cNvPr>
            <p:cNvSpPr txBox="1"/>
            <p:nvPr/>
          </p:nvSpPr>
          <p:spPr>
            <a:xfrm>
              <a:off x="4120924" y="2791088"/>
              <a:ext cx="370425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b="1" dirty="0">
                  <a:solidFill>
                    <a:srgbClr val="FF0000"/>
                  </a:solidFill>
                </a:rPr>
                <a:t>.</a:t>
              </a:r>
              <a:r>
                <a:rPr lang="en-US" b="1" dirty="0" err="1">
                  <a:solidFill>
                    <a:srgbClr val="FF0000"/>
                  </a:solidFill>
                </a:rPr>
                <a:t>bss</a:t>
              </a:r>
              <a:endParaRPr lang="en-US" b="1" dirty="0">
                <a:solidFill>
                  <a:srgbClr val="FF0000"/>
                </a:solidFill>
              </a:endParaRPr>
            </a:p>
            <a:p>
              <a:r>
                <a:rPr lang="en-US" dirty="0">
                  <a:solidFill>
                    <a:schemeClr val="accent2"/>
                  </a:solidFill>
                </a:rPr>
                <a:t>uninitialized static variables</a:t>
              </a:r>
            </a:p>
          </p:txBody>
        </p:sp>
        <p:cxnSp>
          <p:nvCxnSpPr>
            <p:cNvPr id="34" name="Straight Arrow Connector 33">
              <a:extLst>
                <a:ext uri="{FF2B5EF4-FFF2-40B4-BE49-F238E27FC236}">
                  <a16:creationId xmlns:a16="http://schemas.microsoft.com/office/drawing/2014/main" id="{6A94545A-5CC3-DB8A-7717-A98B658FD436}"/>
                </a:ext>
              </a:extLst>
            </p:cNvPr>
            <p:cNvCxnSpPr>
              <a:cxnSpLocks/>
              <a:stCxn id="33" idx="3"/>
              <a:endCxn id="44" idx="1"/>
            </p:cNvCxnSpPr>
            <p:nvPr/>
          </p:nvCxnSpPr>
          <p:spPr bwMode="auto">
            <a:xfrm>
              <a:off x="7825177" y="3114254"/>
              <a:ext cx="994770" cy="1246931"/>
            </a:xfrm>
            <a:prstGeom prst="straightConnector1">
              <a:avLst/>
            </a:prstGeom>
            <a:noFill/>
            <a:ln w="63500" cap="flat" cmpd="sng" algn="ctr">
              <a:solidFill>
                <a:srgbClr val="FFC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AC75DB8F-47B4-C3C1-1D3C-D3D81B6C29E1}"/>
              </a:ext>
            </a:extLst>
          </p:cNvPr>
          <p:cNvGrpSpPr/>
          <p:nvPr/>
        </p:nvGrpSpPr>
        <p:grpSpPr>
          <a:xfrm>
            <a:off x="597157" y="3558256"/>
            <a:ext cx="4732434" cy="1183147"/>
            <a:chOff x="4063354" y="3543770"/>
            <a:chExt cx="4732434" cy="1183147"/>
          </a:xfrm>
        </p:grpSpPr>
        <p:sp>
          <p:nvSpPr>
            <p:cNvPr id="36" name="TextBox 35">
              <a:extLst>
                <a:ext uri="{FF2B5EF4-FFF2-40B4-BE49-F238E27FC236}">
                  <a16:creationId xmlns:a16="http://schemas.microsoft.com/office/drawing/2014/main" id="{9A5C94F4-8934-FB03-8FB3-3CA5D1FB9BD4}"/>
                </a:ext>
              </a:extLst>
            </p:cNvPr>
            <p:cNvSpPr txBox="1"/>
            <p:nvPr/>
          </p:nvSpPr>
          <p:spPr>
            <a:xfrm>
              <a:off x="4063354" y="3543770"/>
              <a:ext cx="3704253" cy="646331"/>
            </a:xfrm>
            <a:prstGeom prst="rect">
              <a:avLst/>
            </a:prstGeom>
            <a:solidFill>
              <a:srgbClr val="00B050">
                <a:alpha val="13000"/>
              </a:srgbClr>
            </a:solidFill>
            <a:ln w="25400">
              <a:solidFill>
                <a:srgbClr val="0070C0"/>
              </a:solidFill>
            </a:ln>
          </p:spPr>
          <p:txBody>
            <a:bodyPr wrap="square" rtlCol="0">
              <a:spAutoFit/>
            </a:bodyPr>
            <a:lstStyle/>
            <a:p>
              <a:r>
                <a:rPr lang="en-US" b="1" dirty="0">
                  <a:solidFill>
                    <a:srgbClr val="FF0000"/>
                  </a:solidFill>
                </a:rPr>
                <a:t>.data</a:t>
              </a:r>
            </a:p>
            <a:p>
              <a:r>
                <a:rPr lang="en-US" dirty="0">
                  <a:solidFill>
                    <a:schemeClr val="accent2"/>
                  </a:solidFill>
                </a:rPr>
                <a:t>initialized static variables</a:t>
              </a:r>
            </a:p>
          </p:txBody>
        </p:sp>
        <p:cxnSp>
          <p:nvCxnSpPr>
            <p:cNvPr id="37" name="Straight Arrow Connector 36">
              <a:extLst>
                <a:ext uri="{FF2B5EF4-FFF2-40B4-BE49-F238E27FC236}">
                  <a16:creationId xmlns:a16="http://schemas.microsoft.com/office/drawing/2014/main" id="{8D2886AE-1602-EE60-F5D2-D228DB7B4EE3}"/>
                </a:ext>
              </a:extLst>
            </p:cNvPr>
            <p:cNvCxnSpPr>
              <a:cxnSpLocks/>
              <a:endCxn id="83" idx="1"/>
            </p:cNvCxnSpPr>
            <p:nvPr/>
          </p:nvCxnSpPr>
          <p:spPr bwMode="auto">
            <a:xfrm>
              <a:off x="7769093" y="3988297"/>
              <a:ext cx="1026695" cy="738620"/>
            </a:xfrm>
            <a:prstGeom prst="straightConnector1">
              <a:avLst/>
            </a:prstGeom>
            <a:noFill/>
            <a:ln w="63500" cap="flat" cmpd="sng" algn="ctr">
              <a:solidFill>
                <a:srgbClr val="00B050"/>
              </a:solidFill>
              <a:prstDash val="solid"/>
              <a:round/>
              <a:headEnd type="none" w="med" len="med"/>
              <a:tailEnd type="triangle"/>
            </a:ln>
            <a:effectLst/>
          </p:spPr>
        </p:cxnSp>
      </p:grpSp>
      <p:grpSp>
        <p:nvGrpSpPr>
          <p:cNvPr id="38" name="Group 37">
            <a:extLst>
              <a:ext uri="{FF2B5EF4-FFF2-40B4-BE49-F238E27FC236}">
                <a16:creationId xmlns:a16="http://schemas.microsoft.com/office/drawing/2014/main" id="{3944EF24-937F-6D4C-E7C9-8F732B68DA21}"/>
              </a:ext>
            </a:extLst>
          </p:cNvPr>
          <p:cNvGrpSpPr/>
          <p:nvPr/>
        </p:nvGrpSpPr>
        <p:grpSpPr>
          <a:xfrm>
            <a:off x="622956" y="4357965"/>
            <a:ext cx="4688298" cy="936485"/>
            <a:chOff x="4087280" y="4244485"/>
            <a:chExt cx="4688298" cy="936485"/>
          </a:xfrm>
        </p:grpSpPr>
        <p:sp>
          <p:nvSpPr>
            <p:cNvPr id="39" name="TextBox 38">
              <a:extLst>
                <a:ext uri="{FF2B5EF4-FFF2-40B4-BE49-F238E27FC236}">
                  <a16:creationId xmlns:a16="http://schemas.microsoft.com/office/drawing/2014/main" id="{C2D2E4F3-B0C2-093C-47AC-B3D9A82D0FD7}"/>
                </a:ext>
              </a:extLst>
            </p:cNvPr>
            <p:cNvSpPr txBox="1"/>
            <p:nvPr/>
          </p:nvSpPr>
          <p:spPr>
            <a:xfrm>
              <a:off x="4087280" y="4244485"/>
              <a:ext cx="3704253" cy="646331"/>
            </a:xfrm>
            <a:prstGeom prst="rect">
              <a:avLst/>
            </a:prstGeom>
            <a:solidFill>
              <a:schemeClr val="accent5">
                <a:lumMod val="20000"/>
                <a:lumOff val="80000"/>
                <a:alpha val="56000"/>
              </a:schemeClr>
            </a:solidFill>
            <a:ln w="25400">
              <a:solidFill>
                <a:srgbClr val="0070C0"/>
              </a:solidFill>
            </a:ln>
          </p:spPr>
          <p:txBody>
            <a:bodyPr wrap="square" rtlCol="0">
              <a:spAutoFit/>
            </a:bodyPr>
            <a:lstStyle/>
            <a:p>
              <a:r>
                <a:rPr lang="en-US" b="1" dirty="0">
                  <a:solidFill>
                    <a:srgbClr val="FF0000"/>
                  </a:solidFill>
                </a:rPr>
                <a:t>.section .</a:t>
              </a:r>
              <a:r>
                <a:rPr lang="en-US" b="1" dirty="0" err="1">
                  <a:solidFill>
                    <a:srgbClr val="FF0000"/>
                  </a:solidFill>
                </a:rPr>
                <a:t>rodata</a:t>
              </a:r>
              <a:endParaRPr lang="en-US" b="1" dirty="0">
                <a:solidFill>
                  <a:srgbClr val="FF0000"/>
                </a:solidFill>
              </a:endParaRPr>
            </a:p>
            <a:p>
              <a:r>
                <a:rPr lang="en-US" dirty="0">
                  <a:solidFill>
                    <a:schemeClr val="accent2"/>
                  </a:solidFill>
                </a:rPr>
                <a:t>read-only literals</a:t>
              </a:r>
            </a:p>
          </p:txBody>
        </p:sp>
        <p:cxnSp>
          <p:nvCxnSpPr>
            <p:cNvPr id="41" name="Straight Arrow Connector 40">
              <a:extLst>
                <a:ext uri="{FF2B5EF4-FFF2-40B4-BE49-F238E27FC236}">
                  <a16:creationId xmlns:a16="http://schemas.microsoft.com/office/drawing/2014/main" id="{6019DC44-79E4-D67D-C670-E908F9B1C496}"/>
                </a:ext>
              </a:extLst>
            </p:cNvPr>
            <p:cNvCxnSpPr>
              <a:cxnSpLocks/>
              <a:endCxn id="81" idx="1"/>
            </p:cNvCxnSpPr>
            <p:nvPr/>
          </p:nvCxnSpPr>
          <p:spPr bwMode="auto">
            <a:xfrm>
              <a:off x="7807193" y="4553375"/>
              <a:ext cx="968385" cy="627595"/>
            </a:xfrm>
            <a:prstGeom prst="straightConnector1">
              <a:avLst/>
            </a:prstGeom>
            <a:noFill/>
            <a:ln w="63500" cap="flat" cmpd="sng" algn="ctr">
              <a:solidFill>
                <a:srgbClr val="0070C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7034AFF1-DD15-6E65-26FA-D8F7F4956030}"/>
              </a:ext>
            </a:extLst>
          </p:cNvPr>
          <p:cNvGrpSpPr/>
          <p:nvPr/>
        </p:nvGrpSpPr>
        <p:grpSpPr>
          <a:xfrm>
            <a:off x="575804" y="5182824"/>
            <a:ext cx="4799965" cy="646331"/>
            <a:chOff x="4054016" y="5332932"/>
            <a:chExt cx="4799965" cy="646331"/>
          </a:xfrm>
        </p:grpSpPr>
        <p:sp>
          <p:nvSpPr>
            <p:cNvPr id="43" name="TextBox 42">
              <a:extLst>
                <a:ext uri="{FF2B5EF4-FFF2-40B4-BE49-F238E27FC236}">
                  <a16:creationId xmlns:a16="http://schemas.microsoft.com/office/drawing/2014/main" id="{74336F89-EC3B-3601-6550-325BCB6F38A8}"/>
                </a:ext>
              </a:extLst>
            </p:cNvPr>
            <p:cNvSpPr txBox="1"/>
            <p:nvPr/>
          </p:nvSpPr>
          <p:spPr>
            <a:xfrm>
              <a:off x="4054016" y="5332932"/>
              <a:ext cx="3704253" cy="646331"/>
            </a:xfrm>
            <a:prstGeom prst="rect">
              <a:avLst/>
            </a:prstGeom>
            <a:solidFill>
              <a:srgbClr val="0070C0">
                <a:alpha val="13000"/>
              </a:srgbClr>
            </a:solidFill>
            <a:ln w="25400">
              <a:solidFill>
                <a:srgbClr val="0070C0"/>
              </a:solidFill>
            </a:ln>
          </p:spPr>
          <p:txBody>
            <a:bodyPr wrap="square" rtlCol="0">
              <a:spAutoFit/>
            </a:bodyPr>
            <a:lstStyle/>
            <a:p>
              <a:r>
                <a:rPr lang="en-US" b="1" dirty="0">
                  <a:solidFill>
                    <a:srgbClr val="FF0000"/>
                  </a:solidFill>
                </a:rPr>
                <a:t>.text</a:t>
              </a:r>
            </a:p>
            <a:p>
              <a:r>
                <a:rPr lang="en-US" dirty="0">
                  <a:solidFill>
                    <a:schemeClr val="accent2"/>
                  </a:solidFill>
                </a:rPr>
                <a:t>assembly code</a:t>
              </a:r>
            </a:p>
          </p:txBody>
        </p:sp>
        <p:cxnSp>
          <p:nvCxnSpPr>
            <p:cNvPr id="45" name="Straight Arrow Connector 44">
              <a:extLst>
                <a:ext uri="{FF2B5EF4-FFF2-40B4-BE49-F238E27FC236}">
                  <a16:creationId xmlns:a16="http://schemas.microsoft.com/office/drawing/2014/main" id="{908F35D1-2798-A028-C43A-EA049D6397A6}"/>
                </a:ext>
              </a:extLst>
            </p:cNvPr>
            <p:cNvCxnSpPr>
              <a:cxnSpLocks/>
            </p:cNvCxnSpPr>
            <p:nvPr/>
          </p:nvCxnSpPr>
          <p:spPr bwMode="auto">
            <a:xfrm flipV="1">
              <a:off x="7784152" y="5560345"/>
              <a:ext cx="1069829" cy="95752"/>
            </a:xfrm>
            <a:prstGeom prst="straightConnector1">
              <a:avLst/>
            </a:prstGeom>
            <a:noFill/>
            <a:ln w="63500" cap="flat" cmpd="sng" algn="ctr">
              <a:solidFill>
                <a:srgbClr val="0070C0"/>
              </a:solidFill>
              <a:prstDash val="solid"/>
              <a:round/>
              <a:headEnd type="none" w="med" len="med"/>
              <a:tailEnd type="triangle"/>
            </a:ln>
            <a:effectLst/>
          </p:spPr>
        </p:cxnSp>
      </p:grpSp>
      <p:sp>
        <p:nvSpPr>
          <p:cNvPr id="60" name="Rectangle 59">
            <a:extLst>
              <a:ext uri="{FF2B5EF4-FFF2-40B4-BE49-F238E27FC236}">
                <a16:creationId xmlns:a16="http://schemas.microsoft.com/office/drawing/2014/main" id="{F0A4AF7B-87F8-54F8-ACAA-1EDCBCD8C373}"/>
              </a:ext>
            </a:extLst>
          </p:cNvPr>
          <p:cNvSpPr/>
          <p:nvPr/>
        </p:nvSpPr>
        <p:spPr bwMode="auto">
          <a:xfrm>
            <a:off x="8811051" y="4239454"/>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8FC675A3-3E34-F492-778F-4D2EC84FF067}"/>
              </a:ext>
            </a:extLst>
          </p:cNvPr>
          <p:cNvSpPr txBox="1"/>
          <p:nvPr/>
        </p:nvSpPr>
        <p:spPr>
          <a:xfrm>
            <a:off x="497082" y="1430296"/>
            <a:ext cx="3852401" cy="369332"/>
          </a:xfrm>
          <a:prstGeom prst="rect">
            <a:avLst/>
          </a:prstGeom>
          <a:noFill/>
        </p:spPr>
        <p:txBody>
          <a:bodyPr wrap="none" rtlCol="0">
            <a:spAutoFit/>
          </a:bodyPr>
          <a:lstStyle/>
          <a:p>
            <a:r>
              <a:rPr lang="en-US" dirty="0"/>
              <a:t>Sections in an Assembly Source file</a:t>
            </a:r>
          </a:p>
        </p:txBody>
      </p:sp>
      <p:sp>
        <p:nvSpPr>
          <p:cNvPr id="46" name="TextBox 45">
            <a:extLst>
              <a:ext uri="{FF2B5EF4-FFF2-40B4-BE49-F238E27FC236}">
                <a16:creationId xmlns:a16="http://schemas.microsoft.com/office/drawing/2014/main" id="{12D9CD4E-3D83-401D-EB71-FF37C9A39D4C}"/>
              </a:ext>
            </a:extLst>
          </p:cNvPr>
          <p:cNvSpPr txBox="1"/>
          <p:nvPr/>
        </p:nvSpPr>
        <p:spPr>
          <a:xfrm>
            <a:off x="622956" y="1792090"/>
            <a:ext cx="3702760" cy="923330"/>
          </a:xfrm>
          <a:prstGeom prst="rect">
            <a:avLst/>
          </a:prstGeom>
          <a:solidFill>
            <a:schemeClr val="accent5">
              <a:lumMod val="20000"/>
              <a:lumOff val="80000"/>
            </a:schemeClr>
          </a:solidFill>
          <a:ln w="25400">
            <a:solidFill>
              <a:srgbClr val="0070C0"/>
            </a:solidFill>
          </a:ln>
        </p:spPr>
        <p:txBody>
          <a:bodyPr wrap="square" rtlCol="0">
            <a:spAutoFit/>
          </a:bodyPr>
          <a:lstStyle/>
          <a:p>
            <a:r>
              <a:rPr lang="en-US" dirty="0">
                <a:solidFill>
                  <a:srgbClr val="0070C0"/>
                </a:solidFill>
              </a:rPr>
              <a:t>File Header</a:t>
            </a:r>
          </a:p>
          <a:p>
            <a:r>
              <a:rPr lang="en-US" dirty="0">
                <a:solidFill>
                  <a:schemeClr val="tx2"/>
                </a:solidFill>
              </a:rPr>
              <a:t>Specify Hardware assembler generate the correct ARM version</a:t>
            </a:r>
          </a:p>
        </p:txBody>
      </p:sp>
      <p:sp>
        <p:nvSpPr>
          <p:cNvPr id="61" name="TextBox 60">
            <a:extLst>
              <a:ext uri="{FF2B5EF4-FFF2-40B4-BE49-F238E27FC236}">
                <a16:creationId xmlns:a16="http://schemas.microsoft.com/office/drawing/2014/main" id="{D7A50826-339B-01C1-D8D9-C0B82444FFDD}"/>
              </a:ext>
            </a:extLst>
          </p:cNvPr>
          <p:cNvSpPr txBox="1"/>
          <p:nvPr/>
        </p:nvSpPr>
        <p:spPr>
          <a:xfrm>
            <a:off x="545489" y="5938065"/>
            <a:ext cx="3755589" cy="861774"/>
          </a:xfrm>
          <a:prstGeom prst="rect">
            <a:avLst/>
          </a:prstGeom>
          <a:solidFill>
            <a:schemeClr val="accent4">
              <a:lumMod val="20000"/>
              <a:lumOff val="80000"/>
              <a:alpha val="88000"/>
            </a:schemeClr>
          </a:solidFill>
          <a:ln w="25400">
            <a:solidFill>
              <a:srgbClr val="0070C0"/>
            </a:solidFill>
          </a:ln>
        </p:spPr>
        <p:txBody>
          <a:bodyPr wrap="square" rtlCol="0">
            <a:spAutoFit/>
          </a:bodyPr>
          <a:lstStyle/>
          <a:p>
            <a:r>
              <a:rPr lang="en-US" sz="1600" dirty="0">
                <a:solidFill>
                  <a:srgbClr val="7030A0"/>
                </a:solidFill>
              </a:rPr>
              <a:t>file footer </a:t>
            </a:r>
          </a:p>
          <a:p>
            <a:r>
              <a:rPr lang="en-US" sz="1600" dirty="0">
                <a:solidFill>
                  <a:srgbClr val="7030A0"/>
                </a:solidFill>
              </a:rPr>
              <a:t>.</a:t>
            </a:r>
            <a:r>
              <a:rPr lang="en-US" sz="1600" b="1" dirty="0">
                <a:solidFill>
                  <a:srgbClr val="7030A0"/>
                </a:solidFill>
                <a:latin typeface="Courier New" panose="02070309020205020404" pitchFamily="49" charset="0"/>
                <a:cs typeface="Courier New" panose="02070309020205020404" pitchFamily="49" charset="0"/>
              </a:rPr>
              <a:t>section </a:t>
            </a:r>
            <a:r>
              <a:rPr lang="en-US" sz="1600" b="1" dirty="0">
                <a:solidFill>
                  <a:srgbClr val="F37440"/>
                </a:solidFill>
                <a:latin typeface="Courier New" panose="02070309020205020404" pitchFamily="49" charset="0"/>
                <a:cs typeface="Courier New" panose="02070309020205020404" pitchFamily="49" charset="0"/>
              </a:rPr>
              <a:t>.</a:t>
            </a:r>
            <a:r>
              <a:rPr lang="en-US" sz="1600" b="1" dirty="0" err="1">
                <a:solidFill>
                  <a:srgbClr val="F37440"/>
                </a:solidFill>
                <a:latin typeface="Courier New" panose="02070309020205020404" pitchFamily="49" charset="0"/>
                <a:cs typeface="Courier New" panose="02070309020205020404" pitchFamily="49" charset="0"/>
              </a:rPr>
              <a:t>note.GNU</a:t>
            </a:r>
            <a:r>
              <a:rPr lang="en-US" sz="1600" b="1" dirty="0">
                <a:solidFill>
                  <a:srgbClr val="F37440"/>
                </a:solidFill>
                <a:latin typeface="Courier New" panose="02070309020205020404" pitchFamily="49" charset="0"/>
                <a:cs typeface="Courier New" panose="02070309020205020404" pitchFamily="49" charset="0"/>
              </a:rPr>
              <a:t>-stack,…</a:t>
            </a:r>
            <a:endParaRPr lang="en-US" dirty="0">
              <a:solidFill>
                <a:srgbClr val="FF0000"/>
              </a:solidFill>
            </a:endParaRPr>
          </a:p>
          <a:p>
            <a:r>
              <a:rPr lang="en-US" b="1" dirty="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end</a:t>
            </a:r>
            <a:r>
              <a:rPr lang="en-US" sz="1600" dirty="0">
                <a:solidFill>
                  <a:schemeClr val="accent3"/>
                </a:solidFill>
              </a:rPr>
              <a:t>	</a:t>
            </a:r>
            <a:endParaRPr lang="en-US" b="1" dirty="0">
              <a:solidFill>
                <a:schemeClr val="accent3"/>
              </a:solidFill>
            </a:endParaRPr>
          </a:p>
        </p:txBody>
      </p:sp>
      <p:grpSp>
        <p:nvGrpSpPr>
          <p:cNvPr id="2" name="Group 1">
            <a:extLst>
              <a:ext uri="{FF2B5EF4-FFF2-40B4-BE49-F238E27FC236}">
                <a16:creationId xmlns:a16="http://schemas.microsoft.com/office/drawing/2014/main" id="{8AD4F0C9-CEC3-0E02-63B2-7A1885B592C6}"/>
              </a:ext>
            </a:extLst>
          </p:cNvPr>
          <p:cNvGrpSpPr/>
          <p:nvPr/>
        </p:nvGrpSpPr>
        <p:grpSpPr>
          <a:xfrm>
            <a:off x="5311254" y="2965609"/>
            <a:ext cx="3499797" cy="3427306"/>
            <a:chOff x="5311254" y="2965609"/>
            <a:chExt cx="3499797" cy="3427306"/>
          </a:xfrm>
        </p:grpSpPr>
        <p:cxnSp>
          <p:nvCxnSpPr>
            <p:cNvPr id="100" name="Straight Arrow Connector 99">
              <a:extLst>
                <a:ext uri="{FF2B5EF4-FFF2-40B4-BE49-F238E27FC236}">
                  <a16:creationId xmlns:a16="http://schemas.microsoft.com/office/drawing/2014/main" id="{676FA6E0-A76E-104A-ACF8-21D66D387E07}"/>
                </a:ext>
              </a:extLst>
            </p:cNvPr>
            <p:cNvCxnSpPr>
              <a:cxnSpLocks/>
              <a:endCxn id="53" idx="1"/>
            </p:cNvCxnSpPr>
            <p:nvPr/>
          </p:nvCxnSpPr>
          <p:spPr bwMode="auto">
            <a:xfrm>
              <a:off x="5949386" y="4675800"/>
              <a:ext cx="2861665" cy="87110"/>
            </a:xfrm>
            <a:prstGeom prst="straightConnector1">
              <a:avLst/>
            </a:prstGeom>
            <a:noFill/>
            <a:ln w="635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A5EBBF8-BBF6-EC47-9183-43F71F0E6930}"/>
                </a:ext>
              </a:extLst>
            </p:cNvPr>
            <p:cNvCxnSpPr>
              <a:cxnSpLocks/>
            </p:cNvCxnSpPr>
            <p:nvPr/>
          </p:nvCxnSpPr>
          <p:spPr bwMode="auto">
            <a:xfrm>
              <a:off x="6196302" y="5138314"/>
              <a:ext cx="2176227" cy="559753"/>
            </a:xfrm>
            <a:prstGeom prst="straightConnector1">
              <a:avLst/>
            </a:prstGeom>
            <a:noFill/>
            <a:ln w="63500" cap="flat" cmpd="sng" algn="ctr">
              <a:solidFill>
                <a:srgbClr val="0070C0"/>
              </a:solidFill>
              <a:prstDash val="solid"/>
              <a:round/>
              <a:headEnd type="none" w="med" len="med"/>
              <a:tailEnd type="triangle"/>
            </a:ln>
            <a:effectLst/>
          </p:spPr>
        </p:cxnSp>
        <p:sp>
          <p:nvSpPr>
            <p:cNvPr id="81" name="Rectangle 1036">
              <a:extLst>
                <a:ext uri="{FF2B5EF4-FFF2-40B4-BE49-F238E27FC236}">
                  <a16:creationId xmlns:a16="http://schemas.microsoft.com/office/drawing/2014/main" id="{039C6BE2-CDBA-724E-88FE-6F4C1F6BF5C0}"/>
                </a:ext>
              </a:extLst>
            </p:cNvPr>
            <p:cNvSpPr>
              <a:spLocks noChangeArrowheads="1"/>
            </p:cNvSpPr>
            <p:nvPr/>
          </p:nvSpPr>
          <p:spPr bwMode="auto">
            <a:xfrm>
              <a:off x="5311254" y="5027750"/>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82" name="Rectangle 1037">
              <a:extLst>
                <a:ext uri="{FF2B5EF4-FFF2-40B4-BE49-F238E27FC236}">
                  <a16:creationId xmlns:a16="http://schemas.microsoft.com/office/drawing/2014/main" id="{674B1C95-198C-024E-856F-309AB1D21ECB}"/>
                </a:ext>
              </a:extLst>
            </p:cNvPr>
            <p:cNvSpPr>
              <a:spLocks noChangeArrowheads="1"/>
            </p:cNvSpPr>
            <p:nvPr/>
          </p:nvSpPr>
          <p:spPr bwMode="auto">
            <a:xfrm>
              <a:off x="5311254" y="5584162"/>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83" name="Rectangle 1040">
              <a:extLst>
                <a:ext uri="{FF2B5EF4-FFF2-40B4-BE49-F238E27FC236}">
                  <a16:creationId xmlns:a16="http://schemas.microsoft.com/office/drawing/2014/main" id="{B740C98A-3CF3-1647-B75C-7158EA8E77AD}"/>
                </a:ext>
              </a:extLst>
            </p:cNvPr>
            <p:cNvSpPr>
              <a:spLocks noChangeArrowheads="1"/>
            </p:cNvSpPr>
            <p:nvPr/>
          </p:nvSpPr>
          <p:spPr bwMode="auto">
            <a:xfrm>
              <a:off x="5329591" y="4474703"/>
              <a:ext cx="2057400" cy="533400"/>
            </a:xfrm>
            <a:prstGeom prst="rect">
              <a:avLst/>
            </a:prstGeom>
            <a:solidFill>
              <a:srgbClr val="99FF99"/>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85" name="Text Box 8">
              <a:extLst>
                <a:ext uri="{FF2B5EF4-FFF2-40B4-BE49-F238E27FC236}">
                  <a16:creationId xmlns:a16="http://schemas.microsoft.com/office/drawing/2014/main" id="{FAEE8230-2F0F-B745-883A-3B33D4D9694D}"/>
                </a:ext>
              </a:extLst>
            </p:cNvPr>
            <p:cNvSpPr txBox="1">
              <a:spLocks noChangeArrowheads="1"/>
            </p:cNvSpPr>
            <p:nvPr/>
          </p:nvSpPr>
          <p:spPr bwMode="auto">
            <a:xfrm>
              <a:off x="5494219" y="2965609"/>
              <a:ext cx="1790190" cy="1200329"/>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a:p>
              <a:r>
                <a:rPr lang="en-US" b="1" dirty="0">
                  <a:solidFill>
                    <a:srgbClr val="000000"/>
                  </a:solidFill>
                  <a:latin typeface="Calibri" pitchFamily="34" charset="0"/>
                </a:rPr>
                <a:t>created by the </a:t>
              </a:r>
              <a:r>
                <a:rPr lang="en-US" b="1" dirty="0">
                  <a:solidFill>
                    <a:srgbClr val="2C895B"/>
                  </a:solidFill>
                  <a:latin typeface="Calibri" pitchFamily="34" charset="0"/>
                </a:rPr>
                <a:t>assembler</a:t>
              </a:r>
              <a:r>
                <a:rPr lang="en-US" b="1" dirty="0">
                  <a:solidFill>
                    <a:srgbClr val="000000"/>
                  </a:solidFill>
                  <a:latin typeface="Calibri" pitchFamily="34" charset="0"/>
                </a:rPr>
                <a:t> &amp; </a:t>
              </a:r>
            </a:p>
            <a:p>
              <a:r>
                <a:rPr lang="en-US" b="1" dirty="0">
                  <a:solidFill>
                    <a:srgbClr val="F37440"/>
                  </a:solidFill>
                  <a:latin typeface="Calibri" pitchFamily="34" charset="0"/>
                </a:rPr>
                <a:t>link editor</a:t>
              </a:r>
            </a:p>
          </p:txBody>
        </p:sp>
        <p:sp>
          <p:nvSpPr>
            <p:cNvPr id="32" name="Left Brace 31">
              <a:extLst>
                <a:ext uri="{FF2B5EF4-FFF2-40B4-BE49-F238E27FC236}">
                  <a16:creationId xmlns:a16="http://schemas.microsoft.com/office/drawing/2014/main" id="{A41B746D-C4E2-FEF0-C2A5-1E8534D0B921}"/>
                </a:ext>
              </a:extLst>
            </p:cNvPr>
            <p:cNvSpPr/>
            <p:nvPr/>
          </p:nvSpPr>
          <p:spPr>
            <a:xfrm>
              <a:off x="8372529" y="4975059"/>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Rectangle 1037">
              <a:extLst>
                <a:ext uri="{FF2B5EF4-FFF2-40B4-BE49-F238E27FC236}">
                  <a16:creationId xmlns:a16="http://schemas.microsoft.com/office/drawing/2014/main" id="{DE52684F-7588-889C-0CA5-50863B0B4285}"/>
                </a:ext>
              </a:extLst>
            </p:cNvPr>
            <p:cNvSpPr>
              <a:spLocks noChangeArrowheads="1"/>
            </p:cNvSpPr>
            <p:nvPr/>
          </p:nvSpPr>
          <p:spPr bwMode="auto">
            <a:xfrm>
              <a:off x="5329591" y="4221220"/>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62" name="Straight Arrow Connector 61">
              <a:extLst>
                <a:ext uri="{FF2B5EF4-FFF2-40B4-BE49-F238E27FC236}">
                  <a16:creationId xmlns:a16="http://schemas.microsoft.com/office/drawing/2014/main" id="{42C70909-4116-FEA8-0F36-280F703BAAE7}"/>
                </a:ext>
              </a:extLst>
            </p:cNvPr>
            <p:cNvCxnSpPr>
              <a:cxnSpLocks/>
              <a:endCxn id="60" idx="1"/>
            </p:cNvCxnSpPr>
            <p:nvPr/>
          </p:nvCxnSpPr>
          <p:spPr bwMode="auto">
            <a:xfrm>
              <a:off x="7427521" y="4347663"/>
              <a:ext cx="1383530" cy="67874"/>
            </a:xfrm>
            <a:prstGeom prst="straightConnector1">
              <a:avLst/>
            </a:prstGeom>
            <a:noFill/>
            <a:ln w="63500" cap="flat" cmpd="sng" algn="ctr">
              <a:solidFill>
                <a:srgbClr val="FFC000"/>
              </a:solidFill>
              <a:prstDash val="solid"/>
              <a:round/>
              <a:headEnd type="none" w="med" len="med"/>
              <a:tailEnd type="triangle"/>
            </a:ln>
            <a:effectLst/>
          </p:spPr>
        </p:cxnSp>
      </p:grpSp>
    </p:spTree>
    <p:extLst>
      <p:ext uri="{BB962C8B-B14F-4D97-AF65-F5344CB8AC3E}">
        <p14:creationId xmlns:p14="http://schemas.microsoft.com/office/powerpoint/2010/main" val="28337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animBg="1"/>
      <p:bldP spid="6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257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01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71EC4-5964-634D-832F-853B9E9DD81D}"/>
              </a:ext>
            </a:extLst>
          </p:cNvPr>
          <p:cNvSpPr>
            <a:spLocks noGrp="1"/>
          </p:cNvSpPr>
          <p:nvPr>
            <p:ph sz="quarter" idx="15"/>
          </p:nvPr>
        </p:nvSpPr>
        <p:spPr>
          <a:xfrm>
            <a:off x="528423" y="1201479"/>
            <a:ext cx="10764478" cy="3976577"/>
          </a:xfrm>
          <a:solidFill>
            <a:schemeClr val="accent4">
              <a:lumMod val="20000"/>
              <a:lumOff val="80000"/>
            </a:schemeClr>
          </a:solidFill>
          <a:ln>
            <a:solidFill>
              <a:srgbClr val="0070C0"/>
            </a:solidFill>
          </a:ln>
        </p:spPr>
        <p:txBody>
          <a:bodyPr/>
          <a:lstStyle/>
          <a:p>
            <a:pPr>
              <a:lnSpc>
                <a:spcPct val="100000"/>
              </a:lnSpc>
            </a:pPr>
            <a:r>
              <a:rPr lang="en-US" sz="2000" dirty="0">
                <a:solidFill>
                  <a:schemeClr val="tx1">
                    <a:lumMod val="50000"/>
                  </a:schemeClr>
                </a:solidFill>
                <a:cs typeface="Courier New" panose="02070309020205020404" pitchFamily="49" charset="0"/>
              </a:rPr>
              <a:t>The following </a:t>
            </a:r>
            <a:r>
              <a:rPr lang="en-US" sz="2000" dirty="0">
                <a:solidFill>
                  <a:srgbClr val="2C895B"/>
                </a:solidFill>
                <a:cs typeface="Courier New" panose="02070309020205020404" pitchFamily="49" charset="0"/>
              </a:rPr>
              <a:t>assembler directives </a:t>
            </a:r>
            <a:r>
              <a:rPr lang="en-US" sz="2000" dirty="0">
                <a:solidFill>
                  <a:schemeClr val="tx1">
                    <a:lumMod val="50000"/>
                  </a:schemeClr>
                </a:solidFill>
                <a:cs typeface="Courier New" panose="02070309020205020404" pitchFamily="49" charset="0"/>
              </a:rPr>
              <a:t>indicate the </a:t>
            </a:r>
            <a:r>
              <a:rPr lang="en-US" sz="2000" b="1" i="1" dirty="0">
                <a:solidFill>
                  <a:srgbClr val="2C895B"/>
                </a:solidFill>
                <a:cs typeface="Courier New" panose="02070309020205020404" pitchFamily="49" charset="0"/>
              </a:rPr>
              <a:t>start</a:t>
            </a:r>
            <a:r>
              <a:rPr lang="en-US" sz="2000" dirty="0">
                <a:solidFill>
                  <a:srgbClr val="2C895B"/>
                </a:solidFill>
                <a:cs typeface="Courier New" panose="02070309020205020404" pitchFamily="49" charset="0"/>
              </a:rPr>
              <a:t> of a </a:t>
            </a:r>
            <a:r>
              <a:rPr lang="en-US" sz="2000" b="1" dirty="0">
                <a:solidFill>
                  <a:srgbClr val="2C895B"/>
                </a:solidFill>
                <a:cs typeface="Courier New" panose="02070309020205020404" pitchFamily="49" charset="0"/>
              </a:rPr>
              <a:t>memory segment specification</a:t>
            </a:r>
          </a:p>
          <a:p>
            <a:pPr lvl="1"/>
            <a:r>
              <a:rPr lang="en-US" sz="2000" b="1" dirty="0">
                <a:solidFill>
                  <a:srgbClr val="C00000"/>
                </a:solidFill>
                <a:cs typeface="Courier New" panose="02070309020205020404" pitchFamily="49" charset="0"/>
              </a:rPr>
              <a:t>Remains in effect</a:t>
            </a:r>
            <a:r>
              <a:rPr lang="en-US" sz="2000" dirty="0">
                <a:solidFill>
                  <a:srgbClr val="C00000"/>
                </a:solidFill>
                <a:cs typeface="Courier New" panose="02070309020205020404" pitchFamily="49" charset="0"/>
              </a:rPr>
              <a:t> </a:t>
            </a:r>
            <a:r>
              <a:rPr lang="en-US" sz="2000" dirty="0">
                <a:solidFill>
                  <a:schemeClr val="tx1">
                    <a:lumMod val="50000"/>
                  </a:schemeClr>
                </a:solidFill>
                <a:cs typeface="Courier New" panose="02070309020205020404" pitchFamily="49" charset="0"/>
              </a:rPr>
              <a:t>until the next segment directive is seen</a:t>
            </a:r>
          </a:p>
          <a:p>
            <a:pPr>
              <a:lnSpc>
                <a:spcPct val="100000"/>
              </a:lnSpc>
            </a:pPr>
            <a:endParaRPr lang="en-US" sz="20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28423" y="81279"/>
            <a:ext cx="11301412" cy="427647"/>
          </a:xfrm>
        </p:spPr>
        <p:txBody>
          <a:bodyPr/>
          <a:lstStyle/>
          <a:p>
            <a:r>
              <a:rPr lang="en-US" dirty="0"/>
              <a:t>Creating Segments, Definitions In Assembly Source</a:t>
            </a:r>
          </a:p>
        </p:txBody>
      </p:sp>
      <p:sp>
        <p:nvSpPr>
          <p:cNvPr id="7" name="TextBox 6">
            <a:extLst>
              <a:ext uri="{FF2B5EF4-FFF2-40B4-BE49-F238E27FC236}">
                <a16:creationId xmlns:a16="http://schemas.microsoft.com/office/drawing/2014/main" id="{B41F44ED-B623-4F4E-BFB0-5DC36E773C8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Rounded Rectangle 7">
            <a:extLst>
              <a:ext uri="{FF2B5EF4-FFF2-40B4-BE49-F238E27FC236}">
                <a16:creationId xmlns:a16="http://schemas.microsoft.com/office/drawing/2014/main" id="{854DCD07-2381-9907-D49D-1AE08FA599CC}"/>
              </a:ext>
            </a:extLst>
          </p:cNvPr>
          <p:cNvSpPr/>
          <p:nvPr/>
        </p:nvSpPr>
        <p:spPr bwMode="auto">
          <a:xfrm>
            <a:off x="1836715" y="2172160"/>
            <a:ext cx="8721831"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a:t>
            </a:r>
            <a:r>
              <a:rPr lang="en-US" dirty="0" err="1">
                <a:solidFill>
                  <a:srgbClr val="7030A0"/>
                </a:solidFill>
                <a:latin typeface="Consolas" panose="020B0609020204030204" pitchFamily="49" charset="0"/>
                <a:cs typeface="Consolas" panose="020B0609020204030204" pitchFamily="49" charset="0"/>
              </a:rPr>
              <a:t>bss</a:t>
            </a:r>
            <a:endParaRPr lang="en-US" dirty="0">
              <a:solidFill>
                <a:srgbClr val="7030A0"/>
              </a:solidFill>
              <a:latin typeface="Consolas" panose="020B0609020204030204" pitchFamily="49" charset="0"/>
              <a:cs typeface="Consolas" panose="020B0609020204030204" pitchFamily="49" charset="0"/>
            </a:endParaRPr>
          </a:p>
          <a:p>
            <a:pPr lvl="2"/>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uninitialized static segment variables </a:t>
            </a:r>
            <a:r>
              <a:rPr lang="en-US" dirty="0">
                <a:solidFill>
                  <a:srgbClr val="00B050"/>
                </a:solidFill>
                <a:latin typeface="Consolas" panose="020B0609020204030204" pitchFamily="49" charset="0"/>
                <a:cs typeface="Consolas" panose="020B0609020204030204" pitchFamily="49" charset="0"/>
              </a:rPr>
              <a:t>definitions</a:t>
            </a:r>
          </a:p>
          <a:p>
            <a:pPr lvl="1"/>
            <a:r>
              <a:rPr lang="en-US" dirty="0">
                <a:solidFill>
                  <a:srgbClr val="00B050"/>
                </a:solidFill>
                <a:latin typeface="Consolas" panose="020B0609020204030204" pitchFamily="49" charset="0"/>
                <a:cs typeface="Consolas" panose="020B0609020204030204" pitchFamily="49" charset="0"/>
              </a:rPr>
              <a:t>	// does not consume any space in the executable file</a:t>
            </a:r>
          </a:p>
          <a:p>
            <a:r>
              <a:rPr lang="en-US" dirty="0">
                <a:solidFill>
                  <a:srgbClr val="7030A0"/>
                </a:solidFill>
                <a:latin typeface="Consolas" panose="020B0609020204030204" pitchFamily="49" charset="0"/>
                <a:cs typeface="Consolas" panose="020B0609020204030204" pitchFamily="49" charset="0"/>
              </a:rPr>
              <a:t>.data</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initialized static segment variables</a:t>
            </a:r>
            <a:r>
              <a:rPr lang="en-US" dirty="0">
                <a:solidFill>
                  <a:srgbClr val="00B050"/>
                </a:solidFill>
                <a:latin typeface="Consolas" panose="020B0609020204030204" pitchFamily="49" charset="0"/>
                <a:cs typeface="Consolas" panose="020B0609020204030204" pitchFamily="49" charset="0"/>
              </a:rPr>
              <a:t> definitions </a:t>
            </a:r>
            <a:r>
              <a:rPr lang="en-US" dirty="0">
                <a:solidFill>
                  <a:schemeClr val="accent3"/>
                </a:solidFill>
                <a:latin typeface="Consolas" panose="020B0609020204030204" pitchFamily="49" charset="0"/>
                <a:cs typeface="Consolas" panose="020B0609020204030204" pitchFamily="49" charset="0"/>
              </a:rPr>
              <a:t>	</a:t>
            </a:r>
          </a:p>
          <a:p>
            <a:r>
              <a:rPr lang="en-US" dirty="0">
                <a:solidFill>
                  <a:schemeClr val="accent3"/>
                </a:solidFill>
                <a:latin typeface="Consolas" panose="020B0609020204030204" pitchFamily="49" charset="0"/>
                <a:cs typeface="Consolas" panose="020B0609020204030204" pitchFamily="49" charset="0"/>
              </a:rPr>
              <a:t>.</a:t>
            </a:r>
            <a:r>
              <a:rPr lang="en-US" dirty="0">
                <a:solidFill>
                  <a:srgbClr val="7030A0"/>
                </a:solidFill>
                <a:latin typeface="Consolas" panose="020B0609020204030204" pitchFamily="49" charset="0"/>
                <a:cs typeface="Consolas" panose="020B0609020204030204" pitchFamily="49" charset="0"/>
              </a:rPr>
              <a:t>section .</a:t>
            </a:r>
            <a:r>
              <a:rPr lang="en-US" dirty="0" err="1">
                <a:solidFill>
                  <a:srgbClr val="7030A0"/>
                </a:solidFill>
                <a:latin typeface="Consolas" panose="020B0609020204030204" pitchFamily="49" charset="0"/>
                <a:cs typeface="Consolas" panose="020B0609020204030204" pitchFamily="49" charset="0"/>
              </a:rPr>
              <a:t>rodata</a:t>
            </a:r>
            <a:r>
              <a:rPr lang="en-US" dirty="0">
                <a:solidFill>
                  <a:srgbClr val="7030A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data segment variables </a:t>
            </a:r>
            <a:r>
              <a:rPr lang="en-US" dirty="0">
                <a:solidFill>
                  <a:srgbClr val="00B050"/>
                </a:solidFill>
                <a:latin typeface="Consolas" panose="020B0609020204030204" pitchFamily="49" charset="0"/>
                <a:cs typeface="Consolas" panose="020B0609020204030204" pitchFamily="49" charset="0"/>
              </a:rPr>
              <a:t>definitions </a:t>
            </a:r>
          </a:p>
          <a:p>
            <a:r>
              <a:rPr lang="en-US" dirty="0">
                <a:solidFill>
                  <a:srgbClr val="7030A0"/>
                </a:solidFill>
                <a:latin typeface="Consolas" panose="020B0609020204030204" pitchFamily="49" charset="0"/>
                <a:cs typeface="Consolas" panose="020B0609020204030204" pitchFamily="49" charset="0"/>
              </a:rPr>
              <a:t>.text</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text segment </a:t>
            </a:r>
            <a:r>
              <a:rPr lang="en-US" dirty="0">
                <a:solidFill>
                  <a:srgbClr val="00B050"/>
                </a:solidFill>
                <a:latin typeface="Consolas" panose="020B0609020204030204" pitchFamily="49" charset="0"/>
                <a:cs typeface="Consolas" panose="020B0609020204030204" pitchFamily="49" charset="0"/>
              </a:rPr>
              <a:t>(code) </a:t>
            </a:r>
          </a:p>
        </p:txBody>
      </p:sp>
    </p:spTree>
    <p:extLst>
      <p:ext uri="{BB962C8B-B14F-4D97-AF65-F5344CB8AC3E}">
        <p14:creationId xmlns:p14="http://schemas.microsoft.com/office/powerpoint/2010/main" val="22080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 grpId="0"/>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9607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3349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1279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41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AF2A90-8457-D943-B07E-7C578409DA72}"/>
              </a:ext>
            </a:extLst>
          </p:cNvPr>
          <p:cNvSpPr>
            <a:spLocks noGrp="1"/>
          </p:cNvSpPr>
          <p:nvPr>
            <p:ph type="title"/>
          </p:nvPr>
        </p:nvSpPr>
        <p:spPr>
          <a:xfrm>
            <a:off x="413822" y="402257"/>
            <a:ext cx="5188464" cy="559077"/>
          </a:xfrm>
        </p:spPr>
        <p:txBody>
          <a:bodyPr/>
          <a:lstStyle/>
          <a:p>
            <a:r>
              <a:rPr lang="en-US" dirty="0"/>
              <a:t>Data Segment Variable Alignment </a:t>
            </a:r>
          </a:p>
        </p:txBody>
      </p:sp>
      <p:sp>
        <p:nvSpPr>
          <p:cNvPr id="12" name="Content Placeholder 11">
            <a:extLst>
              <a:ext uri="{FF2B5EF4-FFF2-40B4-BE49-F238E27FC236}">
                <a16:creationId xmlns:a16="http://schemas.microsoft.com/office/drawing/2014/main" id="{A938BDCB-297B-CD4D-9357-036EAC7DE364}"/>
              </a:ext>
            </a:extLst>
          </p:cNvPr>
          <p:cNvSpPr>
            <a:spLocks noGrp="1"/>
          </p:cNvSpPr>
          <p:nvPr>
            <p:ph sz="quarter" idx="17"/>
          </p:nvPr>
        </p:nvSpPr>
        <p:spPr>
          <a:xfrm>
            <a:off x="111986" y="3034481"/>
            <a:ext cx="5358524" cy="926801"/>
          </a:xfrm>
          <a:solidFill>
            <a:schemeClr val="accent4">
              <a:lumMod val="20000"/>
              <a:lumOff val="80000"/>
            </a:schemeClr>
          </a:solidFill>
          <a:ln>
            <a:solidFill>
              <a:schemeClr val="accent1"/>
            </a:solidFill>
          </a:ln>
        </p:spPr>
        <p:txBody>
          <a:bodyPr/>
          <a:lstStyle/>
          <a:p>
            <a:r>
              <a:rPr lang="en-US" sz="1800" dirty="0"/>
              <a:t>Output on the right side is generated by:</a:t>
            </a:r>
          </a:p>
          <a:p>
            <a:r>
              <a:rPr lang="en-US" sz="1800" b="1" dirty="0">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gcc</a:t>
            </a:r>
            <a:r>
              <a:rPr lang="en-US" sz="1800" b="1" dirty="0">
                <a:solidFill>
                  <a:srgbClr val="0070C0"/>
                </a:solidFill>
                <a:latin typeface="Courier New" panose="02070309020205020404" pitchFamily="49" charset="0"/>
                <a:cs typeface="Courier New" panose="02070309020205020404" pitchFamily="49" charset="0"/>
              </a:rPr>
              <a:t> -c -</a:t>
            </a:r>
            <a:r>
              <a:rPr lang="en-US" sz="1800" b="1" dirty="0" err="1">
                <a:solidFill>
                  <a:srgbClr val="0070C0"/>
                </a:solidFill>
                <a:latin typeface="Courier New" panose="02070309020205020404" pitchFamily="49" charset="0"/>
                <a:cs typeface="Courier New" panose="02070309020205020404" pitchFamily="49" charset="0"/>
              </a:rPr>
              <a:t>Wa</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ahlns</a:t>
            </a:r>
            <a:r>
              <a:rPr lang="en-US" sz="1800" b="1" dirty="0">
                <a:solidFill>
                  <a:srgbClr val="0070C0"/>
                </a:solidFill>
                <a:latin typeface="Courier New" panose="02070309020205020404" pitchFamily="49" charset="0"/>
                <a:cs typeface="Courier New" panose="02070309020205020404" pitchFamily="49" charset="0"/>
              </a:rPr>
              <a:t> al1.S</a:t>
            </a:r>
          </a:p>
        </p:txBody>
      </p:sp>
      <p:sp>
        <p:nvSpPr>
          <p:cNvPr id="4" name="Rounded Rectangle 3">
            <a:extLst>
              <a:ext uri="{FF2B5EF4-FFF2-40B4-BE49-F238E27FC236}">
                <a16:creationId xmlns:a16="http://schemas.microsoft.com/office/drawing/2014/main" id="{27F00F6A-166F-CB4C-858E-1372E14A09E5}"/>
              </a:ext>
            </a:extLst>
          </p:cNvPr>
          <p:cNvSpPr/>
          <p:nvPr/>
        </p:nvSpPr>
        <p:spPr bwMode="auto">
          <a:xfrm>
            <a:off x="413822" y="941233"/>
            <a:ext cx="4854261"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str:    .string "HIT"</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a:p>
            <a:r>
              <a:rPr lang="en-US" sz="1600" dirty="0">
                <a:solidFill>
                  <a:srgbClr val="000000"/>
                </a:solidFill>
                <a:effectLst/>
                <a:latin typeface="Consolas" panose="020B0609020204030204" pitchFamily="49" charset="0"/>
                <a:cs typeface="Consolas" panose="020B0609020204030204" pitchFamily="49" charset="0"/>
              </a:rPr>
              <a:t>xx:     .word 2</a:t>
            </a:r>
          </a:p>
        </p:txBody>
      </p:sp>
      <p:sp>
        <p:nvSpPr>
          <p:cNvPr id="5" name="Rounded Rectangle 4">
            <a:extLst>
              <a:ext uri="{FF2B5EF4-FFF2-40B4-BE49-F238E27FC236}">
                <a16:creationId xmlns:a16="http://schemas.microsoft.com/office/drawing/2014/main" id="{21F46521-0D0F-C14B-A1D2-D6E7E9AF9AB2}"/>
              </a:ext>
            </a:extLst>
          </p:cNvPr>
          <p:cNvSpPr/>
          <p:nvPr/>
        </p:nvSpPr>
        <p:spPr bwMode="auto">
          <a:xfrm>
            <a:off x="5893498" y="362578"/>
            <a:ext cx="615051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gcc</a:t>
            </a:r>
            <a:r>
              <a:rPr lang="en-US" sz="1600" b="1" dirty="0">
                <a:solidFill>
                  <a:srgbClr val="0070C0"/>
                </a:solidFill>
                <a:latin typeface="Courier New" panose="02070309020205020404" pitchFamily="49" charset="0"/>
                <a:cs typeface="Courier New" panose="02070309020205020404" pitchFamily="49" charset="0"/>
              </a:rPr>
              <a:t> -c -</a:t>
            </a:r>
            <a:r>
              <a:rPr lang="en-US" sz="1600" b="1" dirty="0" err="1">
                <a:solidFill>
                  <a:srgbClr val="0070C0"/>
                </a:solidFill>
                <a:latin typeface="Courier New" panose="02070309020205020404" pitchFamily="49" charset="0"/>
                <a:cs typeface="Courier New" panose="02070309020205020404" pitchFamily="49" charset="0"/>
              </a:rPr>
              <a:t>Wa</a:t>
            </a:r>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ahlns</a:t>
            </a:r>
            <a:r>
              <a:rPr lang="en-US" sz="1600" b="1" dirty="0">
                <a:solidFill>
                  <a:srgbClr val="0070C0"/>
                </a:solidFill>
                <a:latin typeface="Courier New" panose="02070309020205020404" pitchFamily="49" charset="0"/>
                <a:cs typeface="Courier New" panose="020703090202050204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0000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2      45</a:t>
            </a:r>
          </a:p>
          <a:p>
            <a:r>
              <a:rPr lang="en-US" sz="1600" dirty="0">
                <a:solidFill>
                  <a:srgbClr val="000000"/>
                </a:solidFill>
                <a:effectLst/>
                <a:latin typeface="Consolas" panose="020B0609020204030204" pitchFamily="49" charset="0"/>
                <a:cs typeface="Consolas" panose="020B0609020204030204" pitchFamily="49" charset="0"/>
              </a:rPr>
              <a:t>   3 0005 48495400 str:    .string "HIT"</a:t>
            </a:r>
          </a:p>
          <a:p>
            <a:r>
              <a:rPr lang="en-US" sz="1600" dirty="0">
                <a:solidFill>
                  <a:srgbClr val="000000"/>
                </a:solidFill>
                <a:effectLst/>
                <a:latin typeface="Consolas" panose="020B0609020204030204" pitchFamily="49" charset="0"/>
                <a:cs typeface="Consolas" panose="020B0609020204030204" pitchFamily="49" charset="0"/>
              </a:rPr>
              <a:t>   4 00</a:t>
            </a:r>
            <a:r>
              <a:rPr lang="en-US" sz="1600" dirty="0">
                <a:solidFill>
                  <a:srgbClr val="FF0000"/>
                </a:solidFill>
                <a:effectLst/>
                <a:latin typeface="Consolas" panose="020B0609020204030204" pitchFamily="49" charset="0"/>
                <a:cs typeface="Consolas" panose="020B0609020204030204" pitchFamily="49" charset="0"/>
              </a:rPr>
              <a:t>09</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5 000d 41       a:      .byte 'A'</a:t>
            </a:r>
          </a:p>
          <a:p>
            <a:r>
              <a:rPr lang="en-US" sz="1600" dirty="0">
                <a:solidFill>
                  <a:srgbClr val="000000"/>
                </a:solidFill>
                <a:effectLst/>
                <a:latin typeface="Consolas" panose="020B0609020204030204" pitchFamily="49" charset="0"/>
                <a:cs typeface="Consolas" panose="020B0609020204030204" pitchFamily="49" charset="0"/>
              </a:rPr>
              <a:t>   6 000e 42       b:      .byte 'B'</a:t>
            </a:r>
          </a:p>
          <a:p>
            <a:r>
              <a:rPr lang="en-US" sz="1600" dirty="0">
                <a:solidFill>
                  <a:srgbClr val="000000"/>
                </a:solidFill>
                <a:effectLst/>
                <a:latin typeface="Consolas" panose="020B0609020204030204" pitchFamily="49" charset="0"/>
                <a:cs typeface="Consolas" panose="020B0609020204030204" pitchFamily="49" charset="0"/>
              </a:rPr>
              <a:t>   8 00</a:t>
            </a:r>
            <a:r>
              <a:rPr lang="en-US" sz="1600" dirty="0">
                <a:solidFill>
                  <a:srgbClr val="FF0000"/>
                </a:solidFill>
                <a:effectLst/>
                <a:latin typeface="Consolas" panose="020B0609020204030204" pitchFamily="49" charset="0"/>
                <a:cs typeface="Consolas" panose="020B0609020204030204" pitchFamily="49" charset="0"/>
              </a:rPr>
              <a:t>0f</a:t>
            </a:r>
            <a:r>
              <a:rPr lang="en-US" sz="1600" dirty="0">
                <a:solidFill>
                  <a:srgbClr val="000000"/>
                </a:solidFill>
                <a:effectLst/>
                <a:latin typeface="Consolas" panose="020B0609020204030204" pitchFamily="49" charset="0"/>
                <a:cs typeface="Consolas" panose="020B0609020204030204" pitchFamily="49" charset="0"/>
              </a:rPr>
              <a:t> 02000000 xx:     .word 2</a:t>
            </a:r>
          </a:p>
        </p:txBody>
      </p:sp>
      <p:sp>
        <p:nvSpPr>
          <p:cNvPr id="10" name="Right Arrow 9">
            <a:extLst>
              <a:ext uri="{FF2B5EF4-FFF2-40B4-BE49-F238E27FC236}">
                <a16:creationId xmlns:a16="http://schemas.microsoft.com/office/drawing/2014/main" id="{A1CBAFD9-D8CC-8245-9B00-E4A975008D23}"/>
              </a:ext>
            </a:extLst>
          </p:cNvPr>
          <p:cNvSpPr/>
          <p:nvPr/>
        </p:nvSpPr>
        <p:spPr>
          <a:xfrm>
            <a:off x="5268083" y="1941659"/>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2DD5DE0-97FC-E748-B64B-98C341D87153}"/>
              </a:ext>
            </a:extLst>
          </p:cNvPr>
          <p:cNvGrpSpPr/>
          <p:nvPr/>
        </p:nvGrpSpPr>
        <p:grpSpPr>
          <a:xfrm>
            <a:off x="334929" y="3848508"/>
            <a:ext cx="11709087" cy="2882027"/>
            <a:chOff x="396826" y="3504436"/>
            <a:chExt cx="11709087" cy="2882027"/>
          </a:xfrm>
        </p:grpSpPr>
        <p:sp>
          <p:nvSpPr>
            <p:cNvPr id="8" name="Rounded Rectangle 7">
              <a:extLst>
                <a:ext uri="{FF2B5EF4-FFF2-40B4-BE49-F238E27FC236}">
                  <a16:creationId xmlns:a16="http://schemas.microsoft.com/office/drawing/2014/main" id="{AAD829CC-0A50-934C-82D5-4A46992D0B96}"/>
                </a:ext>
              </a:extLst>
            </p:cNvPr>
            <p:cNvSpPr/>
            <p:nvPr/>
          </p:nvSpPr>
          <p:spPr bwMode="auto">
            <a:xfrm>
              <a:off x="396826" y="3938951"/>
              <a:ext cx="4854261"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a:solidFill>
                    <a:srgbClr val="000000"/>
                  </a:solidFill>
                  <a:effectLst/>
                  <a:latin typeface="Consolas" panose="020B0609020204030204" pitchFamily="49" charset="0"/>
                  <a:cs typeface="Consolas" panose="020B0609020204030204" pitchFamily="49" charset="0"/>
                </a:rPr>
                <a:t>xx:     .word 2</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.align 2</a:t>
              </a:r>
            </a:p>
            <a:p>
              <a:r>
                <a:rPr lang="en-US" sz="1600" dirty="0">
                  <a:solidFill>
                    <a:srgbClr val="000000"/>
                  </a:solidFill>
                  <a:effectLst/>
                  <a:latin typeface="Consolas" panose="020B0609020204030204" pitchFamily="49" charset="0"/>
                  <a:cs typeface="Consolas" panose="020B0609020204030204" pitchFamily="49" charset="0"/>
                </a:rPr>
                <a:t>str:    .string "HI"</a:t>
              </a:r>
            </a:p>
            <a:p>
              <a:r>
                <a:rPr lang="en-US" sz="1600" dirty="0">
                  <a:solidFill>
                    <a:srgbClr val="000000"/>
                  </a:solidFill>
                  <a:effectLst/>
                  <a:latin typeface="Consolas" panose="020B0609020204030204" pitchFamily="49" charset="0"/>
                  <a:cs typeface="Consolas" panose="020B0609020204030204" pitchFamily="49" charset="0"/>
                </a:rPr>
                <a:t>        .align 1</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p:txBody>
        </p:sp>
        <p:sp>
          <p:nvSpPr>
            <p:cNvPr id="9" name="Rounded Rectangle 8">
              <a:extLst>
                <a:ext uri="{FF2B5EF4-FFF2-40B4-BE49-F238E27FC236}">
                  <a16:creationId xmlns:a16="http://schemas.microsoft.com/office/drawing/2014/main" id="{76719E7E-212A-B34B-8F8E-DF386FEC591B}"/>
                </a:ext>
              </a:extLst>
            </p:cNvPr>
            <p:cNvSpPr/>
            <p:nvPr/>
          </p:nvSpPr>
          <p:spPr bwMode="auto">
            <a:xfrm>
              <a:off x="5795320" y="3504436"/>
              <a:ext cx="6310593"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err="1">
                  <a:solidFill>
                    <a:srgbClr val="0070C0"/>
                  </a:solidFill>
                  <a:latin typeface="Consolas" panose="020B0609020204030204" pitchFamily="49" charset="0"/>
                  <a:cs typeface="Consolas" panose="020B0609020204030204" pitchFamily="49" charset="0"/>
                </a:rPr>
                <a:t>gcc</a:t>
              </a:r>
              <a:r>
                <a:rPr lang="en-US" sz="1600" b="1" dirty="0">
                  <a:solidFill>
                    <a:srgbClr val="0070C0"/>
                  </a:solidFill>
                  <a:latin typeface="Consolas" panose="020B0609020204030204" pitchFamily="49" charset="0"/>
                  <a:cs typeface="Consolas" panose="020B0609020204030204" pitchFamily="49" charset="0"/>
                </a:rPr>
                <a:t> -c -</a:t>
              </a:r>
              <a:r>
                <a:rPr lang="en-US" sz="1600" b="1" dirty="0" err="1">
                  <a:solidFill>
                    <a:srgbClr val="0070C0"/>
                  </a:solidFill>
                  <a:latin typeface="Consolas" panose="020B0609020204030204" pitchFamily="49" charset="0"/>
                  <a:cs typeface="Consolas" panose="020B0609020204030204" pitchFamily="49" charset="0"/>
                </a:rPr>
                <a:t>Wa</a:t>
              </a:r>
              <a:r>
                <a:rPr lang="en-US" sz="1600" b="1" dirty="0">
                  <a:solidFill>
                    <a:srgbClr val="0070C0"/>
                  </a:solidFill>
                  <a:latin typeface="Consolas" panose="020B0609020204030204" pitchFamily="49" charset="0"/>
                  <a:cs typeface="Consolas" panose="020B0609020204030204" pitchFamily="49" charset="0"/>
                </a:rPr>
                <a:t>,-</a:t>
              </a:r>
              <a:r>
                <a:rPr lang="en-US" sz="1600" b="1" dirty="0" err="1">
                  <a:solidFill>
                    <a:srgbClr val="0070C0"/>
                  </a:solidFill>
                  <a:latin typeface="Consolas" panose="020B0609020204030204" pitchFamily="49" charset="0"/>
                  <a:cs typeface="Consolas" panose="020B0609020204030204" pitchFamily="49" charset="0"/>
                </a:rPr>
                <a:t>ahlns</a:t>
              </a:r>
              <a:r>
                <a:rPr lang="en-US" sz="1600" b="1" dirty="0">
                  <a:solidFill>
                    <a:srgbClr val="0070C0"/>
                  </a:solidFill>
                  <a:latin typeface="Consolas" panose="020B0609020204030204" pitchFamily="49" charset="0"/>
                  <a:cs typeface="Consolas" panose="020B06090202040302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a:t>
              </a:r>
              <a:r>
                <a:rPr lang="en-US" sz="1600" dirty="0">
                  <a:solidFill>
                    <a:srgbClr val="FF0000"/>
                  </a:solidFill>
                  <a:effectLst/>
                  <a:latin typeface="Consolas" panose="020B0609020204030204" pitchFamily="49" charset="0"/>
                  <a:cs typeface="Consolas" panose="020B0609020204030204" pitchFamily="49" charset="0"/>
                </a:rPr>
                <a:t>00</a:t>
              </a:r>
              <a:r>
                <a:rPr lang="en-US" sz="1600" dirty="0">
                  <a:solidFill>
                    <a:srgbClr val="000000"/>
                  </a:solidFill>
                  <a:effectLst/>
                  <a:latin typeface="Consolas" panose="020B0609020204030204" pitchFamily="49" charset="0"/>
                  <a:cs typeface="Consolas" panose="020B0609020204030204" pitchFamily="49" charset="0"/>
                </a:rPr>
                <a:t> 02000000 xx:     .word 2</a:t>
              </a:r>
            </a:p>
            <a:p>
              <a:r>
                <a:rPr lang="en-US" sz="1600" dirty="0">
                  <a:solidFill>
                    <a:srgbClr val="000000"/>
                  </a:solidFill>
                  <a:effectLst/>
                  <a:latin typeface="Consolas" panose="020B0609020204030204" pitchFamily="49" charset="0"/>
                  <a:cs typeface="Consolas" panose="020B0609020204030204" pitchFamily="49" charset="0"/>
                </a:rPr>
                <a:t>   3 00</a:t>
              </a:r>
              <a:r>
                <a:rPr lang="en-US" sz="1600" dirty="0">
                  <a:solidFill>
                    <a:srgbClr val="FF0000"/>
                  </a:solidFill>
                  <a:effectLst/>
                  <a:latin typeface="Consolas" panose="020B0609020204030204" pitchFamily="49" charset="0"/>
                  <a:cs typeface="Consolas" panose="020B0609020204030204" pitchFamily="49" charset="0"/>
                </a:rPr>
                <a:t>04</a:t>
              </a:r>
              <a:r>
                <a:rPr lang="en-US" sz="1600" dirty="0">
                  <a:solidFill>
                    <a:srgbClr val="000000"/>
                  </a:solidFill>
                  <a:effectLst/>
                  <a:latin typeface="Consolas" panose="020B0609020204030204" pitchFamily="49" charset="0"/>
                  <a:cs typeface="Consolas" panose="020B0609020204030204" pitchFamily="49" charset="0"/>
                </a:rPr>
                <a:t>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3      45</a:t>
              </a:r>
            </a:p>
            <a:p>
              <a:r>
                <a:rPr lang="en-US" sz="1600" dirty="0">
                  <a:solidFill>
                    <a:srgbClr val="000000"/>
                  </a:solidFill>
                  <a:effectLst/>
                  <a:latin typeface="Consolas" panose="020B0609020204030204" pitchFamily="49" charset="0"/>
                  <a:cs typeface="Consolas" panose="020B0609020204030204" pitchFamily="49" charset="0"/>
                </a:rPr>
                <a:t>   4 0009 000000           .align 2</a:t>
              </a:r>
            </a:p>
            <a:p>
              <a:r>
                <a:rPr lang="en-US" sz="1600" dirty="0">
                  <a:solidFill>
                    <a:srgbClr val="000000"/>
                  </a:solidFill>
                  <a:effectLst/>
                  <a:latin typeface="Consolas" panose="020B0609020204030204" pitchFamily="49" charset="0"/>
                  <a:cs typeface="Consolas" panose="020B0609020204030204" pitchFamily="49" charset="0"/>
                </a:rPr>
                <a:t>   5 00</a:t>
              </a:r>
              <a:r>
                <a:rPr lang="en-US" sz="1600" dirty="0">
                  <a:solidFill>
                    <a:srgbClr val="FF0000"/>
                  </a:solidFill>
                  <a:effectLst/>
                  <a:latin typeface="Consolas" panose="020B0609020204030204" pitchFamily="49" charset="0"/>
                  <a:cs typeface="Consolas" panose="020B0609020204030204" pitchFamily="49" charset="0"/>
                </a:rPr>
                <a:t>0c</a:t>
              </a:r>
              <a:r>
                <a:rPr lang="en-US" sz="1600" dirty="0">
                  <a:solidFill>
                    <a:srgbClr val="000000"/>
                  </a:solidFill>
                  <a:effectLst/>
                  <a:latin typeface="Consolas" panose="020B0609020204030204" pitchFamily="49" charset="0"/>
                  <a:cs typeface="Consolas" panose="020B0609020204030204" pitchFamily="49" charset="0"/>
                </a:rPr>
                <a:t> 484900   str:    .string "HI"</a:t>
              </a:r>
            </a:p>
            <a:p>
              <a:r>
                <a:rPr lang="en-US" sz="1600" dirty="0">
                  <a:solidFill>
                    <a:srgbClr val="000000"/>
                  </a:solidFill>
                  <a:effectLst/>
                  <a:latin typeface="Consolas" panose="020B0609020204030204" pitchFamily="49" charset="0"/>
                  <a:cs typeface="Consolas" panose="020B0609020204030204" pitchFamily="49" charset="0"/>
                </a:rPr>
                <a:t>   6 000f 00               .align 1</a:t>
              </a:r>
            </a:p>
            <a:p>
              <a:r>
                <a:rPr lang="en-US" sz="1600" dirty="0">
                  <a:solidFill>
                    <a:srgbClr val="000000"/>
                  </a:solidFill>
                  <a:effectLst/>
                  <a:latin typeface="Consolas" panose="020B0609020204030204" pitchFamily="49" charset="0"/>
                  <a:cs typeface="Consolas" panose="020B0609020204030204" pitchFamily="49" charset="0"/>
                </a:rPr>
                <a:t>   7 00</a:t>
              </a:r>
              <a:r>
                <a:rPr lang="en-US" sz="1600" dirty="0">
                  <a:solidFill>
                    <a:srgbClr val="FF0000"/>
                  </a:solidFill>
                  <a:effectLst/>
                  <a:latin typeface="Consolas" panose="020B0609020204030204" pitchFamily="49" charset="0"/>
                  <a:cs typeface="Consolas" panose="020B0609020204030204" pitchFamily="49" charset="0"/>
                </a:rPr>
                <a:t>10</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8 0014 41       a:      .byte 'A'</a:t>
              </a:r>
            </a:p>
            <a:p>
              <a:r>
                <a:rPr lang="en-US" sz="1600" dirty="0">
                  <a:solidFill>
                    <a:srgbClr val="000000"/>
                  </a:solidFill>
                  <a:effectLst/>
                  <a:latin typeface="Consolas" panose="020B0609020204030204" pitchFamily="49" charset="0"/>
                  <a:cs typeface="Consolas" panose="020B0609020204030204" pitchFamily="49" charset="0"/>
                </a:rPr>
                <a:t>   9 0015 42       b:      .byte 'B'</a:t>
              </a:r>
            </a:p>
          </p:txBody>
        </p:sp>
        <p:sp>
          <p:nvSpPr>
            <p:cNvPr id="11" name="Right Arrow 10">
              <a:extLst>
                <a:ext uri="{FF2B5EF4-FFF2-40B4-BE49-F238E27FC236}">
                  <a16:creationId xmlns:a16="http://schemas.microsoft.com/office/drawing/2014/main" id="{436178B6-81B2-564B-A9FB-D59E14D925E4}"/>
                </a:ext>
              </a:extLst>
            </p:cNvPr>
            <p:cNvSpPr/>
            <p:nvPr/>
          </p:nvSpPr>
          <p:spPr>
            <a:xfrm>
              <a:off x="5251087" y="4768693"/>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1792E328-93D1-0242-95F1-009206A24F40}"/>
              </a:ext>
            </a:extLst>
          </p:cNvPr>
          <p:cNvSpPr txBox="1"/>
          <p:nvPr/>
        </p:nvSpPr>
        <p:spPr>
          <a:xfrm>
            <a:off x="6099101" y="3234430"/>
            <a:ext cx="1005403" cy="369332"/>
          </a:xfrm>
          <a:prstGeom prst="rect">
            <a:avLst/>
          </a:prstGeom>
          <a:noFill/>
        </p:spPr>
        <p:txBody>
          <a:bodyPr wrap="none" rtlCol="0">
            <a:spAutoFit/>
          </a:bodyPr>
          <a:lstStyle/>
          <a:p>
            <a:r>
              <a:rPr lang="en-US" dirty="0"/>
              <a:t>address</a:t>
            </a:r>
          </a:p>
        </p:txBody>
      </p:sp>
      <p:sp>
        <p:nvSpPr>
          <p:cNvPr id="6" name="Up Arrow 5">
            <a:extLst>
              <a:ext uri="{FF2B5EF4-FFF2-40B4-BE49-F238E27FC236}">
                <a16:creationId xmlns:a16="http://schemas.microsoft.com/office/drawing/2014/main" id="{416CA196-6B0A-1340-A55F-571277ACDCE1}"/>
              </a:ext>
            </a:extLst>
          </p:cNvPr>
          <p:cNvSpPr/>
          <p:nvPr/>
        </p:nvSpPr>
        <p:spPr>
          <a:xfrm>
            <a:off x="6784609" y="2673271"/>
            <a:ext cx="199176" cy="653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E7D1DD-EBF9-7444-8DD7-9014C570F675}"/>
              </a:ext>
            </a:extLst>
          </p:cNvPr>
          <p:cNvSpPr txBox="1"/>
          <p:nvPr/>
        </p:nvSpPr>
        <p:spPr>
          <a:xfrm>
            <a:off x="7166591" y="3234430"/>
            <a:ext cx="1056700" cy="369332"/>
          </a:xfrm>
          <a:prstGeom prst="rect">
            <a:avLst/>
          </a:prstGeom>
          <a:noFill/>
        </p:spPr>
        <p:txBody>
          <a:bodyPr wrap="none" rtlCol="0">
            <a:spAutoFit/>
          </a:bodyPr>
          <a:lstStyle/>
          <a:p>
            <a:r>
              <a:rPr lang="en-US" dirty="0"/>
              <a:t>contents</a:t>
            </a:r>
          </a:p>
        </p:txBody>
      </p:sp>
      <p:sp>
        <p:nvSpPr>
          <p:cNvPr id="14" name="Up Arrow 13">
            <a:extLst>
              <a:ext uri="{FF2B5EF4-FFF2-40B4-BE49-F238E27FC236}">
                <a16:creationId xmlns:a16="http://schemas.microsoft.com/office/drawing/2014/main" id="{3C30B80A-5EBB-7C4A-AA26-E7AB271C1126}"/>
              </a:ext>
            </a:extLst>
          </p:cNvPr>
          <p:cNvSpPr/>
          <p:nvPr/>
        </p:nvSpPr>
        <p:spPr>
          <a:xfrm>
            <a:off x="7509612" y="2673271"/>
            <a:ext cx="199176" cy="6028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67E60FA-A885-1144-8076-CCBBE6CF3E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592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6E8002-E454-1D48-AE11-B7E2B2FBA846}"/>
              </a:ext>
            </a:extLst>
          </p:cNvPr>
          <p:cNvSpPr>
            <a:spLocks noGrp="1"/>
          </p:cNvSpPr>
          <p:nvPr>
            <p:ph type="title"/>
          </p:nvPr>
        </p:nvSpPr>
        <p:spPr>
          <a:xfrm>
            <a:off x="448776" y="38009"/>
            <a:ext cx="10515600" cy="493153"/>
          </a:xfrm>
        </p:spPr>
        <p:txBody>
          <a:bodyPr>
            <a:normAutofit fontScale="90000"/>
          </a:bodyPr>
          <a:lstStyle/>
          <a:p>
            <a:r>
              <a:rPr lang="en-US" dirty="0"/>
              <a:t>How to get an address into a register?</a:t>
            </a:r>
          </a:p>
        </p:txBody>
      </p:sp>
      <p:sp>
        <p:nvSpPr>
          <p:cNvPr id="30" name="TextBox 29">
            <a:extLst>
              <a:ext uri="{FF2B5EF4-FFF2-40B4-BE49-F238E27FC236}">
                <a16:creationId xmlns:a16="http://schemas.microsoft.com/office/drawing/2014/main" id="{A42E6169-1525-6643-BE6B-FCD424D24F2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1" name="Group 60">
            <a:extLst>
              <a:ext uri="{FF2B5EF4-FFF2-40B4-BE49-F238E27FC236}">
                <a16:creationId xmlns:a16="http://schemas.microsoft.com/office/drawing/2014/main" id="{973E7C91-8878-104D-0DEE-40984EFD32A9}"/>
              </a:ext>
            </a:extLst>
          </p:cNvPr>
          <p:cNvGrpSpPr/>
          <p:nvPr/>
        </p:nvGrpSpPr>
        <p:grpSpPr>
          <a:xfrm>
            <a:off x="8359546" y="428406"/>
            <a:ext cx="1276422" cy="5978146"/>
            <a:chOff x="5391446" y="535470"/>
            <a:chExt cx="1557995" cy="5926892"/>
          </a:xfrm>
        </p:grpSpPr>
        <p:sp>
          <p:nvSpPr>
            <p:cNvPr id="62" name="TextBox 61">
              <a:extLst>
                <a:ext uri="{FF2B5EF4-FFF2-40B4-BE49-F238E27FC236}">
                  <a16:creationId xmlns:a16="http://schemas.microsoft.com/office/drawing/2014/main" id="{3B6AD61E-A114-4812-84A1-7B2C3F4893C9}"/>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63" name="TextBox 62">
              <a:extLst>
                <a:ext uri="{FF2B5EF4-FFF2-40B4-BE49-F238E27FC236}">
                  <a16:creationId xmlns:a16="http://schemas.microsoft.com/office/drawing/2014/main" id="{9E3D9162-2B5C-893F-ED3A-69BE61A28E5A}"/>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64" name="Straight Arrow Connector 63">
              <a:extLst>
                <a:ext uri="{FF2B5EF4-FFF2-40B4-BE49-F238E27FC236}">
                  <a16:creationId xmlns:a16="http://schemas.microsoft.com/office/drawing/2014/main" id="{C8BDE6DA-06E3-FC3A-8BFB-CED0162EFFC7}"/>
                </a:ext>
              </a:extLst>
            </p:cNvPr>
            <p:cNvCxnSpPr>
              <a:cxnSpLocks/>
              <a:stCxn id="62" idx="2"/>
              <a:endCxn id="63"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65" name="TextBox 64">
              <a:extLst>
                <a:ext uri="{FF2B5EF4-FFF2-40B4-BE49-F238E27FC236}">
                  <a16:creationId xmlns:a16="http://schemas.microsoft.com/office/drawing/2014/main" id="{DCAC6668-03AD-BA2E-3CFC-8FB4FB10124B}"/>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66" name="Group 65">
            <a:extLst>
              <a:ext uri="{FF2B5EF4-FFF2-40B4-BE49-F238E27FC236}">
                <a16:creationId xmlns:a16="http://schemas.microsoft.com/office/drawing/2014/main" id="{587E2B31-09CF-F4CC-50FE-173B6FBAD22F}"/>
              </a:ext>
            </a:extLst>
          </p:cNvPr>
          <p:cNvGrpSpPr/>
          <p:nvPr/>
        </p:nvGrpSpPr>
        <p:grpSpPr>
          <a:xfrm>
            <a:off x="9573567" y="346121"/>
            <a:ext cx="2526189" cy="6021446"/>
            <a:chOff x="6583680" y="1280160"/>
            <a:chExt cx="2377440" cy="5257800"/>
          </a:xfrm>
        </p:grpSpPr>
        <p:sp>
          <p:nvSpPr>
            <p:cNvPr id="67" name="Rectangle 7">
              <a:extLst>
                <a:ext uri="{FF2B5EF4-FFF2-40B4-BE49-F238E27FC236}">
                  <a16:creationId xmlns:a16="http://schemas.microsoft.com/office/drawing/2014/main" id="{DE453780-A296-CD88-5AD4-3BF1D40E1987}"/>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68" name="Rectangle 67">
              <a:extLst>
                <a:ext uri="{FF2B5EF4-FFF2-40B4-BE49-F238E27FC236}">
                  <a16:creationId xmlns:a16="http://schemas.microsoft.com/office/drawing/2014/main" id="{8075665C-FB8F-A08B-7F86-D7C7447BB64F}"/>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69" name="Rectangle 68">
              <a:extLst>
                <a:ext uri="{FF2B5EF4-FFF2-40B4-BE49-F238E27FC236}">
                  <a16:creationId xmlns:a16="http://schemas.microsoft.com/office/drawing/2014/main" id="{34C942B1-E3DF-98D2-25AE-8FB1A739A60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70" name="Rectangle 69">
              <a:extLst>
                <a:ext uri="{FF2B5EF4-FFF2-40B4-BE49-F238E27FC236}">
                  <a16:creationId xmlns:a16="http://schemas.microsoft.com/office/drawing/2014/main" id="{D7CB8CD9-9F3C-8295-5C7F-89963315C5AE}"/>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71" name="Rectangle 70">
              <a:extLst>
                <a:ext uri="{FF2B5EF4-FFF2-40B4-BE49-F238E27FC236}">
                  <a16:creationId xmlns:a16="http://schemas.microsoft.com/office/drawing/2014/main" id="{9EC24407-4102-EE8F-CA2F-350E6EE4F4CB}"/>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72" name="Rectangle 71">
              <a:extLst>
                <a:ext uri="{FF2B5EF4-FFF2-40B4-BE49-F238E27FC236}">
                  <a16:creationId xmlns:a16="http://schemas.microsoft.com/office/drawing/2014/main" id="{D81772F8-B74D-10E0-336C-9813AB12A3E0}"/>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73" name="Rectangle 72">
              <a:extLst>
                <a:ext uri="{FF2B5EF4-FFF2-40B4-BE49-F238E27FC236}">
                  <a16:creationId xmlns:a16="http://schemas.microsoft.com/office/drawing/2014/main" id="{195E9658-CC96-CEDF-B5D1-96DE94EB8E60}"/>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74" name="Straight Arrow Connector 73">
              <a:extLst>
                <a:ext uri="{FF2B5EF4-FFF2-40B4-BE49-F238E27FC236}">
                  <a16:creationId xmlns:a16="http://schemas.microsoft.com/office/drawing/2014/main" id="{E5479539-9304-44DF-58AB-CEB4D648DC8C}"/>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75" name="Straight Arrow Connector 74">
              <a:extLst>
                <a:ext uri="{FF2B5EF4-FFF2-40B4-BE49-F238E27FC236}">
                  <a16:creationId xmlns:a16="http://schemas.microsoft.com/office/drawing/2014/main" id="{13319BEA-8A33-95CE-BEE8-93C4E6E567E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76" name="Straight Arrow Connector 75">
              <a:extLst>
                <a:ext uri="{FF2B5EF4-FFF2-40B4-BE49-F238E27FC236}">
                  <a16:creationId xmlns:a16="http://schemas.microsoft.com/office/drawing/2014/main" id="{3909616F-F35D-66E3-FFB1-08901373B3F1}"/>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77" name="Rectangle 76">
            <a:extLst>
              <a:ext uri="{FF2B5EF4-FFF2-40B4-BE49-F238E27FC236}">
                <a16:creationId xmlns:a16="http://schemas.microsoft.com/office/drawing/2014/main" id="{9D06E8DF-7DC4-45AF-B6D0-0ACC656E3897}"/>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6" name="Content Placeholder 5">
            <a:extLst>
              <a:ext uri="{FF2B5EF4-FFF2-40B4-BE49-F238E27FC236}">
                <a16:creationId xmlns:a16="http://schemas.microsoft.com/office/drawing/2014/main" id="{6D2CC168-6741-7245-12B1-38054E32D56D}"/>
              </a:ext>
            </a:extLst>
          </p:cNvPr>
          <p:cNvSpPr>
            <a:spLocks noGrp="1"/>
          </p:cNvSpPr>
          <p:nvPr>
            <p:ph sz="quarter" idx="17"/>
          </p:nvPr>
        </p:nvSpPr>
        <p:spPr>
          <a:xfrm>
            <a:off x="541478" y="545841"/>
            <a:ext cx="7571780" cy="2477740"/>
          </a:xfrm>
          <a:solidFill>
            <a:schemeClr val="accent4">
              <a:lumMod val="20000"/>
              <a:lumOff val="80000"/>
            </a:schemeClr>
          </a:solidFill>
          <a:ln>
            <a:solidFill>
              <a:schemeClr val="accent1"/>
            </a:solidFill>
          </a:ln>
        </p:spPr>
        <p:txBody>
          <a:bodyPr/>
          <a:lstStyle/>
          <a:p>
            <a:pPr>
              <a:lnSpc>
                <a:spcPct val="100000"/>
              </a:lnSpc>
            </a:pPr>
            <a:r>
              <a:rPr lang="en-US" sz="2000" dirty="0">
                <a:solidFill>
                  <a:srgbClr val="0070C0"/>
                </a:solidFill>
                <a:cs typeface="Courier New" panose="02070309020205020404" pitchFamily="49" charset="0"/>
              </a:rPr>
              <a:t>Assembler </a:t>
            </a:r>
            <a:r>
              <a:rPr lang="en-US" sz="2000" b="1" dirty="0">
                <a:solidFill>
                  <a:srgbClr val="0070C0"/>
                </a:solidFill>
                <a:cs typeface="Courier New" panose="02070309020205020404" pitchFamily="49" charset="0"/>
              </a:rPr>
              <a:t>creates a table of pointers </a:t>
            </a:r>
            <a:r>
              <a:rPr lang="en-US" sz="2000" dirty="0">
                <a:solidFill>
                  <a:schemeClr val="tx2"/>
                </a:solidFill>
                <a:cs typeface="Courier New" panose="02070309020205020404" pitchFamily="49" charset="0"/>
              </a:rPr>
              <a:t>in the </a:t>
            </a:r>
            <a:r>
              <a:rPr lang="en-US" sz="2000" b="1" dirty="0">
                <a:solidFill>
                  <a:srgbClr val="0070C0"/>
                </a:solidFill>
                <a:cs typeface="Courier New" panose="02070309020205020404" pitchFamily="49" charset="0"/>
              </a:rPr>
              <a:t>text segment </a:t>
            </a:r>
            <a:r>
              <a:rPr lang="en-US" sz="2000" dirty="0">
                <a:solidFill>
                  <a:schemeClr val="tx2"/>
                </a:solidFill>
                <a:cs typeface="Courier New" panose="02070309020205020404" pitchFamily="49" charset="0"/>
              </a:rPr>
              <a:t>called the </a:t>
            </a:r>
            <a:r>
              <a:rPr lang="en-US" sz="2000" b="1" dirty="0">
                <a:solidFill>
                  <a:srgbClr val="0070C0"/>
                </a:solidFill>
                <a:cs typeface="Courier New" panose="02070309020205020404" pitchFamily="49" charset="0"/>
              </a:rPr>
              <a:t>literal table</a:t>
            </a:r>
          </a:p>
          <a:p>
            <a:pPr>
              <a:lnSpc>
                <a:spcPct val="100000"/>
              </a:lnSpc>
            </a:pPr>
            <a:r>
              <a:rPr lang="en-US" sz="2000" dirty="0">
                <a:cs typeface="Courier New" panose="02070309020205020404" pitchFamily="49" charset="0"/>
              </a:rPr>
              <a:t>For each variable in one of the data segments you reference in a special form of the </a:t>
            </a:r>
            <a:r>
              <a:rPr lang="en-US" sz="2000" dirty="0" err="1">
                <a:solidFill>
                  <a:schemeClr val="accent1"/>
                </a:solidFill>
                <a:latin typeface="Consolas" panose="020B0609020204030204" pitchFamily="49" charset="0"/>
                <a:cs typeface="Consolas" panose="020B0609020204030204" pitchFamily="49" charset="0"/>
              </a:rPr>
              <a:t>ldr</a:t>
            </a:r>
            <a:r>
              <a:rPr lang="en-US" sz="2000" dirty="0">
                <a:cs typeface="Courier New" panose="02070309020205020404" pitchFamily="49" charset="0"/>
              </a:rPr>
              <a:t> instruction (next slide), </a:t>
            </a:r>
            <a:r>
              <a:rPr lang="en-US" sz="2000" dirty="0">
                <a:solidFill>
                  <a:srgbClr val="FF0000"/>
                </a:solidFill>
                <a:cs typeface="Courier New" panose="02070309020205020404" pitchFamily="49" charset="0"/>
              </a:rPr>
              <a:t>the assembler makes an entry (it does this while assembling, so it is not seen in your source code) </a:t>
            </a:r>
            <a:r>
              <a:rPr lang="en-US" sz="2000" dirty="0">
                <a:cs typeface="Courier New" panose="02070309020205020404" pitchFamily="49" charset="0"/>
              </a:rPr>
              <a:t>for that variable whose contents is the 32-bit Label address</a:t>
            </a:r>
            <a:endParaRPr lang="en-US" sz="2000" dirty="0"/>
          </a:p>
        </p:txBody>
      </p:sp>
      <p:sp>
        <p:nvSpPr>
          <p:cNvPr id="7" name="Rectangle 6">
            <a:extLst>
              <a:ext uri="{FF2B5EF4-FFF2-40B4-BE49-F238E27FC236}">
                <a16:creationId xmlns:a16="http://schemas.microsoft.com/office/drawing/2014/main" id="{B2F3270F-EA06-F232-70AC-31A4F6497416}"/>
              </a:ext>
            </a:extLst>
          </p:cNvPr>
          <p:cNvSpPr/>
          <p:nvPr/>
        </p:nvSpPr>
        <p:spPr bwMode="auto">
          <a:xfrm>
            <a:off x="510721" y="3888622"/>
            <a:ext cx="7658152"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8" name="TextBox 7">
            <a:extLst>
              <a:ext uri="{FF2B5EF4-FFF2-40B4-BE49-F238E27FC236}">
                <a16:creationId xmlns:a16="http://schemas.microsoft.com/office/drawing/2014/main" id="{ECC21932-8C2D-B3D4-F551-A6AD91E8DC58}"/>
              </a:ext>
            </a:extLst>
          </p:cNvPr>
          <p:cNvSpPr txBox="1"/>
          <p:nvPr/>
        </p:nvSpPr>
        <p:spPr>
          <a:xfrm>
            <a:off x="532776" y="3164047"/>
            <a:ext cx="765815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a:solidFill>
                  <a:schemeClr val="accent6"/>
                </a:solidFill>
                <a:latin typeface="Consolas" panose="020B0609020204030204" pitchFamily="49" charset="0"/>
                <a:ea typeface="CMU Bright" panose="02000603000000000000" pitchFamily="2" charset="0"/>
                <a:cs typeface="Consolas" panose="020B0609020204030204" pitchFamily="49" charset="0"/>
              </a:rPr>
              <a:t>space 40</a:t>
            </a:r>
            <a:endParaRPr lang="en-US" sz="2000" dirty="0">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74E73D60-A188-A95F-76C0-1E05B6759420}"/>
              </a:ext>
            </a:extLst>
          </p:cNvPr>
          <p:cNvSpPr/>
          <p:nvPr/>
        </p:nvSpPr>
        <p:spPr>
          <a:xfrm>
            <a:off x="510721" y="4549632"/>
            <a:ext cx="7658152" cy="1970372"/>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sz="2000" dirty="0">
                <a:solidFill>
                  <a:schemeClr val="tx2"/>
                </a:solidFill>
                <a:latin typeface="Consolas" panose="020B0609020204030204" pitchFamily="49" charset="0"/>
              </a:rPr>
              <a:t>	// your code</a:t>
            </a:r>
          </a:p>
          <a:p>
            <a:r>
              <a:rPr lang="en-US" sz="2000" dirty="0">
                <a:solidFill>
                  <a:schemeClr val="tx2"/>
                </a:solidFill>
                <a:latin typeface="Consolas" panose="020B0609020204030204" pitchFamily="49" charset="0"/>
              </a:rPr>
              <a:t>	// last line of your code</a:t>
            </a:r>
          </a:p>
          <a:p>
            <a:r>
              <a:rPr lang="en-US" sz="2000" dirty="0">
                <a:solidFill>
                  <a:schemeClr val="tx2"/>
                </a:solidFill>
                <a:latin typeface="Consolas" panose="020B0609020204030204" pitchFamily="49" charset="0"/>
              </a:rPr>
              <a:t>	// below is added by the assembler</a:t>
            </a:r>
          </a:p>
          <a:p>
            <a:r>
              <a:rPr lang="en-US" sz="2000" dirty="0">
                <a:solidFill>
                  <a:schemeClr val="tx2"/>
                </a:solidFill>
                <a:latin typeface="Consolas" panose="020B0609020204030204" pitchFamily="49" charset="0"/>
              </a:rPr>
              <a:t>     .word  y		// contents: 32-bit address of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contents: 32-bit address of x</a:t>
            </a:r>
            <a:endParaRPr lang="en-US" sz="2000" dirty="0">
              <a:solidFill>
                <a:schemeClr val="tx2"/>
              </a:solidFill>
              <a:latin typeface="Consolas" panose="020B0609020204030204" pitchFamily="49" charset="0"/>
              <a:cs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03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9"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5" name="Content Placeholder 4">
            <a:extLst>
              <a:ext uri="{FF2B5EF4-FFF2-40B4-BE49-F238E27FC236}">
                <a16:creationId xmlns:a16="http://schemas.microsoft.com/office/drawing/2014/main" id="{29FF631A-1A57-85BC-46B8-8B5769E8D705}"/>
              </a:ext>
            </a:extLst>
          </p:cNvPr>
          <p:cNvSpPr>
            <a:spLocks noGrp="1"/>
          </p:cNvSpPr>
          <p:nvPr>
            <p:ph sz="quarter" idx="17"/>
          </p:nvPr>
        </p:nvSpPr>
        <p:spPr>
          <a:xfrm>
            <a:off x="103223" y="605254"/>
            <a:ext cx="2759503" cy="3997643"/>
          </a:xfrm>
        </p:spPr>
        <p:txBody>
          <a:bodyPr/>
          <a:lstStyle/>
          <a:p>
            <a:r>
              <a:rPr lang="en-US" sz="2000" b="1" dirty="0">
                <a:solidFill>
                  <a:schemeClr val="accent1"/>
                </a:solidFill>
              </a:rPr>
              <a:t>Assembler automatically inserts into the text </a:t>
            </a:r>
            <a:r>
              <a:rPr lang="en-US" sz="2000" dirty="0">
                <a:solidFill>
                  <a:schemeClr val="accent1"/>
                </a:solidFill>
              </a:rPr>
              <a:t>segment an array (table) of pointers</a:t>
            </a:r>
          </a:p>
          <a:p>
            <a:r>
              <a:rPr lang="en-US" sz="2000" dirty="0"/>
              <a:t>Each entry contains a 32-bit address of one of the labels</a:t>
            </a:r>
          </a:p>
          <a:p>
            <a:r>
              <a:rPr lang="en-US" sz="2000" dirty="0"/>
              <a:t>Uses r15 (PC) as base register to load the entry into a reg</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921987" y="1941121"/>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921986" y="1278166"/>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921984" y="2604076"/>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82479" y="3309009"/>
            <a:ext cx="9183518" cy="3253156"/>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416748" y="4875281"/>
            <a:ext cx="2917786" cy="400110"/>
          </a:xfrm>
          <a:prstGeom prst="rect">
            <a:avLst/>
          </a:prstGeom>
          <a:solidFill>
            <a:schemeClr val="bg1"/>
          </a:solidFill>
          <a:ln w="22225">
            <a:solidFill>
              <a:schemeClr val="accent1"/>
            </a:solidFill>
          </a:ln>
        </p:spPr>
        <p:txBody>
          <a:bodyPr wrap="none" rtlCol="0">
            <a:spAutoFit/>
          </a:bodyPr>
          <a:lstStyle/>
          <a:p>
            <a:pPr algn="r"/>
            <a:r>
              <a:rPr lang="en-US" sz="2000" i="1" dirty="0">
                <a:solidFill>
                  <a:srgbClr val="0070C0"/>
                </a:solidFill>
              </a:rPr>
              <a:t>displacement (bytes) - 8</a:t>
            </a:r>
          </a:p>
        </p:txBody>
      </p:sp>
      <p:sp>
        <p:nvSpPr>
          <p:cNvPr id="2" name="TextBox 1">
            <a:extLst>
              <a:ext uri="{FF2B5EF4-FFF2-40B4-BE49-F238E27FC236}">
                <a16:creationId xmlns:a16="http://schemas.microsoft.com/office/drawing/2014/main" id="{AE0D7518-5687-FCD2-1D20-3254FA1E2FB4}"/>
              </a:ext>
            </a:extLst>
          </p:cNvPr>
          <p:cNvSpPr txBox="1"/>
          <p:nvPr/>
        </p:nvSpPr>
        <p:spPr>
          <a:xfrm>
            <a:off x="146757" y="5467653"/>
            <a:ext cx="2608131"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C00000"/>
                </a:solidFill>
              </a:rPr>
              <a:t>The assembler creates this table before generating the .o file</a:t>
            </a:r>
          </a:p>
        </p:txBody>
      </p:sp>
      <p:sp>
        <p:nvSpPr>
          <p:cNvPr id="3" name="Right Arrow 2">
            <a:extLst>
              <a:ext uri="{FF2B5EF4-FFF2-40B4-BE49-F238E27FC236}">
                <a16:creationId xmlns:a16="http://schemas.microsoft.com/office/drawing/2014/main" id="{3C279EF0-D2A9-0B24-2355-D3772A7F5696}"/>
              </a:ext>
            </a:extLst>
          </p:cNvPr>
          <p:cNvSpPr/>
          <p:nvPr/>
        </p:nvSpPr>
        <p:spPr>
          <a:xfrm>
            <a:off x="2754888" y="5876057"/>
            <a:ext cx="445512" cy="106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8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882482" y="1398886"/>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882481" y="735931"/>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882479" y="2061841"/>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94301" y="2729423"/>
            <a:ext cx="9183518" cy="3729735"/>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p>
          <a:p>
            <a:r>
              <a:rPr lang="en-US" sz="2000" dirty="0">
                <a:solidFill>
                  <a:schemeClr val="tx1">
                    <a:lumMod val="50000"/>
                  </a:schemeClr>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1</a:t>
            </a:r>
            <a:r>
              <a:rPr lang="en-US" sz="2000" dirty="0">
                <a:solidFill>
                  <a:schemeClr val="tx2"/>
                </a:solidFill>
                <a:latin typeface="Consolas" panose="020B0609020204030204" pitchFamily="49" charset="0"/>
              </a:rPr>
              <a:t>]  // replaces:  </a:t>
            </a:r>
            <a:r>
              <a:rPr lang="en-US" sz="2000" dirty="0" err="1">
                <a:solidFill>
                  <a:srgbClr val="FF0000"/>
                </a:solidFill>
                <a:latin typeface="Consolas" panose="020B0609020204030204" pitchFamily="49" charset="0"/>
              </a:rPr>
              <a:t>ldr</a:t>
            </a:r>
            <a:r>
              <a:rPr lang="en-US" sz="2000" dirty="0">
                <a:solidFill>
                  <a:srgbClr val="FF0000"/>
                </a:solidFill>
                <a:latin typeface="Consolas" panose="020B0609020204030204" pitchFamily="49" charset="0"/>
              </a:rPr>
              <a:t> r0, =y</a:t>
            </a:r>
            <a:endParaRPr lang="en-US" sz="2000" dirty="0">
              <a:solidFill>
                <a:schemeClr val="tx1">
                  <a:lumMod val="50000"/>
                </a:schemeClr>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2</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2086190" y="4879394"/>
            <a:ext cx="1297150" cy="261610"/>
          </a:xfrm>
          <a:prstGeom prst="rect">
            <a:avLst/>
          </a:prstGeom>
          <a:solidFill>
            <a:schemeClr val="bg1"/>
          </a:solidFill>
          <a:ln w="22225">
            <a:solidFill>
              <a:schemeClr val="accent1"/>
            </a:solidFill>
          </a:ln>
        </p:spPr>
        <p:txBody>
          <a:bodyPr wrap="none" rtlCol="0">
            <a:spAutoFit/>
          </a:bodyPr>
          <a:lstStyle/>
          <a:p>
            <a:pPr algn="r"/>
            <a:r>
              <a:rPr lang="en-US" sz="1100" i="1" dirty="0">
                <a:solidFill>
                  <a:srgbClr val="0070C0"/>
                </a:solidFill>
              </a:rPr>
              <a:t>displacement2 - 8</a:t>
            </a:r>
          </a:p>
        </p:txBody>
      </p:sp>
      <p:sp>
        <p:nvSpPr>
          <p:cNvPr id="3" name="Right Arrow 2">
            <a:extLst>
              <a:ext uri="{FF2B5EF4-FFF2-40B4-BE49-F238E27FC236}">
                <a16:creationId xmlns:a16="http://schemas.microsoft.com/office/drawing/2014/main" id="{3C279EF0-D2A9-0B24-2355-D3772A7F5696}"/>
              </a:ext>
            </a:extLst>
          </p:cNvPr>
          <p:cNvSpPr/>
          <p:nvPr/>
        </p:nvSpPr>
        <p:spPr>
          <a:xfrm>
            <a:off x="1663430" y="5613296"/>
            <a:ext cx="1967750" cy="92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F143EC6-71CE-8C79-29DB-303E45F84584}"/>
              </a:ext>
            </a:extLst>
          </p:cNvPr>
          <p:cNvCxnSpPr>
            <a:cxnSpLocks/>
          </p:cNvCxnSpPr>
          <p:nvPr/>
        </p:nvCxnSpPr>
        <p:spPr>
          <a:xfrm>
            <a:off x="1969509" y="3557028"/>
            <a:ext cx="0" cy="2109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4C2F31-5DCB-A838-0D3E-1BF844D00F44}"/>
              </a:ext>
            </a:extLst>
          </p:cNvPr>
          <p:cNvSpPr txBox="1"/>
          <p:nvPr/>
        </p:nvSpPr>
        <p:spPr>
          <a:xfrm>
            <a:off x="2857394" y="3387751"/>
            <a:ext cx="1051891" cy="338554"/>
          </a:xfrm>
          <a:prstGeom prst="rect">
            <a:avLst/>
          </a:prstGeom>
          <a:noFill/>
        </p:spPr>
        <p:txBody>
          <a:bodyPr wrap="none" rtlCol="0">
            <a:spAutoFit/>
          </a:bodyPr>
          <a:lstStyle/>
          <a:p>
            <a:r>
              <a:rPr lang="en-US" sz="1600" i="1" dirty="0">
                <a:solidFill>
                  <a:srgbClr val="0070C0"/>
                </a:solidFill>
              </a:rPr>
              <a:t>(address)</a:t>
            </a:r>
          </a:p>
        </p:txBody>
      </p:sp>
      <p:sp>
        <p:nvSpPr>
          <p:cNvPr id="21" name="TextBox 20">
            <a:extLst>
              <a:ext uri="{FF2B5EF4-FFF2-40B4-BE49-F238E27FC236}">
                <a16:creationId xmlns:a16="http://schemas.microsoft.com/office/drawing/2014/main" id="{1931FE97-4D82-1CB3-0BFA-ECE94E1ABE75}"/>
              </a:ext>
            </a:extLst>
          </p:cNvPr>
          <p:cNvSpPr txBox="1"/>
          <p:nvPr/>
        </p:nvSpPr>
        <p:spPr>
          <a:xfrm>
            <a:off x="482504" y="4014157"/>
            <a:ext cx="1394933" cy="276999"/>
          </a:xfrm>
          <a:prstGeom prst="rect">
            <a:avLst/>
          </a:prstGeom>
          <a:solidFill>
            <a:schemeClr val="bg1"/>
          </a:solidFill>
          <a:ln w="22225">
            <a:solidFill>
              <a:schemeClr val="accent1"/>
            </a:solidFill>
          </a:ln>
        </p:spPr>
        <p:txBody>
          <a:bodyPr wrap="none" rtlCol="0">
            <a:spAutoFit/>
          </a:bodyPr>
          <a:lstStyle/>
          <a:p>
            <a:pPr algn="r"/>
            <a:r>
              <a:rPr lang="en-US" sz="1200" i="1" dirty="0">
                <a:solidFill>
                  <a:srgbClr val="0070C0"/>
                </a:solidFill>
              </a:rPr>
              <a:t>displacement1 - 8</a:t>
            </a:r>
          </a:p>
        </p:txBody>
      </p:sp>
      <p:cxnSp>
        <p:nvCxnSpPr>
          <p:cNvPr id="10" name="Straight Connector 9">
            <a:extLst>
              <a:ext uri="{FF2B5EF4-FFF2-40B4-BE49-F238E27FC236}">
                <a16:creationId xmlns:a16="http://schemas.microsoft.com/office/drawing/2014/main" id="{DD722324-CF39-A52F-76B3-C1D1CA1E5F1A}"/>
              </a:ext>
            </a:extLst>
          </p:cNvPr>
          <p:cNvCxnSpPr>
            <a:stCxn id="20" idx="1"/>
          </p:cNvCxnSpPr>
          <p:nvPr/>
        </p:nvCxnSpPr>
        <p:spPr>
          <a:xfrm flipH="1">
            <a:off x="1852104" y="3557028"/>
            <a:ext cx="10052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8C8FA51-97B1-DFD8-F9D7-BED6739F86DF}"/>
              </a:ext>
            </a:extLst>
          </p:cNvPr>
          <p:cNvSpPr txBox="1"/>
          <p:nvPr/>
        </p:nvSpPr>
        <p:spPr>
          <a:xfrm>
            <a:off x="467520" y="1109989"/>
            <a:ext cx="2057722" cy="224676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t>The </a:t>
            </a:r>
            <a:r>
              <a:rPr lang="en-US" sz="2000" dirty="0">
                <a:solidFill>
                  <a:srgbClr val="C00000"/>
                </a:solidFill>
              </a:rPr>
              <a:t>displacement is different </a:t>
            </a:r>
            <a:r>
              <a:rPr lang="en-US" sz="2000" dirty="0"/>
              <a:t>for each use.</a:t>
            </a:r>
          </a:p>
          <a:p>
            <a:r>
              <a:rPr lang="en-US" sz="2000" dirty="0"/>
              <a:t>As the PC is different at each instruction </a:t>
            </a:r>
          </a:p>
        </p:txBody>
      </p:sp>
    </p:spTree>
    <p:extLst>
      <p:ext uri="{BB962C8B-B14F-4D97-AF65-F5344CB8AC3E}">
        <p14:creationId xmlns:p14="http://schemas.microsoft.com/office/powerpoint/2010/main" val="16667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246867" y="307684"/>
            <a:ext cx="11469734" cy="450287"/>
          </a:xfrm>
        </p:spPr>
        <p:txBody>
          <a:bodyPr/>
          <a:lstStyle/>
          <a:p>
            <a:r>
              <a:rPr lang="en-US" dirty="0"/>
              <a:t>ARM Assembly Source File: Header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452155" y="2965796"/>
            <a:ext cx="11287690" cy="370629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.arch </a:t>
            </a:r>
            <a:r>
              <a:rPr lang="en-US" sz="2000" b="1" dirty="0">
                <a:solidFill>
                  <a:srgbClr val="F37440"/>
                </a:solidFill>
                <a:latin typeface="Courier New" panose="02070309020205020404" pitchFamily="49" charset="0"/>
                <a:cs typeface="Courier New" panose="02070309020205020404" pitchFamily="49" charset="0"/>
              </a:rPr>
              <a:t>&lt;architecture&gt;</a:t>
            </a:r>
          </a:p>
          <a:p>
            <a:pPr lvl="1"/>
            <a:r>
              <a:rPr lang="en-US" sz="2000" dirty="0"/>
              <a:t>Specifies the target architecture to generate machine code</a:t>
            </a:r>
          </a:p>
          <a:p>
            <a:pPr lvl="1"/>
            <a:r>
              <a:rPr lang="en-US" sz="2000" dirty="0"/>
              <a:t>Typically specify oldest ARM arch you want the code to run on – most arm CPUs are backwards compatible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.arm</a:t>
            </a:r>
          </a:p>
          <a:p>
            <a:pPr lvl="1"/>
            <a:r>
              <a:rPr lang="en-US" sz="2000" dirty="0">
                <a:cs typeface="Courier New" panose="02070309020205020404" pitchFamily="49" charset="0"/>
              </a:rPr>
              <a:t>Use the 32-bit ARM instructions, There is an alternative 16-bit instruction set called thumb that we will not be using</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fpu</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&lt;version&gt;</a:t>
            </a:r>
          </a:p>
          <a:p>
            <a:pPr lvl="1"/>
            <a:r>
              <a:rPr lang="en-US" sz="2000" dirty="0">
                <a:cs typeface="Courier New" panose="02070309020205020404" pitchFamily="49" charset="0"/>
              </a:rPr>
              <a:t>Specify which floating point co-processor instructions to use (OPTIONAL we will not be using floating point)</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97612" y="1216365"/>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32456" y="1564066"/>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88230" y="1280469"/>
            <a:ext cx="2148575" cy="923330"/>
          </a:xfrm>
          <a:prstGeom prst="rect">
            <a:avLst/>
          </a:prstGeom>
          <a:noFill/>
          <a:ln w="28575">
            <a:solidFill>
              <a:schemeClr val="accent1"/>
            </a:solidFill>
          </a:ln>
        </p:spPr>
        <p:txBody>
          <a:bodyPr wrap="square" rtlCol="0">
            <a:spAutoFit/>
          </a:bodyPr>
          <a:lstStyle/>
          <a:p>
            <a:pPr algn="ctr"/>
            <a:r>
              <a:rPr lang="en-US" b="1" dirty="0">
                <a:solidFill>
                  <a:schemeClr val="accent1"/>
                </a:solidFill>
              </a:rPr>
              <a:t>File Header</a:t>
            </a:r>
            <a:r>
              <a:rPr lang="en-US" dirty="0"/>
              <a:t> </a:t>
            </a:r>
          </a:p>
          <a:p>
            <a:pPr algn="ctr"/>
            <a:r>
              <a:rPr lang="en-US" dirty="0"/>
              <a:t>At the top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97612" y="2471128"/>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8FE662F3-A3F8-334E-BF2A-E41213CC461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5214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67712</TotalTime>
  <Words>13177</Words>
  <Application>Microsoft Macintosh PowerPoint</Application>
  <PresentationFormat>Widescreen</PresentationFormat>
  <Paragraphs>3145</Paragraphs>
  <Slides>98</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98</vt:i4>
      </vt:variant>
    </vt:vector>
  </HeadingPairs>
  <TitlesOfParts>
    <vt:vector size="112" baseType="lpstr">
      <vt:lpstr>ＭＳ Ｐゴシック</vt:lpstr>
      <vt:lpstr>-webkit-standard</vt:lpstr>
      <vt:lpstr>Arial</vt:lpstr>
      <vt:lpstr>Arial Regular</vt:lpstr>
      <vt:lpstr>Calibri</vt:lpstr>
      <vt:lpstr>CMU Bright</vt:lpstr>
      <vt:lpstr>Consolas</vt:lpstr>
      <vt:lpstr>Courier</vt:lpstr>
      <vt:lpstr>Courier New</vt:lpstr>
      <vt:lpstr>Menlo</vt:lpstr>
      <vt:lpstr>Roboto Regular</vt:lpstr>
      <vt:lpstr>Source Sans Pro</vt:lpstr>
      <vt:lpstr>Times New Roman</vt:lpstr>
      <vt:lpstr>Theme1</vt:lpstr>
      <vt:lpstr>PowerPoint Presentation</vt:lpstr>
      <vt:lpstr>Reference For PA7/8: C Stream Functions Opening Files</vt:lpstr>
      <vt:lpstr>Reference: C Stream Functions Closing Files and Usage</vt:lpstr>
      <vt:lpstr>C Stream Functions Array/block read/write</vt:lpstr>
      <vt:lpstr>C fread() and fwrite()</vt:lpstr>
      <vt:lpstr>Using fopen()  and fclose()</vt:lpstr>
      <vt:lpstr>Assembly Source File to Executable to Linux Memory</vt:lpstr>
      <vt:lpstr>Creating Segments, Definitions In Assembly Source</vt:lpstr>
      <vt:lpstr>Assembly Source File Template</vt:lpstr>
      <vt:lpstr>ARM Assembly Source File: Header and Footer</vt:lpstr>
      <vt:lpstr>Assembler Directives: .equ and .equiv</vt:lpstr>
      <vt:lpstr>Example: Assembler Directive and Instructions</vt:lpstr>
      <vt:lpstr>Function Header and Footer Assembler Directives</vt:lpstr>
      <vt:lpstr>Function Prologue and Epilogue: Stack Frame Management Minimum Sized stack frame shown</vt:lpstr>
      <vt:lpstr>Preview: Return Value and Passing Parameters to Functions (Four parameters or less)</vt:lpstr>
      <vt:lpstr>Assembler Directives: Label Scope Control (Normal Labels only)</vt:lpstr>
      <vt:lpstr>Preview: Writing an ARM32 function</vt:lpstr>
      <vt:lpstr>Variable Alignment In Memory and Performance</vt:lpstr>
      <vt:lpstr>Load/Store: Register Base Addressing</vt:lpstr>
      <vt:lpstr>LDR/STR – Base Register + Immediate Offset Addressing</vt:lpstr>
      <vt:lpstr>ldr/str Register Base + Immediate Offset Addressing </vt:lpstr>
      <vt:lpstr>Example Base Register Addressing Load – Modify – Store</vt:lpstr>
      <vt:lpstr>Loading and Storing: Variations List</vt:lpstr>
      <vt:lpstr>Loading 32-bit Registers From Memory Variables &lt; 32-Bits Wide</vt:lpstr>
      <vt:lpstr>Load a Byte, Half-word, Word</vt:lpstr>
      <vt:lpstr>Signed Load a Byte, Half-word, Word</vt:lpstr>
      <vt:lpstr>Signed Load a Byte, Half-word, Word</vt:lpstr>
      <vt:lpstr>Storing 32-bit Registers To Memory 8-bit, 16-bit, 32-bit</vt:lpstr>
      <vt:lpstr>Store a Byte, Half-word, Word</vt:lpstr>
      <vt:lpstr>ldr/str practice - 1</vt:lpstr>
      <vt:lpstr>ldr/str practice - 2</vt:lpstr>
      <vt:lpstr>using ldr/str: array copy</vt:lpstr>
      <vt:lpstr>Base Register version</vt:lpstr>
      <vt:lpstr>ldr/str practice - 3</vt:lpstr>
      <vt:lpstr>ldr/str Base Register + Register Offset Addressing </vt:lpstr>
      <vt:lpstr>ldr/str practice - 4</vt:lpstr>
      <vt:lpstr>Base Register + Register Offset Version</vt:lpstr>
      <vt:lpstr>Base Register + Register Offset With chars</vt:lpstr>
      <vt:lpstr>Reference: Addressing Mode Summary for use in CSE30</vt:lpstr>
      <vt:lpstr>Base Register Addressing + Offset register</vt:lpstr>
      <vt:lpstr>Base Register + Offset register</vt:lpstr>
      <vt:lpstr>Defining Static Variables: Allocation and Initialization</vt:lpstr>
      <vt:lpstr>Defining Static Variables: Allocation and Initialization</vt:lpstr>
      <vt:lpstr>Defining Static Array Variables</vt:lpstr>
      <vt:lpstr>Loading Static variable address into a register</vt:lpstr>
      <vt:lpstr>Loading large contstants into a register:  Error: invalid constant (3ff) after fixup</vt:lpstr>
      <vt:lpstr>LDR/STR – Register To/From Memory Copy</vt:lpstr>
      <vt:lpstr>Function Calls, Parameters and Locals: Requirements</vt:lpstr>
      <vt:lpstr>Data Structure Review: Stack Operation</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 - Recursion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Ghost of Stack Frames Past…..</vt:lpstr>
      <vt:lpstr>Extra Slides</vt:lpstr>
      <vt:lpstr>Data Segment Variable Alignment </vt:lpstr>
      <vt:lpstr>How to get an address into a register?</vt:lpstr>
      <vt:lpstr>Literal Table (Array) each entry is a pointer to a different Label</vt:lpstr>
      <vt:lpstr>Literal Table (Array) each entry is a pointer to a different Label</vt:lpstr>
      <vt:lpstr>ARM Assembly Source File: Header</vt:lpstr>
      <vt:lpstr>putchar/getchar Setting up and Usage</vt:lpstr>
      <vt:lpstr>Putchar/getchar:  The while loop</vt:lpstr>
      <vt:lpstr>printing error messages in assembly</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2945</cp:revision>
  <cp:lastPrinted>2022-11-10T18:36:43Z</cp:lastPrinted>
  <dcterms:created xsi:type="dcterms:W3CDTF">2018-10-05T16:35:28Z</dcterms:created>
  <dcterms:modified xsi:type="dcterms:W3CDTF">2024-05-15T21:20:30Z</dcterms:modified>
  <cp:category/>
</cp:coreProperties>
</file>