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2"/>
  </p:notesMasterIdLst>
  <p:handoutMasterIdLst>
    <p:handoutMasterId r:id="rId53"/>
  </p:handoutMasterIdLst>
  <p:sldIdLst>
    <p:sldId id="3013" r:id="rId2"/>
    <p:sldId id="3107" r:id="rId3"/>
    <p:sldId id="2529" r:id="rId4"/>
    <p:sldId id="2972" r:id="rId5"/>
    <p:sldId id="3041" r:id="rId6"/>
    <p:sldId id="3042" r:id="rId7"/>
    <p:sldId id="2158" r:id="rId8"/>
    <p:sldId id="447" r:id="rId9"/>
    <p:sldId id="3094" r:id="rId10"/>
    <p:sldId id="3098" r:id="rId11"/>
    <p:sldId id="3054" r:id="rId12"/>
    <p:sldId id="3103" r:id="rId13"/>
    <p:sldId id="3102" r:id="rId14"/>
    <p:sldId id="3079" r:id="rId15"/>
    <p:sldId id="3087" r:id="rId16"/>
    <p:sldId id="3099" r:id="rId17"/>
    <p:sldId id="3088" r:id="rId18"/>
    <p:sldId id="3089" r:id="rId19"/>
    <p:sldId id="3100" r:id="rId20"/>
    <p:sldId id="3095" r:id="rId21"/>
    <p:sldId id="3047" r:id="rId22"/>
    <p:sldId id="3049" r:id="rId23"/>
    <p:sldId id="2599" r:id="rId24"/>
    <p:sldId id="2834" r:id="rId25"/>
    <p:sldId id="2611" r:id="rId26"/>
    <p:sldId id="3045" r:id="rId27"/>
    <p:sldId id="3110" r:id="rId28"/>
    <p:sldId id="3096" r:id="rId29"/>
    <p:sldId id="3067" r:id="rId30"/>
    <p:sldId id="2824" r:id="rId31"/>
    <p:sldId id="2863" r:id="rId32"/>
    <p:sldId id="3068" r:id="rId33"/>
    <p:sldId id="3081" r:id="rId34"/>
    <p:sldId id="3069" r:id="rId35"/>
    <p:sldId id="3091" r:id="rId36"/>
    <p:sldId id="3078" r:id="rId37"/>
    <p:sldId id="3070" r:id="rId38"/>
    <p:sldId id="3108" r:id="rId39"/>
    <p:sldId id="3083" r:id="rId40"/>
    <p:sldId id="3092" r:id="rId41"/>
    <p:sldId id="3093" r:id="rId42"/>
    <p:sldId id="2840" r:id="rId43"/>
    <p:sldId id="3033" r:id="rId44"/>
    <p:sldId id="2559" r:id="rId45"/>
    <p:sldId id="3085" r:id="rId46"/>
    <p:sldId id="3109" r:id="rId47"/>
    <p:sldId id="3106" r:id="rId48"/>
    <p:sldId id="3105" r:id="rId49"/>
    <p:sldId id="3090" r:id="rId50"/>
    <p:sldId id="308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7"/>
    <p:restoredTop sz="96258"/>
  </p:normalViewPr>
  <p:slideViewPr>
    <p:cSldViewPr snapToGrid="0" snapToObjects="1">
      <p:cViewPr varScale="1">
        <p:scale>
          <a:sx n="104" d="100"/>
          <a:sy n="104" d="100"/>
        </p:scale>
        <p:origin x="232" y="14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5/28/24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2.03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- 17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CC791-8F38-A0A6-79B7-8B38269F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753140"/>
            <a:ext cx="5571460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709217" y="3276528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267956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 push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485654"/>
              </p:ext>
            </p:extLst>
          </p:nvPr>
        </p:nvGraphicFramePr>
        <p:xfrm>
          <a:off x="4392195" y="4519509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715294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3326" y="61342"/>
            <a:ext cx="5384493" cy="1826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 the table to access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95667" y="986997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41509" y="144142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</a:t>
              </a:r>
              <a:r>
                <a:rPr lang="en-US" sz="2000" dirty="0" err="1"/>
                <a:t>lr</a:t>
              </a:r>
              <a:endParaRPr lang="en-US" sz="2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42604" y="325187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41510" y="366972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612372" y="5046895"/>
          <a:ext cx="10699442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92622" y="194401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4CB837-816B-C5CC-F25B-8FEE579E886E}"/>
              </a:ext>
            </a:extLst>
          </p:cNvPr>
          <p:cNvGrpSpPr/>
          <p:nvPr/>
        </p:nvGrpSpPr>
        <p:grpSpPr>
          <a:xfrm>
            <a:off x="3864820" y="4524426"/>
            <a:ext cx="3427802" cy="501037"/>
            <a:chOff x="3864820" y="4524426"/>
            <a:chExt cx="3427802" cy="50103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9EC1591-0F5D-E66F-370E-6ED6546A1D5D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501037"/>
              <a:chOff x="3448133" y="3814895"/>
              <a:chExt cx="3427802" cy="50103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8A01858-9CAE-0E16-2DFF-64B187787315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</a:t>
                </a:r>
                <a:r>
                  <a:rPr lang="en-US" sz="2000" dirty="0" err="1"/>
                  <a:t>ptr</a:t>
                </a:r>
                <a:endParaRPr lang="en-US" sz="20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4EC13D-FA1E-8080-F465-3328F6842D00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C027442-DAF6-6D44-8ABC-D8724CB22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Left Arrow 81">
              <a:extLst>
                <a:ext uri="{FF2B5EF4-FFF2-40B4-BE49-F238E27FC236}">
                  <a16:creationId xmlns:a16="http://schemas.microsoft.com/office/drawing/2014/main" id="{356D07C5-1693-D949-0135-51AF103D653E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B9459A-A54E-F44B-3BEF-9685C8AE7236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495302" y="3257226"/>
            <a:ext cx="369518" cy="1607355"/>
            <a:chOff x="3495302" y="3257226"/>
            <a:chExt cx="369518" cy="16073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3"/>
              <a:ext cx="72564" cy="158204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3320945" y="3696192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485772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90706" y="865305"/>
            <a:ext cx="6688343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2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0E177-7146-B20E-AEC4-3F0FC8E3193D}"/>
              </a:ext>
            </a:extLst>
          </p:cNvPr>
          <p:cNvGrpSpPr/>
          <p:nvPr/>
        </p:nvGrpSpPr>
        <p:grpSpPr>
          <a:xfrm>
            <a:off x="8255845" y="298869"/>
            <a:ext cx="2288185" cy="1982901"/>
            <a:chOff x="5863328" y="1022617"/>
            <a:chExt cx="3380249" cy="19829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D533B5-E92D-F112-A0FC-0C5EC261328B}"/>
                </a:ext>
              </a:extLst>
            </p:cNvPr>
            <p:cNvGrpSpPr/>
            <p:nvPr/>
          </p:nvGrpSpPr>
          <p:grpSpPr>
            <a:xfrm>
              <a:off x="5866259" y="1022617"/>
              <a:ext cx="2807966" cy="1115311"/>
              <a:chOff x="4644618" y="999825"/>
              <a:chExt cx="1955279" cy="9657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5E7252-3357-D1C4-082E-7A343D2939CD}"/>
                  </a:ext>
                </a:extLst>
              </p:cNvPr>
              <p:cNvSpPr/>
              <p:nvPr/>
            </p:nvSpPr>
            <p:spPr>
              <a:xfrm>
                <a:off x="4644618" y="999825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97AF02-260F-5282-5150-A607C729D507}"/>
                  </a:ext>
                </a:extLst>
              </p:cNvPr>
              <p:cNvSpPr/>
              <p:nvPr/>
            </p:nvSpPr>
            <p:spPr>
              <a:xfrm>
                <a:off x="4644618" y="1307824"/>
                <a:ext cx="1375959" cy="3120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saved </a:t>
                </a:r>
                <a:r>
                  <a:rPr lang="en-US" sz="2000" dirty="0" err="1"/>
                  <a:t>lr</a:t>
                </a:r>
                <a:endParaRPr lang="en-US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85DAD6-9DCF-9D5D-D02C-245B6920672F}"/>
                  </a:ext>
                </a:extLst>
              </p:cNvPr>
              <p:cNvSpPr/>
              <p:nvPr/>
            </p:nvSpPr>
            <p:spPr>
              <a:xfrm>
                <a:off x="4644618" y="1636121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callers </a:t>
                </a:r>
                <a:r>
                  <a:rPr lang="en-US" sz="2000" dirty="0" err="1"/>
                  <a:t>fp</a:t>
                </a:r>
                <a:endParaRPr lang="en-US" sz="2000" dirty="0"/>
              </a:p>
            </p:txBody>
          </p:sp>
          <p:sp>
            <p:nvSpPr>
              <p:cNvPr id="11" name="Left Arrow 10">
                <a:extLst>
                  <a:ext uri="{FF2B5EF4-FFF2-40B4-BE49-F238E27FC236}">
                    <a16:creationId xmlns:a16="http://schemas.microsoft.com/office/drawing/2014/main" id="{FAEB83E2-C4B6-7CED-236F-CB2AE993DF5F}"/>
                  </a:ext>
                </a:extLst>
              </p:cNvPr>
              <p:cNvSpPr/>
              <p:nvPr/>
            </p:nvSpPr>
            <p:spPr>
              <a:xfrm>
                <a:off x="6020428" y="1490279"/>
                <a:ext cx="579469" cy="12726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9BEE86C-1B6E-175C-2932-A7AD23A4C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0428" y="1965527"/>
                <a:ext cx="57946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Up-Down Arrow 12">
                <a:extLst>
                  <a:ext uri="{FF2B5EF4-FFF2-40B4-BE49-F238E27FC236}">
                    <a16:creationId xmlns:a16="http://schemas.microsoft.com/office/drawing/2014/main" id="{8EC77937-E748-AC62-B88D-8A3BC6D06403}"/>
                  </a:ext>
                </a:extLst>
              </p:cNvPr>
              <p:cNvSpPr/>
              <p:nvPr/>
            </p:nvSpPr>
            <p:spPr>
              <a:xfrm>
                <a:off x="6075468" y="1609548"/>
                <a:ext cx="76180" cy="355979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E66C7-0BCD-8C12-3F73-98C1D63BB463}"/>
                  </a:ext>
                </a:extLst>
              </p:cNvPr>
              <p:cNvSpPr txBox="1"/>
              <p:nvPr/>
            </p:nvSpPr>
            <p:spPr>
              <a:xfrm>
                <a:off x="6129631" y="1617546"/>
                <a:ext cx="185699" cy="3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57016-9CF7-403C-1F3F-899E6487B992}"/>
                  </a:ext>
                </a:extLst>
              </p:cNvPr>
              <p:cNvSpPr txBox="1"/>
              <p:nvPr/>
            </p:nvSpPr>
            <p:spPr>
              <a:xfrm>
                <a:off x="6074343" y="1226153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3716D7-5534-9FA6-BDDF-073326CE12FD}"/>
                </a:ext>
              </a:extLst>
            </p:cNvPr>
            <p:cNvGrpSpPr/>
            <p:nvPr/>
          </p:nvGrpSpPr>
          <p:grpSpPr>
            <a:xfrm>
              <a:off x="5863328" y="2128489"/>
              <a:ext cx="2806408" cy="501037"/>
              <a:chOff x="3448133" y="3814895"/>
              <a:chExt cx="3427802" cy="501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135EBB-0388-4E0F-F609-789A0F7543EC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i</a:t>
                </a:r>
                <a:endParaRPr lang="en-US" sz="2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A96517-FC99-815A-35C4-F237EE927104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7F9FD90-F81B-C1DF-DBF6-0C6233C8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9E2071-E21E-A777-F642-9C7D4DCDE784}"/>
                </a:ext>
              </a:extLst>
            </p:cNvPr>
            <p:cNvGrpSpPr/>
            <p:nvPr/>
          </p:nvGrpSpPr>
          <p:grpSpPr>
            <a:xfrm>
              <a:off x="5863328" y="2504481"/>
              <a:ext cx="2806408" cy="501037"/>
              <a:chOff x="3448133" y="3814895"/>
              <a:chExt cx="3427802" cy="501037"/>
            </a:xfrm>
            <a:solidFill>
              <a:schemeClr val="accent5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E1175E-7681-5495-1E75-CD4C27BADACE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*(pf)()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2932FC-ACBE-9A44-5A59-AC9857616A9B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FF00908-9FC2-ABEE-312A-04E0F52C1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5C0DDF-871F-3F8D-97DF-B89AAFC8B794}"/>
                </a:ext>
              </a:extLst>
            </p:cNvPr>
            <p:cNvSpPr txBox="1"/>
            <p:nvPr/>
          </p:nvSpPr>
          <p:spPr>
            <a:xfrm>
              <a:off x="8675840" y="1423383"/>
              <a:ext cx="567737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2027394" y="5626415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35D53B25-6A26-1906-3F48-47FD3041F0AB}"/>
              </a:ext>
            </a:extLst>
          </p:cNvPr>
          <p:cNvSpPr/>
          <p:nvPr/>
        </p:nvSpPr>
        <p:spPr>
          <a:xfrm>
            <a:off x="9613216" y="24521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42029-1515-E581-93BC-6B774447D1D3}"/>
              </a:ext>
            </a:extLst>
          </p:cNvPr>
          <p:cNvSpPr txBox="1"/>
          <p:nvPr/>
        </p:nvSpPr>
        <p:spPr>
          <a:xfrm>
            <a:off x="10121050" y="2224732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618680" y="2719828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7BB83-F756-DB51-207E-79DE77D0EBE3}"/>
              </a:ext>
            </a:extLst>
          </p:cNvPr>
          <p:cNvSpPr/>
          <p:nvPr/>
        </p:nvSpPr>
        <p:spPr>
          <a:xfrm>
            <a:off x="8231734" y="2163119"/>
            <a:ext cx="1375959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6B63F-DE54-35DC-164A-06882879FDFF}"/>
              </a:ext>
            </a:extLst>
          </p:cNvPr>
          <p:cNvSpPr txBox="1"/>
          <p:nvPr/>
        </p:nvSpPr>
        <p:spPr>
          <a:xfrm>
            <a:off x="9648162" y="21541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C89BA7-4E93-E6A9-AC0D-906569B0B424}"/>
              </a:ext>
            </a:extLst>
          </p:cNvPr>
          <p:cNvCxnSpPr>
            <a:cxnSpLocks/>
          </p:cNvCxnSpPr>
          <p:nvPr/>
        </p:nvCxnSpPr>
        <p:spPr>
          <a:xfrm>
            <a:off x="9557729" y="216311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184D53-C1B1-EC58-815D-9E3D40092D5E}"/>
              </a:ext>
            </a:extLst>
          </p:cNvPr>
          <p:cNvGrpSpPr/>
          <p:nvPr/>
        </p:nvGrpSpPr>
        <p:grpSpPr>
          <a:xfrm>
            <a:off x="7875758" y="1420984"/>
            <a:ext cx="380087" cy="1115510"/>
            <a:chOff x="3515872" y="4003795"/>
            <a:chExt cx="380087" cy="1115510"/>
          </a:xfrm>
        </p:grpSpPr>
        <p:sp>
          <p:nvSpPr>
            <p:cNvPr id="19" name="Up-Down Arrow 18">
              <a:extLst>
                <a:ext uri="{FF2B5EF4-FFF2-40B4-BE49-F238E27FC236}">
                  <a16:creationId xmlns:a16="http://schemas.microsoft.com/office/drawing/2014/main" id="{A2AF134F-73A4-503C-53AD-6C1A07A5EFB6}"/>
                </a:ext>
              </a:extLst>
            </p:cNvPr>
            <p:cNvSpPr/>
            <p:nvPr/>
          </p:nvSpPr>
          <p:spPr>
            <a:xfrm>
              <a:off x="3552893" y="4026493"/>
              <a:ext cx="76512" cy="106797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1EE939-D618-526C-6E62-2810E7C7C769}"/>
                </a:ext>
              </a:extLst>
            </p:cNvPr>
            <p:cNvSpPr/>
            <p:nvPr/>
          </p:nvSpPr>
          <p:spPr>
            <a:xfrm rot="16200000">
              <a:off x="3349389" y="4412660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D98843-2365-8765-E526-DB67B446D3A2}"/>
                </a:ext>
              </a:extLst>
            </p:cNvPr>
            <p:cNvCxnSpPr>
              <a:cxnSpLocks/>
            </p:cNvCxnSpPr>
            <p:nvPr/>
          </p:nvCxnSpPr>
          <p:spPr>
            <a:xfrm>
              <a:off x="3515872" y="511930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677381-176F-0648-05FA-E5714E46EABB}"/>
                </a:ext>
              </a:extLst>
            </p:cNvPr>
            <p:cNvCxnSpPr>
              <a:cxnSpLocks/>
            </p:cNvCxnSpPr>
            <p:nvPr/>
          </p:nvCxnSpPr>
          <p:spPr>
            <a:xfrm>
              <a:off x="3549752" y="400379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3374643" y="4396469"/>
            <a:ext cx="35416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Output Parameters (like </a:t>
            </a:r>
            <a:r>
              <a:rPr lang="en-US" sz="1400" dirty="0" err="1">
                <a:solidFill>
                  <a:schemeClr val="accent1"/>
                </a:solidFill>
              </a:rPr>
              <a:t>i</a:t>
            </a:r>
            <a:r>
              <a:rPr lang="en-US" sz="1400" dirty="0">
                <a:solidFill>
                  <a:schemeClr val="accent1"/>
                </a:solidFill>
              </a:rPr>
              <a:t>)  you pass a pointer to them,  </a:t>
            </a:r>
            <a:r>
              <a:rPr lang="en-US" sz="1400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3095680" y="4396469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3867851" cy="427553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389322" y="55994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4063162" y="529775"/>
            <a:ext cx="2842933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7981237" y="448544"/>
            <a:ext cx="4113518" cy="5443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(*pf)()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&amp;I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main, (. - main)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2901124" y="2756570"/>
            <a:ext cx="4918856" cy="2707838"/>
            <a:chOff x="2901124" y="2756570"/>
            <a:chExt cx="4918856" cy="270783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4113518" cy="270783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2901124" y="4045355"/>
              <a:ext cx="100078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3913419" y="4231659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9986804" y="410888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9987794" y="37986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9979771" y="31456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9985584" y="3476088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9986804" y="2841420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200" y="1643970"/>
            <a:ext cx="7736655" cy="49196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Called functions </a:t>
            </a:r>
            <a:r>
              <a:rPr lang="en-US" sz="1800" dirty="0">
                <a:solidFill>
                  <a:schemeClr val="tx2"/>
                </a:solidFill>
              </a:rPr>
              <a:t>have the </a:t>
            </a:r>
            <a:r>
              <a:rPr lang="en-US" sz="1800" b="1" dirty="0">
                <a:solidFill>
                  <a:srgbClr val="0070C0"/>
                </a:solidFill>
              </a:rPr>
              <a:t>right to change stack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1800" dirty="0" err="1">
                <a:solidFill>
                  <a:schemeClr val="tx2"/>
                </a:solidFill>
              </a:rPr>
              <a:t>args</a:t>
            </a:r>
            <a:r>
              <a:rPr lang="en-US" sz="18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Caller </a:t>
            </a:r>
            <a:r>
              <a:rPr lang="en-US" sz="1800" b="1" dirty="0">
                <a:solidFill>
                  <a:srgbClr val="2C895B"/>
                </a:solidFill>
              </a:rPr>
              <a:t>must always assume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all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including ones on the stack </a:t>
            </a:r>
            <a:r>
              <a:rPr lang="en-US" sz="1800" dirty="0">
                <a:solidFill>
                  <a:srgbClr val="0070C0"/>
                </a:solidFill>
              </a:rPr>
              <a:t>are </a:t>
            </a:r>
            <a:r>
              <a:rPr lang="en-US" sz="1800" b="1" dirty="0">
                <a:solidFill>
                  <a:srgbClr val="0070C0"/>
                </a:solidFill>
              </a:rPr>
              <a:t>changed by the caller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Approach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Extend the stack frame </a:t>
            </a:r>
            <a:r>
              <a:rPr lang="en-US" sz="1800" dirty="0"/>
              <a:t>to include enough space for stack arguments for the called function that has the greatest number of </a:t>
            </a:r>
            <a:r>
              <a:rPr lang="en-US" sz="1800" dirty="0" err="1"/>
              <a:t>args</a:t>
            </a:r>
            <a:endParaRPr lang="en-US" sz="1800" dirty="0"/>
          </a:p>
          <a:p>
            <a:pPr marL="800100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Find the function call with greatest </a:t>
            </a:r>
            <a:r>
              <a:rPr lang="en-US" sz="1800" dirty="0" err="1"/>
              <a:t>arg</a:t>
            </a:r>
            <a:r>
              <a:rPr lang="en-US" sz="1800" dirty="0"/>
              <a:t> count, this determines space needed for outgoing </a:t>
            </a:r>
            <a:r>
              <a:rPr lang="en-US" sz="1800" dirty="0" err="1"/>
              <a:t>args</a:t>
            </a:r>
            <a:r>
              <a:rPr lang="en-US" sz="18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Add the greatest </a:t>
            </a:r>
            <a:r>
              <a:rPr lang="en-US" sz="1800" dirty="0" err="1"/>
              <a:t>arg</a:t>
            </a:r>
            <a:r>
              <a:rPr lang="en-US" sz="18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Adjust PAD as required to keep the </a:t>
            </a:r>
            <a:r>
              <a:rPr lang="en-US" sz="1800" dirty="0" err="1"/>
              <a:t>sp</a:t>
            </a:r>
            <a:r>
              <a:rPr lang="en-US" sz="1800" dirty="0"/>
              <a:t> 8-byte aligned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the 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Evaluate </a:t>
            </a:r>
            <a:r>
              <a:rPr lang="en-US" sz="1800" dirty="0">
                <a:solidFill>
                  <a:schemeClr val="accent3"/>
                </a:solidFill>
              </a:rPr>
              <a:t>first four </a:t>
            </a:r>
            <a:r>
              <a:rPr lang="en-US" sz="1800" dirty="0" err="1">
                <a:solidFill>
                  <a:schemeClr val="accent3"/>
                </a:solidFill>
              </a:rPr>
              <a:t>args</a:t>
            </a:r>
            <a:r>
              <a:rPr lang="en-US" sz="1800" dirty="0"/>
              <a:t>: place the resulting </a:t>
            </a:r>
            <a:r>
              <a:rPr lang="en-US" sz="18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180897" y="63088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50944" y="43242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51934" y="40139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43911" y="33609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49724" y="369141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50944" y="3056744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1251284" y="2414059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6319397" y="4384953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612484" y="411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352010" y="422961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1001628" y="434946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612485" y="37970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603818" y="3482921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603819" y="252625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603818" y="284676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1018554" y="2696488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398933" y="256710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052498" y="651658"/>
            <a:ext cx="42461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593273" y="153503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45402" y="2574676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2052498" y="1720889"/>
            <a:ext cx="483818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int </a:t>
            </a:r>
            <a:r>
              <a:rPr lang="en-US" sz="2000" dirty="0" err="1">
                <a:solidFill>
                  <a:schemeClr val="accent6"/>
                </a:solidFill>
              </a:rPr>
              <a:t>cnt</a:t>
            </a:r>
            <a:r>
              <a:rPr lang="en-US" sz="2000" dirty="0">
                <a:solidFill>
                  <a:schemeClr val="accent6"/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r0 = </a:t>
            </a:r>
            <a:r>
              <a:rPr lang="en-US" sz="2000" dirty="0" err="1">
                <a:solidFill>
                  <a:schemeClr val="accent6"/>
                </a:solidFill>
              </a:rPr>
              <a:t>func</a:t>
            </a:r>
            <a:r>
              <a:rPr lang="en-US" sz="2000" dirty="0">
                <a:solidFill>
                  <a:schemeClr val="accent6"/>
                </a:solidFill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9605924" y="3165202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9110658" y="3787387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9128664" y="349352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9085010" y="279940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9110658" y="2820021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9135042" y="41021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7678769" y="4414284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>
            <a:off x="7652544" y="3153355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6690682" y="3532394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7877280" y="3165202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9794955" cy="15849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9231495" y="34469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9184662" y="3121347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9163490" y="37751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9158467" y="40739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9144629" y="248147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9126161" y="252930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7247723" y="659550"/>
            <a:ext cx="4869656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248390" y="50581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882529" y="3288432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1353166" y="809964"/>
            <a:ext cx="6186487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to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80196" y="3785188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8173579" y="1062785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8191166" y="3064091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396240" y="817206"/>
            <a:ext cx="6962085" cy="370546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2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9232643" y="362617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10955693" y="337006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10605311" y="348991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9231062" y="33212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10600962" y="1735794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10897579" y="161250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8158456" y="4826414"/>
            <a:ext cx="389682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8734376" y="332774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7420843" y="3984935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7340991" y="2256984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6861952" y="2650831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8048550" y="2283638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8755740" y="359502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8795946" y="330629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9244565" y="151739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9244565" y="189654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9250307" y="2248128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8795319" y="2235661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8669322" y="2968979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9246424" y="2624110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8865395" y="187034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8686986" y="2608564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9232643" y="2992417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8828169" y="29509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8734376" y="362050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8823433" y="2599725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8734376" y="189577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8853160" y="149291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8722141" y="151834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111972" y="80959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131054" y="4894947"/>
          <a:ext cx="7917062" cy="1889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5712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5353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86304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5726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9142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30FF35-B2EF-06B3-C988-26CF712BD3A8}"/>
              </a:ext>
            </a:extLst>
          </p:cNvPr>
          <p:cNvSpPr txBox="1"/>
          <p:nvPr/>
        </p:nvSpPr>
        <p:spPr>
          <a:xfrm>
            <a:off x="3675342" y="3595024"/>
            <a:ext cx="35416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Output Parameters (like </a:t>
            </a:r>
            <a:r>
              <a:rPr lang="en-US" sz="1400" dirty="0" err="1">
                <a:solidFill>
                  <a:schemeClr val="accent1"/>
                </a:solidFill>
              </a:rPr>
              <a:t>i</a:t>
            </a:r>
            <a:r>
              <a:rPr lang="en-US" sz="1400" dirty="0">
                <a:solidFill>
                  <a:schemeClr val="accent1"/>
                </a:solidFill>
              </a:rPr>
              <a:t>)  you pass a pointer to them,  </a:t>
            </a:r>
            <a:r>
              <a:rPr lang="en-US" sz="1400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68DE469-A455-682A-5888-65F5CB6F5A87}"/>
              </a:ext>
            </a:extLst>
          </p:cNvPr>
          <p:cNvSpPr/>
          <p:nvPr/>
        </p:nvSpPr>
        <p:spPr>
          <a:xfrm rot="10800000">
            <a:off x="3396379" y="3595024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45142" y="872686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298423" y="425152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021473" y="399542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671091" y="4115274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296842" y="394657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666742" y="2361149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963359" y="2237864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3800156" y="39530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2486623" y="4610290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2406771" y="2882339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1927732" y="3276186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114330" y="290899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821520" y="422037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861726" y="393164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310345" y="214274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310345" y="252190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316087" y="2873483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3861099" y="286101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3735102" y="3594334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312204" y="3249465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3931175" y="24957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3752766" y="323391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298423" y="3617772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3893949" y="35763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800156" y="424586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3889213" y="322508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3800156" y="25211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3918940" y="211827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87921" y="214369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4177752" y="143494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87157" y="4934409"/>
          <a:ext cx="6788885" cy="15773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018278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7721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6057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5360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68429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  <a:p>
                      <a:pPr algn="ctr"/>
                      <a:r>
                        <a:rPr lang="en-US" sz="105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distance from </a:t>
                      </a:r>
                      <a:r>
                        <a:rPr lang="en-US" sz="1050" dirty="0" err="1"/>
                        <a:t>fp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05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05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7724" y="95762"/>
            <a:ext cx="5286159" cy="665106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OARG5,  4 +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address of I in OARG6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address in OARG5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2260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83060" y="589475"/>
            <a:ext cx="6376111" cy="123515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3711342" y="408386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5419967" y="493774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069585" y="505759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3709761" y="37789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084010" y="4644155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380627" y="4520870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234439" y="40527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274645" y="376398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3723264" y="1975084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3723264" y="2354242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3729006" y="2705822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3725123" y="3081804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3711342" y="3450111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213075" y="407820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2257812" y="457250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testp</a:t>
            </a:r>
            <a:r>
              <a:rPr lang="en-US" dirty="0"/>
              <a:t>() 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3189456" y="438705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3731128" y="440257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3731128" y="478173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376160" y="5438654"/>
          <a:ext cx="6800472" cy="1350802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940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2497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788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61928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2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853424" y="840688"/>
            <a:ext cx="5055516" cy="44497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return value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6610" y="4795552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4162" y="2460513"/>
            <a:ext cx="10161942" cy="38230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6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64568"/>
              </p:ext>
            </p:extLst>
          </p:nvPr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73331</TotalTime>
  <Words>11103</Words>
  <Application>Microsoft Macintosh PowerPoint</Application>
  <PresentationFormat>Widescreen</PresentationFormat>
  <Paragraphs>2161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PowerPoint Presentation</vt:lpstr>
      <vt:lpstr>Function Calls</vt:lpstr>
      <vt:lpstr>Function Call Return</vt:lpstr>
      <vt:lpstr>push: Multiple Register Save to the stack</vt:lpstr>
      <vt:lpstr>pop: Multiple Register Restore from the stack</vt:lpstr>
      <vt:lpstr>Registers: Rules For Use</vt:lpstr>
      <vt:lpstr>Return Value and Passing Parameters to Functions (Four parameters or less)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3101</cp:revision>
  <cp:lastPrinted>2022-11-10T18:36:43Z</cp:lastPrinted>
  <dcterms:created xsi:type="dcterms:W3CDTF">2018-10-05T16:35:28Z</dcterms:created>
  <dcterms:modified xsi:type="dcterms:W3CDTF">2024-05-28T15:19:49Z</dcterms:modified>
  <cp:category/>
</cp:coreProperties>
</file>