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47"/>
  </p:notesMasterIdLst>
  <p:handoutMasterIdLst>
    <p:handoutMasterId r:id="rId48"/>
  </p:handoutMasterIdLst>
  <p:sldIdLst>
    <p:sldId id="2727" r:id="rId2"/>
    <p:sldId id="3091" r:id="rId3"/>
    <p:sldId id="1858" r:id="rId4"/>
    <p:sldId id="2822" r:id="rId5"/>
    <p:sldId id="2823" r:id="rId6"/>
    <p:sldId id="2439" r:id="rId7"/>
    <p:sldId id="2735" r:id="rId8"/>
    <p:sldId id="2548" r:id="rId9"/>
    <p:sldId id="2717" r:id="rId10"/>
    <p:sldId id="3039" r:id="rId11"/>
    <p:sldId id="2672" r:id="rId12"/>
    <p:sldId id="2633" r:id="rId13"/>
    <p:sldId id="3092" r:id="rId14"/>
    <p:sldId id="3093" r:id="rId15"/>
    <p:sldId id="2425" r:id="rId16"/>
    <p:sldId id="2813" r:id="rId17"/>
    <p:sldId id="2742" r:id="rId18"/>
    <p:sldId id="2534" r:id="rId19"/>
    <p:sldId id="2415" r:id="rId20"/>
    <p:sldId id="2702" r:id="rId21"/>
    <p:sldId id="2625" r:id="rId22"/>
    <p:sldId id="3046" r:id="rId23"/>
    <p:sldId id="2407" r:id="rId24"/>
    <p:sldId id="3051" r:id="rId25"/>
    <p:sldId id="2831" r:id="rId26"/>
    <p:sldId id="2838" r:id="rId27"/>
    <p:sldId id="3094" r:id="rId28"/>
    <p:sldId id="2421" r:id="rId29"/>
    <p:sldId id="2814" r:id="rId30"/>
    <p:sldId id="2703" r:id="rId31"/>
    <p:sldId id="3084" r:id="rId32"/>
    <p:sldId id="2739" r:id="rId33"/>
    <p:sldId id="3086" r:id="rId34"/>
    <p:sldId id="3087" r:id="rId35"/>
    <p:sldId id="3088" r:id="rId36"/>
    <p:sldId id="3089" r:id="rId37"/>
    <p:sldId id="3090" r:id="rId38"/>
    <p:sldId id="3037" r:id="rId39"/>
    <p:sldId id="2623" r:id="rId40"/>
    <p:sldId id="2645" r:id="rId41"/>
    <p:sldId id="2764" r:id="rId42"/>
    <p:sldId id="2630" r:id="rId43"/>
    <p:sldId id="2615" r:id="rId44"/>
    <p:sldId id="2748" r:id="rId45"/>
    <p:sldId id="304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0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464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4/24/24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F9781-7F63-3715-D583-E6B77E337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- 7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3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 (Mimics Call by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 dirty="0">
                <a:solidFill>
                  <a:srgbClr val="0070C0"/>
                </a:solidFill>
              </a:rPr>
              <a:t>a pointer (add *)</a:t>
            </a: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"pass a pointer to x"</a:t>
            </a:r>
            <a:endParaRPr lang="en-US" sz="2000" dirty="0"/>
          </a:p>
          <a:p>
            <a:r>
              <a:rPr lang="en-US" sz="2000" dirty="0"/>
              <a:t>C is still using "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"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4275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6" y="5611933"/>
            <a:ext cx="3732823" cy="827122"/>
            <a:chOff x="211614" y="1544503"/>
            <a:chExt cx="3732823" cy="8271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4" y="1971515"/>
              <a:ext cx="373282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4728084" y="1271355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[]);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49382" y="4078298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183448" y="2993665"/>
            <a:ext cx="5498339" cy="2499317"/>
            <a:chOff x="6111385" y="2761418"/>
            <a:chExt cx="5498339" cy="24993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97658" y="4060406"/>
              <a:ext cx="4212066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 on pi-cluster and 8 on ieng6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6037" y="27614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6111385" y="4522893"/>
              <a:ext cx="1286273" cy="137678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08E6A-E86E-0BBF-7E3B-A478980981DF}"/>
              </a:ext>
            </a:extLst>
          </p:cNvPr>
          <p:cNvGrpSpPr/>
          <p:nvPr/>
        </p:nvGrpSpPr>
        <p:grpSpPr>
          <a:xfrm>
            <a:off x="652030" y="1997428"/>
            <a:ext cx="2490373" cy="2080870"/>
            <a:chOff x="7416800" y="3623526"/>
            <a:chExt cx="2490373" cy="20808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1218C3-9596-9777-33B3-9B462B15B881}"/>
                </a:ext>
              </a:extLst>
            </p:cNvPr>
            <p:cNvSpPr txBox="1"/>
            <p:nvPr/>
          </p:nvSpPr>
          <p:spPr>
            <a:xfrm>
              <a:off x="7416800" y="3623526"/>
              <a:ext cx="2490373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6A3220-7B72-FB3B-740A-7573F5DCF1BE}"/>
                </a:ext>
              </a:extLst>
            </p:cNvPr>
            <p:cNvCxnSpPr>
              <a:cxnSpLocks/>
            </p:cNvCxnSpPr>
            <p:nvPr/>
          </p:nvCxnSpPr>
          <p:spPr>
            <a:xfrm>
              <a:off x="8648700" y="4824346"/>
              <a:ext cx="886363" cy="8800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4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5355249" y="1531782"/>
            <a:ext cx="642019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*);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738537" y="3852980"/>
            <a:ext cx="5013197" cy="2585323"/>
            <a:chOff x="2984915" y="7263425"/>
            <a:chExt cx="5013197" cy="25853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2984915" y="7263425"/>
              <a:ext cx="4288449" cy="25853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so </a:t>
              </a:r>
              <a:r>
                <a:rPr lang="en-US" dirty="0" err="1">
                  <a:solidFill>
                    <a:schemeClr val="tx2"/>
                  </a:solidFill>
                </a:rPr>
                <a:t>sizeof</a:t>
              </a:r>
              <a:r>
                <a:rPr lang="en-US" dirty="0">
                  <a:solidFill>
                    <a:schemeClr val="tx2"/>
                  </a:solidFill>
                </a:rPr>
                <a:t>(a) is the size of a pointer, not the array it points at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Net result: </a:t>
              </a:r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</a:t>
              </a:r>
              <a:r>
                <a:rPr lang="en-US" dirty="0" err="1">
                  <a:solidFill>
                    <a:schemeClr val="tx2"/>
                  </a:solidFill>
                </a:rPr>
                <a:t>picluster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364" y="8573095"/>
              <a:ext cx="724748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142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415010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(int)(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10484355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number of chars in string, not counting \0</a:t>
            </a:r>
            <a:endParaRPr lang="en-US" sz="1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213748"/>
            <a:ext cx="4368319" cy="3370873"/>
            <a:chOff x="226830" y="2683877"/>
            <a:chExt cx="4368319" cy="33708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3454065"/>
              <a:ext cx="1479892" cy="2569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0x106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0x105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2683877"/>
              <a:ext cx="2964727" cy="3370873"/>
              <a:chOff x="226830" y="2683877"/>
              <a:chExt cx="2964727" cy="33708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2683877"/>
                <a:ext cx="2605272" cy="3356339"/>
                <a:chOff x="7027378" y="974102"/>
                <a:chExt cx="2605272" cy="3356339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72032" y="974102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322794"/>
                  <a:ext cx="2605272" cy="3007647"/>
                  <a:chOff x="7027378" y="1322794"/>
                  <a:chExt cx="2605272" cy="3007647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64507" y="1740648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54245" y="1040581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133184" y="2491793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789855" y="2235175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390367" y="3882321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55387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 != '\0')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p++;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955019" y="3215893"/>
            <a:ext cx="484068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6217920" y="4731601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E9469-4312-670F-9553-C5D59BF5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93040"/>
            <a:ext cx="6471920" cy="64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5C40A-DC55-924F-8AF4-744B873D26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372" y="2418591"/>
            <a:ext cx="11749628" cy="43056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array[ ], int size, FILE *stream)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 pointer (address) to an </a:t>
            </a:r>
            <a:r>
              <a:rPr lang="en-US" sz="2000" b="1" dirty="0">
                <a:solidFill>
                  <a:schemeClr val="accent1"/>
                </a:solidFill>
              </a:rPr>
              <a:t>array of char</a:t>
            </a:r>
            <a:endParaRPr lang="en-US" sz="2000" b="1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reads in at most </a:t>
            </a:r>
            <a:r>
              <a:rPr lang="en-US" sz="2000" b="1" dirty="0">
                <a:solidFill>
                  <a:srgbClr val="0070C0"/>
                </a:solidFill>
              </a:rPr>
              <a:t>one less than </a:t>
            </a:r>
            <a:r>
              <a:rPr lang="en-US" sz="2000" b="1" i="1" dirty="0">
                <a:solidFill>
                  <a:srgbClr val="FF0000"/>
                </a:solidFill>
              </a:rPr>
              <a:t>size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characters from </a:t>
            </a:r>
            <a:r>
              <a:rPr lang="en-US" sz="2000" b="1" i="1" dirty="0">
                <a:solidFill>
                  <a:srgbClr val="FF0000"/>
                </a:solidFill>
              </a:rPr>
              <a:t>stream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and stores them into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array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Reading stops after an 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or a newline '\n'</a:t>
            </a:r>
          </a:p>
          <a:p>
            <a:pPr lvl="1">
              <a:defRPr/>
            </a:pPr>
            <a:r>
              <a:rPr lang="en-US" sz="2000" dirty="0">
                <a:solidFill>
                  <a:schemeClr val="accent1"/>
                </a:solidFill>
              </a:rPr>
              <a:t>If a newline ('\n') is read, it is stored into the buffer</a:t>
            </a:r>
          </a:p>
          <a:p>
            <a:pPr lvl="1">
              <a:defRPr/>
            </a:pPr>
            <a:r>
              <a:rPr lang="en-US" sz="2000" b="1" dirty="0">
                <a:solidFill>
                  <a:schemeClr val="accent1"/>
                </a:solidFill>
              </a:rPr>
              <a:t>A terminating null byte ('\0') is always stored after the last character in the buffer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3">
              <a:defRPr/>
            </a:pPr>
            <a:endParaRPr lang="en-US" sz="1000" dirty="0"/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Returns a </a:t>
            </a:r>
            <a:r>
              <a:rPr lang="en-US" sz="2000" b="1" dirty="0">
                <a:solidFill>
                  <a:srgbClr val="FF0000"/>
                </a:solidFill>
              </a:rPr>
              <a:t>NULL at end of 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(or a read failure), otherwise a pointer to array (pointers later…)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F0D91-E215-FF4E-939B-66E980E9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3329"/>
            <a:ext cx="10515600" cy="381045"/>
          </a:xfrm>
        </p:spPr>
        <p:txBody>
          <a:bodyPr/>
          <a:lstStyle/>
          <a:p>
            <a:r>
              <a:rPr lang="en-US" dirty="0"/>
              <a:t>Simple String IO - Reading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93672AFB-27F0-9F43-9082-7AFB5DFA3A14}"/>
              </a:ext>
            </a:extLst>
          </p:cNvPr>
          <p:cNvGrpSpPr>
            <a:grpSpLocks/>
          </p:cNvGrpSpPr>
          <p:nvPr/>
        </p:nvGrpSpPr>
        <p:grpSpPr bwMode="auto">
          <a:xfrm>
            <a:off x="998854" y="5182795"/>
            <a:ext cx="7315200" cy="457200"/>
            <a:chOff x="576" y="2496"/>
            <a:chExt cx="4981" cy="288"/>
          </a:xfrm>
        </p:grpSpPr>
        <p:grpSp>
          <p:nvGrpSpPr>
            <p:cNvPr id="5" name="Group 45">
              <a:extLst>
                <a:ext uri="{FF2B5EF4-FFF2-40B4-BE49-F238E27FC236}">
                  <a16:creationId xmlns:a16="http://schemas.microsoft.com/office/drawing/2014/main" id="{17CD5680-2A52-684D-A203-C66A91158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2767" cy="288"/>
              <a:chOff x="533400" y="3048000"/>
              <a:chExt cx="8297733" cy="685800"/>
            </a:xfrm>
          </p:grpSpPr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B450D81C-3FED-624F-A7B2-B73880BA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CD807903-3F93-BF4B-9C07-93C4FF5F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950DE4D7-9B89-4442-B984-4E0A981D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2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C0F562C7-29F8-0540-9C14-922382ADD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1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0B3B81DA-364C-4D47-8F3E-8959B7FEC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2C742289-FD37-A04C-87FA-0AA93E24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667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90754A79-A734-7049-AF1A-89B830FE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5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22C6497D-DEEE-ED45-9B51-C830A1DD1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534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A34E3434-8FDD-BD42-A765-BD5B04989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08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D48F334D-7E99-BA46-A6DD-F9461F0E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8096A7C-94D3-0E40-A090-A8174313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F0234B5-EBF5-D44C-9C0A-C2D06EFB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\n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5453C34-6632-D547-BBA3-191C6364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AD1A7B8-C8A0-EB4F-8B3E-710F1CEB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4D29838-8165-064E-99AF-8CF8AE55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CB3C351-E212-1844-A8B3-00D560A0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B847CC3-10AB-AD49-A02E-35862FCB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2D5E34B-BF0A-BA48-8752-8344D40B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\0</a:t>
              </a:r>
            </a:p>
          </p:txBody>
        </p:sp>
      </p:grp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EF9B40D2-1FF1-9E4C-8DE8-34EE4550B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97848"/>
              </p:ext>
            </p:extLst>
          </p:nvPr>
        </p:nvGraphicFramePr>
        <p:xfrm>
          <a:off x="1441921" y="427048"/>
          <a:ext cx="8809924" cy="2011680"/>
        </p:xfrm>
        <a:graphic>
          <a:graphicData uri="http://schemas.openxmlformats.org/drawingml/2006/table">
            <a:tbl>
              <a:tblPr/>
              <a:tblGrid>
                <a:gridCol w="2748050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6061874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a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#include &lt;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*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[BFSZ];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BFSZ, stdin);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76916-DB3B-B14F-9726-A50297EA5D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FA0EF-321C-A045-B389-BEC88FD310AE}"/>
              </a:ext>
            </a:extLst>
          </p:cNvPr>
          <p:cNvSpPr txBox="1"/>
          <p:nvPr/>
        </p:nvSpPr>
        <p:spPr>
          <a:xfrm>
            <a:off x="7703842" y="872707"/>
            <a:ext cx="3403530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must pass the size of the array so </a:t>
            </a:r>
            <a:r>
              <a:rPr lang="en-US" dirty="0" err="1">
                <a:solidFill>
                  <a:srgbClr val="0070C0"/>
                </a:solidFill>
              </a:rPr>
              <a:t>fgets</a:t>
            </a:r>
            <a:r>
              <a:rPr lang="en-US" dirty="0">
                <a:solidFill>
                  <a:srgbClr val="0070C0"/>
                </a:solidFill>
              </a:rPr>
              <a:t>() knows how much space there is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42740EF-2212-7E4B-B97B-633C8DBE8524}"/>
              </a:ext>
            </a:extLst>
          </p:cNvPr>
          <p:cNvSpPr/>
          <p:nvPr/>
        </p:nvSpPr>
        <p:spPr>
          <a:xfrm>
            <a:off x="7928149" y="1834786"/>
            <a:ext cx="96811" cy="271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329680" y="832008"/>
            <a:ext cx="5590579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NULL)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NULL)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233680" y="1924452"/>
            <a:ext cx="5760719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NULL;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2309279" y="3621024"/>
            <a:ext cx="8505865" cy="31258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//watch short circuit here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2857680" y="1488034"/>
            <a:ext cx="7266236" cy="189859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copied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4114"/>
              </p:ext>
            </p:extLst>
          </p:nvPr>
        </p:nvGraphicFramePr>
        <p:xfrm>
          <a:off x="3029231" y="5878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65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92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F869B6-2736-DD3C-461C-38456D5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cannot write to an immutable literal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6A0E56-2FBF-7D44-20BD-F9E05C5E0C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00060" y="1666850"/>
            <a:ext cx="9217025" cy="38631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You can use &amp; to get the address of an anonymous variable as shown</a:t>
            </a:r>
          </a:p>
          <a:p>
            <a:pPr lvl="1"/>
            <a:r>
              <a:rPr lang="en-US" dirty="0"/>
              <a:t>Though the </a:t>
            </a:r>
            <a:r>
              <a:rPr lang="en-US" dirty="0" err="1"/>
              <a:t>Rvalue</a:t>
            </a:r>
            <a:r>
              <a:rPr lang="en-US" dirty="0"/>
              <a:t> of "Hello" is the address </a:t>
            </a:r>
          </a:p>
          <a:p>
            <a:r>
              <a:rPr lang="en-US" dirty="0"/>
              <a:t>You cannot write to an immutable literal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B6DED8-9049-B6DA-D760-3861BA25CE11}"/>
              </a:ext>
            </a:extLst>
          </p:cNvPr>
          <p:cNvSpPr/>
          <p:nvPr/>
        </p:nvSpPr>
        <p:spPr bwMode="auto">
          <a:xfrm>
            <a:off x="2991166" y="2907576"/>
            <a:ext cx="5834811" cy="207377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"Hello";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(char *) &amp;"Hello";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'a';           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("%s\n",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7F76F-4444-D56E-5E69-743E9052A1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184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	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80125"/>
              </p:ext>
            </p:extLst>
          </p:nvPr>
        </p:nvGraphicFramePr>
        <p:xfrm>
          <a:off x="8983479" y="2056562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8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557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851425" y="248496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881702" y="2043065"/>
          <a:ext cx="691634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0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66492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5110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43415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40968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35015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1719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72700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562265" y="2032818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837756" y="2228417"/>
            <a:ext cx="1043947" cy="380305"/>
            <a:chOff x="1837756" y="2228417"/>
            <a:chExt cx="1043947" cy="38030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37" y="2608578"/>
              <a:ext cx="962266" cy="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837756" y="2228417"/>
              <a:ext cx="1043946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763450" y="1975873"/>
            <a:ext cx="814023" cy="725022"/>
            <a:chOff x="200479" y="3177439"/>
            <a:chExt cx="814023" cy="7250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3287493" y="3814090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516989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2535893" y="3829359"/>
            <a:ext cx="817853" cy="691342"/>
            <a:chOff x="1843693" y="4219985"/>
            <a:chExt cx="817853" cy="691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632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546023" y="4337590"/>
            <a:ext cx="917185" cy="1478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235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3581667" y="3315890"/>
            <a:ext cx="6323442" cy="1443073"/>
            <a:chOff x="2863002" y="3308945"/>
            <a:chExt cx="6323442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 rot="21440690">
              <a:off x="3080621" y="3370697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(address)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002" y="3980103"/>
              <a:ext cx="1576803" cy="51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 rot="3240158">
            <a:off x="3102507" y="501671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39359" y="2700895"/>
            <a:ext cx="2412775" cy="3595068"/>
            <a:chOff x="352497" y="2711732"/>
            <a:chExt cx="2412775" cy="3595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183110" y="2711732"/>
              <a:ext cx="49349" cy="261332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23011" y="4346872"/>
              <a:ext cx="1242261" cy="103659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42742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4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1" y="0"/>
            <a:ext cx="11139645" cy="425130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20682" y="3965659"/>
            <a:ext cx="4872634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(void)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shut up the compiler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574258" y="4153587"/>
            <a:ext cx="569013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(void)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shut up the compiler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294708" y="92348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22743" y="160950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25780" y="126796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06420" y="126796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01322" y="93151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05545" y="162385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67012" y="362710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45405" y="362189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67012" y="316538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45405" y="316017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21652" y="915971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395769" y="60309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292278" y="545149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385642" y="197321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40869" y="1865185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62486" y="146023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62486" y="1108910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75190" y="372471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41410" y="372471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30186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18962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07738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496514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885290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74066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55323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34536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22670" y="24631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03927" y="24631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883140" y="24631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17523" y="11022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596736" y="11022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41750" y="2999677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382219" y="452537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66929" y="1802063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1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/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used by the string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3535358" y="3732053"/>
            <a:ext cx="5791521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  //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4257099" y="2812015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7398"/>
              </p:ext>
            </p:extLst>
          </p:nvPr>
        </p:nvGraphicFramePr>
        <p:xfrm>
          <a:off x="3302422" y="1775336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4696983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750351" y="2940960"/>
            <a:ext cx="3953730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300511" y="4761446"/>
            <a:ext cx="76562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2 + 1;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now points at 5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9F4277-1DEE-3370-D47C-E421128770C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0433949"/>
              </p:ext>
            </p:extLst>
          </p:nvPr>
        </p:nvGraphicFramePr>
        <p:xfrm>
          <a:off x="5136666" y="751480"/>
          <a:ext cx="6941153" cy="3444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4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1400486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sentinel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  <a:r>
              <a:rPr lang="en-US" sz="2200" dirty="0">
                <a:solidFill>
                  <a:srgbClr val="0070C0"/>
                </a:solidFill>
              </a:rPr>
              <a:t>(but only </a:t>
            </a:r>
            <a:r>
              <a:rPr lang="en-US" sz="2200" i="1" dirty="0">
                <a:solidFill>
                  <a:schemeClr val="accent3"/>
                </a:solidFill>
              </a:rPr>
              <a:t>cat</a:t>
            </a:r>
            <a:r>
              <a:rPr lang="en-US" sz="2200" dirty="0">
                <a:solidFill>
                  <a:srgbClr val="0070C0"/>
                </a:solidFill>
              </a:rPr>
              <a:t> is seen as the string)</a:t>
            </a:r>
            <a:endParaRPr lang="en-US" sz="2200" u="sng" dirty="0">
              <a:solidFill>
                <a:srgbClr val="0070C0"/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first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51974</TotalTime>
  <Words>7246</Words>
  <Application>Microsoft Macintosh PowerPoint</Application>
  <PresentationFormat>Widescreen</PresentationFormat>
  <Paragraphs>1359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Regular</vt:lpstr>
      <vt:lpstr>Calibri</vt:lpstr>
      <vt:lpstr>Cambria Math</vt:lpstr>
      <vt:lpstr>Consolas</vt:lpstr>
      <vt:lpstr>Courier New</vt:lpstr>
      <vt:lpstr>Menlo</vt:lpstr>
      <vt:lpstr>Wingdings</vt:lpstr>
      <vt:lpstr>Theme1</vt:lpstr>
      <vt:lpstr>PowerPoint Presentation</vt:lpstr>
      <vt:lpstr>PowerPoint Presentation</vt:lpstr>
      <vt:lpstr>Fast Ways to Traverse an Array: Use a Limit Pointer</vt:lpstr>
      <vt:lpstr>C Precedence and Pointers</vt:lpstr>
      <vt:lpstr>Example of a hard-to-understand pointer statement</vt:lpstr>
      <vt:lpstr>C Strings - 1</vt:lpstr>
      <vt:lpstr>C Strings - 2</vt:lpstr>
      <vt:lpstr>Defining Strings: Initialization</vt:lpstr>
      <vt:lpstr>Background: Different Ways to Pass Parameters</vt:lpstr>
      <vt:lpstr>Passing Parameters – Call by Value Example</vt:lpstr>
      <vt:lpstr>Output Parameters (Mimics Call by Reference)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Reference: Some String Routines in libc (#include &lt;string.h&gt;)</vt:lpstr>
      <vt:lpstr>Do not overuse strlen()</vt:lpstr>
      <vt:lpstr>The NULL Constant and Pointers</vt:lpstr>
      <vt:lpstr>Using the NULL Pointer</vt:lpstr>
      <vt:lpstr>Simple String IO - Reading</vt:lpstr>
      <vt:lpstr>Pointer returns from a function call</vt:lpstr>
      <vt:lpstr>Returning a Pointer To a Local Variable (Dangling Pointer) </vt:lpstr>
      <vt:lpstr>Copying Strings: Use the Sentinel; libc:  strncpy()</vt:lpstr>
      <vt:lpstr>String Literals (Read-Only) in Expressions</vt:lpstr>
      <vt:lpstr>String Literals, Mutable and Immutable arrays - 1</vt:lpstr>
      <vt:lpstr>You cannot write to an immutable literal</vt:lpstr>
      <vt:lpstr>2D Arrays</vt:lpstr>
      <vt:lpstr>2D Array of Char (where elements may contain strings)</vt:lpstr>
      <vt:lpstr>Pointer Array to Strings (This is NOT a 2D array)</vt:lpstr>
      <vt:lpstr>String Literals, Mutable and Immutable arrays - 2</vt:lpstr>
      <vt:lpstr>Pointer Array to Mutable Strings</vt:lpstr>
      <vt:lpstr>Pointer Array to Strings</vt:lpstr>
      <vt:lpstr>main() Command line arguments: argc, argv</vt:lpstr>
      <vt:lpstr>main() Command line arguments: argc, argv</vt:lpstr>
      <vt:lpstr>Printing argv char at a time</vt:lpstr>
      <vt:lpstr>main() Command line arguments: argc, argv</vt:lpstr>
      <vt:lpstr>Extra Slides</vt:lpstr>
      <vt:lpstr>Memory Size</vt:lpstr>
      <vt:lpstr>Fixed size types in C (later addition to C)</vt:lpstr>
      <vt:lpstr>Defining Strings: Initialization Equivalents</vt:lpstr>
      <vt:lpstr>Pointer Practice </vt:lpstr>
      <vt:lpstr>strtol() and strtoul() examples of passing a pointer to a pointer</vt:lpstr>
      <vt:lpstr>strtol() and strtoul() examples of passing a pointer to a pointer</vt:lpstr>
      <vt:lpstr>Copying Strings: Use the Sentinel; libc: strcpy()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2522</cp:revision>
  <cp:lastPrinted>2024-04-23T17:36:20Z</cp:lastPrinted>
  <dcterms:created xsi:type="dcterms:W3CDTF">2018-10-05T16:35:28Z</dcterms:created>
  <dcterms:modified xsi:type="dcterms:W3CDTF">2024-04-24T16:32:51Z</dcterms:modified>
  <cp:category/>
</cp:coreProperties>
</file>