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63"/>
  </p:notesMasterIdLst>
  <p:handoutMasterIdLst>
    <p:handoutMasterId r:id="rId64"/>
  </p:handoutMasterIdLst>
  <p:sldIdLst>
    <p:sldId id="2727" r:id="rId2"/>
    <p:sldId id="2728" r:id="rId3"/>
    <p:sldId id="2731" r:id="rId4"/>
    <p:sldId id="2730" r:id="rId5"/>
    <p:sldId id="2520" r:id="rId6"/>
    <p:sldId id="2811" r:id="rId7"/>
    <p:sldId id="2756" r:id="rId8"/>
    <p:sldId id="2553" r:id="rId9"/>
    <p:sldId id="2757" r:id="rId10"/>
    <p:sldId id="2554" r:id="rId11"/>
    <p:sldId id="2758" r:id="rId12"/>
    <p:sldId id="2628" r:id="rId13"/>
    <p:sldId id="2759" r:id="rId14"/>
    <p:sldId id="2629" r:id="rId15"/>
    <p:sldId id="2555" r:id="rId16"/>
    <p:sldId id="2760" r:id="rId17"/>
    <p:sldId id="2627" r:id="rId18"/>
    <p:sldId id="2761" r:id="rId19"/>
    <p:sldId id="2715" r:id="rId20"/>
    <p:sldId id="2762" r:id="rId21"/>
    <p:sldId id="2732" r:id="rId22"/>
    <p:sldId id="2630" r:id="rId23"/>
    <p:sldId id="2415" r:id="rId24"/>
    <p:sldId id="2702" r:id="rId25"/>
    <p:sldId id="2416" r:id="rId26"/>
    <p:sldId id="2810" r:id="rId27"/>
    <p:sldId id="1818" r:id="rId28"/>
    <p:sldId id="2720" r:id="rId29"/>
    <p:sldId id="2420" r:id="rId30"/>
    <p:sldId id="2763" r:id="rId31"/>
    <p:sldId id="2692" r:id="rId32"/>
    <p:sldId id="2725" r:id="rId33"/>
    <p:sldId id="2733" r:id="rId34"/>
    <p:sldId id="2666" r:id="rId35"/>
    <p:sldId id="2461" r:id="rId36"/>
    <p:sldId id="2736" r:id="rId37"/>
    <p:sldId id="1858" r:id="rId38"/>
    <p:sldId id="2439" r:id="rId39"/>
    <p:sldId id="2735" r:id="rId40"/>
    <p:sldId id="2548" r:id="rId41"/>
    <p:sldId id="2764" r:id="rId42"/>
    <p:sldId id="2717" r:id="rId43"/>
    <p:sldId id="2418" r:id="rId44"/>
    <p:sldId id="2672" r:id="rId45"/>
    <p:sldId id="2633" r:id="rId46"/>
    <p:sldId id="2428" r:id="rId47"/>
    <p:sldId id="2719" r:id="rId48"/>
    <p:sldId id="2425" r:id="rId49"/>
    <p:sldId id="2813" r:id="rId50"/>
    <p:sldId id="2534" r:id="rId51"/>
    <p:sldId id="2539" r:id="rId52"/>
    <p:sldId id="2818" r:id="rId53"/>
    <p:sldId id="2742" r:id="rId54"/>
    <p:sldId id="2814" r:id="rId55"/>
    <p:sldId id="2703" r:id="rId56"/>
    <p:sldId id="2755" r:id="rId57"/>
    <p:sldId id="2817" r:id="rId58"/>
    <p:sldId id="2816" r:id="rId59"/>
    <p:sldId id="2820" r:id="rId60"/>
    <p:sldId id="2589" r:id="rId61"/>
    <p:sldId id="2749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48F"/>
    <a:srgbClr val="F37440"/>
    <a:srgbClr val="2C895B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7532"/>
  </p:normalViewPr>
  <p:slideViewPr>
    <p:cSldViewPr snapToGrid="0" snapToObjects="1">
      <p:cViewPr varScale="1">
        <p:scale>
          <a:sx n="125" d="100"/>
          <a:sy n="125" d="100"/>
        </p:scale>
        <p:origin x="1240" y="17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3/23/24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3/23/24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99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69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74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33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15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33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98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36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58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4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C3E541-0FA0-7325-FAE6-FF6014CFC8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084" b="816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284A5-52D4-8248-9994-D0170CAABD85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3ED540-6ECC-2942-B690-AC4C269DE37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2F4F-95EB-1E40-AA80-EC7B49667196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8EDE4DD-7794-F84D-8B90-2BC2915013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85957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E84EB81-7E87-E543-B9C5-F004B31BFEC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" y="22721"/>
            <a:ext cx="1219200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56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6" r:id="rId2"/>
    <p:sldLayoutId id="2147483768" r:id="rId3"/>
    <p:sldLayoutId id="2147483769" r:id="rId4"/>
    <p:sldLayoutId id="2147483774" r:id="rId5"/>
    <p:sldLayoutId id="2147483794" r:id="rId6"/>
    <p:sldLayoutId id="2147483772" r:id="rId7"/>
    <p:sldLayoutId id="2147483773" r:id="rId8"/>
    <p:sldLayoutId id="2147483795" r:id="rId9"/>
    <p:sldLayoutId id="2147483796" r:id="rId10"/>
    <p:sldLayoutId id="2147483778" r:id="rId11"/>
    <p:sldLayoutId id="2147483779" r:id="rId12"/>
    <p:sldLayoutId id="2147483782" r:id="rId13"/>
    <p:sldLayoutId id="2147483790" r:id="rId14"/>
    <p:sldLayoutId id="2147483793" r:id="rId15"/>
    <p:sldLayoutId id="2147483797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slideLayout" Target="../slideLayouts/slideLayout3.xml"/><Relationship Id="rId8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47.xml"/><Relationship Id="rId18" Type="http://schemas.openxmlformats.org/officeDocument/2006/relationships/tags" Target="../tags/tag52.xml"/><Relationship Id="rId26" Type="http://schemas.openxmlformats.org/officeDocument/2006/relationships/tags" Target="../tags/tag60.xml"/><Relationship Id="rId3" Type="http://schemas.openxmlformats.org/officeDocument/2006/relationships/tags" Target="../tags/tag37.xml"/><Relationship Id="rId21" Type="http://schemas.openxmlformats.org/officeDocument/2006/relationships/tags" Target="../tags/tag55.xml"/><Relationship Id="rId34" Type="http://schemas.openxmlformats.org/officeDocument/2006/relationships/tags" Target="../tags/tag68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5" Type="http://schemas.openxmlformats.org/officeDocument/2006/relationships/tags" Target="../tags/tag59.xml"/><Relationship Id="rId33" Type="http://schemas.openxmlformats.org/officeDocument/2006/relationships/tags" Target="../tags/tag67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tags" Target="../tags/tag54.xml"/><Relationship Id="rId29" Type="http://schemas.openxmlformats.org/officeDocument/2006/relationships/tags" Target="../tags/tag63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24" Type="http://schemas.openxmlformats.org/officeDocument/2006/relationships/tags" Target="../tags/tag58.xml"/><Relationship Id="rId32" Type="http://schemas.openxmlformats.org/officeDocument/2006/relationships/tags" Target="../tags/tag66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23" Type="http://schemas.openxmlformats.org/officeDocument/2006/relationships/tags" Target="../tags/tag57.xml"/><Relationship Id="rId28" Type="http://schemas.openxmlformats.org/officeDocument/2006/relationships/tags" Target="../tags/tag62.xml"/><Relationship Id="rId10" Type="http://schemas.openxmlformats.org/officeDocument/2006/relationships/tags" Target="../tags/tag44.xml"/><Relationship Id="rId19" Type="http://schemas.openxmlformats.org/officeDocument/2006/relationships/tags" Target="../tags/tag53.xml"/><Relationship Id="rId31" Type="http://schemas.openxmlformats.org/officeDocument/2006/relationships/tags" Target="../tags/tag65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Relationship Id="rId22" Type="http://schemas.openxmlformats.org/officeDocument/2006/relationships/tags" Target="../tags/tag56.xml"/><Relationship Id="rId27" Type="http://schemas.openxmlformats.org/officeDocument/2006/relationships/tags" Target="../tags/tag61.xml"/><Relationship Id="rId30" Type="http://schemas.openxmlformats.org/officeDocument/2006/relationships/tags" Target="../tags/tag64.xml"/><Relationship Id="rId35" Type="http://schemas.openxmlformats.org/officeDocument/2006/relationships/slideLayout" Target="../slideLayouts/slideLayout3.xml"/><Relationship Id="rId8" Type="http://schemas.openxmlformats.org/officeDocument/2006/relationships/tags" Target="../tags/tag4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4059811" y="1492341"/>
            <a:ext cx="4072378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Programming Part 2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1.05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4480" y="1308834"/>
            <a:ext cx="11563298" cy="401051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In C, there is a </a:t>
            </a:r>
            <a:r>
              <a:rPr lang="en-US" sz="2400" i="1" dirty="0">
                <a:solidFill>
                  <a:schemeClr val="accent5"/>
                </a:solidFill>
              </a:rPr>
              <a:t>variable </a:t>
            </a:r>
            <a:r>
              <a:rPr lang="en-US" sz="2400" b="1" i="1" dirty="0">
                <a:solidFill>
                  <a:schemeClr val="accent5"/>
                </a:solidFill>
              </a:rPr>
              <a:t>type</a:t>
            </a:r>
            <a:r>
              <a:rPr lang="en-US" sz="2400" i="1" dirty="0">
                <a:solidFill>
                  <a:schemeClr val="accent5"/>
                </a:solidFill>
              </a:rPr>
              <a:t> </a:t>
            </a:r>
            <a:r>
              <a:rPr lang="en-US" sz="2400" dirty="0"/>
              <a:t>for </a:t>
            </a:r>
            <a:r>
              <a:rPr lang="en-US" sz="2400" b="1" dirty="0"/>
              <a:t>storing an address</a:t>
            </a:r>
            <a:r>
              <a:rPr lang="en-US" sz="2400" dirty="0"/>
              <a:t>: a </a:t>
            </a:r>
            <a:r>
              <a:rPr lang="en-US" sz="2400" b="1" i="1" dirty="0">
                <a:solidFill>
                  <a:schemeClr val="accent1"/>
                </a:solidFill>
              </a:rPr>
              <a:t>pointer</a:t>
            </a:r>
            <a:r>
              <a:rPr lang="en-US" sz="2400" dirty="0"/>
              <a:t> 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Contents</a:t>
            </a:r>
            <a:r>
              <a:rPr lang="en-US" sz="2400" dirty="0">
                <a:solidFill>
                  <a:srgbClr val="0070C0"/>
                </a:solidFill>
              </a:rPr>
              <a:t> of a pointer </a:t>
            </a:r>
            <a:r>
              <a:rPr lang="en-US" sz="2400" dirty="0"/>
              <a:t>is an </a:t>
            </a:r>
            <a:r>
              <a:rPr lang="en-US" sz="2400" b="1" u="sng" dirty="0">
                <a:solidFill>
                  <a:srgbClr val="0070C0"/>
                </a:solidFill>
              </a:rPr>
              <a:t>unsigned</a:t>
            </a:r>
            <a:r>
              <a:rPr lang="en-US" sz="2400" dirty="0"/>
              <a:t> (0+, positive numbers) </a:t>
            </a:r>
            <a:r>
              <a:rPr lang="en-US" sz="2400" b="1" u="sng" dirty="0">
                <a:solidFill>
                  <a:srgbClr val="0070C0"/>
                </a:solidFill>
              </a:rPr>
              <a:t>memory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u="sng" dirty="0">
                <a:solidFill>
                  <a:srgbClr val="0070C0"/>
                </a:solidFill>
              </a:rPr>
              <a:t>address</a:t>
            </a:r>
          </a:p>
          <a:p>
            <a:pPr lvl="2"/>
            <a:endParaRPr lang="en-US" sz="2000" dirty="0"/>
          </a:p>
          <a:p>
            <a:r>
              <a:rPr lang="en-US" sz="2400" dirty="0"/>
              <a:t>When the </a:t>
            </a:r>
            <a:r>
              <a:rPr lang="en-US" sz="2400" b="1" dirty="0" err="1">
                <a:solidFill>
                  <a:srgbClr val="FF0000"/>
                </a:solidFill>
              </a:rPr>
              <a:t>Rside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of a variable </a:t>
            </a:r>
            <a:r>
              <a:rPr lang="en-US" sz="2400" dirty="0"/>
              <a:t>contains a </a:t>
            </a:r>
            <a:r>
              <a:rPr lang="en-US" sz="2400" b="1" dirty="0">
                <a:solidFill>
                  <a:srgbClr val="0070C0"/>
                </a:solidFill>
              </a:rPr>
              <a:t>memory address</a:t>
            </a:r>
            <a:r>
              <a:rPr lang="en-US" sz="2400" dirty="0"/>
              <a:t>, (it </a:t>
            </a:r>
            <a:r>
              <a:rPr lang="en-US" sz="2400" b="1" dirty="0">
                <a:solidFill>
                  <a:srgbClr val="0070C0"/>
                </a:solidFill>
              </a:rPr>
              <a:t>evaluates</a:t>
            </a:r>
            <a:r>
              <a:rPr lang="en-US" sz="2400" dirty="0"/>
              <a:t> to an </a:t>
            </a:r>
            <a:r>
              <a:rPr lang="en-US" sz="2400" b="1" dirty="0">
                <a:solidFill>
                  <a:srgbClr val="0070C0"/>
                </a:solidFill>
              </a:rPr>
              <a:t>address</a:t>
            </a:r>
            <a:r>
              <a:rPr lang="en-US" sz="2400" dirty="0"/>
              <a:t>) the variable is called a </a:t>
            </a:r>
            <a:r>
              <a:rPr lang="en-US" sz="2400" b="1" dirty="0">
                <a:solidFill>
                  <a:schemeClr val="accent5"/>
                </a:solidFill>
              </a:rPr>
              <a:t>pointer variable</a:t>
            </a:r>
            <a:endParaRPr lang="en-US" sz="2400" b="1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sz="2000" dirty="0"/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accent5"/>
                </a:solidFill>
              </a:rPr>
              <a:t>pointer</a:t>
            </a:r>
            <a:r>
              <a:rPr lang="en-US" sz="2400" dirty="0"/>
              <a:t> is defined by placing a </a:t>
            </a:r>
            <a:r>
              <a:rPr lang="en-US" sz="2400" b="1" i="1" dirty="0">
                <a:solidFill>
                  <a:schemeClr val="accent1"/>
                </a:solidFill>
              </a:rPr>
              <a:t>star (</a:t>
            </a:r>
            <a:r>
              <a:rPr lang="en-US" sz="2400" dirty="0"/>
              <a:t>or </a:t>
            </a:r>
            <a:r>
              <a:rPr lang="en-US" sz="2400" b="1" i="1" dirty="0">
                <a:solidFill>
                  <a:schemeClr val="accent1"/>
                </a:solidFill>
              </a:rPr>
              <a:t>asterisk) </a:t>
            </a:r>
            <a:r>
              <a:rPr lang="en-US" sz="2400" b="1" dirty="0">
                <a:solidFill>
                  <a:schemeClr val="accent1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b="1" dirty="0">
                <a:solidFill>
                  <a:schemeClr val="accent1"/>
                </a:solidFill>
              </a:rPr>
              <a:t>) </a:t>
            </a:r>
            <a:r>
              <a:rPr lang="en-US" sz="2400" b="1" i="1" u="sng" dirty="0">
                <a:solidFill>
                  <a:schemeClr val="accent1"/>
                </a:solidFill>
              </a:rPr>
              <a:t>before</a:t>
            </a:r>
            <a:r>
              <a:rPr lang="en-US" sz="2400" i="1" dirty="0"/>
              <a:t> </a:t>
            </a:r>
            <a:r>
              <a:rPr lang="en-US" sz="2400" dirty="0"/>
              <a:t>the identifier (name) 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8D75B-BE9E-2E49-B916-34CF1C2001AF}"/>
              </a:ext>
            </a:extLst>
          </p:cNvPr>
          <p:cNvSpPr txBox="1"/>
          <p:nvPr/>
        </p:nvSpPr>
        <p:spPr>
          <a:xfrm>
            <a:off x="458493" y="4753914"/>
            <a:ext cx="1127501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defines a pointer; name contains address of a variable of type</a:t>
            </a:r>
          </a:p>
        </p:txBody>
      </p:sp>
    </p:spTree>
    <p:extLst>
      <p:ext uri="{BB962C8B-B14F-4D97-AF65-F5344CB8AC3E}">
        <p14:creationId xmlns:p14="http://schemas.microsoft.com/office/powerpoint/2010/main" val="77851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4480" y="464773"/>
            <a:ext cx="11563298" cy="627322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endParaRPr lang="en-US" sz="2200" dirty="0"/>
          </a:p>
          <a:p>
            <a:r>
              <a:rPr lang="en-US" sz="2400" dirty="0"/>
              <a:t>You also must specify the </a:t>
            </a:r>
            <a:r>
              <a:rPr lang="en-US" sz="2400" dirty="0">
                <a:solidFill>
                  <a:srgbClr val="0070C0"/>
                </a:solidFill>
              </a:rPr>
              <a:t>type of variable </a:t>
            </a:r>
            <a:r>
              <a:rPr lang="en-US" sz="2400" dirty="0"/>
              <a:t>to which the pointer points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Recommended: </a:t>
            </a:r>
            <a:r>
              <a:rPr lang="en-US" sz="2400" dirty="0"/>
              <a:t>be careful when defining multiple pointers on the same line:</a:t>
            </a:r>
          </a:p>
          <a:p>
            <a:pPr marL="354012" lvl="1" indent="0">
              <a:buNone/>
            </a:pPr>
            <a:r>
              <a:rPr lang="en-US" sz="2400" dirty="0"/>
              <a:t>				is not the same as: </a:t>
            </a:r>
          </a:p>
          <a:p>
            <a:pPr marL="354012" lvl="1" indent="0">
              <a:buNone/>
            </a:pPr>
            <a:endParaRPr lang="en-US" sz="2400" dirty="0"/>
          </a:p>
          <a:p>
            <a:pPr marL="354012" lvl="1" indent="0">
              <a:buNone/>
            </a:pPr>
            <a:r>
              <a:rPr lang="en-US" sz="2400" dirty="0"/>
              <a:t>Use instead: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1053475" y="1481604"/>
            <a:ext cx="8922239" cy="10451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/* p contains the address of an integer */</a:t>
            </a:r>
            <a:endParaRPr lang="en-US" sz="20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"points at"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of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p) */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8D75B-BE9E-2E49-B916-34CF1C2001AF}"/>
              </a:ext>
            </a:extLst>
          </p:cNvPr>
          <p:cNvSpPr txBox="1"/>
          <p:nvPr/>
        </p:nvSpPr>
        <p:spPr>
          <a:xfrm>
            <a:off x="486592" y="569304"/>
            <a:ext cx="1127501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defines a pointer; name contains address of a variable of type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F15BFE-2743-3B48-883C-4C8559C0FC2B}"/>
              </a:ext>
            </a:extLst>
          </p:cNvPr>
          <p:cNvGrpSpPr/>
          <p:nvPr/>
        </p:nvGrpSpPr>
        <p:grpSpPr>
          <a:xfrm>
            <a:off x="1774091" y="4603422"/>
            <a:ext cx="7478110" cy="537587"/>
            <a:chOff x="1668583" y="5074268"/>
            <a:chExt cx="7478110" cy="5375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F172AA-6837-AD45-8FB8-4D0AD10E96D0}"/>
                </a:ext>
              </a:extLst>
            </p:cNvPr>
            <p:cNvSpPr txBox="1"/>
            <p:nvPr/>
          </p:nvSpPr>
          <p:spPr>
            <a:xfrm>
              <a:off x="1668583" y="5150190"/>
              <a:ext cx="226755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p1, p2;  </a:t>
              </a:r>
              <a:endParaRPr lang="en-US" sz="24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4F7AC2-B729-0647-8785-17466D01D784}"/>
                </a:ext>
              </a:extLst>
            </p:cNvPr>
            <p:cNvSpPr txBox="1"/>
            <p:nvPr/>
          </p:nvSpPr>
          <p:spPr>
            <a:xfrm>
              <a:off x="6745227" y="5074268"/>
              <a:ext cx="2401466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p1,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p2;  </a:t>
              </a:r>
              <a:endParaRPr lang="en-US" sz="24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076221B-8E97-EA4B-A3F4-0A55E7A63E90}"/>
              </a:ext>
            </a:extLst>
          </p:cNvPr>
          <p:cNvSpPr txBox="1"/>
          <p:nvPr/>
        </p:nvSpPr>
        <p:spPr>
          <a:xfrm>
            <a:off x="2565468" y="5562230"/>
            <a:ext cx="158683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p1;</a:t>
            </a:r>
          </a:p>
          <a:p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p2;  </a:t>
            </a:r>
            <a:endParaRPr lang="en-US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FF0CF1-B302-6C47-B431-753B45D9AED8}"/>
              </a:ext>
            </a:extLst>
          </p:cNvPr>
          <p:cNvGrpSpPr/>
          <p:nvPr/>
        </p:nvGrpSpPr>
        <p:grpSpPr>
          <a:xfrm>
            <a:off x="3967940" y="2703780"/>
            <a:ext cx="1710968" cy="1149927"/>
            <a:chOff x="10096179" y="3174570"/>
            <a:chExt cx="1710968" cy="114992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35A41C-83E5-8448-9CA3-1468ADD93A48}"/>
                </a:ext>
              </a:extLst>
            </p:cNvPr>
            <p:cNvSpPr txBox="1"/>
            <p:nvPr/>
          </p:nvSpPr>
          <p:spPr>
            <a:xfrm>
              <a:off x="10409085" y="3198167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42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4F4463-DA2C-DE42-B061-6E0B18E0B034}"/>
                </a:ext>
              </a:extLst>
            </p:cNvPr>
            <p:cNvSpPr txBox="1"/>
            <p:nvPr/>
          </p:nvSpPr>
          <p:spPr>
            <a:xfrm>
              <a:off x="10096179" y="3174570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C0ADDE-9700-2743-9CDC-827B64D86848}"/>
                </a:ext>
              </a:extLst>
            </p:cNvPr>
            <p:cNvSpPr txBox="1"/>
            <p:nvPr/>
          </p:nvSpPr>
          <p:spPr>
            <a:xfrm>
              <a:off x="10392709" y="3862832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25B50E-BC5F-5645-8F32-94D194C34F04}"/>
                </a:ext>
              </a:extLst>
            </p:cNvPr>
            <p:cNvSpPr txBox="1"/>
            <p:nvPr/>
          </p:nvSpPr>
          <p:spPr>
            <a:xfrm>
              <a:off x="10096179" y="381905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5" name="U-Turn Arrow 14">
              <a:extLst>
                <a:ext uri="{FF2B5EF4-FFF2-40B4-BE49-F238E27FC236}">
                  <a16:creationId xmlns:a16="http://schemas.microsoft.com/office/drawing/2014/main" id="{6B724B5C-4A22-D44D-8321-86AC512CBD9B}"/>
                </a:ext>
              </a:extLst>
            </p:cNvPr>
            <p:cNvSpPr/>
            <p:nvPr/>
          </p:nvSpPr>
          <p:spPr>
            <a:xfrm rot="5400000" flipH="1">
              <a:off x="11018331" y="3320605"/>
              <a:ext cx="830996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77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8" grpId="0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87429" y="509280"/>
            <a:ext cx="10307725" cy="616408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accent5"/>
                </a:solidFill>
                <a:cs typeface="Courier New" panose="02070309020205020404" pitchFamily="49" charset="0"/>
              </a:rPr>
              <a:t>Pointers are </a:t>
            </a:r>
            <a:r>
              <a:rPr lang="en-US" sz="2200" b="1" u="sng" dirty="0">
                <a:solidFill>
                  <a:schemeClr val="accent5"/>
                </a:solidFill>
                <a:cs typeface="Courier New" panose="02070309020205020404" pitchFamily="49" charset="0"/>
              </a:rPr>
              <a:t>typed</a:t>
            </a:r>
            <a:r>
              <a:rPr lang="en-US" sz="2200" dirty="0">
                <a:cs typeface="Courier New" panose="02070309020205020404" pitchFamily="49" charset="0"/>
              </a:rPr>
              <a:t>! Why?</a:t>
            </a:r>
          </a:p>
          <a:p>
            <a:pPr lvl="1"/>
            <a:r>
              <a:rPr lang="en-US" sz="2200" dirty="0"/>
              <a:t>The compiler needs the </a:t>
            </a:r>
            <a:r>
              <a:rPr lang="en-US" sz="2200" dirty="0">
                <a:solidFill>
                  <a:srgbClr val="0070C0"/>
                </a:solidFill>
              </a:rPr>
              <a:t>size </a:t>
            </a:r>
            <a:r>
              <a:rPr lang="en-US" sz="2200" dirty="0">
                <a:solidFill>
                  <a:schemeClr val="tx2"/>
                </a:solidFill>
              </a:rPr>
              <a:t>(</a:t>
            </a:r>
            <a:r>
              <a:rPr lang="en-US" sz="2200" dirty="0" err="1">
                <a:solidFill>
                  <a:srgbClr val="2C895B"/>
                </a:solidFill>
              </a:rPr>
              <a:t>sizeof</a:t>
            </a:r>
            <a:r>
              <a:rPr lang="en-US" sz="2200" dirty="0">
                <a:solidFill>
                  <a:srgbClr val="2C895B"/>
                </a:solidFill>
              </a:rPr>
              <a:t>()</a:t>
            </a:r>
            <a:r>
              <a:rPr lang="en-US" sz="2200" dirty="0">
                <a:solidFill>
                  <a:schemeClr val="tx2"/>
                </a:solidFill>
              </a:rPr>
              <a:t>)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dirty="0">
                <a:solidFill>
                  <a:schemeClr val="tx2"/>
                </a:solidFill>
              </a:rPr>
              <a:t>of the data </a:t>
            </a:r>
            <a:r>
              <a:rPr lang="en-US" sz="2200" b="1" dirty="0">
                <a:solidFill>
                  <a:srgbClr val="0070C0"/>
                </a:solidFill>
              </a:rPr>
              <a:t>you are pointing at </a:t>
            </a:r>
            <a:r>
              <a:rPr lang="en-US" sz="2200" dirty="0"/>
              <a:t>(number of bytes to access)</a:t>
            </a:r>
          </a:p>
          <a:p>
            <a:r>
              <a:rPr lang="en-US" sz="2200" dirty="0"/>
              <a:t>A pointer definition: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points at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p) */</a:t>
            </a:r>
          </a:p>
          <a:p>
            <a:r>
              <a:rPr lang="en-US" sz="2200" dirty="0"/>
              <a:t>Is the same as writing the following definition and assignment statements</a:t>
            </a:r>
          </a:p>
          <a:p>
            <a:pPr marL="679450" lvl="2" indent="0"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	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is defined (not initialized) */</a:t>
            </a:r>
          </a:p>
          <a:p>
            <a:pPr marL="679450" lvl="2" indent="0"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points at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 */</a:t>
            </a:r>
          </a:p>
          <a:p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5"/>
                </a:solidFill>
              </a:rPr>
              <a:t>is part of the definition of p </a:t>
            </a:r>
            <a:r>
              <a:rPr lang="en-US" sz="2200" dirty="0"/>
              <a:t>and is </a:t>
            </a:r>
            <a:r>
              <a:rPr lang="en-US" sz="2200" dirty="0">
                <a:solidFill>
                  <a:srgbClr val="F3753F"/>
                </a:solidFill>
              </a:rPr>
              <a:t>not part of the variable name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chemeClr val="tx2"/>
                </a:solidFill>
              </a:rPr>
              <a:t>name of the variable </a:t>
            </a:r>
            <a:r>
              <a:rPr lang="en-US" sz="2200" dirty="0">
                <a:solidFill>
                  <a:schemeClr val="tx1"/>
                </a:solidFill>
              </a:rPr>
              <a:t>is </a:t>
            </a:r>
            <a:r>
              <a:rPr lang="en-US" sz="2200" dirty="0">
                <a:solidFill>
                  <a:srgbClr val="F3753F"/>
                </a:solidFill>
              </a:rPr>
              <a:t>simply p</a:t>
            </a:r>
            <a:r>
              <a:rPr lang="en-US" sz="2200" dirty="0"/>
              <a:t>, not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>
                <a:solidFill>
                  <a:srgbClr val="0070C0"/>
                </a:solidFill>
              </a:rPr>
              <a:t>p</a:t>
            </a:r>
          </a:p>
          <a:p>
            <a:r>
              <a:rPr lang="en-US" sz="2200" dirty="0"/>
              <a:t>C mostly ignores whitespace, so these three definitions are equivalent 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69CD6B7-594B-2515-F486-E63657F82106}"/>
              </a:ext>
            </a:extLst>
          </p:cNvPr>
          <p:cNvSpPr/>
          <p:nvPr/>
        </p:nvSpPr>
        <p:spPr bwMode="auto">
          <a:xfrm>
            <a:off x="3157766" y="5517034"/>
            <a:ext cx="5002663" cy="10451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A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B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C */</a:t>
            </a:r>
          </a:p>
        </p:txBody>
      </p:sp>
    </p:spTree>
    <p:extLst>
      <p:ext uri="{BB962C8B-B14F-4D97-AF65-F5344CB8AC3E}">
        <p14:creationId xmlns:p14="http://schemas.microsoft.com/office/powerpoint/2010/main" val="12979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13011" y="621040"/>
            <a:ext cx="7793697" cy="594112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As with any variable, its value can be changed</a:t>
            </a:r>
          </a:p>
          <a:p>
            <a:pPr marL="679450" lvl="2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j;	 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now points at j */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US" sz="24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 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now points at </a:t>
            </a:r>
            <a:r>
              <a:rPr lang="en-US" sz="24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DE8F3D-454F-1145-9E6E-9F93305EC3B6}"/>
              </a:ext>
            </a:extLst>
          </p:cNvPr>
          <p:cNvGrpSpPr/>
          <p:nvPr/>
        </p:nvGrpSpPr>
        <p:grpSpPr>
          <a:xfrm>
            <a:off x="5437154" y="1550446"/>
            <a:ext cx="1710968" cy="1800705"/>
            <a:chOff x="7209786" y="4651331"/>
            <a:chExt cx="1710968" cy="18007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366298-FAA6-AD45-84E5-EB3DB864A1E5}"/>
                </a:ext>
              </a:extLst>
            </p:cNvPr>
            <p:cNvSpPr txBox="1"/>
            <p:nvPr/>
          </p:nvSpPr>
          <p:spPr>
            <a:xfrm>
              <a:off x="7522692" y="5325706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77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1F8CDD-B7AD-9F4F-8872-A3FDBC372AB8}"/>
                </a:ext>
              </a:extLst>
            </p:cNvPr>
            <p:cNvSpPr txBox="1"/>
            <p:nvPr/>
          </p:nvSpPr>
          <p:spPr>
            <a:xfrm>
              <a:off x="7209786" y="5302109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j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D92413-63CD-5646-9026-6B3DFC35F809}"/>
                </a:ext>
              </a:extLst>
            </p:cNvPr>
            <p:cNvSpPr txBox="1"/>
            <p:nvPr/>
          </p:nvSpPr>
          <p:spPr>
            <a:xfrm>
              <a:off x="7506316" y="5990371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FE1C23-B83A-8D4A-B136-7769DEEC5699}"/>
                </a:ext>
              </a:extLst>
            </p:cNvPr>
            <p:cNvSpPr txBox="1"/>
            <p:nvPr/>
          </p:nvSpPr>
          <p:spPr>
            <a:xfrm>
              <a:off x="7209786" y="594659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0" name="U-Turn Arrow 9">
              <a:extLst>
                <a:ext uri="{FF2B5EF4-FFF2-40B4-BE49-F238E27FC236}">
                  <a16:creationId xmlns:a16="http://schemas.microsoft.com/office/drawing/2014/main" id="{BAEA332E-0D3A-7F4F-A090-18ABED9ADE21}"/>
                </a:ext>
              </a:extLst>
            </p:cNvPr>
            <p:cNvSpPr/>
            <p:nvPr/>
          </p:nvSpPr>
          <p:spPr>
            <a:xfrm rot="5400000" flipH="1">
              <a:off x="8131938" y="5448144"/>
              <a:ext cx="830996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32D666-40F3-1347-BADD-13DDB9834308}"/>
                </a:ext>
              </a:extLst>
            </p:cNvPr>
            <p:cNvSpPr txBox="1"/>
            <p:nvPr/>
          </p:nvSpPr>
          <p:spPr>
            <a:xfrm>
              <a:off x="7522692" y="4674928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CBEC54-C339-C74B-94B2-863B5214E082}"/>
                </a:ext>
              </a:extLst>
            </p:cNvPr>
            <p:cNvSpPr txBox="1"/>
            <p:nvPr/>
          </p:nvSpPr>
          <p:spPr>
            <a:xfrm>
              <a:off x="7209786" y="4651331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0C97FB-2AD0-1C40-BDF4-737D5FA30C09}"/>
              </a:ext>
            </a:extLst>
          </p:cNvPr>
          <p:cNvGrpSpPr/>
          <p:nvPr/>
        </p:nvGrpSpPr>
        <p:grpSpPr>
          <a:xfrm>
            <a:off x="4602047" y="3994869"/>
            <a:ext cx="2382589" cy="1800705"/>
            <a:chOff x="9095772" y="4606448"/>
            <a:chExt cx="2382589" cy="180070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8606EF-1500-4C46-B0CC-FD3B9B40B538}"/>
                </a:ext>
              </a:extLst>
            </p:cNvPr>
            <p:cNvSpPr txBox="1"/>
            <p:nvPr/>
          </p:nvSpPr>
          <p:spPr>
            <a:xfrm>
              <a:off x="10080299" y="5280823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6E25F7-F23D-E442-8BF4-FF392EB0AE06}"/>
                </a:ext>
              </a:extLst>
            </p:cNvPr>
            <p:cNvSpPr txBox="1"/>
            <p:nvPr/>
          </p:nvSpPr>
          <p:spPr>
            <a:xfrm>
              <a:off x="9767393" y="5257226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j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BB872C-C29A-D747-9443-46FEE0DA17ED}"/>
                </a:ext>
              </a:extLst>
            </p:cNvPr>
            <p:cNvSpPr txBox="1"/>
            <p:nvPr/>
          </p:nvSpPr>
          <p:spPr>
            <a:xfrm>
              <a:off x="10063923" y="5945488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14BFC2-3901-EB4F-A01B-31D5C9AF551D}"/>
                </a:ext>
              </a:extLst>
            </p:cNvPr>
            <p:cNvSpPr txBox="1"/>
            <p:nvPr/>
          </p:nvSpPr>
          <p:spPr>
            <a:xfrm>
              <a:off x="9767393" y="590171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7" name="U-Turn Arrow 16">
              <a:extLst>
                <a:ext uri="{FF2B5EF4-FFF2-40B4-BE49-F238E27FC236}">
                  <a16:creationId xmlns:a16="http://schemas.microsoft.com/office/drawing/2014/main" id="{5F37CB1E-362A-F74F-929A-4BF543DD7B84}"/>
                </a:ext>
              </a:extLst>
            </p:cNvPr>
            <p:cNvSpPr/>
            <p:nvPr/>
          </p:nvSpPr>
          <p:spPr>
            <a:xfrm rot="5400000" flipH="1">
              <a:off x="10400940" y="5114657"/>
              <a:ext cx="1408205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07C803-0BDA-174E-A9E0-C5226D64D626}"/>
                </a:ext>
              </a:extLst>
            </p:cNvPr>
            <p:cNvSpPr txBox="1"/>
            <p:nvPr/>
          </p:nvSpPr>
          <p:spPr>
            <a:xfrm>
              <a:off x="10080299" y="4630045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BC46C3-FE9B-8E4D-A99C-DDEF2F25D096}"/>
                </a:ext>
              </a:extLst>
            </p:cNvPr>
            <p:cNvSpPr txBox="1"/>
            <p:nvPr/>
          </p:nvSpPr>
          <p:spPr>
            <a:xfrm>
              <a:off x="9767393" y="4606448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9CD25161-45CA-224E-8DA3-3434F59B89E8}"/>
                </a:ext>
              </a:extLst>
            </p:cNvPr>
            <p:cNvSpPr/>
            <p:nvPr/>
          </p:nvSpPr>
          <p:spPr>
            <a:xfrm>
              <a:off x="9095772" y="5136593"/>
              <a:ext cx="446049" cy="461665"/>
            </a:xfrm>
            <a:prstGeom prst="rightArrow">
              <a:avLst/>
            </a:prstGeom>
            <a:solidFill>
              <a:srgbClr val="2C895B"/>
            </a:solidFill>
            <a:ln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9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43625" y="1242338"/>
            <a:ext cx="11304749" cy="418310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Pointer variables all use the </a:t>
            </a:r>
            <a:r>
              <a:rPr lang="en-US" sz="2400" b="1" dirty="0">
                <a:solidFill>
                  <a:schemeClr val="accent1"/>
                </a:solidFill>
              </a:rPr>
              <a:t>same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amount of memory </a:t>
            </a:r>
            <a:r>
              <a:rPr lang="en-US" sz="2400" dirty="0"/>
              <a:t>no matter what they point at</a:t>
            </a:r>
          </a:p>
          <a:p>
            <a:endParaRPr lang="en-US" sz="2400" dirty="0"/>
          </a:p>
          <a:p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r>
              <a:rPr lang="en-US" sz="2400" dirty="0">
                <a:cs typeface="Courier New" panose="02070309020205020404" pitchFamily="49" charset="0"/>
              </a:rPr>
              <a:t>Above prints on a 32-raspberry pi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797559" y="2526288"/>
            <a:ext cx="10596880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%u)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%u)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C0027A-722B-134F-B8AA-2C49394F9F11}"/>
              </a:ext>
            </a:extLst>
          </p:cNvPr>
          <p:cNvSpPr/>
          <p:nvPr/>
        </p:nvSpPr>
        <p:spPr bwMode="auto">
          <a:xfrm>
            <a:off x="5490567" y="4630090"/>
            <a:ext cx="3234372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168800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89237" y="1002335"/>
            <a:ext cx="10153816" cy="497643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b="1" i="1" dirty="0">
                <a:solidFill>
                  <a:schemeClr val="accent1"/>
                </a:solidFill>
              </a:rPr>
              <a:t>indirection operator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/>
              <a:t>) or the </a:t>
            </a:r>
            <a:r>
              <a:rPr lang="en-US" sz="2400" i="1" dirty="0">
                <a:solidFill>
                  <a:srgbClr val="0070C0"/>
                </a:solidFill>
              </a:rPr>
              <a:t>dereference operator to a variable </a:t>
            </a:r>
            <a:r>
              <a:rPr lang="en-US" sz="2400" dirty="0"/>
              <a:t>is the </a:t>
            </a:r>
            <a:r>
              <a:rPr lang="en-US" sz="2400" b="1" dirty="0"/>
              <a:t>inverse </a:t>
            </a:r>
            <a:r>
              <a:rPr lang="en-US" sz="2400" dirty="0"/>
              <a:t>of the </a:t>
            </a:r>
            <a:r>
              <a:rPr lang="en-US" sz="2400" i="1" dirty="0">
                <a:solidFill>
                  <a:schemeClr val="accent5"/>
                </a:solidFill>
              </a:rPr>
              <a:t>address operator </a:t>
            </a:r>
            <a:r>
              <a:rPr lang="en-US" sz="2400" dirty="0">
                <a:solidFill>
                  <a:schemeClr val="accent5"/>
                </a:solidFill>
              </a:rPr>
              <a:t>(&amp;)</a:t>
            </a:r>
          </a:p>
          <a:p>
            <a:r>
              <a:rPr lang="en-US" sz="2400" b="1" dirty="0"/>
              <a:t>address operator (</a:t>
            </a:r>
            <a:r>
              <a:rPr lang="en-US" sz="2400" b="1" dirty="0">
                <a:solidFill>
                  <a:srgbClr val="2C895B"/>
                </a:solidFill>
              </a:rPr>
              <a:t>&amp;</a:t>
            </a:r>
            <a:r>
              <a:rPr lang="en-US" sz="2400" b="1" dirty="0"/>
              <a:t>) </a:t>
            </a:r>
            <a:r>
              <a:rPr lang="en-US" sz="2400" dirty="0"/>
              <a:t>can be thought of as:</a:t>
            </a:r>
          </a:p>
          <a:p>
            <a:pPr marL="0" indent="0">
              <a:buNone/>
            </a:pPr>
            <a:r>
              <a:rPr lang="en-US" sz="2400" dirty="0"/>
              <a:t>		 </a:t>
            </a:r>
            <a:r>
              <a:rPr lang="en-US" sz="2400" i="1" dirty="0">
                <a:solidFill>
                  <a:schemeClr val="accent1"/>
                </a:solidFill>
              </a:rPr>
              <a:t>“get the address of this box”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indirection operator (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b="1" dirty="0"/>
              <a:t>) </a:t>
            </a:r>
            <a:r>
              <a:rPr lang="en-US" sz="2400" dirty="0"/>
              <a:t>can be thought of as: </a:t>
            </a:r>
          </a:p>
          <a:p>
            <a:pPr marL="0" indent="0">
              <a:buNone/>
            </a:pPr>
            <a:r>
              <a:rPr lang="en-US" sz="2400" i="1" dirty="0"/>
              <a:t>		“</a:t>
            </a:r>
            <a:r>
              <a:rPr lang="en-US" sz="2400" i="1" dirty="0">
                <a:solidFill>
                  <a:schemeClr val="accent1"/>
                </a:solidFill>
              </a:rPr>
              <a:t>follow the arrow to the next box and get its contents” </a:t>
            </a:r>
            <a:endParaRPr lang="en-US" sz="2200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0000"/>
            <a:ext cx="10515600" cy="400124"/>
          </a:xfrm>
        </p:spPr>
        <p:txBody>
          <a:bodyPr/>
          <a:lstStyle/>
          <a:p>
            <a:r>
              <a:rPr lang="en-US" dirty="0"/>
              <a:t>Introduction: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DC0DBC-5B3E-CD44-B8EB-02301496B6A2}"/>
              </a:ext>
            </a:extLst>
          </p:cNvPr>
          <p:cNvGrpSpPr/>
          <p:nvPr/>
        </p:nvGrpSpPr>
        <p:grpSpPr>
          <a:xfrm>
            <a:off x="3747020" y="3143193"/>
            <a:ext cx="2552544" cy="1134006"/>
            <a:chOff x="205821" y="4771317"/>
            <a:chExt cx="2552544" cy="113400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C64266-3D3B-7946-9D9E-EF8CFD0BBC23}"/>
                </a:ext>
              </a:extLst>
            </p:cNvPr>
            <p:cNvSpPr txBox="1"/>
            <p:nvPr/>
          </p:nvSpPr>
          <p:spPr>
            <a:xfrm>
              <a:off x="1360303" y="4771317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9D09B4-C6E4-5C44-8504-FCC9916B90E1}"/>
                </a:ext>
              </a:extLst>
            </p:cNvPr>
            <p:cNvSpPr txBox="1"/>
            <p:nvPr/>
          </p:nvSpPr>
          <p:spPr>
            <a:xfrm>
              <a:off x="205821" y="4799001"/>
              <a:ext cx="1194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i or (</a:t>
              </a:r>
              <a:r>
                <a:rPr lang="en-US" sz="2400" dirty="0">
                  <a:solidFill>
                    <a:srgbClr val="FF0000"/>
                  </a:solidFill>
                </a:rPr>
                <a:t>*</a:t>
              </a:r>
              <a:r>
                <a:rPr lang="en-US" sz="2400" dirty="0">
                  <a:solidFill>
                    <a:schemeClr val="tx2"/>
                  </a:solidFill>
                </a:rPr>
                <a:t>p)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1B8BC04-E9DB-484D-AE67-C47ED55AC578}"/>
                </a:ext>
              </a:extLst>
            </p:cNvPr>
            <p:cNvSpPr txBox="1"/>
            <p:nvPr/>
          </p:nvSpPr>
          <p:spPr>
            <a:xfrm>
              <a:off x="1343927" y="5435982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5D36422-1D00-DB46-ADE8-C38B8CA5098C}"/>
                </a:ext>
              </a:extLst>
            </p:cNvPr>
            <p:cNvSpPr txBox="1"/>
            <p:nvPr/>
          </p:nvSpPr>
          <p:spPr>
            <a:xfrm>
              <a:off x="321238" y="5443658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 = </a:t>
              </a:r>
              <a:r>
                <a:rPr lang="en-US" sz="2400" dirty="0">
                  <a:solidFill>
                    <a:srgbClr val="FF0000"/>
                  </a:solidFill>
                </a:rPr>
                <a:t>&amp;</a:t>
              </a:r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5" name="U-Turn Arrow 14">
              <a:extLst>
                <a:ext uri="{FF2B5EF4-FFF2-40B4-BE49-F238E27FC236}">
                  <a16:creationId xmlns:a16="http://schemas.microsoft.com/office/drawing/2014/main" id="{78D1C25D-66AB-8F4D-BE77-27F65B8C14D0}"/>
                </a:ext>
              </a:extLst>
            </p:cNvPr>
            <p:cNvSpPr/>
            <p:nvPr/>
          </p:nvSpPr>
          <p:spPr>
            <a:xfrm rot="5400000" flipH="1">
              <a:off x="1969549" y="4893755"/>
              <a:ext cx="830996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441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39867" y="1204559"/>
            <a:ext cx="8039403" cy="419391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i="1" dirty="0">
                <a:solidFill>
                  <a:schemeClr val="accent1"/>
                </a:solidFill>
              </a:rPr>
              <a:t>Contents</a:t>
            </a:r>
            <a:r>
              <a:rPr lang="en-US" sz="2800" i="1" dirty="0"/>
              <a:t> of </a:t>
            </a:r>
            <a:r>
              <a:rPr lang="en-US" sz="2800" b="1" i="1" dirty="0">
                <a:solidFill>
                  <a:schemeClr val="accent1"/>
                </a:solidFill>
              </a:rPr>
              <a:t>p</a:t>
            </a:r>
            <a:r>
              <a:rPr lang="en-US" sz="2800" i="1" dirty="0"/>
              <a:t> is the </a:t>
            </a:r>
            <a:r>
              <a:rPr lang="en-US" sz="2800" i="1" dirty="0">
                <a:solidFill>
                  <a:srgbClr val="00B050"/>
                </a:solidFill>
              </a:rPr>
              <a:t>address</a:t>
            </a:r>
            <a:r>
              <a:rPr lang="en-US" sz="2800" i="1" dirty="0"/>
              <a:t> of </a:t>
            </a:r>
            <a:r>
              <a:rPr lang="en-US" sz="2800" b="1" i="1" dirty="0" err="1">
                <a:solidFill>
                  <a:schemeClr val="accent1"/>
                </a:solidFill>
              </a:rPr>
              <a:t>i</a:t>
            </a:r>
            <a:r>
              <a:rPr lang="en-US" sz="2800" b="1" i="1" dirty="0">
                <a:solidFill>
                  <a:schemeClr val="accent1"/>
                </a:solidFill>
              </a:rPr>
              <a:t> </a:t>
            </a:r>
            <a:r>
              <a:rPr lang="en-US" sz="2800" i="1" dirty="0"/>
              <a:t>(p points at </a:t>
            </a:r>
            <a:r>
              <a:rPr lang="en-US" sz="2800" i="1" dirty="0" err="1"/>
              <a:t>i</a:t>
            </a:r>
            <a:r>
              <a:rPr lang="en-US" sz="2800" i="1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6" y="293471"/>
            <a:ext cx="10515600" cy="400124"/>
          </a:xfrm>
        </p:spPr>
        <p:txBody>
          <a:bodyPr/>
          <a:lstStyle/>
          <a:p>
            <a:r>
              <a:rPr lang="en-US" dirty="0"/>
              <a:t>Introduction: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96E13F-605C-674E-85F7-9044F2956370}"/>
              </a:ext>
            </a:extLst>
          </p:cNvPr>
          <p:cNvSpPr txBox="1"/>
          <p:nvPr/>
        </p:nvSpPr>
        <p:spPr>
          <a:xfrm>
            <a:off x="3560974" y="2061144"/>
            <a:ext cx="453491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j =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("*p is %d\n",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480712-79B9-4D49-BBCE-618E893F79F5}"/>
              </a:ext>
            </a:extLst>
          </p:cNvPr>
          <p:cNvSpPr txBox="1"/>
          <p:nvPr/>
        </p:nvSpPr>
        <p:spPr>
          <a:xfrm>
            <a:off x="4705500" y="4468474"/>
            <a:ext cx="182132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is 42</a:t>
            </a:r>
          </a:p>
        </p:txBody>
      </p:sp>
    </p:spTree>
    <p:extLst>
      <p:ext uri="{BB962C8B-B14F-4D97-AF65-F5344CB8AC3E}">
        <p14:creationId xmlns:p14="http://schemas.microsoft.com/office/powerpoint/2010/main" val="68370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  <p:bldP spid="34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Indirection Operator </a:t>
            </a:r>
            <a:r>
              <a:rPr lang="en-US" dirty="0" err="1"/>
              <a:t>Rside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085" y="1127659"/>
            <a:ext cx="10723857" cy="492745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Rside</a:t>
            </a:r>
            <a:r>
              <a:rPr lang="en-US" sz="2400" dirty="0">
                <a:cs typeface="Courier"/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read</a:t>
            </a:r>
            <a:r>
              <a:rPr lang="en-US" sz="2400" dirty="0">
                <a:solidFill>
                  <a:srgbClr val="2C895B"/>
                </a:solidFill>
              </a:rPr>
              <a:t> and return </a:t>
            </a:r>
            <a:r>
              <a:rPr lang="en-US" sz="2400" dirty="0">
                <a:solidFill>
                  <a:schemeClr val="accent5"/>
                </a:solidFill>
              </a:rPr>
              <a:t>the contents at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two reads of memory on the </a:t>
            </a:r>
            <a:r>
              <a:rPr lang="en-US" sz="2400" dirty="0" err="1">
                <a:solidFill>
                  <a:srgbClr val="FF0000"/>
                </a:solidFill>
              </a:rPr>
              <a:t>Rside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  <a:p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870878" y="3652229"/>
            <a:ext cx="10282839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the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contents of memory pointed at by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EC84BF-8084-AB46-BAAD-9D0172D562E4}"/>
              </a:ext>
            </a:extLst>
          </p:cNvPr>
          <p:cNvGrpSpPr/>
          <p:nvPr/>
        </p:nvGrpSpPr>
        <p:grpSpPr>
          <a:xfrm>
            <a:off x="3246037" y="3917226"/>
            <a:ext cx="3618958" cy="1723007"/>
            <a:chOff x="2990416" y="1545604"/>
            <a:chExt cx="3618958" cy="17230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C7A701-3B06-204E-85EA-5FDA28F1E990}"/>
                </a:ext>
              </a:extLst>
            </p:cNvPr>
            <p:cNvSpPr txBox="1"/>
            <p:nvPr/>
          </p:nvSpPr>
          <p:spPr>
            <a:xfrm>
              <a:off x="3980234" y="2388702"/>
              <a:ext cx="995680" cy="3860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E7E8B5-ABAF-414E-BFBB-4E37A5122DDB}"/>
                </a:ext>
              </a:extLst>
            </p:cNvPr>
            <p:cNvSpPr txBox="1"/>
            <p:nvPr/>
          </p:nvSpPr>
          <p:spPr>
            <a:xfrm>
              <a:off x="2990416" y="2406587"/>
              <a:ext cx="1040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tx2"/>
                  </a:solidFill>
                </a:rPr>
                <a:t>Rside</a:t>
              </a:r>
              <a:r>
                <a:rPr lang="en-US" sz="2000" dirty="0">
                  <a:solidFill>
                    <a:schemeClr val="tx2"/>
                  </a:solidFill>
                </a:rPr>
                <a:t> 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993BEE-9274-5A4D-B1C0-13E32D7EDF80}"/>
                </a:ext>
              </a:extLst>
            </p:cNvPr>
            <p:cNvSpPr txBox="1"/>
            <p:nvPr/>
          </p:nvSpPr>
          <p:spPr>
            <a:xfrm>
              <a:off x="5613694" y="2354238"/>
              <a:ext cx="995680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0x0c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5F659B5-ADE6-624E-A331-A1B876C427A3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4537476" y="2559631"/>
              <a:ext cx="1076218" cy="10051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5217DC-A905-5449-A634-F7FA341F46CF}"/>
                </a:ext>
              </a:extLst>
            </p:cNvPr>
            <p:cNvSpPr txBox="1"/>
            <p:nvPr/>
          </p:nvSpPr>
          <p:spPr>
            <a:xfrm>
              <a:off x="3651486" y="286850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AB13E5-DBC0-7444-920A-AB1076D39EF7}"/>
                </a:ext>
              </a:extLst>
            </p:cNvPr>
            <p:cNvSpPr txBox="1"/>
            <p:nvPr/>
          </p:nvSpPr>
          <p:spPr>
            <a:xfrm>
              <a:off x="3980234" y="2855283"/>
              <a:ext cx="99568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0x0c</a:t>
              </a: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B16FBC2A-3BFB-9643-97C8-DAF1F6325C7B}"/>
                </a:ext>
              </a:extLst>
            </p:cNvPr>
            <p:cNvSpPr/>
            <p:nvPr/>
          </p:nvSpPr>
          <p:spPr>
            <a:xfrm flipH="1" flipV="1">
              <a:off x="3603563" y="1545604"/>
              <a:ext cx="2670813" cy="152221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D61B9F-F176-B042-AE37-8D6E320B65E0}"/>
                </a:ext>
              </a:extLst>
            </p:cNvPr>
            <p:cNvSpPr txBox="1"/>
            <p:nvPr/>
          </p:nvSpPr>
          <p:spPr>
            <a:xfrm>
              <a:off x="5573933" y="284683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copy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FCEB43-4872-3C4F-AC01-D5FB933139F4}"/>
                </a:ext>
              </a:extLst>
            </p:cNvPr>
            <p:cNvSpPr txBox="1"/>
            <p:nvPr/>
          </p:nvSpPr>
          <p:spPr>
            <a:xfrm>
              <a:off x="3512116" y="2027076"/>
              <a:ext cx="1850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(address)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BF6CB1-3C88-9F4A-A512-225E48AB0CBC}"/>
                </a:ext>
              </a:extLst>
            </p:cNvPr>
            <p:cNvSpPr txBox="1"/>
            <p:nvPr/>
          </p:nvSpPr>
          <p:spPr>
            <a:xfrm>
              <a:off x="5787006" y="200848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015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Indirection Operator </a:t>
            </a:r>
            <a:r>
              <a:rPr lang="en-US" dirty="0" err="1"/>
              <a:t>Lside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0178" y="981157"/>
            <a:ext cx="11277600" cy="489568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Lside</a:t>
            </a:r>
            <a:r>
              <a:rPr lang="en-US" sz="2400" dirty="0">
                <a:cs typeface="Courier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Courier"/>
              </a:rPr>
              <a:t> </a:t>
            </a: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write</a:t>
            </a:r>
            <a:r>
              <a:rPr lang="en-US" sz="2400" dirty="0">
                <a:solidFill>
                  <a:srgbClr val="2C895B"/>
                </a:solidFill>
              </a:rPr>
              <a:t> the evaluation of the </a:t>
            </a:r>
            <a:r>
              <a:rPr lang="en-US" sz="2400" dirty="0" err="1">
                <a:solidFill>
                  <a:srgbClr val="2C895B"/>
                </a:solidFill>
              </a:rPr>
              <a:t>Rside</a:t>
            </a:r>
            <a:r>
              <a:rPr lang="en-US" sz="2400" dirty="0">
                <a:solidFill>
                  <a:srgbClr val="2C895B"/>
                </a:solidFill>
              </a:rPr>
              <a:t> expression </a:t>
            </a:r>
            <a:r>
              <a:rPr lang="en-US" sz="2400" dirty="0">
                <a:solidFill>
                  <a:schemeClr val="accent5"/>
                </a:solidFill>
              </a:rPr>
              <a:t>to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one read of memory and one write of memory on the </a:t>
            </a:r>
            <a:r>
              <a:rPr lang="en-US" sz="2400" dirty="0" err="1">
                <a:solidFill>
                  <a:srgbClr val="FF0000"/>
                </a:solidFill>
              </a:rPr>
              <a:t>Lside</a:t>
            </a:r>
            <a:r>
              <a:rPr lang="en-US" sz="2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06427D2-9A44-8547-A66F-7FB644638F6A}"/>
              </a:ext>
            </a:extLst>
          </p:cNvPr>
          <p:cNvSpPr/>
          <p:nvPr/>
        </p:nvSpPr>
        <p:spPr bwMode="auto">
          <a:xfrm>
            <a:off x="1369977" y="3334840"/>
            <a:ext cx="10327443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value of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the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 pointed at by z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7CA3ED-9EEC-0148-8110-EA0CE49BB46B}"/>
              </a:ext>
            </a:extLst>
          </p:cNvPr>
          <p:cNvGrpSpPr/>
          <p:nvPr/>
        </p:nvGrpSpPr>
        <p:grpSpPr>
          <a:xfrm>
            <a:off x="3275399" y="4113674"/>
            <a:ext cx="3876376" cy="2126279"/>
            <a:chOff x="2606535" y="5213635"/>
            <a:chExt cx="3876376" cy="2126279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3A6B781A-DE87-A542-B843-8CF61097271E}"/>
                </a:ext>
              </a:extLst>
            </p:cNvPr>
            <p:cNvSpPr/>
            <p:nvPr/>
          </p:nvSpPr>
          <p:spPr>
            <a:xfrm rot="13018334" flipH="1" flipV="1">
              <a:off x="3972298" y="5682193"/>
              <a:ext cx="2510613" cy="165772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15FB65-306F-F54B-AA57-B07111F270DD}"/>
                </a:ext>
              </a:extLst>
            </p:cNvPr>
            <p:cNvGrpSpPr/>
            <p:nvPr/>
          </p:nvGrpSpPr>
          <p:grpSpPr>
            <a:xfrm>
              <a:off x="2606535" y="5213635"/>
              <a:ext cx="3693879" cy="1465107"/>
              <a:chOff x="2606535" y="5213635"/>
              <a:chExt cx="3693879" cy="146510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BF76E3-54DC-FC4A-B585-DD6DAFEC0BDD}"/>
                  </a:ext>
                </a:extLst>
              </p:cNvPr>
              <p:cNvSpPr txBox="1"/>
              <p:nvPr/>
            </p:nvSpPr>
            <p:spPr>
              <a:xfrm>
                <a:off x="3741970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2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31C5BE-8468-6241-B025-27C49E956C2B}"/>
                  </a:ext>
                </a:extLst>
              </p:cNvPr>
              <p:cNvSpPr txBox="1"/>
              <p:nvPr/>
            </p:nvSpPr>
            <p:spPr>
              <a:xfrm>
                <a:off x="2963499" y="5270518"/>
                <a:ext cx="70243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chemeClr val="tx2"/>
                    </a:solidFill>
                  </a:rPr>
                  <a:t>int x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EE5AB6C-CF4F-1A4B-85AE-B05031AFE796}"/>
                  </a:ext>
                </a:extLst>
              </p:cNvPr>
              <p:cNvSpPr txBox="1"/>
              <p:nvPr/>
            </p:nvSpPr>
            <p:spPr>
              <a:xfrm>
                <a:off x="5304734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9EB8A2AE-F5C5-A04C-B7AF-90F0A20A7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4046" y="5972197"/>
                <a:ext cx="1095896" cy="8374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163ABD8-3C50-3841-B1CE-8441C215B0BC}"/>
                  </a:ext>
                </a:extLst>
              </p:cNvPr>
              <p:cNvSpPr txBox="1"/>
              <p:nvPr/>
            </p:nvSpPr>
            <p:spPr>
              <a:xfrm>
                <a:off x="2606535" y="5784024"/>
                <a:ext cx="107914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err="1">
                    <a:solidFill>
                      <a:schemeClr val="tx2"/>
                    </a:solidFill>
                  </a:rPr>
                  <a:t>Lside</a:t>
                </a:r>
                <a:r>
                  <a:rPr lang="en-US" sz="2200" dirty="0">
                    <a:solidFill>
                      <a:schemeClr val="tx2"/>
                    </a:solidFill>
                  </a:rPr>
                  <a:t> z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A2921-FDDA-254A-B148-F5C0E552F567}"/>
                  </a:ext>
                </a:extLst>
              </p:cNvPr>
              <p:cNvSpPr txBox="1"/>
              <p:nvPr/>
            </p:nvSpPr>
            <p:spPr>
              <a:xfrm>
                <a:off x="3726206" y="5287354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87F9240-235C-5F42-BE66-AD674309289B}"/>
                  </a:ext>
                </a:extLst>
              </p:cNvPr>
              <p:cNvSpPr txBox="1"/>
              <p:nvPr/>
            </p:nvSpPr>
            <p:spPr>
              <a:xfrm>
                <a:off x="5039882" y="5213635"/>
                <a:ext cx="78098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rgbClr val="FF0000"/>
                    </a:solidFill>
                  </a:rPr>
                  <a:t>copy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797781-8E25-0649-B0C7-269E319FBE18}"/>
                  </a:ext>
                </a:extLst>
              </p:cNvPr>
              <p:cNvSpPr txBox="1"/>
              <p:nvPr/>
            </p:nvSpPr>
            <p:spPr>
              <a:xfrm>
                <a:off x="5423766" y="6186274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12F02F-CCE1-1243-AD1A-ED73CF829454}"/>
                  </a:ext>
                </a:extLst>
              </p:cNvPr>
              <p:cNvSpPr txBox="1"/>
              <p:nvPr/>
            </p:nvSpPr>
            <p:spPr>
              <a:xfrm>
                <a:off x="3314717" y="6278632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646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778937" cy="389281"/>
          </a:xfrm>
        </p:spPr>
        <p:txBody>
          <a:bodyPr/>
          <a:lstStyle/>
          <a:p>
            <a:r>
              <a:rPr lang="en-US" dirty="0"/>
              <a:t>Each use of a * operator results in one additional read 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06531" y="883374"/>
            <a:ext cx="11778938" cy="51374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Consolas" panose="020B0609020204030204" pitchFamily="49" charset="0"/>
              </a:rPr>
              <a:t>Each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*</a:t>
            </a:r>
            <a:r>
              <a:rPr lang="en-US" sz="2800" dirty="0">
                <a:cs typeface="Consolas" panose="020B0609020204030204" pitchFamily="49" charset="0"/>
              </a:rPr>
              <a:t> when used as a dereference operator in a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statement</a:t>
            </a:r>
            <a:r>
              <a:rPr lang="en-US" sz="2800" dirty="0">
                <a:cs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F37440"/>
                </a:solidFill>
                <a:cs typeface="Consolas" panose="020B0609020204030204" pitchFamily="49" charset="0"/>
              </a:rPr>
              <a:t>Lside</a:t>
            </a:r>
            <a:r>
              <a:rPr lang="en-US" sz="2800" dirty="0">
                <a:cs typeface="Consolas" panose="020B0609020204030204" pitchFamily="49" charset="0"/>
              </a:rPr>
              <a:t> and </a:t>
            </a:r>
            <a:r>
              <a:rPr lang="en-US" sz="2800" dirty="0" err="1">
                <a:solidFill>
                  <a:srgbClr val="2C895B"/>
                </a:solidFill>
                <a:cs typeface="Consolas" panose="020B0609020204030204" pitchFamily="49" charset="0"/>
              </a:rPr>
              <a:t>Rside</a:t>
            </a:r>
            <a:r>
              <a:rPr lang="en-US" sz="2800" dirty="0">
                <a:cs typeface="Consolas" panose="020B0609020204030204" pitchFamily="49" charset="0"/>
              </a:rPr>
              <a:t>) 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generates an </a:t>
            </a:r>
            <a:r>
              <a:rPr lang="en-US" sz="2800" u="sng" dirty="0">
                <a:solidFill>
                  <a:srgbClr val="0070C0"/>
                </a:solidFill>
                <a:cs typeface="Consolas" panose="020B0609020204030204" pitchFamily="49" charset="0"/>
              </a:rPr>
              <a:t>additional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 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9F2FC9-5764-0A48-A38F-89035694DF04}"/>
              </a:ext>
            </a:extLst>
          </p:cNvPr>
          <p:cNvSpPr txBox="1"/>
          <p:nvPr/>
        </p:nvSpPr>
        <p:spPr>
          <a:xfrm>
            <a:off x="790071" y="2714086"/>
            <a:ext cx="354080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2, y = 1;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y;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one read</a:t>
            </a:r>
            <a:endParaRPr lang="en-US" sz="2400" dirty="0">
              <a:solidFill>
                <a:srgbClr val="00B050"/>
              </a:solidFill>
              <a:cs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6546C1-D604-C348-908A-D9BB2DFF0A06}"/>
              </a:ext>
            </a:extLst>
          </p:cNvPr>
          <p:cNvSpPr txBox="1"/>
          <p:nvPr/>
        </p:nvSpPr>
        <p:spPr>
          <a:xfrm>
            <a:off x="7562921" y="2537916"/>
            <a:ext cx="3803803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 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*x;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&amp;y;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*x;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two reads</a:t>
            </a:r>
            <a:endParaRPr lang="en-US" sz="2400" dirty="0">
              <a:solidFill>
                <a:srgbClr val="00B050"/>
              </a:solidFill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93BBDF-74A9-B546-9005-AB9AE6CA8FB6}"/>
              </a:ext>
            </a:extLst>
          </p:cNvPr>
          <p:cNvGrpSpPr/>
          <p:nvPr/>
        </p:nvGrpSpPr>
        <p:grpSpPr>
          <a:xfrm>
            <a:off x="790071" y="3791076"/>
            <a:ext cx="2640088" cy="1413296"/>
            <a:chOff x="4708576" y="1363428"/>
            <a:chExt cx="2640088" cy="14132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FA7A6A-5181-2148-9331-D6168E1D9F64}"/>
                </a:ext>
              </a:extLst>
            </p:cNvPr>
            <p:cNvSpPr txBox="1"/>
            <p:nvPr/>
          </p:nvSpPr>
          <p:spPr>
            <a:xfrm>
              <a:off x="5513409" y="1511156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DEC0BB-D5A7-7141-94E8-B07DAB6BB561}"/>
                </a:ext>
              </a:extLst>
            </p:cNvPr>
            <p:cNvSpPr txBox="1"/>
            <p:nvPr/>
          </p:nvSpPr>
          <p:spPr>
            <a:xfrm>
              <a:off x="5200503" y="148755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EB16B0-3ABC-4348-829A-C09B9C6DEC1E}"/>
                </a:ext>
              </a:extLst>
            </p:cNvPr>
            <p:cNvSpPr txBox="1"/>
            <p:nvPr/>
          </p:nvSpPr>
          <p:spPr>
            <a:xfrm>
              <a:off x="5487699" y="2238637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67C080-B948-454C-BCEE-9E4F6A2064D0}"/>
                </a:ext>
              </a:extLst>
            </p:cNvPr>
            <p:cNvSpPr txBox="1"/>
            <p:nvPr/>
          </p:nvSpPr>
          <p:spPr>
            <a:xfrm>
              <a:off x="5157858" y="222107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C4BEDD-B48C-494B-AAE0-D77FC775CD14}"/>
                </a:ext>
              </a:extLst>
            </p:cNvPr>
            <p:cNvSpPr txBox="1"/>
            <p:nvPr/>
          </p:nvSpPr>
          <p:spPr>
            <a:xfrm>
              <a:off x="6498829" y="13634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8094B610-E33E-A242-AFA6-045227E78338}"/>
                </a:ext>
              </a:extLst>
            </p:cNvPr>
            <p:cNvSpPr/>
            <p:nvPr/>
          </p:nvSpPr>
          <p:spPr>
            <a:xfrm flipH="1" flipV="1">
              <a:off x="4708576" y="1665976"/>
              <a:ext cx="2640088" cy="775447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D780C10-8758-9442-BF93-2FD13F536FE6}"/>
                </a:ext>
              </a:extLst>
            </p:cNvPr>
            <p:cNvSpPr txBox="1"/>
            <p:nvPr/>
          </p:nvSpPr>
          <p:spPr>
            <a:xfrm>
              <a:off x="6473044" y="2407392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4B3E5A0-3C01-AB4B-B346-2BCA483E12EC}"/>
              </a:ext>
            </a:extLst>
          </p:cNvPr>
          <p:cNvGrpSpPr/>
          <p:nvPr/>
        </p:nvGrpSpPr>
        <p:grpSpPr>
          <a:xfrm>
            <a:off x="7595104" y="3412068"/>
            <a:ext cx="3771620" cy="2508434"/>
            <a:chOff x="190430" y="3554349"/>
            <a:chExt cx="3771620" cy="250843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E8BFE0-8967-8D4A-9A8F-DE477B6DE645}"/>
                </a:ext>
              </a:extLst>
            </p:cNvPr>
            <p:cNvSpPr txBox="1"/>
            <p:nvPr/>
          </p:nvSpPr>
          <p:spPr>
            <a:xfrm>
              <a:off x="584816" y="4583576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BE6749-17B1-C349-93B5-19E579F243F4}"/>
                </a:ext>
              </a:extLst>
            </p:cNvPr>
            <p:cNvSpPr txBox="1"/>
            <p:nvPr/>
          </p:nvSpPr>
          <p:spPr>
            <a:xfrm>
              <a:off x="256068" y="460032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AD75D6-4EBA-E94F-980B-1075268A5711}"/>
                </a:ext>
              </a:extLst>
            </p:cNvPr>
            <p:cNvSpPr txBox="1"/>
            <p:nvPr/>
          </p:nvSpPr>
          <p:spPr>
            <a:xfrm>
              <a:off x="2673782" y="4569547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84C3FEC-E1C3-0E4F-A2EB-F83636DFBD51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flipV="1">
              <a:off x="1082656" y="4784991"/>
              <a:ext cx="1591126" cy="15388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9BBF78-6DF5-984C-A560-7E0E380A8759}"/>
                </a:ext>
              </a:extLst>
            </p:cNvPr>
            <p:cNvSpPr txBox="1"/>
            <p:nvPr/>
          </p:nvSpPr>
          <p:spPr>
            <a:xfrm>
              <a:off x="217777" y="538175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217371-825C-1B4F-91F0-C70332F4C72F}"/>
                </a:ext>
              </a:extLst>
            </p:cNvPr>
            <p:cNvSpPr txBox="1"/>
            <p:nvPr/>
          </p:nvSpPr>
          <p:spPr>
            <a:xfrm>
              <a:off x="546525" y="5368532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471B5F8E-26FF-154F-9F01-25D5A0C0289D}"/>
                </a:ext>
              </a:extLst>
            </p:cNvPr>
            <p:cNvSpPr/>
            <p:nvPr/>
          </p:nvSpPr>
          <p:spPr>
            <a:xfrm flipH="1" flipV="1">
              <a:off x="210403" y="3554349"/>
              <a:ext cx="3218655" cy="2028324"/>
            </a:xfrm>
            <a:prstGeom prst="arc">
              <a:avLst>
                <a:gd name="adj1" fmla="val 11775448"/>
                <a:gd name="adj2" fmla="val 17048475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052DFC-F859-4E40-ACCC-0D94AFC4144D}"/>
                </a:ext>
              </a:extLst>
            </p:cNvPr>
            <p:cNvSpPr txBox="1"/>
            <p:nvPr/>
          </p:nvSpPr>
          <p:spPr>
            <a:xfrm>
              <a:off x="3133465" y="496181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777DC10-EE88-CF40-877F-03C0A0EDC8A4}"/>
                </a:ext>
              </a:extLst>
            </p:cNvPr>
            <p:cNvSpPr txBox="1"/>
            <p:nvPr/>
          </p:nvSpPr>
          <p:spPr>
            <a:xfrm>
              <a:off x="666438" y="566267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FEA10F-888A-C44C-AFE1-2FE0F987C504}"/>
                </a:ext>
              </a:extLst>
            </p:cNvPr>
            <p:cNvSpPr txBox="1"/>
            <p:nvPr/>
          </p:nvSpPr>
          <p:spPr>
            <a:xfrm>
              <a:off x="190430" y="4891443"/>
              <a:ext cx="1850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(address)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0BB6C25-9E00-6446-BEC5-E6B0E90DEE0F}"/>
                </a:ext>
              </a:extLst>
            </p:cNvPr>
            <p:cNvSpPr txBox="1"/>
            <p:nvPr/>
          </p:nvSpPr>
          <p:spPr>
            <a:xfrm>
              <a:off x="3649144" y="456973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272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35" grpId="0" animBg="1"/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AE3D-E578-7042-AF13-9E32AF5A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74" y="101674"/>
            <a:ext cx="10515600" cy="546125"/>
          </a:xfrm>
        </p:spPr>
        <p:txBody>
          <a:bodyPr/>
          <a:lstStyle/>
          <a:p>
            <a:r>
              <a:rPr lang="en-US" dirty="0"/>
              <a:t>Memory Review: Organized in Units of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FAE2-D4D2-9E4D-9AA4-617C692E6FF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478" y="647799"/>
            <a:ext cx="9046209" cy="572129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One bit (digit) of storage (in memory) has two possible </a:t>
            </a:r>
            <a:r>
              <a:rPr lang="en-US" sz="2200" b="1" dirty="0">
                <a:solidFill>
                  <a:schemeClr val="tx2"/>
                </a:solidFill>
              </a:rPr>
              <a:t>states</a:t>
            </a:r>
            <a:r>
              <a:rPr lang="en-US" sz="2200" dirty="0">
                <a:solidFill>
                  <a:schemeClr val="tx2"/>
                </a:solidFill>
              </a:rPr>
              <a:t>: 0 or 1 </a:t>
            </a:r>
          </a:p>
          <a:p>
            <a:r>
              <a:rPr lang="en-US" sz="2200" dirty="0">
                <a:solidFill>
                  <a:schemeClr val="tx2"/>
                </a:solidFill>
              </a:rPr>
              <a:t>Memory is organized into a </a:t>
            </a:r>
            <a:r>
              <a:rPr lang="en-US" sz="2200" b="1" dirty="0">
                <a:solidFill>
                  <a:schemeClr val="tx2"/>
                </a:solidFill>
              </a:rPr>
              <a:t>fixed unit </a:t>
            </a:r>
            <a:r>
              <a:rPr lang="en-US" sz="2200" dirty="0">
                <a:solidFill>
                  <a:schemeClr val="tx2"/>
                </a:solidFill>
              </a:rPr>
              <a:t>of </a:t>
            </a:r>
            <a:r>
              <a:rPr lang="en-US" sz="2200" dirty="0">
                <a:solidFill>
                  <a:schemeClr val="accent5"/>
                </a:solidFill>
              </a:rPr>
              <a:t>8 bits, called a </a:t>
            </a:r>
            <a:r>
              <a:rPr lang="en-US" sz="2200" b="1" dirty="0">
                <a:solidFill>
                  <a:schemeClr val="accent5"/>
                </a:solidFill>
              </a:rPr>
              <a:t>byte</a:t>
            </a:r>
          </a:p>
          <a:p>
            <a:endParaRPr lang="en-US" sz="2200" dirty="0">
              <a:solidFill>
                <a:schemeClr val="accent5"/>
              </a:solidFill>
            </a:endParaRPr>
          </a:p>
          <a:p>
            <a:endParaRPr lang="en-US" sz="2200" dirty="0">
              <a:solidFill>
                <a:schemeClr val="accent5"/>
              </a:solidFill>
            </a:endParaRPr>
          </a:p>
          <a:p>
            <a:endParaRPr lang="en-US" sz="2200" dirty="0">
              <a:solidFill>
                <a:schemeClr val="accent5"/>
              </a:solidFill>
            </a:endParaRPr>
          </a:p>
          <a:p>
            <a:pPr lvl="1"/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200" dirty="0"/>
              <a:t>Conceptually, memory is a </a:t>
            </a:r>
            <a:r>
              <a:rPr lang="en-US" sz="2200" dirty="0">
                <a:solidFill>
                  <a:schemeClr val="accent5"/>
                </a:solidFill>
              </a:rPr>
              <a:t>single, </a:t>
            </a:r>
            <a:r>
              <a:rPr lang="en-US" sz="2200" b="1" dirty="0">
                <a:solidFill>
                  <a:schemeClr val="accent5"/>
                </a:solidFill>
              </a:rPr>
              <a:t>large array </a:t>
            </a:r>
            <a:r>
              <a:rPr lang="en-US" sz="2200" dirty="0">
                <a:solidFill>
                  <a:schemeClr val="accent5"/>
                </a:solidFill>
              </a:rPr>
              <a:t>of </a:t>
            </a:r>
            <a:r>
              <a:rPr lang="en-US" sz="2200" b="1" dirty="0">
                <a:solidFill>
                  <a:schemeClr val="accent5"/>
                </a:solidFill>
              </a:rPr>
              <a:t>bytes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5"/>
                </a:solidFill>
              </a:rPr>
              <a:t>where each byte </a:t>
            </a:r>
            <a:r>
              <a:rPr lang="en-US" sz="2200" dirty="0">
                <a:solidFill>
                  <a:schemeClr val="accent5"/>
                </a:solidFill>
              </a:rPr>
              <a:t>has a unique</a:t>
            </a:r>
            <a:r>
              <a:rPr lang="en-US" sz="2200" dirty="0"/>
              <a:t> </a:t>
            </a:r>
            <a:r>
              <a:rPr lang="en-US" sz="2200" i="1" dirty="0">
                <a:solidFill>
                  <a:srgbClr val="CC0000"/>
                </a:solidFill>
              </a:rPr>
              <a:t>address (byte addressable memory)</a:t>
            </a:r>
            <a:endParaRPr lang="en-US" sz="2200" dirty="0"/>
          </a:p>
          <a:p>
            <a:pPr>
              <a:defRPr/>
            </a:pPr>
            <a:r>
              <a:rPr lang="en-US" sz="2200" dirty="0">
                <a:solidFill>
                  <a:schemeClr val="accent1"/>
                </a:solidFill>
              </a:rPr>
              <a:t>An address is an </a:t>
            </a:r>
            <a:r>
              <a:rPr lang="en-US" sz="2200" b="1" dirty="0">
                <a:solidFill>
                  <a:schemeClr val="accent1"/>
                </a:solidFill>
              </a:rPr>
              <a:t>unsigned</a:t>
            </a:r>
            <a:r>
              <a:rPr lang="en-US" sz="2200" dirty="0">
                <a:solidFill>
                  <a:schemeClr val="accent1"/>
                </a:solidFill>
              </a:rPr>
              <a:t> (positive #) </a:t>
            </a:r>
            <a:r>
              <a:rPr lang="en-US" sz="2200" i="1" dirty="0">
                <a:solidFill>
                  <a:srgbClr val="2C895B"/>
                </a:solidFill>
              </a:rPr>
              <a:t>fixed-length</a:t>
            </a:r>
            <a:r>
              <a:rPr lang="en-US" sz="2200" dirty="0">
                <a:solidFill>
                  <a:srgbClr val="2C895B"/>
                </a:solidFill>
              </a:rPr>
              <a:t> n-bit binary value</a:t>
            </a:r>
          </a:p>
          <a:p>
            <a:pPr lvl="1">
              <a:defRPr/>
            </a:pPr>
            <a:r>
              <a:rPr lang="en-US" sz="2200" dirty="0">
                <a:solidFill>
                  <a:schemeClr val="tx2"/>
                </a:solidFill>
              </a:rPr>
              <a:t>Range (domain) of possible addresses = </a:t>
            </a:r>
            <a:r>
              <a:rPr lang="en-US" sz="2200" i="1" dirty="0">
                <a:solidFill>
                  <a:srgbClr val="C00000"/>
                </a:solidFill>
              </a:rPr>
              <a:t>address space</a:t>
            </a:r>
            <a:endParaRPr lang="en-US" sz="2200" dirty="0"/>
          </a:p>
          <a:p>
            <a:r>
              <a:rPr lang="en-US" sz="2200" dirty="0">
                <a:solidFill>
                  <a:srgbClr val="2C895B"/>
                </a:solidFill>
              </a:rPr>
              <a:t>Each byte </a:t>
            </a:r>
            <a:r>
              <a:rPr lang="en-US" sz="2200" dirty="0"/>
              <a:t>in memory can be </a:t>
            </a:r>
            <a:r>
              <a:rPr lang="en-US" sz="2200" b="1" dirty="0">
                <a:solidFill>
                  <a:schemeClr val="accent5"/>
                </a:solidFill>
              </a:rPr>
              <a:t>individually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5"/>
                </a:solidFill>
              </a:rPr>
              <a:t>accessed</a:t>
            </a:r>
            <a:r>
              <a:rPr lang="en-US" sz="2200" dirty="0"/>
              <a:t> and operated on given its </a:t>
            </a:r>
            <a:r>
              <a:rPr lang="en-US" sz="2200" b="1" dirty="0">
                <a:solidFill>
                  <a:schemeClr val="accent1"/>
                </a:solidFill>
              </a:rPr>
              <a:t>unique address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526102-DB74-8641-95FC-E8FF2F9EA60A}"/>
              </a:ext>
            </a:extLst>
          </p:cNvPr>
          <p:cNvGrpSpPr/>
          <p:nvPr/>
        </p:nvGrpSpPr>
        <p:grpSpPr>
          <a:xfrm>
            <a:off x="8794544" y="301917"/>
            <a:ext cx="2468598" cy="4636306"/>
            <a:chOff x="8765807" y="1624286"/>
            <a:chExt cx="2468598" cy="463630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B106018-8AA8-AF41-863D-CB77F2AA73B9}"/>
                </a:ext>
              </a:extLst>
            </p:cNvPr>
            <p:cNvSpPr/>
            <p:nvPr/>
          </p:nvSpPr>
          <p:spPr>
            <a:xfrm>
              <a:off x="9100665" y="5518775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98FA59-67F4-2247-90F9-4AC4170E9063}"/>
                </a:ext>
              </a:extLst>
            </p:cNvPr>
            <p:cNvSpPr/>
            <p:nvPr/>
          </p:nvSpPr>
          <p:spPr>
            <a:xfrm>
              <a:off x="9100665" y="5142658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A93788-8300-0643-B641-17C697B1F1A5}"/>
                </a:ext>
              </a:extLst>
            </p:cNvPr>
            <p:cNvSpPr txBox="1"/>
            <p:nvPr/>
          </p:nvSpPr>
          <p:spPr>
            <a:xfrm>
              <a:off x="8765807" y="1624286"/>
              <a:ext cx="24685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n-bit</a:t>
              </a:r>
              <a:r>
                <a:rPr lang="en-US" dirty="0">
                  <a:solidFill>
                    <a:srgbClr val="00B050"/>
                  </a:solidFill>
                </a:rPr>
                <a:t> Memory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Address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80C247-C209-F84E-80E6-41164F50EC93}"/>
                </a:ext>
              </a:extLst>
            </p:cNvPr>
            <p:cNvSpPr/>
            <p:nvPr/>
          </p:nvSpPr>
          <p:spPr>
            <a:xfrm>
              <a:off x="9100665" y="478462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05AF47C-B1ED-084E-BFDB-0FEAEC533EEC}"/>
                </a:ext>
              </a:extLst>
            </p:cNvPr>
            <p:cNvSpPr/>
            <p:nvPr/>
          </p:nvSpPr>
          <p:spPr>
            <a:xfrm>
              <a:off x="9100665" y="4413426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A076000-F9CC-6945-8749-D1983235BFAB}"/>
                </a:ext>
              </a:extLst>
            </p:cNvPr>
            <p:cNvSpPr/>
            <p:nvPr/>
          </p:nvSpPr>
          <p:spPr>
            <a:xfrm>
              <a:off x="9100665" y="4037309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46C1F4C-8079-4F4B-A235-2B7913FB627A}"/>
                </a:ext>
              </a:extLst>
            </p:cNvPr>
            <p:cNvSpPr/>
            <p:nvPr/>
          </p:nvSpPr>
          <p:spPr>
            <a:xfrm>
              <a:off x="9100665" y="3685572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209A8F5-156E-BC42-9448-DF1C92C1FD89}"/>
                </a:ext>
              </a:extLst>
            </p:cNvPr>
            <p:cNvSpPr/>
            <p:nvPr/>
          </p:nvSpPr>
          <p:spPr>
            <a:xfrm>
              <a:off x="9100665" y="331641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3BD2744-7BE7-9B4C-9EEF-AD480133819A}"/>
                </a:ext>
              </a:extLst>
            </p:cNvPr>
            <p:cNvSpPr/>
            <p:nvPr/>
          </p:nvSpPr>
          <p:spPr>
            <a:xfrm>
              <a:off x="9100665" y="2940300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FCE636-DF9B-0046-AC1E-22719BF446F6}"/>
                </a:ext>
              </a:extLst>
            </p:cNvPr>
            <p:cNvSpPr txBox="1"/>
            <p:nvPr/>
          </p:nvSpPr>
          <p:spPr>
            <a:xfrm>
              <a:off x="9166263" y="5891260"/>
              <a:ext cx="1619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Low address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958C5EE-CC8E-A849-9B37-F6C790C1D3EB}"/>
                </a:ext>
              </a:extLst>
            </p:cNvPr>
            <p:cNvSpPr txBox="1"/>
            <p:nvPr/>
          </p:nvSpPr>
          <p:spPr>
            <a:xfrm>
              <a:off x="9166263" y="2229310"/>
              <a:ext cx="1563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High address</a:t>
              </a:r>
            </a:p>
          </p:txBody>
        </p:sp>
        <p:sp>
          <p:nvSpPr>
            <p:cNvPr id="36" name="Up Arrow 35">
              <a:extLst>
                <a:ext uri="{FF2B5EF4-FFF2-40B4-BE49-F238E27FC236}">
                  <a16:creationId xmlns:a16="http://schemas.microsoft.com/office/drawing/2014/main" id="{C6A68276-4C04-C649-9F3C-5EF1D0AE153A}"/>
                </a:ext>
              </a:extLst>
            </p:cNvPr>
            <p:cNvSpPr/>
            <p:nvPr/>
          </p:nvSpPr>
          <p:spPr>
            <a:xfrm>
              <a:off x="9882289" y="2565170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3960C-79F0-D04D-B69C-A8B64C9DADC7}"/>
              </a:ext>
            </a:extLst>
          </p:cNvPr>
          <p:cNvGrpSpPr/>
          <p:nvPr/>
        </p:nvGrpSpPr>
        <p:grpSpPr>
          <a:xfrm>
            <a:off x="10324455" y="540722"/>
            <a:ext cx="1796927" cy="4842591"/>
            <a:chOff x="10459173" y="1908025"/>
            <a:chExt cx="1796927" cy="48425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360B7A-9927-644D-8156-09B8DA20F09C}"/>
                </a:ext>
              </a:extLst>
            </p:cNvPr>
            <p:cNvSpPr txBox="1"/>
            <p:nvPr/>
          </p:nvSpPr>
          <p:spPr>
            <a:xfrm>
              <a:off x="10808798" y="54818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9BFE6D-58CC-AC49-A5FE-D6E418FFCC4F}"/>
                </a:ext>
              </a:extLst>
            </p:cNvPr>
            <p:cNvSpPr txBox="1"/>
            <p:nvPr/>
          </p:nvSpPr>
          <p:spPr>
            <a:xfrm>
              <a:off x="10808798" y="512380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F15918-FC4E-434F-8A54-D6BC4B62F4BB}"/>
                </a:ext>
              </a:extLst>
            </p:cNvPr>
            <p:cNvSpPr txBox="1"/>
            <p:nvPr/>
          </p:nvSpPr>
          <p:spPr>
            <a:xfrm>
              <a:off x="10808798" y="475376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4ABE14-9B57-FC48-B6D6-BB7C2FACB0E7}"/>
                </a:ext>
              </a:extLst>
            </p:cNvPr>
            <p:cNvSpPr txBox="1"/>
            <p:nvPr/>
          </p:nvSpPr>
          <p:spPr>
            <a:xfrm>
              <a:off x="10808798" y="4384429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4E9B16-B0E8-EB42-A76D-1CD848ADFAF4}"/>
                </a:ext>
              </a:extLst>
            </p:cNvPr>
            <p:cNvSpPr txBox="1"/>
            <p:nvPr/>
          </p:nvSpPr>
          <p:spPr>
            <a:xfrm>
              <a:off x="10808798" y="401439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E0425F-03A8-9146-B980-3B47A2D8491C}"/>
                </a:ext>
              </a:extLst>
            </p:cNvPr>
            <p:cNvSpPr txBox="1"/>
            <p:nvPr/>
          </p:nvSpPr>
          <p:spPr>
            <a:xfrm>
              <a:off x="10808798" y="3645412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91C7D4-EEB5-934C-8D23-97C33B2CE0C2}"/>
                </a:ext>
              </a:extLst>
            </p:cNvPr>
            <p:cNvSpPr txBox="1"/>
            <p:nvPr/>
          </p:nvSpPr>
          <p:spPr>
            <a:xfrm>
              <a:off x="10808798" y="32817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C17CF2-E7B2-6C49-B2E6-6416317BC10D}"/>
                </a:ext>
              </a:extLst>
            </p:cNvPr>
            <p:cNvSpPr txBox="1"/>
            <p:nvPr/>
          </p:nvSpPr>
          <p:spPr>
            <a:xfrm>
              <a:off x="10808798" y="2905334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FF59EA-C1A8-E14D-83CE-B221FA961F82}"/>
                </a:ext>
              </a:extLst>
            </p:cNvPr>
            <p:cNvSpPr txBox="1"/>
            <p:nvPr/>
          </p:nvSpPr>
          <p:spPr>
            <a:xfrm>
              <a:off x="10459173" y="610428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1 byte 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(8-bits wide)</a:t>
              </a:r>
            </a:p>
          </p:txBody>
        </p:sp>
        <p:sp>
          <p:nvSpPr>
            <p:cNvPr id="52" name="Up Arrow 51">
              <a:extLst>
                <a:ext uri="{FF2B5EF4-FFF2-40B4-BE49-F238E27FC236}">
                  <a16:creationId xmlns:a16="http://schemas.microsoft.com/office/drawing/2014/main" id="{FF4F9565-EEBA-E94A-A4DD-AAE2221531AF}"/>
                </a:ext>
              </a:extLst>
            </p:cNvPr>
            <p:cNvSpPr/>
            <p:nvPr/>
          </p:nvSpPr>
          <p:spPr>
            <a:xfrm rot="10800000">
              <a:off x="11297984" y="2535549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Brace 54">
              <a:extLst>
                <a:ext uri="{FF2B5EF4-FFF2-40B4-BE49-F238E27FC236}">
                  <a16:creationId xmlns:a16="http://schemas.microsoft.com/office/drawing/2014/main" id="{392AEC2E-2D0B-714D-8D31-12AAA7790119}"/>
                </a:ext>
              </a:extLst>
            </p:cNvPr>
            <p:cNvSpPr/>
            <p:nvPr/>
          </p:nvSpPr>
          <p:spPr>
            <a:xfrm rot="5400000">
              <a:off x="11250442" y="5384978"/>
              <a:ext cx="396719" cy="1280006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B13583-A106-764D-BE2C-D1B391D93B17}"/>
                </a:ext>
              </a:extLst>
            </p:cNvPr>
            <p:cNvSpPr txBox="1"/>
            <p:nvPr/>
          </p:nvSpPr>
          <p:spPr>
            <a:xfrm>
              <a:off x="10636863" y="190802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contents</a:t>
              </a:r>
            </a:p>
          </p:txBody>
        </p:sp>
      </p:grpSp>
      <p:graphicFrame>
        <p:nvGraphicFramePr>
          <p:cNvPr id="39" name="Table 12">
            <a:extLst>
              <a:ext uri="{FF2B5EF4-FFF2-40B4-BE49-F238E27FC236}">
                <a16:creationId xmlns:a16="http://schemas.microsoft.com/office/drawing/2014/main" id="{70DFE4F1-2132-0641-8CF7-04E9F98D9757}"/>
              </a:ext>
            </a:extLst>
          </p:cNvPr>
          <p:cNvGraphicFramePr>
            <a:graphicFrameLocks noGrp="1"/>
          </p:cNvGraphicFramePr>
          <p:nvPr/>
        </p:nvGraphicFramePr>
        <p:xfrm>
          <a:off x="2501615" y="1793805"/>
          <a:ext cx="3471256" cy="175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907">
                  <a:extLst>
                    <a:ext uri="{9D8B030D-6E8A-4147-A177-3AD203B41FA5}">
                      <a16:colId xmlns:a16="http://schemas.microsoft.com/office/drawing/2014/main" val="226952849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65448225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2205633891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451998927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00586686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47985748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19840113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4281906542"/>
                    </a:ext>
                  </a:extLst>
                </a:gridCol>
              </a:tblGrid>
              <a:tr h="43907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Bit position in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778856"/>
                  </a:ext>
                </a:extLst>
              </a:tr>
              <a:tr h="43907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698967"/>
                  </a:ext>
                </a:extLst>
              </a:tr>
              <a:tr h="43907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91915"/>
                  </a:ext>
                </a:extLst>
              </a:tr>
              <a:tr h="43907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Content of each bit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4053406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83DBB087-63D6-274A-8452-A9FE0E847DBC}"/>
              </a:ext>
            </a:extLst>
          </p:cNvPr>
          <p:cNvGrpSpPr/>
          <p:nvPr/>
        </p:nvGrpSpPr>
        <p:grpSpPr>
          <a:xfrm>
            <a:off x="296155" y="2246966"/>
            <a:ext cx="8543110" cy="654188"/>
            <a:chOff x="443010" y="2860682"/>
            <a:chExt cx="8543110" cy="65418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A35B3B-3186-0D45-8A18-1F840C70914E}"/>
                </a:ext>
              </a:extLst>
            </p:cNvPr>
            <p:cNvSpPr txBox="1"/>
            <p:nvPr/>
          </p:nvSpPr>
          <p:spPr>
            <a:xfrm>
              <a:off x="443010" y="2868539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	MSB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Most Significant Bit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CA5CE0B-721F-3E49-9283-A3F38F0294E8}"/>
                </a:ext>
              </a:extLst>
            </p:cNvPr>
            <p:cNvCxnSpPr>
              <a:cxnSpLocks/>
            </p:cNvCxnSpPr>
            <p:nvPr/>
          </p:nvCxnSpPr>
          <p:spPr>
            <a:xfrm>
              <a:off x="2042038" y="3050987"/>
              <a:ext cx="648153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3CE41B-D2DA-9A42-8F59-13A5262A9C16}"/>
                </a:ext>
              </a:extLst>
            </p:cNvPr>
            <p:cNvSpPr txBox="1"/>
            <p:nvPr/>
          </p:nvSpPr>
          <p:spPr>
            <a:xfrm>
              <a:off x="6621370" y="2860682"/>
              <a:ext cx="2364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LSB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(Least Significant Bit)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19DD8E-161E-9940-9E75-36E2FA106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0889" y="3051782"/>
              <a:ext cx="602311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CFD5889-1D27-D446-89E2-BC10CD89A63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8616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993852" cy="389281"/>
          </a:xfrm>
        </p:spPr>
        <p:txBody>
          <a:bodyPr/>
          <a:lstStyle/>
          <a:p>
            <a:r>
              <a:rPr lang="en-US" dirty="0"/>
              <a:t>Each use of a * operator results in one additional read 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0120" y="1066800"/>
            <a:ext cx="11778938" cy="511232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800" dirty="0">
                <a:cs typeface="Consolas" panose="020B0609020204030204" pitchFamily="49" charset="0"/>
              </a:rPr>
              <a:t>Each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*</a:t>
            </a:r>
            <a:r>
              <a:rPr lang="en-US" sz="2800" dirty="0">
                <a:cs typeface="Consolas" panose="020B0609020204030204" pitchFamily="49" charset="0"/>
              </a:rPr>
              <a:t> when used as a dereference operator in a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statement</a:t>
            </a:r>
            <a:r>
              <a:rPr lang="en-US" sz="2800" dirty="0">
                <a:cs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F37440"/>
                </a:solidFill>
                <a:cs typeface="Consolas" panose="020B0609020204030204" pitchFamily="49" charset="0"/>
              </a:rPr>
              <a:t>Lside</a:t>
            </a:r>
            <a:r>
              <a:rPr lang="en-US" sz="2800" dirty="0">
                <a:cs typeface="Consolas" panose="020B0609020204030204" pitchFamily="49" charset="0"/>
              </a:rPr>
              <a:t> and </a:t>
            </a:r>
            <a:r>
              <a:rPr lang="en-US" sz="2800" dirty="0" err="1">
                <a:solidFill>
                  <a:srgbClr val="2C895B"/>
                </a:solidFill>
                <a:cs typeface="Consolas" panose="020B0609020204030204" pitchFamily="49" charset="0"/>
              </a:rPr>
              <a:t>Rside</a:t>
            </a:r>
            <a:r>
              <a:rPr lang="en-US" sz="2800" dirty="0">
                <a:cs typeface="Consolas" panose="020B0609020204030204" pitchFamily="49" charset="0"/>
              </a:rPr>
              <a:t>) 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generates an </a:t>
            </a:r>
            <a:r>
              <a:rPr lang="en-US" sz="2800" u="sng" dirty="0">
                <a:solidFill>
                  <a:srgbClr val="0070C0"/>
                </a:solidFill>
                <a:cs typeface="Consolas" panose="020B0609020204030204" pitchFamily="49" charset="0"/>
              </a:rPr>
              <a:t>additional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 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278F84-474D-D44A-8F3E-80691C1A4426}"/>
              </a:ext>
            </a:extLst>
          </p:cNvPr>
          <p:cNvSpPr txBox="1"/>
          <p:nvPr/>
        </p:nvSpPr>
        <p:spPr>
          <a:xfrm>
            <a:off x="7675189" y="1708955"/>
            <a:ext cx="3050061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 int *x;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*w;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&amp;y;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= &amp;z;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 = *w;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21EF3B-2D10-CE41-B5B4-D57BD66022ED}"/>
              </a:ext>
            </a:extLst>
          </p:cNvPr>
          <p:cNvSpPr txBox="1"/>
          <p:nvPr/>
        </p:nvSpPr>
        <p:spPr>
          <a:xfrm>
            <a:off x="1033800" y="2143573"/>
            <a:ext cx="305006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*x;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&amp;y;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 = z;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21155C-BA25-844B-8073-13D11870FFD5}"/>
              </a:ext>
            </a:extLst>
          </p:cNvPr>
          <p:cNvGrpSpPr/>
          <p:nvPr/>
        </p:nvGrpSpPr>
        <p:grpSpPr>
          <a:xfrm>
            <a:off x="666761" y="2263802"/>
            <a:ext cx="4240502" cy="3141797"/>
            <a:chOff x="4235147" y="2974234"/>
            <a:chExt cx="4240502" cy="314179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4D56C83-1F37-CB49-805C-598D9F5CF36F}"/>
                </a:ext>
              </a:extLst>
            </p:cNvPr>
            <p:cNvSpPr txBox="1"/>
            <p:nvPr/>
          </p:nvSpPr>
          <p:spPr>
            <a:xfrm>
              <a:off x="4602186" y="461825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463FE92-BB16-EB42-8ED2-749625C9F31E}"/>
                </a:ext>
              </a:extLst>
            </p:cNvPr>
            <p:cNvSpPr txBox="1"/>
            <p:nvPr/>
          </p:nvSpPr>
          <p:spPr>
            <a:xfrm>
              <a:off x="4273438" y="463499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8F6348C-93C4-0546-8AA1-C8597E7E99C9}"/>
                </a:ext>
              </a:extLst>
            </p:cNvPr>
            <p:cNvSpPr txBox="1"/>
            <p:nvPr/>
          </p:nvSpPr>
          <p:spPr>
            <a:xfrm>
              <a:off x="6691152" y="460422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2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D4F271C-829C-DC4F-AAF2-DF1B7538400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 flipV="1">
              <a:off x="5100026" y="4819665"/>
              <a:ext cx="1591126" cy="15388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2762C07-A147-EC47-B208-E628271D94DC}"/>
                </a:ext>
              </a:extLst>
            </p:cNvPr>
            <p:cNvSpPr txBox="1"/>
            <p:nvPr/>
          </p:nvSpPr>
          <p:spPr>
            <a:xfrm>
              <a:off x="4235147" y="541642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434D5B4-6697-3041-8593-53124ECC8C28}"/>
                </a:ext>
              </a:extLst>
            </p:cNvPr>
            <p:cNvSpPr txBox="1"/>
            <p:nvPr/>
          </p:nvSpPr>
          <p:spPr>
            <a:xfrm>
              <a:off x="4563895" y="5403206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71B7EFED-4B67-424A-B882-B50F28F59F80}"/>
                </a:ext>
              </a:extLst>
            </p:cNvPr>
            <p:cNvSpPr/>
            <p:nvPr/>
          </p:nvSpPr>
          <p:spPr>
            <a:xfrm rot="8310007" flipH="1">
              <a:off x="4417066" y="2974234"/>
              <a:ext cx="4058583" cy="2160200"/>
            </a:xfrm>
            <a:prstGeom prst="arc">
              <a:avLst>
                <a:gd name="adj1" fmla="val 11912048"/>
                <a:gd name="adj2" fmla="val 15592969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5E75812-FB2B-8640-BCBC-D6A8D5C5CD5D}"/>
                </a:ext>
              </a:extLst>
            </p:cNvPr>
            <p:cNvSpPr txBox="1"/>
            <p:nvPr/>
          </p:nvSpPr>
          <p:spPr>
            <a:xfrm>
              <a:off x="4708576" y="571592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80912F-E654-5E43-8980-6B87D540B4E4}"/>
                </a:ext>
              </a:extLst>
            </p:cNvPr>
            <p:cNvSpPr txBox="1"/>
            <p:nvPr/>
          </p:nvSpPr>
          <p:spPr>
            <a:xfrm>
              <a:off x="6956029" y="4994098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CFC69F-FC50-9040-B700-0061A77A0A67}"/>
                </a:ext>
              </a:extLst>
            </p:cNvPr>
            <p:cNvSpPr txBox="1"/>
            <p:nvPr/>
          </p:nvSpPr>
          <p:spPr>
            <a:xfrm>
              <a:off x="4681932" y="4916935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4B37CC2-4361-1F45-AB45-C2548F6EC7E1}"/>
                </a:ext>
              </a:extLst>
            </p:cNvPr>
            <p:cNvSpPr txBox="1"/>
            <p:nvPr/>
          </p:nvSpPr>
          <p:spPr>
            <a:xfrm>
              <a:off x="7678074" y="459398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4101AFF-2066-6046-A048-B7089EC444B2}"/>
              </a:ext>
            </a:extLst>
          </p:cNvPr>
          <p:cNvGrpSpPr/>
          <p:nvPr/>
        </p:nvGrpSpPr>
        <p:grpSpPr>
          <a:xfrm>
            <a:off x="7217296" y="4225374"/>
            <a:ext cx="3803725" cy="1763703"/>
            <a:chOff x="8201749" y="4699138"/>
            <a:chExt cx="3803725" cy="176370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AFE23A6-4D09-1D4B-9877-F4FA955B1120}"/>
                </a:ext>
              </a:extLst>
            </p:cNvPr>
            <p:cNvSpPr txBox="1"/>
            <p:nvPr/>
          </p:nvSpPr>
          <p:spPr>
            <a:xfrm>
              <a:off x="8588205" y="473091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476EB-03A2-5542-892E-0338B47023A0}"/>
                </a:ext>
              </a:extLst>
            </p:cNvPr>
            <p:cNvSpPr txBox="1"/>
            <p:nvPr/>
          </p:nvSpPr>
          <p:spPr>
            <a:xfrm>
              <a:off x="8259457" y="474765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24FEB95-BFCA-EB47-B391-8DBA49B61CC9}"/>
                </a:ext>
              </a:extLst>
            </p:cNvPr>
            <p:cNvSpPr txBox="1"/>
            <p:nvPr/>
          </p:nvSpPr>
          <p:spPr>
            <a:xfrm>
              <a:off x="10677171" y="471688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tx2"/>
                  </a:solidFill>
                </a:rPr>
                <a:t>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CAF64F4-BB26-9245-B6EF-07409C49FF3B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9086045" y="4932325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78613F6-FCE7-E848-9670-750ABF0D6E54}"/>
                </a:ext>
              </a:extLst>
            </p:cNvPr>
            <p:cNvSpPr txBox="1"/>
            <p:nvPr/>
          </p:nvSpPr>
          <p:spPr>
            <a:xfrm>
              <a:off x="11651582" y="570025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6E1F99-25DD-E34E-8283-4E105C129DFC}"/>
                </a:ext>
              </a:extLst>
            </p:cNvPr>
            <p:cNvSpPr txBox="1"/>
            <p:nvPr/>
          </p:nvSpPr>
          <p:spPr>
            <a:xfrm>
              <a:off x="10677171" y="572257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0BAF469-FA33-7948-B483-A3AB6B9A50D2}"/>
                </a:ext>
              </a:extLst>
            </p:cNvPr>
            <p:cNvSpPr txBox="1"/>
            <p:nvPr/>
          </p:nvSpPr>
          <p:spPr>
            <a:xfrm>
              <a:off x="11692568" y="469913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B0D7A7B-0AC7-3747-8C7D-669C6400808F}"/>
                </a:ext>
              </a:extLst>
            </p:cNvPr>
            <p:cNvSpPr txBox="1"/>
            <p:nvPr/>
          </p:nvSpPr>
          <p:spPr>
            <a:xfrm>
              <a:off x="8606577" y="569528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E170D41-E432-654A-A56E-2467F3070CE3}"/>
                </a:ext>
              </a:extLst>
            </p:cNvPr>
            <p:cNvCxnSpPr>
              <a:cxnSpLocks/>
            </p:cNvCxnSpPr>
            <p:nvPr/>
          </p:nvCxnSpPr>
          <p:spPr>
            <a:xfrm>
              <a:off x="9104417" y="5896698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B66AD65-79AE-564A-8055-F5F664468A00}"/>
                </a:ext>
              </a:extLst>
            </p:cNvPr>
            <p:cNvSpPr txBox="1"/>
            <p:nvPr/>
          </p:nvSpPr>
          <p:spPr>
            <a:xfrm>
              <a:off x="8201749" y="5679892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w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F09AFBF-8012-7E48-AAAE-280691855379}"/>
                </a:ext>
              </a:extLst>
            </p:cNvPr>
            <p:cNvSpPr txBox="1"/>
            <p:nvPr/>
          </p:nvSpPr>
          <p:spPr>
            <a:xfrm>
              <a:off x="8321500" y="5098359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55ABD2A-8DDF-2B44-80FA-E9B6DE6B8FA8}"/>
                </a:ext>
              </a:extLst>
            </p:cNvPr>
            <p:cNvSpPr txBox="1"/>
            <p:nvPr/>
          </p:nvSpPr>
          <p:spPr>
            <a:xfrm>
              <a:off x="8321500" y="6062731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E6A622A-CE28-9743-A383-F315D0B8B123}"/>
                </a:ext>
              </a:extLst>
            </p:cNvPr>
            <p:cNvCxnSpPr>
              <a:cxnSpLocks/>
              <a:stCxn id="74" idx="0"/>
              <a:endCxn id="71" idx="2"/>
            </p:cNvCxnSpPr>
            <p:nvPr/>
          </p:nvCxnSpPr>
          <p:spPr>
            <a:xfrm flipV="1">
              <a:off x="11175011" y="5147768"/>
              <a:ext cx="0" cy="574809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11447E1-A014-BF45-8D91-DBC6B6C9BF19}"/>
                </a:ext>
              </a:extLst>
            </p:cNvPr>
            <p:cNvSpPr txBox="1"/>
            <p:nvPr/>
          </p:nvSpPr>
          <p:spPr>
            <a:xfrm>
              <a:off x="10849619" y="60603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F14D180-C23B-6A42-A89B-45374F270C20}"/>
                </a:ext>
              </a:extLst>
            </p:cNvPr>
            <p:cNvSpPr txBox="1"/>
            <p:nvPr/>
          </p:nvSpPr>
          <p:spPr>
            <a:xfrm>
              <a:off x="10462958" y="5076225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491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59" grpId="0" animBg="1"/>
      <p:bldP spid="5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Recap: </a:t>
            </a:r>
            <a:r>
              <a:rPr lang="en-US" dirty="0" err="1"/>
              <a:t>Lside</a:t>
            </a:r>
            <a:r>
              <a:rPr lang="en-US" dirty="0"/>
              <a:t>, </a:t>
            </a:r>
            <a:r>
              <a:rPr lang="en-US" dirty="0" err="1"/>
              <a:t>Rside</a:t>
            </a:r>
            <a:r>
              <a:rPr lang="en-US" dirty="0"/>
              <a:t>, </a:t>
            </a:r>
            <a:r>
              <a:rPr lang="en-US" dirty="0" err="1"/>
              <a:t>Lvalue</a:t>
            </a:r>
            <a:r>
              <a:rPr lang="en-US" dirty="0"/>
              <a:t>, </a:t>
            </a:r>
            <a:r>
              <a:rPr lang="en-US" dirty="0" err="1"/>
              <a:t>Rvalue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78431" y="580306"/>
            <a:ext cx="11778938" cy="59728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endParaRPr lang="en-US" sz="2400" dirty="0">
              <a:solidFill>
                <a:srgbClr val="0070C0"/>
              </a:solidFill>
              <a:cs typeface="Consolas" panose="020B0609020204030204" pitchFamily="49" charset="0"/>
            </a:endParaRPr>
          </a:p>
          <a:p>
            <a:endParaRPr lang="en-US" sz="2400" dirty="0">
              <a:solidFill>
                <a:srgbClr val="0070C0"/>
              </a:solidFill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9F2FC9-5764-0A48-A38F-89035694DF04}"/>
              </a:ext>
            </a:extLst>
          </p:cNvPr>
          <p:cNvSpPr txBox="1"/>
          <p:nvPr/>
        </p:nvSpPr>
        <p:spPr>
          <a:xfrm>
            <a:off x="1513946" y="1107479"/>
            <a:ext cx="305006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2, y = 1;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y;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93BBDF-74A9-B546-9005-AB9AE6CA8FB6}"/>
              </a:ext>
            </a:extLst>
          </p:cNvPr>
          <p:cNvGrpSpPr/>
          <p:nvPr/>
        </p:nvGrpSpPr>
        <p:grpSpPr>
          <a:xfrm>
            <a:off x="5104121" y="579582"/>
            <a:ext cx="5724095" cy="2027122"/>
            <a:chOff x="2223992" y="632230"/>
            <a:chExt cx="5724095" cy="20271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FA7A6A-5181-2148-9331-D6168E1D9F64}"/>
                </a:ext>
              </a:extLst>
            </p:cNvPr>
            <p:cNvSpPr txBox="1"/>
            <p:nvPr/>
          </p:nvSpPr>
          <p:spPr>
            <a:xfrm>
              <a:off x="6049972" y="1433422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0x1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DEC0BB-D5A7-7141-94E8-B07DAB6BB561}"/>
                </a:ext>
              </a:extLst>
            </p:cNvPr>
            <p:cNvSpPr txBox="1"/>
            <p:nvPr/>
          </p:nvSpPr>
          <p:spPr>
            <a:xfrm>
              <a:off x="2223992" y="632230"/>
              <a:ext cx="52373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Constant	 </a:t>
              </a:r>
              <a:r>
                <a:rPr lang="en-US" sz="24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Lvalue</a:t>
              </a:r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24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Rvalue</a:t>
              </a:r>
              <a:endPara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 Name	address	Contents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y  		  0x108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EB16B0-3ABC-4348-829A-C09B9C6DEC1E}"/>
                </a:ext>
              </a:extLst>
            </p:cNvPr>
            <p:cNvSpPr txBox="1"/>
            <p:nvPr/>
          </p:nvSpPr>
          <p:spPr>
            <a:xfrm>
              <a:off x="6049972" y="1991598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0x1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67C080-B948-454C-BCEE-9E4F6A2064D0}"/>
                </a:ext>
              </a:extLst>
            </p:cNvPr>
            <p:cNvSpPr txBox="1"/>
            <p:nvPr/>
          </p:nvSpPr>
          <p:spPr>
            <a:xfrm>
              <a:off x="2227255" y="1972496"/>
              <a:ext cx="37305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x		  0x104 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C4BEDD-B48C-494B-AAE0-D77FC775CD14}"/>
                </a:ext>
              </a:extLst>
            </p:cNvPr>
            <p:cNvSpPr txBox="1"/>
            <p:nvPr/>
          </p:nvSpPr>
          <p:spPr>
            <a:xfrm>
              <a:off x="7301756" y="13493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8094B610-E33E-A242-AFA6-045227E78338}"/>
                </a:ext>
              </a:extLst>
            </p:cNvPr>
            <p:cNvSpPr/>
            <p:nvPr/>
          </p:nvSpPr>
          <p:spPr>
            <a:xfrm flipH="1" flipV="1">
              <a:off x="5266384" y="1578982"/>
              <a:ext cx="2640088" cy="775447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D780C10-8758-9442-BF93-2FD13F536FE6}"/>
                </a:ext>
              </a:extLst>
            </p:cNvPr>
            <p:cNvSpPr txBox="1"/>
            <p:nvPr/>
          </p:nvSpPr>
          <p:spPr>
            <a:xfrm>
              <a:off x="7205461" y="229002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084B05-9444-B24E-BE55-10DFE53A1F68}"/>
              </a:ext>
            </a:extLst>
          </p:cNvPr>
          <p:cNvGrpSpPr/>
          <p:nvPr/>
        </p:nvGrpSpPr>
        <p:grpSpPr>
          <a:xfrm>
            <a:off x="1434431" y="2488828"/>
            <a:ext cx="10232592" cy="3902729"/>
            <a:chOff x="983898" y="2511306"/>
            <a:chExt cx="10232592" cy="3902729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712EFD9-3F76-164E-8704-5ABD02A38946}"/>
                </a:ext>
              </a:extLst>
            </p:cNvPr>
            <p:cNvSpPr txBox="1"/>
            <p:nvPr/>
          </p:nvSpPr>
          <p:spPr>
            <a:xfrm>
              <a:off x="4984502" y="3736379"/>
              <a:ext cx="3390672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		0x10c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		</a:t>
              </a:r>
              <a:r>
                <a:rPr lang="en-US" sz="2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		</a:t>
              </a:r>
              <a:r>
                <a:rPr lang="en-US" sz="2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		</a:t>
              </a:r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F951E74-92D7-114B-B795-1D92D77AA2B2}"/>
                </a:ext>
              </a:extLst>
            </p:cNvPr>
            <p:cNvGrpSpPr/>
            <p:nvPr/>
          </p:nvGrpSpPr>
          <p:grpSpPr>
            <a:xfrm>
              <a:off x="983898" y="2511306"/>
              <a:ext cx="10232592" cy="3873707"/>
              <a:chOff x="983898" y="2511306"/>
              <a:chExt cx="10232592" cy="3873707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F278F84-474D-D44A-8F3E-80691C1A4426}"/>
                  </a:ext>
                </a:extLst>
              </p:cNvPr>
              <p:cNvSpPr txBox="1"/>
              <p:nvPr/>
            </p:nvSpPr>
            <p:spPr>
              <a:xfrm>
                <a:off x="983898" y="2511306"/>
                <a:ext cx="3050061" cy="23083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z = 2, y = 1; int *x;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*w;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 = &amp;y;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 = &amp;z;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*x = *w; 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FE23A6-4D09-1D4B-9877-F4FA955B1120}"/>
                  </a:ext>
                </a:extLst>
              </p:cNvPr>
              <p:cNvSpPr txBox="1"/>
              <p:nvPr/>
            </p:nvSpPr>
            <p:spPr>
              <a:xfrm>
                <a:off x="8370624" y="3800842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3"/>
                    </a:solidFill>
                  </a:rPr>
                  <a:t>0x108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24FEB95-BFCA-EB47-B391-8DBA49B61CC9}"/>
                  </a:ext>
                </a:extLst>
              </p:cNvPr>
              <p:cNvSpPr txBox="1"/>
              <p:nvPr/>
            </p:nvSpPr>
            <p:spPr>
              <a:xfrm>
                <a:off x="8374718" y="4508098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0x1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E6E1F99-25DD-E34E-8283-4E105C129DFC}"/>
                  </a:ext>
                </a:extLst>
              </p:cNvPr>
              <p:cNvSpPr txBox="1"/>
              <p:nvPr/>
            </p:nvSpPr>
            <p:spPr>
              <a:xfrm>
                <a:off x="8374718" y="5234493"/>
                <a:ext cx="995680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37440"/>
                    </a:solidFill>
                  </a:rPr>
                  <a:t>0x2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B0D7A7B-0AC7-3747-8C7D-669C6400808F}"/>
                  </a:ext>
                </a:extLst>
              </p:cNvPr>
              <p:cNvSpPr txBox="1"/>
              <p:nvPr/>
            </p:nvSpPr>
            <p:spPr>
              <a:xfrm>
                <a:off x="8374718" y="5978526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0x104</a:t>
                </a: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E170D41-E432-654A-A56E-2467F3070CE3}"/>
                  </a:ext>
                </a:extLst>
              </p:cNvPr>
              <p:cNvCxnSpPr>
                <a:cxnSpLocks/>
                <a:stCxn id="69" idx="2"/>
                <a:endCxn id="71" idx="0"/>
              </p:cNvCxnSpPr>
              <p:nvPr/>
            </p:nvCxnSpPr>
            <p:spPr>
              <a:xfrm>
                <a:off x="8868464" y="4170174"/>
                <a:ext cx="4094" cy="337924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F09AFBF-8012-7E48-AAAE-280691855379}"/>
                  </a:ext>
                </a:extLst>
              </p:cNvPr>
              <p:cNvSpPr txBox="1"/>
              <p:nvPr/>
            </p:nvSpPr>
            <p:spPr>
              <a:xfrm>
                <a:off x="9366304" y="3745535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5ABD2A-8DDF-2B44-80FA-E9B6DE6B8FA8}"/>
                  </a:ext>
                </a:extLst>
              </p:cNvPr>
              <p:cNvSpPr txBox="1"/>
              <p:nvPr/>
            </p:nvSpPr>
            <p:spPr>
              <a:xfrm>
                <a:off x="9370398" y="5215354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</a:t>
                </a: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CE6A622A-CE28-9743-A383-F315D0B8B123}"/>
                  </a:ext>
                </a:extLst>
              </p:cNvPr>
              <p:cNvCxnSpPr>
                <a:cxnSpLocks/>
                <a:endCxn id="71" idx="2"/>
              </p:cNvCxnSpPr>
              <p:nvPr/>
            </p:nvCxnSpPr>
            <p:spPr>
              <a:xfrm flipV="1">
                <a:off x="8864371" y="4877430"/>
                <a:ext cx="8187" cy="357015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11447E1-A014-BF45-8D91-DBC6B6C9BF19}"/>
                  </a:ext>
                </a:extLst>
              </p:cNvPr>
              <p:cNvSpPr txBox="1"/>
              <p:nvPr/>
            </p:nvSpPr>
            <p:spPr>
              <a:xfrm>
                <a:off x="9366304" y="5984903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F14D180-C23B-6A42-A89B-45374F270C20}"/>
                  </a:ext>
                </a:extLst>
              </p:cNvPr>
              <p:cNvSpPr txBox="1"/>
              <p:nvPr/>
            </p:nvSpPr>
            <p:spPr>
              <a:xfrm>
                <a:off x="9457640" y="4492800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B66713-DE26-424D-9332-E433B7A5C8C4}"/>
                  </a:ext>
                </a:extLst>
              </p:cNvPr>
              <p:cNvSpPr txBox="1"/>
              <p:nvPr/>
            </p:nvSpPr>
            <p:spPr>
              <a:xfrm>
                <a:off x="4845844" y="3049771"/>
                <a:ext cx="572464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Constant	 </a:t>
                </a:r>
                <a:r>
                  <a:rPr lang="en-US" sz="24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Lvalue</a:t>
                </a:r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sz="24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Rvalue</a:t>
                </a:r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	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Var Name	address  Contents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E27AAB67-0898-F744-BFE9-81BFC2DF44D9}"/>
                  </a:ext>
                </a:extLst>
              </p:cNvPr>
              <p:cNvCxnSpPr>
                <a:cxnSpLocks/>
                <a:endCxn id="74" idx="2"/>
              </p:cNvCxnSpPr>
              <p:nvPr/>
            </p:nvCxnSpPr>
            <p:spPr>
              <a:xfrm flipH="1" flipV="1">
                <a:off x="8872558" y="5634603"/>
                <a:ext cx="680" cy="334949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EC5EDF5-A8CE-0146-9013-1C2F56664B4D}"/>
              </a:ext>
            </a:extLst>
          </p:cNvPr>
          <p:cNvSpPr txBox="1"/>
          <p:nvPr/>
        </p:nvSpPr>
        <p:spPr>
          <a:xfrm>
            <a:off x="847622" y="4994752"/>
            <a:ext cx="397416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 on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Lside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	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0x108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 on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Rside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	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0x100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*w on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Rside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	</a:t>
            </a: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F82A8-2C08-AD65-B2FF-0F6D16A48D06}"/>
              </a:ext>
            </a:extLst>
          </p:cNvPr>
          <p:cNvSpPr txBox="1"/>
          <p:nvPr/>
        </p:nvSpPr>
        <p:spPr>
          <a:xfrm>
            <a:off x="8825251" y="4479747"/>
            <a:ext cx="99568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37440"/>
                </a:solidFill>
              </a:rPr>
              <a:t>0x2</a:t>
            </a:r>
          </a:p>
        </p:txBody>
      </p:sp>
    </p:spTree>
    <p:extLst>
      <p:ext uri="{BB962C8B-B14F-4D97-AF65-F5344CB8AC3E}">
        <p14:creationId xmlns:p14="http://schemas.microsoft.com/office/powerpoint/2010/main" val="105237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65F8-6A92-114D-869A-02FCCD4A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3187"/>
          </a:xfrm>
        </p:spPr>
        <p:txBody>
          <a:bodyPr/>
          <a:lstStyle/>
          <a:p>
            <a:r>
              <a:rPr lang="en-US" dirty="0"/>
              <a:t>Pointer Practice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899770-B63A-1546-80B5-4B6299BE696D}"/>
              </a:ext>
            </a:extLst>
          </p:cNvPr>
          <p:cNvSpPr txBox="1">
            <a:spLocks/>
          </p:cNvSpPr>
          <p:nvPr/>
        </p:nvSpPr>
        <p:spPr>
          <a:xfrm>
            <a:off x="708846" y="618654"/>
            <a:ext cx="11081535" cy="6108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x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y = 2;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 = 1 +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y);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F7F9060-4D2D-404D-A755-1D75F63ED61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730714" y="613186"/>
            <a:ext cx="5091766" cy="731520"/>
          </a:xfrm>
          <a:prstGeom prst="wedgeRoundRectCallout">
            <a:avLst>
              <a:gd name="adj1" fmla="val -59008"/>
              <a:gd name="adj2" fmla="val -11384"/>
              <a:gd name="adj3" fmla="val 1666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variable,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which is a pointer to </a:t>
            </a:r>
            <a:b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contains the address of) an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memory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C727925-67B6-994A-B634-CDC65B3F3C67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2772220" y="1684643"/>
            <a:ext cx="5050260" cy="1001509"/>
          </a:xfrm>
          <a:prstGeom prst="wedgeRoundRectCallout">
            <a:avLst>
              <a:gd name="adj1" fmla="val -58723"/>
              <a:gd name="adj2" fmla="val 1156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two variables,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that contain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them to 5 and 2, respectively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3DBD3C8-F8BA-D34C-A507-AF314F16CA0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2824580" y="3026089"/>
            <a:ext cx="4160843" cy="725301"/>
          </a:xfrm>
          <a:prstGeom prst="wedgeRoundRectCallout">
            <a:avLst>
              <a:gd name="adj1" fmla="val -66519"/>
              <a:gd name="adj2" fmla="val -961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contain the address of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points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74279E5-5558-E949-ACEA-E1574CB0A417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572003" y="3964630"/>
            <a:ext cx="4114800" cy="1381530"/>
          </a:xfrm>
          <a:prstGeom prst="wedgeRoundRectCallout">
            <a:avLst>
              <a:gd name="adj1" fmla="val -65841"/>
              <a:gd name="adj2" fmla="val -113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“1 plus the value stored at the address held by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 Because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points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this is equivalent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1 + 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sz="20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4F1999E-F963-7F40-969A-79C88403AF0D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870171" y="5022388"/>
            <a:ext cx="2446691" cy="411480"/>
          </a:xfrm>
          <a:prstGeom prst="wedgeRoundRectCallout">
            <a:avLst>
              <a:gd name="adj1" fmla="val 16668"/>
              <a:gd name="adj2" fmla="val -138828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“Dereference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6EA9F587-AC4E-DE46-9213-8278ABF52F0F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316862" y="5505533"/>
            <a:ext cx="4457328" cy="1071151"/>
          </a:xfrm>
          <a:prstGeom prst="wedgeRoundRectCallout">
            <a:avLst>
              <a:gd name="adj1" fmla="val -68268"/>
              <a:gd name="adj2" fmla="val 282"/>
              <a:gd name="adj3" fmla="val 16667"/>
            </a:avLst>
          </a:prstGeom>
          <a:solidFill>
            <a:srgbClr val="FF648F">
              <a:alpha val="2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x = y; The * and &amp; cancel each other. 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the address of y and then get the contents pointed by that address</a:t>
            </a:r>
            <a:endParaRPr lang="en-US" sz="20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1959282-B6CF-D34D-BFE3-E5EFCF51F044}"/>
              </a:ext>
            </a:extLst>
          </p:cNvPr>
          <p:cNvGrpSpPr/>
          <p:nvPr/>
        </p:nvGrpSpPr>
        <p:grpSpPr>
          <a:xfrm>
            <a:off x="7942792" y="2697002"/>
            <a:ext cx="3111414" cy="1254501"/>
            <a:chOff x="7942792" y="2697002"/>
            <a:chExt cx="3111414" cy="12545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A8B2D-BCDA-824F-8A17-84E486C48A5B}"/>
                </a:ext>
              </a:extLst>
            </p:cNvPr>
            <p:cNvSpPr txBox="1"/>
            <p:nvPr/>
          </p:nvSpPr>
          <p:spPr>
            <a:xfrm>
              <a:off x="8600738" y="269700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0A9788-568F-D140-8A7C-008280D5C8D8}"/>
                </a:ext>
              </a:extLst>
            </p:cNvPr>
            <p:cNvSpPr txBox="1"/>
            <p:nvPr/>
          </p:nvSpPr>
          <p:spPr>
            <a:xfrm>
              <a:off x="10043363" y="307678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CEC919-7675-6B44-941A-3DC2C7070C1F}"/>
                </a:ext>
              </a:extLst>
            </p:cNvPr>
            <p:cNvSpPr txBox="1"/>
            <p:nvPr/>
          </p:nvSpPr>
          <p:spPr>
            <a:xfrm>
              <a:off x="9768768" y="289859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0C897F-2E0C-5340-AD9E-1088C62FF523}"/>
                </a:ext>
              </a:extLst>
            </p:cNvPr>
            <p:cNvSpPr txBox="1"/>
            <p:nvPr/>
          </p:nvSpPr>
          <p:spPr>
            <a:xfrm>
              <a:off x="8427978" y="3052586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97DF809-3FC4-0040-8BB2-D16F558CDC0F}"/>
                </a:ext>
              </a:extLst>
            </p:cNvPr>
            <p:cNvSpPr txBox="1"/>
            <p:nvPr/>
          </p:nvSpPr>
          <p:spPr>
            <a:xfrm>
              <a:off x="9729778" y="355139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D5BCF4-4DB5-E04A-8BDD-F19FEB30AE35}"/>
                </a:ext>
              </a:extLst>
            </p:cNvPr>
            <p:cNvSpPr txBox="1"/>
            <p:nvPr/>
          </p:nvSpPr>
          <p:spPr>
            <a:xfrm>
              <a:off x="10058526" y="353817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379067-937F-6240-97B6-013B3C54E406}"/>
                </a:ext>
              </a:extLst>
            </p:cNvPr>
            <p:cNvSpPr txBox="1"/>
            <p:nvPr/>
          </p:nvSpPr>
          <p:spPr>
            <a:xfrm>
              <a:off x="7942792" y="3093717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695E3B1-8E00-404D-A5D6-D4B6F01E483B}"/>
                </a:ext>
              </a:extLst>
            </p:cNvPr>
            <p:cNvCxnSpPr>
              <a:cxnSpLocks/>
            </p:cNvCxnSpPr>
            <p:nvPr/>
          </p:nvCxnSpPr>
          <p:spPr>
            <a:xfrm>
              <a:off x="8957423" y="3278166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17F4EB-BBB8-2046-846E-7A99877C3E18}"/>
              </a:ext>
            </a:extLst>
          </p:cNvPr>
          <p:cNvGrpSpPr/>
          <p:nvPr/>
        </p:nvGrpSpPr>
        <p:grpSpPr>
          <a:xfrm>
            <a:off x="7942792" y="735651"/>
            <a:ext cx="1480866" cy="441241"/>
            <a:chOff x="7942792" y="735651"/>
            <a:chExt cx="1480866" cy="44124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9323E0-20BB-FA43-8282-BC9AB3A0ABF5}"/>
                </a:ext>
              </a:extLst>
            </p:cNvPr>
            <p:cNvSpPr txBox="1"/>
            <p:nvPr/>
          </p:nvSpPr>
          <p:spPr>
            <a:xfrm>
              <a:off x="8427978" y="73565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0C17B1-E6BE-5940-B289-1C0FA6706C9B}"/>
                </a:ext>
              </a:extLst>
            </p:cNvPr>
            <p:cNvSpPr txBox="1"/>
            <p:nvPr/>
          </p:nvSpPr>
          <p:spPr>
            <a:xfrm>
              <a:off x="7942792" y="776782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3E4EF22-3BF6-DD47-B4FC-1A17783F4712}"/>
              </a:ext>
            </a:extLst>
          </p:cNvPr>
          <p:cNvGrpSpPr/>
          <p:nvPr/>
        </p:nvGrpSpPr>
        <p:grpSpPr>
          <a:xfrm>
            <a:off x="8025905" y="1625543"/>
            <a:ext cx="2107284" cy="913010"/>
            <a:chOff x="8129622" y="1652536"/>
            <a:chExt cx="2107284" cy="9130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83E150-B771-E94C-8C93-22B6593817AE}"/>
                </a:ext>
              </a:extLst>
            </p:cNvPr>
            <p:cNvSpPr txBox="1"/>
            <p:nvPr/>
          </p:nvSpPr>
          <p:spPr>
            <a:xfrm>
              <a:off x="8511655" y="1704048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400EF4-484C-4B42-982C-599E252D4F06}"/>
                </a:ext>
              </a:extLst>
            </p:cNvPr>
            <p:cNvSpPr txBox="1"/>
            <p:nvPr/>
          </p:nvSpPr>
          <p:spPr>
            <a:xfrm>
              <a:off x="8129622" y="166568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61724A-8744-1249-BA82-7EC9B874C751}"/>
                </a:ext>
              </a:extLst>
            </p:cNvPr>
            <p:cNvSpPr txBox="1"/>
            <p:nvPr/>
          </p:nvSpPr>
          <p:spPr>
            <a:xfrm>
              <a:off x="8144915" y="208104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A67A83-2D0A-C54C-BF55-7B4A798092F9}"/>
                </a:ext>
              </a:extLst>
            </p:cNvPr>
            <p:cNvSpPr txBox="1"/>
            <p:nvPr/>
          </p:nvSpPr>
          <p:spPr>
            <a:xfrm>
              <a:off x="8526818" y="2165436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5B0109-93FF-D844-8BEB-2CF673893ADC}"/>
                </a:ext>
              </a:extLst>
            </p:cNvPr>
            <p:cNvSpPr txBox="1"/>
            <p:nvPr/>
          </p:nvSpPr>
          <p:spPr>
            <a:xfrm>
              <a:off x="9510425" y="1652536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B48DF7-AB06-8145-BA4A-FD4BC73553CC}"/>
                </a:ext>
              </a:extLst>
            </p:cNvPr>
            <p:cNvSpPr txBox="1"/>
            <p:nvPr/>
          </p:nvSpPr>
          <p:spPr>
            <a:xfrm>
              <a:off x="9510425" y="210528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C76C5C7-E655-C44C-934C-B36D0BCD8DB8}"/>
              </a:ext>
            </a:extLst>
          </p:cNvPr>
          <p:cNvGrpSpPr/>
          <p:nvPr/>
        </p:nvGrpSpPr>
        <p:grpSpPr>
          <a:xfrm>
            <a:off x="7915907" y="4119519"/>
            <a:ext cx="3829421" cy="1277958"/>
            <a:chOff x="7915907" y="4119519"/>
            <a:chExt cx="3829421" cy="12779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9A600F-3F6F-E745-B6D4-056E444B3E0B}"/>
                </a:ext>
              </a:extLst>
            </p:cNvPr>
            <p:cNvSpPr txBox="1"/>
            <p:nvPr/>
          </p:nvSpPr>
          <p:spPr>
            <a:xfrm>
              <a:off x="10989245" y="448780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C029EC-FA21-D648-BD69-9B7732B1648D}"/>
                </a:ext>
              </a:extLst>
            </p:cNvPr>
            <p:cNvSpPr txBox="1"/>
            <p:nvPr/>
          </p:nvSpPr>
          <p:spPr>
            <a:xfrm>
              <a:off x="10016478" y="4512003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61E8A6-D11A-4543-93AB-B8E7FA0871C9}"/>
                </a:ext>
              </a:extLst>
            </p:cNvPr>
            <p:cNvSpPr txBox="1"/>
            <p:nvPr/>
          </p:nvSpPr>
          <p:spPr>
            <a:xfrm>
              <a:off x="9741883" y="433380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D7590A-80A1-7048-9021-5BA9192D96F6}"/>
                </a:ext>
              </a:extLst>
            </p:cNvPr>
            <p:cNvSpPr txBox="1"/>
            <p:nvPr/>
          </p:nvSpPr>
          <p:spPr>
            <a:xfrm>
              <a:off x="8401093" y="4487802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B7326D-62BB-AA41-B9DB-3EB3A318F450}"/>
                </a:ext>
              </a:extLst>
            </p:cNvPr>
            <p:cNvSpPr txBox="1"/>
            <p:nvPr/>
          </p:nvSpPr>
          <p:spPr>
            <a:xfrm>
              <a:off x="9702893" y="499736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521FB5-F554-514D-8353-05ABEB847E84}"/>
                </a:ext>
              </a:extLst>
            </p:cNvPr>
            <p:cNvSpPr txBox="1"/>
            <p:nvPr/>
          </p:nvSpPr>
          <p:spPr>
            <a:xfrm>
              <a:off x="10054789" y="499736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20766F-FD82-544C-97B5-9D4BD1FF89EA}"/>
                </a:ext>
              </a:extLst>
            </p:cNvPr>
            <p:cNvSpPr txBox="1"/>
            <p:nvPr/>
          </p:nvSpPr>
          <p:spPr>
            <a:xfrm>
              <a:off x="7915907" y="4528933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57172E4-37E9-CC49-B94B-CF8AAAD5B009}"/>
                </a:ext>
              </a:extLst>
            </p:cNvPr>
            <p:cNvCxnSpPr>
              <a:cxnSpLocks/>
            </p:cNvCxnSpPr>
            <p:nvPr/>
          </p:nvCxnSpPr>
          <p:spPr>
            <a:xfrm>
              <a:off x="8930538" y="4713382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4B6240-C8AD-2E4A-A71B-8EA742BAD115}"/>
                </a:ext>
              </a:extLst>
            </p:cNvPr>
            <p:cNvSpPr txBox="1"/>
            <p:nvPr/>
          </p:nvSpPr>
          <p:spPr>
            <a:xfrm>
              <a:off x="8610558" y="411951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DB5878-8798-884E-A09B-7940BF31BA9F}"/>
                </a:ext>
              </a:extLst>
            </p:cNvPr>
            <p:cNvSpPr txBox="1"/>
            <p:nvPr/>
          </p:nvSpPr>
          <p:spPr>
            <a:xfrm>
              <a:off x="11018847" y="4939801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BAB3816-C909-DE48-ACA0-57DE1B3ED9F7}"/>
              </a:ext>
            </a:extLst>
          </p:cNvPr>
          <p:cNvGrpSpPr/>
          <p:nvPr/>
        </p:nvGrpSpPr>
        <p:grpSpPr>
          <a:xfrm>
            <a:off x="7854116" y="5636339"/>
            <a:ext cx="3838574" cy="1081909"/>
            <a:chOff x="7854116" y="5636339"/>
            <a:chExt cx="3838574" cy="108190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04F9C4-8E64-9D4D-8B74-91A178E02112}"/>
                </a:ext>
              </a:extLst>
            </p:cNvPr>
            <p:cNvSpPr txBox="1"/>
            <p:nvPr/>
          </p:nvSpPr>
          <p:spPr>
            <a:xfrm>
              <a:off x="10979017" y="631813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C076CF-ED3C-F04C-AAB7-B35E2981AE15}"/>
                </a:ext>
              </a:extLst>
            </p:cNvPr>
            <p:cNvSpPr txBox="1"/>
            <p:nvPr/>
          </p:nvSpPr>
          <p:spPr>
            <a:xfrm>
              <a:off x="9954687" y="581453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BFBA6A-D04E-DA46-AACA-681E9F56BD9A}"/>
                </a:ext>
              </a:extLst>
            </p:cNvPr>
            <p:cNvSpPr txBox="1"/>
            <p:nvPr/>
          </p:nvSpPr>
          <p:spPr>
            <a:xfrm>
              <a:off x="9680092" y="563633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10E0503-25F6-FC4C-B327-F7B7CCEE19A5}"/>
                </a:ext>
              </a:extLst>
            </p:cNvPr>
            <p:cNvSpPr txBox="1"/>
            <p:nvPr/>
          </p:nvSpPr>
          <p:spPr>
            <a:xfrm>
              <a:off x="8339302" y="5790334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0A84EE-D0AE-0548-954F-8B9713988FF2}"/>
                </a:ext>
              </a:extLst>
            </p:cNvPr>
            <p:cNvSpPr txBox="1"/>
            <p:nvPr/>
          </p:nvSpPr>
          <p:spPr>
            <a:xfrm>
              <a:off x="9641102" y="628914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4CC12A-1327-3A45-A174-88D57BFCC23F}"/>
                </a:ext>
              </a:extLst>
            </p:cNvPr>
            <p:cNvSpPr txBox="1"/>
            <p:nvPr/>
          </p:nvSpPr>
          <p:spPr>
            <a:xfrm>
              <a:off x="9992998" y="6289141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63C357D-E0CB-4E4A-9797-99AFEE83CD05}"/>
                </a:ext>
              </a:extLst>
            </p:cNvPr>
            <p:cNvSpPr txBox="1"/>
            <p:nvPr/>
          </p:nvSpPr>
          <p:spPr>
            <a:xfrm>
              <a:off x="7854116" y="5831465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C4B6014-F369-A844-89B9-C7F8D0516125}"/>
                </a:ext>
              </a:extLst>
            </p:cNvPr>
            <p:cNvCxnSpPr>
              <a:cxnSpLocks/>
            </p:cNvCxnSpPr>
            <p:nvPr/>
          </p:nvCxnSpPr>
          <p:spPr>
            <a:xfrm>
              <a:off x="8868747" y="6015914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CCEE66-E719-A041-8015-D33608374296}"/>
                </a:ext>
              </a:extLst>
            </p:cNvPr>
            <p:cNvSpPr txBox="1"/>
            <p:nvPr/>
          </p:nvSpPr>
          <p:spPr>
            <a:xfrm>
              <a:off x="10966209" y="580572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A6D0162-FBFA-9D48-A993-231A75AC982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9945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The NULL Constant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719582"/>
            <a:ext cx="11916102" cy="584258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5"/>
                </a:solidFill>
              </a:rPr>
              <a:t>NULL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is a constant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2C895B"/>
                </a:solidFill>
              </a:rPr>
              <a:t>evaluates to zero (0)</a:t>
            </a:r>
          </a:p>
          <a:p>
            <a:r>
              <a:rPr lang="en-US" sz="2400" dirty="0"/>
              <a:t>You </a:t>
            </a:r>
            <a:r>
              <a:rPr lang="en-US" sz="2400" dirty="0">
                <a:solidFill>
                  <a:schemeClr val="accent5"/>
                </a:solidFill>
              </a:rPr>
              <a:t>assign a pointer variable to contain NULL </a:t>
            </a:r>
            <a:r>
              <a:rPr lang="en-US" sz="2400" dirty="0"/>
              <a:t>to </a:t>
            </a:r>
            <a:r>
              <a:rPr lang="en-US" sz="2400" dirty="0">
                <a:solidFill>
                  <a:srgbClr val="F37440"/>
                </a:solidFill>
              </a:rPr>
              <a:t>indicate that the pointer does not point at anything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A pointer variable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7030A0"/>
                </a:solidFill>
              </a:rPr>
              <a:t>a value of NULL </a:t>
            </a:r>
            <a:r>
              <a:rPr lang="en-US" sz="2400" dirty="0"/>
              <a:t>is called a </a:t>
            </a:r>
            <a:r>
              <a:rPr lang="en-US" sz="2400" dirty="0">
                <a:solidFill>
                  <a:schemeClr val="accent5"/>
                </a:solidFill>
              </a:rPr>
              <a:t>“NULL pointer” (invalid address!) 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Memory location 0 (address is 0) is not a valid memory address in any C program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Dereferencing NULL at runtime will cause a program fault (segmentation fault)!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CB22B-DB14-8E42-989F-437ED26A77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159B96F-E711-E7A9-D981-67AC5E342763}"/>
              </a:ext>
            </a:extLst>
          </p:cNvPr>
          <p:cNvSpPr/>
          <p:nvPr/>
        </p:nvSpPr>
        <p:spPr bwMode="auto">
          <a:xfrm>
            <a:off x="535489" y="4279907"/>
            <a:ext cx="11121022" cy="19952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NULL;</a:t>
            </a: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segmentation fault! */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*(int *)900000 = 25;	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cast 900000 to a pointer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if writeable address space, it works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that memory location just changed */</a:t>
            </a:r>
          </a:p>
        </p:txBody>
      </p:sp>
    </p:spTree>
    <p:extLst>
      <p:ext uri="{BB962C8B-B14F-4D97-AF65-F5344CB8AC3E}">
        <p14:creationId xmlns:p14="http://schemas.microsoft.com/office/powerpoint/2010/main" val="244837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Using the NULL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979072"/>
            <a:ext cx="11616020" cy="50694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Many functions </a:t>
            </a:r>
            <a:r>
              <a:rPr lang="en-US" sz="2400" dirty="0">
                <a:solidFill>
                  <a:srgbClr val="2C895B"/>
                </a:solidFill>
              </a:rPr>
              <a:t>return NULL to indicate an error has occurred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NULL is considered </a:t>
            </a:r>
            <a:r>
              <a:rPr lang="en-US" sz="2400" dirty="0">
                <a:solidFill>
                  <a:srgbClr val="FF0000"/>
                </a:solidFill>
              </a:rPr>
              <a:t>“false” </a:t>
            </a:r>
            <a:r>
              <a:rPr lang="en-US" sz="2400" dirty="0"/>
              <a:t>when used in a Boolean context</a:t>
            </a:r>
          </a:p>
          <a:p>
            <a:pPr lvl="1"/>
            <a:r>
              <a:rPr lang="en-US" sz="2400" b="1" dirty="0">
                <a:solidFill>
                  <a:schemeClr val="accent5"/>
                </a:solidFill>
              </a:rPr>
              <a:t>Remember: false expressions </a:t>
            </a:r>
            <a:r>
              <a:rPr lang="en-US" sz="2400" dirty="0"/>
              <a:t>in C are </a:t>
            </a:r>
            <a:r>
              <a:rPr lang="en-US" sz="2400" dirty="0">
                <a:solidFill>
                  <a:schemeClr val="accent5"/>
                </a:solidFill>
              </a:rPr>
              <a:t>defined to be zero </a:t>
            </a:r>
            <a:r>
              <a:rPr lang="en-US" sz="2400" i="1" dirty="0">
                <a:solidFill>
                  <a:schemeClr val="accent5"/>
                </a:solidFill>
              </a:rPr>
              <a:t>or </a:t>
            </a:r>
            <a:r>
              <a:rPr lang="en-US" sz="2400" dirty="0">
                <a:solidFill>
                  <a:schemeClr val="accent5"/>
                </a:solidFill>
              </a:rPr>
              <a:t>NULL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following two are equivalent (</a:t>
            </a:r>
            <a:r>
              <a:rPr lang="en-US" sz="2400" dirty="0">
                <a:solidFill>
                  <a:schemeClr val="accent5"/>
                </a:solidFill>
              </a:rPr>
              <a:t>the second one is preferred for readability</a:t>
            </a:r>
            <a:r>
              <a:rPr lang="en-US" sz="2400" dirty="0"/>
              <a:t>):</a:t>
            </a: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2DCA1-ED91-994B-85B2-10D7A3A2E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4584948-ACD2-EF43-AD6E-11AF712C42C4}"/>
              </a:ext>
            </a:extLst>
          </p:cNvPr>
          <p:cNvSpPr/>
          <p:nvPr/>
        </p:nvSpPr>
        <p:spPr bwMode="auto">
          <a:xfrm>
            <a:off x="3299823" y="5022680"/>
            <a:ext cx="3381763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(p) 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 != NULL) ...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B641F8-642F-E9E2-B387-8238528A9C98}"/>
              </a:ext>
            </a:extLst>
          </p:cNvPr>
          <p:cNvSpPr/>
          <p:nvPr/>
        </p:nvSpPr>
        <p:spPr bwMode="auto">
          <a:xfrm>
            <a:off x="417318" y="1722110"/>
            <a:ext cx="11357363" cy="14885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these are all equivalent */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NULL; 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to a pointer type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automatically gets converted to the correct type</a:t>
            </a:r>
          </a:p>
        </p:txBody>
      </p:sp>
    </p:spTree>
    <p:extLst>
      <p:ext uri="{BB962C8B-B14F-4D97-AF65-F5344CB8AC3E}">
        <p14:creationId xmlns:p14="http://schemas.microsoft.com/office/powerpoint/2010/main" val="6228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3E32-AD6C-1145-919C-632F1B2C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42" y="186122"/>
            <a:ext cx="6724481" cy="447470"/>
          </a:xfrm>
        </p:spPr>
        <p:txBody>
          <a:bodyPr/>
          <a:lstStyle/>
          <a:p>
            <a:r>
              <a:rPr lang="en-US" dirty="0"/>
              <a:t>What is Aliasing?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E3C2-7529-AA4A-A35F-FE341C64912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103" y="633592"/>
            <a:ext cx="11869675" cy="585419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7030A0"/>
                </a:solidFill>
              </a:rPr>
              <a:t>Two or more </a:t>
            </a:r>
            <a:r>
              <a:rPr lang="en-US" sz="2400" dirty="0"/>
              <a:t>variables are </a:t>
            </a:r>
            <a:r>
              <a:rPr lang="en-US" sz="2400" dirty="0">
                <a:solidFill>
                  <a:srgbClr val="0070C0"/>
                </a:solidFill>
              </a:rPr>
              <a:t>aliases of each other </a:t>
            </a:r>
            <a:r>
              <a:rPr lang="en-US" sz="2400" dirty="0"/>
              <a:t>when they all </a:t>
            </a:r>
            <a:r>
              <a:rPr lang="en-US" sz="2400" dirty="0">
                <a:solidFill>
                  <a:srgbClr val="0070C0"/>
                </a:solidFill>
              </a:rPr>
              <a:t>reference the same memory (so different names, same memory location)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When one pointer is copied to another pointer it </a:t>
            </a:r>
            <a:r>
              <a:rPr lang="en-US" sz="2400" i="1" dirty="0">
                <a:solidFill>
                  <a:srgbClr val="2C895B"/>
                </a:solidFill>
              </a:rPr>
              <a:t>creates an </a:t>
            </a:r>
            <a:r>
              <a:rPr lang="en-US" sz="2400" b="1" i="1" dirty="0">
                <a:solidFill>
                  <a:schemeClr val="accent1"/>
                </a:solidFill>
              </a:rPr>
              <a:t>alias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rgbClr val="2C895B"/>
                </a:solidFill>
              </a:rPr>
              <a:t>Side effect</a:t>
            </a:r>
            <a:r>
              <a:rPr lang="en-US" sz="2400" dirty="0"/>
              <a:t>: Changing one variables value (content) changes the value for other variables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Multiple variables </a:t>
            </a:r>
            <a:r>
              <a:rPr lang="en-US" sz="2200" dirty="0"/>
              <a:t>all </a:t>
            </a:r>
            <a:r>
              <a:rPr lang="en-US" sz="2200" dirty="0">
                <a:solidFill>
                  <a:srgbClr val="2C895B"/>
                </a:solidFill>
              </a:rPr>
              <a:t>read and write </a:t>
            </a:r>
            <a:r>
              <a:rPr lang="en-US" sz="2200" dirty="0"/>
              <a:t>the </a:t>
            </a:r>
            <a:r>
              <a:rPr lang="en-US" sz="2200" b="1" u="sng" dirty="0">
                <a:solidFill>
                  <a:srgbClr val="2C895B"/>
                </a:solidFill>
              </a:rPr>
              <a:t>same</a:t>
            </a:r>
            <a:r>
              <a:rPr lang="en-US" sz="2200" dirty="0">
                <a:solidFill>
                  <a:srgbClr val="2C895B"/>
                </a:solidFill>
              </a:rPr>
              <a:t> memory location</a:t>
            </a:r>
          </a:p>
          <a:p>
            <a:pPr lvl="1"/>
            <a:r>
              <a:rPr lang="en-US" sz="2400" dirty="0"/>
              <a:t>Aliases occur either by </a:t>
            </a:r>
            <a:r>
              <a:rPr lang="en-US" sz="2400" dirty="0">
                <a:solidFill>
                  <a:srgbClr val="0070C0"/>
                </a:solidFill>
              </a:rPr>
              <a:t>accident (coding errors)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2C895B"/>
                </a:solidFill>
              </a:rPr>
              <a:t>deliberate (</a:t>
            </a:r>
            <a:r>
              <a:rPr lang="en-US" sz="2400" dirty="0">
                <a:solidFill>
                  <a:srgbClr val="FF0000"/>
                </a:solidFill>
              </a:rPr>
              <a:t>careful: readability</a:t>
            </a:r>
            <a:r>
              <a:rPr lang="en-US" sz="2400" dirty="0">
                <a:solidFill>
                  <a:srgbClr val="2C895B"/>
                </a:solidFill>
              </a:rPr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AD1AF89-B8E8-9F49-BE49-8BA5EE330FFD}"/>
              </a:ext>
            </a:extLst>
          </p:cNvPr>
          <p:cNvSpPr/>
          <p:nvPr/>
        </p:nvSpPr>
        <p:spPr bwMode="auto">
          <a:xfrm>
            <a:off x="252676" y="3728064"/>
            <a:ext cx="5634557" cy="259699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5;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*q;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 = &amp;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= p; 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*p &amp; *q are aliases</a:t>
            </a:r>
          </a:p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*q = 4;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changes </a:t>
            </a:r>
            <a:r>
              <a:rPr lang="en-US" sz="24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4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90EF49-EAA3-2A4E-8862-3BC0EAD2B61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823FA1-9198-2B47-BBB6-88457C0D031B}"/>
              </a:ext>
            </a:extLst>
          </p:cNvPr>
          <p:cNvGrpSpPr/>
          <p:nvPr/>
        </p:nvGrpSpPr>
        <p:grpSpPr>
          <a:xfrm>
            <a:off x="6145419" y="4010773"/>
            <a:ext cx="5782359" cy="1157917"/>
            <a:chOff x="4892616" y="4161245"/>
            <a:chExt cx="5782359" cy="115791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8C7E27-BAEF-1240-9798-0ADF24480999}"/>
                </a:ext>
              </a:extLst>
            </p:cNvPr>
            <p:cNvGrpSpPr/>
            <p:nvPr/>
          </p:nvGrpSpPr>
          <p:grpSpPr>
            <a:xfrm>
              <a:off x="4892616" y="4203906"/>
              <a:ext cx="2201604" cy="1115256"/>
              <a:chOff x="4538757" y="2069646"/>
              <a:chExt cx="2201604" cy="1115256"/>
            </a:xfrm>
          </p:grpSpPr>
          <p:sp>
            <p:nvSpPr>
              <p:cNvPr id="7" name="Left Brace 6">
                <a:extLst>
                  <a:ext uri="{FF2B5EF4-FFF2-40B4-BE49-F238E27FC236}">
                    <a16:creationId xmlns:a16="http://schemas.microsoft.com/office/drawing/2014/main" id="{A7BD7484-2829-374D-BF48-466B7A4B9222}"/>
                  </a:ext>
                </a:extLst>
              </p:cNvPr>
              <p:cNvSpPr/>
              <p:nvPr/>
            </p:nvSpPr>
            <p:spPr>
              <a:xfrm>
                <a:off x="6431797" y="2069646"/>
                <a:ext cx="308564" cy="1115256"/>
              </a:xfrm>
              <a:prstGeom prst="leftBrac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D9A4E56-A1BD-174F-B732-F381D3F28F65}"/>
                  </a:ext>
                </a:extLst>
              </p:cNvPr>
              <p:cNvSpPr txBox="1"/>
              <p:nvPr/>
            </p:nvSpPr>
            <p:spPr>
              <a:xfrm>
                <a:off x="4538757" y="2211775"/>
                <a:ext cx="1888659" cy="8309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*p and *q are aliases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C1AC6D-0498-FB4E-823D-E7A7B5E27A78}"/>
                </a:ext>
              </a:extLst>
            </p:cNvPr>
            <p:cNvSpPr txBox="1"/>
            <p:nvPr/>
          </p:nvSpPr>
          <p:spPr>
            <a:xfrm>
              <a:off x="10427791" y="4161245"/>
              <a:ext cx="2471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/>
                <a:t>i</a:t>
              </a:r>
              <a:endParaRPr lang="en-US" sz="2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74DCCEE-D9B4-2C47-BC18-E7CCE5768FC1}"/>
                </a:ext>
              </a:extLst>
            </p:cNvPr>
            <p:cNvSpPr txBox="1"/>
            <p:nvPr/>
          </p:nvSpPr>
          <p:spPr>
            <a:xfrm>
              <a:off x="9432111" y="4212594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2FB46C2-BE34-0846-92F5-B06C3556CE79}"/>
                </a:ext>
              </a:extLst>
            </p:cNvPr>
            <p:cNvSpPr txBox="1"/>
            <p:nvPr/>
          </p:nvSpPr>
          <p:spPr>
            <a:xfrm>
              <a:off x="7361517" y="418530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592285A-66DC-2A4C-83A1-386A9364E44E}"/>
                </a:ext>
              </a:extLst>
            </p:cNvPr>
            <p:cNvCxnSpPr>
              <a:cxnSpLocks/>
            </p:cNvCxnSpPr>
            <p:nvPr/>
          </p:nvCxnSpPr>
          <p:spPr>
            <a:xfrm>
              <a:off x="7864996" y="4386715"/>
              <a:ext cx="1585487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9612A1-CE93-3A46-A655-D84CEFF9CA93}"/>
                </a:ext>
              </a:extLst>
            </p:cNvPr>
            <p:cNvSpPr txBox="1"/>
            <p:nvPr/>
          </p:nvSpPr>
          <p:spPr>
            <a:xfrm>
              <a:off x="7010995" y="4161245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p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AD66C1-3984-D148-9333-B482B9CC325B}"/>
                </a:ext>
              </a:extLst>
            </p:cNvPr>
            <p:cNvSpPr txBox="1"/>
            <p:nvPr/>
          </p:nvSpPr>
          <p:spPr>
            <a:xfrm>
              <a:off x="7361517" y="487199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6A025F5-332B-D142-ABBF-A2B0F80F7F90}"/>
                </a:ext>
              </a:extLst>
            </p:cNvPr>
            <p:cNvSpPr txBox="1"/>
            <p:nvPr/>
          </p:nvSpPr>
          <p:spPr>
            <a:xfrm>
              <a:off x="7006864" y="4855830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q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E8878F-BAF0-044C-9E2E-47BFDB8A2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4996" y="4595480"/>
              <a:ext cx="1585487" cy="469845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4FC07B-ADA5-AF6A-7EB6-48D34A9E5A8A}"/>
              </a:ext>
            </a:extLst>
          </p:cNvPr>
          <p:cNvSpPr txBox="1"/>
          <p:nvPr/>
        </p:nvSpPr>
        <p:spPr>
          <a:xfrm>
            <a:off x="5958214" y="5753418"/>
            <a:ext cx="5845972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Result *p, *q and </a:t>
            </a:r>
            <a:r>
              <a:rPr lang="en-US" sz="2400" dirty="0" err="1"/>
              <a:t>i</a:t>
            </a:r>
            <a:r>
              <a:rPr lang="en-US" sz="2400" dirty="0"/>
              <a:t> all have the value of 4</a:t>
            </a:r>
          </a:p>
        </p:txBody>
      </p:sp>
    </p:spTree>
    <p:extLst>
      <p:ext uri="{BB962C8B-B14F-4D97-AF65-F5344CB8AC3E}">
        <p14:creationId xmlns:p14="http://schemas.microsoft.com/office/powerpoint/2010/main" val="241071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6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4409268" y="1492341"/>
            <a:ext cx="3373465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Programming Part 2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6C9A09E-A530-3F82-B278-44BEB0A58F73}"/>
              </a:ext>
            </a:extLst>
          </p:cNvPr>
          <p:cNvSpPr txBox="1">
            <a:spLocks/>
          </p:cNvSpPr>
          <p:nvPr/>
        </p:nvSpPr>
        <p:spPr>
          <a:xfrm>
            <a:off x="4217761" y="2185305"/>
            <a:ext cx="3756479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7 – Oct 13, 2022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1.05</a:t>
            </a:r>
          </a:p>
        </p:txBody>
      </p:sp>
    </p:spTree>
    <p:extLst>
      <p:ext uri="{BB962C8B-B14F-4D97-AF65-F5344CB8AC3E}">
        <p14:creationId xmlns:p14="http://schemas.microsoft.com/office/powerpoint/2010/main" val="1382748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91" y="81076"/>
            <a:ext cx="10515600" cy="432112"/>
          </a:xfrm>
        </p:spPr>
        <p:txBody>
          <a:bodyPr/>
          <a:lstStyle/>
          <a:p>
            <a:r>
              <a:rPr lang="en-US" dirty="0"/>
              <a:t>Defining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4629" y="513187"/>
            <a:ext cx="9254654" cy="515529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Definition</a:t>
            </a:r>
            <a:r>
              <a:rPr lang="en-US" sz="2200" dirty="0"/>
              <a:t>: 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sz="2200" i="1" dirty="0">
                <a:solidFill>
                  <a:schemeClr val="accent1"/>
                </a:solidFill>
              </a:rPr>
              <a:t>"</a:t>
            </a:r>
            <a:r>
              <a:rPr lang="en-US" sz="2200" b="1" i="1" dirty="0">
                <a:solidFill>
                  <a:schemeClr val="accent1"/>
                </a:solidFill>
              </a:rPr>
              <a:t>Compound" </a:t>
            </a:r>
            <a:r>
              <a:rPr lang="en-US" sz="2200" dirty="0">
                <a:solidFill>
                  <a:schemeClr val="tx2"/>
                </a:solidFill>
              </a:rPr>
              <a:t>data type </a:t>
            </a:r>
            <a:r>
              <a:rPr lang="en-US" sz="2200" dirty="0">
                <a:solidFill>
                  <a:schemeClr val="accent1"/>
                </a:solidFill>
              </a:rPr>
              <a:t>where each value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an array is </a:t>
            </a:r>
            <a:r>
              <a:rPr lang="en-US" sz="2200" dirty="0">
                <a:solidFill>
                  <a:schemeClr val="accent1"/>
                </a:solidFill>
              </a:rPr>
              <a:t>an element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type</a:t>
            </a:r>
          </a:p>
          <a:p>
            <a:pPr lvl="1"/>
            <a:r>
              <a:rPr lang="en-US" sz="2200" dirty="0"/>
              <a:t>A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llocates 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with a </a:t>
            </a:r>
            <a:r>
              <a:rPr lang="en-US" sz="2200" i="1" dirty="0">
                <a:solidFill>
                  <a:srgbClr val="0070C0"/>
                </a:solidFill>
              </a:rPr>
              <a:t>fixed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>
                <a:solidFill>
                  <a:srgbClr val="00B050"/>
                </a:solidFill>
              </a:rPr>
              <a:t>count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array elements of type </a:t>
            </a:r>
            <a:r>
              <a:rPr lang="en-US" sz="2200" b="1" dirty="0">
                <a:solidFill>
                  <a:srgbClr val="F37440"/>
                </a:solidFill>
              </a:rPr>
              <a:t>type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Allocates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bytes of </a:t>
            </a:r>
            <a:r>
              <a:rPr lang="en-US" sz="2200" b="1" i="1" dirty="0">
                <a:solidFill>
                  <a:srgbClr val="7030A0"/>
                </a:solidFill>
              </a:rPr>
              <a:t>contiguous</a:t>
            </a:r>
            <a:r>
              <a:rPr lang="en-US" sz="2200" b="1" i="1" dirty="0"/>
              <a:t> </a:t>
            </a:r>
            <a:r>
              <a:rPr lang="en-US" sz="2200" b="1" i="1" dirty="0">
                <a:solidFill>
                  <a:srgbClr val="7030A0"/>
                </a:solidFill>
              </a:rPr>
              <a:t>memory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Common usage is to specify a compile-time constant for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  <a:p>
            <a:pPr lvl="1"/>
            <a:endParaRPr 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200" dirty="0"/>
              <a:t>Array </a:t>
            </a:r>
            <a:r>
              <a:rPr lang="en-US" sz="2200" b="1" dirty="0">
                <a:solidFill>
                  <a:srgbClr val="0070C0"/>
                </a:solidFill>
              </a:rPr>
              <a:t>names </a:t>
            </a:r>
            <a:r>
              <a:rPr lang="en-US" sz="2200" b="1">
                <a:solidFill>
                  <a:srgbClr val="0070C0"/>
                </a:solidFill>
              </a:rPr>
              <a:t>are constants </a:t>
            </a:r>
            <a:r>
              <a:rPr lang="en-US" sz="2200" dirty="0"/>
              <a:t>and </a:t>
            </a:r>
            <a:r>
              <a:rPr lang="en-US" sz="2200" dirty="0">
                <a:solidFill>
                  <a:schemeClr val="accent1"/>
                </a:solidFill>
              </a:rPr>
              <a:t>cannot be assigned </a:t>
            </a:r>
            <a:r>
              <a:rPr lang="en-US" sz="2200" dirty="0">
                <a:solidFill>
                  <a:schemeClr val="tx2"/>
                </a:solidFill>
              </a:rPr>
              <a:t>(the name cannot appear on the </a:t>
            </a:r>
            <a:r>
              <a:rPr lang="en-US" sz="2200" dirty="0" err="1">
                <a:solidFill>
                  <a:schemeClr val="tx2"/>
                </a:solidFill>
              </a:rPr>
              <a:t>Lside</a:t>
            </a:r>
            <a:r>
              <a:rPr lang="en-US" sz="2200" dirty="0">
                <a:solidFill>
                  <a:schemeClr val="tx2"/>
                </a:solidFill>
              </a:rPr>
              <a:t> by itself)</a:t>
            </a:r>
          </a:p>
          <a:p>
            <a:pPr lvl="1"/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AAF10E8-86E8-3548-AAC0-591D2AEB3222}"/>
              </a:ext>
            </a:extLst>
          </p:cNvPr>
          <p:cNvSpPr/>
          <p:nvPr/>
        </p:nvSpPr>
        <p:spPr bwMode="auto">
          <a:xfrm>
            <a:off x="1765269" y="2857159"/>
            <a:ext cx="2594603" cy="79120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BSZ   6</a:t>
            </a:r>
            <a:endParaRPr lang="en-US" sz="22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b[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BSZ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sz="2200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E793-7873-5F4D-86D9-54223145D0D2}"/>
              </a:ext>
            </a:extLst>
          </p:cNvPr>
          <p:cNvSpPr txBox="1"/>
          <p:nvPr/>
        </p:nvSpPr>
        <p:spPr>
          <a:xfrm>
            <a:off x="10056753" y="622374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FEF10-1EE0-7C47-91AC-65532CD5AE48}"/>
              </a:ext>
            </a:extLst>
          </p:cNvPr>
          <p:cNvSpPr txBox="1"/>
          <p:nvPr/>
        </p:nvSpPr>
        <p:spPr>
          <a:xfrm>
            <a:off x="10056753" y="5853702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CB2C3-A8D9-494A-A2DF-AD646CC2E9AE}"/>
              </a:ext>
            </a:extLst>
          </p:cNvPr>
          <p:cNvSpPr txBox="1"/>
          <p:nvPr/>
        </p:nvSpPr>
        <p:spPr>
          <a:xfrm>
            <a:off x="10056753" y="549567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85D8F-CEEF-0441-BFC3-F40A9F6F1AEB}"/>
              </a:ext>
            </a:extLst>
          </p:cNvPr>
          <p:cNvSpPr txBox="1"/>
          <p:nvPr/>
        </p:nvSpPr>
        <p:spPr>
          <a:xfrm>
            <a:off x="10056753" y="5125632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4FCD7-1190-D945-A0CD-D6CAD1BE7DD2}"/>
              </a:ext>
            </a:extLst>
          </p:cNvPr>
          <p:cNvSpPr txBox="1"/>
          <p:nvPr/>
        </p:nvSpPr>
        <p:spPr>
          <a:xfrm>
            <a:off x="10056753" y="4756300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CF3FD-40C9-934E-92C4-34F582FD063F}"/>
              </a:ext>
            </a:extLst>
          </p:cNvPr>
          <p:cNvSpPr txBox="1"/>
          <p:nvPr/>
        </p:nvSpPr>
        <p:spPr>
          <a:xfrm>
            <a:off x="10056753" y="438626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10056753" y="402509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10056753" y="365505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10056753" y="328502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10056753" y="291498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10056753" y="255165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10056753" y="218161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10056753" y="179811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10056753" y="143478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86653" y="618478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984407" y="465992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b="1" dirty="0">
                <a:solidFill>
                  <a:schemeClr val="accent1"/>
                </a:solidFill>
              </a:rPr>
              <a:t>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314259" y="621865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314259" y="583995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314259" y="54812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314259" y="51330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314259" y="472829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314259" y="435158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344285" y="1127476"/>
            <a:ext cx="8835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 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memory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7621804" y="4394430"/>
            <a:ext cx="2674237" cy="2264371"/>
            <a:chOff x="6890425" y="3980803"/>
            <a:chExt cx="2674237" cy="22643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DE496E-3D85-784C-9AA4-5AE4A59ED670}"/>
                </a:ext>
              </a:extLst>
            </p:cNvPr>
            <p:cNvGrpSpPr/>
            <p:nvPr/>
          </p:nvGrpSpPr>
          <p:grpSpPr>
            <a:xfrm>
              <a:off x="6890425" y="4008771"/>
              <a:ext cx="2140501" cy="2236403"/>
              <a:chOff x="6890425" y="4008771"/>
              <a:chExt cx="2140501" cy="2236403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C566E13-8867-1341-AB1F-EF8EA8FFB863}"/>
                  </a:ext>
                </a:extLst>
              </p:cNvPr>
              <p:cNvSpPr/>
              <p:nvPr/>
            </p:nvSpPr>
            <p:spPr bwMode="auto">
              <a:xfrm>
                <a:off x="6890425" y="5730300"/>
                <a:ext cx="1585437" cy="452564"/>
              </a:xfrm>
              <a:prstGeom prst="roundRect">
                <a:avLst>
                  <a:gd name="adj" fmla="val 14824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rgbClr val="0066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sz="2000" dirty="0">
                    <a:solidFill>
                      <a:srgbClr val="569CD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];</a:t>
                </a:r>
                <a:endParaRPr lang="en-US" sz="2000" i="1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8125C531-EAD4-9F41-AC45-4753BF18EC17}"/>
                  </a:ext>
                </a:extLst>
              </p:cNvPr>
              <p:cNvSpPr/>
              <p:nvPr/>
            </p:nvSpPr>
            <p:spPr>
              <a:xfrm>
                <a:off x="8504898" y="4008771"/>
                <a:ext cx="526028" cy="2236403"/>
              </a:xfrm>
              <a:prstGeom prst="leftBrace">
                <a:avLst>
                  <a:gd name="adj1" fmla="val 8333"/>
                  <a:gd name="adj2" fmla="val 86309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9BE23E-E8AB-4A45-ACF0-8F7A9EFAB9CD}"/>
              </a:ext>
            </a:extLst>
          </p:cNvPr>
          <p:cNvGrpSpPr/>
          <p:nvPr/>
        </p:nvGrpSpPr>
        <p:grpSpPr>
          <a:xfrm>
            <a:off x="4224917" y="2877724"/>
            <a:ext cx="4949817" cy="707886"/>
            <a:chOff x="3428060" y="3209674"/>
            <a:chExt cx="4949817" cy="70788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12DFFF1-39F3-C04E-9F4D-C514C9CB1E84}"/>
                </a:ext>
              </a:extLst>
            </p:cNvPr>
            <p:cNvSpPr txBox="1"/>
            <p:nvPr/>
          </p:nvSpPr>
          <p:spPr>
            <a:xfrm>
              <a:off x="4221552" y="3209674"/>
              <a:ext cx="4156325" cy="70788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BSZ is a macro replaced by the C preprocessor at compile time</a:t>
              </a:r>
            </a:p>
          </p:txBody>
        </p:sp>
        <p:sp>
          <p:nvSpPr>
            <p:cNvPr id="44" name="Left Arrow 43">
              <a:extLst>
                <a:ext uri="{FF2B5EF4-FFF2-40B4-BE49-F238E27FC236}">
                  <a16:creationId xmlns:a16="http://schemas.microsoft.com/office/drawing/2014/main" id="{70998ED4-2F12-4A46-8C92-3BD29DA67494}"/>
                </a:ext>
              </a:extLst>
            </p:cNvPr>
            <p:cNvSpPr/>
            <p:nvPr/>
          </p:nvSpPr>
          <p:spPr>
            <a:xfrm>
              <a:off x="3428060" y="3390583"/>
              <a:ext cx="793492" cy="12733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BCD23E6-27E1-B34A-AFA8-2F2F2FD86A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F429851-1B18-0D60-0B5D-FD23CD1F4A69}"/>
              </a:ext>
            </a:extLst>
          </p:cNvPr>
          <p:cNvSpPr/>
          <p:nvPr/>
        </p:nvSpPr>
        <p:spPr bwMode="auto">
          <a:xfrm>
            <a:off x="928027" y="4557915"/>
            <a:ext cx="7387272" cy="79176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b;  	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invalid does not copy the array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copy arrays element by element</a:t>
            </a:r>
          </a:p>
        </p:txBody>
      </p:sp>
    </p:spTree>
    <p:extLst>
      <p:ext uri="{BB962C8B-B14F-4D97-AF65-F5344CB8AC3E}">
        <p14:creationId xmlns:p14="http://schemas.microsoft.com/office/powerpoint/2010/main" val="160051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46" grpId="0"/>
      <p:bldP spid="3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36" y="152203"/>
            <a:ext cx="10515600" cy="312540"/>
          </a:xfrm>
        </p:spPr>
        <p:txBody>
          <a:bodyPr/>
          <a:lstStyle/>
          <a:p>
            <a:r>
              <a:rPr lang="en-US" dirty="0"/>
              <a:t>Array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5558" y="537206"/>
            <a:ext cx="9179766" cy="462189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u="sng" dirty="0"/>
              <a:t>Initialization</a:t>
            </a:r>
            <a:r>
              <a:rPr lang="en-US" sz="2000" dirty="0"/>
              <a:t>: 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name[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{val0,…,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r>
              <a:rPr lang="en-US" sz="2100" dirty="0"/>
              <a:t> </a:t>
            </a:r>
            <a:r>
              <a:rPr lang="en-US" sz="2100" i="1" dirty="0">
                <a:solidFill>
                  <a:schemeClr val="accent5"/>
                </a:solidFill>
              </a:rPr>
              <a:t>(optional) 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</a:rPr>
              <a:t>initialization list can </a:t>
            </a:r>
            <a:r>
              <a:rPr lang="en-US" sz="2100" i="1" u="sng" dirty="0">
                <a:solidFill>
                  <a:srgbClr val="FF0000"/>
                </a:solidFill>
              </a:rPr>
              <a:t>only</a:t>
            </a:r>
            <a:r>
              <a:rPr lang="en-US" sz="2100" dirty="0"/>
              <a:t> 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</a:rPr>
              <a:t>be used at </a:t>
            </a:r>
            <a:r>
              <a:rPr lang="en-US" sz="2100" b="1" dirty="0">
                <a:solidFill>
                  <a:srgbClr val="0070C0"/>
                </a:solidFill>
              </a:rPr>
              <a:t>time</a:t>
            </a:r>
            <a:r>
              <a:rPr lang="en-US" sz="2100" dirty="0">
                <a:solidFill>
                  <a:srgbClr val="0070C0"/>
                </a:solidFill>
              </a:rPr>
              <a:t> of </a:t>
            </a:r>
            <a:r>
              <a:rPr lang="en-US" sz="2100" b="1" dirty="0">
                <a:solidFill>
                  <a:srgbClr val="0070C0"/>
                </a:solidFill>
              </a:rPr>
              <a:t>definition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If no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supplied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is determined by compiler using the number of array initializers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block[20] = {};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//only works with constant size arrays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defines an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array of 20 integers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each element filled with zeros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Performance comment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do not zero automatic arrays unless really needed!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When a </a:t>
            </a:r>
            <a:r>
              <a:rPr lang="en-US" sz="2000" b="1" dirty="0">
                <a:solidFill>
                  <a:srgbClr val="00B050"/>
                </a:solidFill>
              </a:rPr>
              <a:t>count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given: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extra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i="1" dirty="0">
                <a:solidFill>
                  <a:srgbClr val="0070C0"/>
                </a:solidFill>
              </a:rPr>
              <a:t>initialization values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b="1" dirty="0">
                <a:solidFill>
                  <a:srgbClr val="0070C0"/>
                </a:solidFill>
              </a:rPr>
              <a:t>ignored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missing </a:t>
            </a:r>
            <a:r>
              <a:rPr lang="en-US" sz="1800" i="1" dirty="0">
                <a:solidFill>
                  <a:srgbClr val="0070C0"/>
                </a:solidFill>
              </a:rPr>
              <a:t>initialization values </a:t>
            </a:r>
            <a:r>
              <a:rPr lang="en-US" sz="1800" dirty="0"/>
              <a:t>are set to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zero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9998463" y="357818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9998463" y="320814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9998463" y="283810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9998463" y="246806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9998463" y="210473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9998463" y="173469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9998463" y="135900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9998463" y="99567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29350" y="179375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548468" y="274878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256956" y="577955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256956" y="540084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256956" y="504211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256956" y="46939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256956" y="428919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256956" y="391248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285901" y="914254"/>
            <a:ext cx="1106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2B61EE-9735-8D40-AC12-8FB2002DFA22}"/>
              </a:ext>
            </a:extLst>
          </p:cNvPr>
          <p:cNvSpPr/>
          <p:nvPr/>
        </p:nvSpPr>
        <p:spPr>
          <a:xfrm>
            <a:off x="11256956" y="6154728"/>
            <a:ext cx="870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low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9492809" y="3979633"/>
            <a:ext cx="764753" cy="2229694"/>
            <a:chOff x="8799909" y="3980803"/>
            <a:chExt cx="764753" cy="222969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</p:grp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A5C33D6-72BA-5E4A-91DD-6E41F02FE30C}"/>
              </a:ext>
            </a:extLst>
          </p:cNvPr>
          <p:cNvSpPr/>
          <p:nvPr/>
        </p:nvSpPr>
        <p:spPr bwMode="auto">
          <a:xfrm>
            <a:off x="2680564" y="5297747"/>
            <a:ext cx="4912928" cy="4818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{2, 3, 5, 6, 11, 13};</a:t>
            </a:r>
          </a:p>
          <a:p>
            <a:endParaRPr lang="en-US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CC2E620-486F-EA43-993C-D1516744C439}"/>
              </a:ext>
            </a:extLst>
          </p:cNvPr>
          <p:cNvGrpSpPr/>
          <p:nvPr/>
        </p:nvGrpSpPr>
        <p:grpSpPr>
          <a:xfrm>
            <a:off x="2612883" y="5628877"/>
            <a:ext cx="3185996" cy="1074204"/>
            <a:chOff x="2022756" y="4821907"/>
            <a:chExt cx="3185996" cy="107420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8AEDA1-7704-F148-A67F-FC77DF02EF33}"/>
                </a:ext>
              </a:extLst>
            </p:cNvPr>
            <p:cNvSpPr txBox="1"/>
            <p:nvPr/>
          </p:nvSpPr>
          <p:spPr>
            <a:xfrm>
              <a:off x="2022756" y="5249780"/>
              <a:ext cx="3185996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not needed </a:t>
              </a:r>
              <a:r>
                <a:rPr lang="en-US" dirty="0">
                  <a:solidFill>
                    <a:srgbClr val="0070C0"/>
                  </a:solidFill>
                </a:rPr>
                <a:t>and if used </a:t>
              </a:r>
              <a:r>
                <a:rPr lang="en-US" b="1" u="sng" dirty="0">
                  <a:solidFill>
                    <a:srgbClr val="0070C0"/>
                  </a:solidFill>
                </a:rPr>
                <a:t>may</a:t>
              </a:r>
              <a:r>
                <a:rPr lang="en-US" dirty="0">
                  <a:solidFill>
                    <a:srgbClr val="0070C0"/>
                  </a:solidFill>
                </a:rPr>
                <a:t> truncate initialization list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1C1DB90-1F99-F442-A118-B3E6A383BD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854" y="4821907"/>
              <a:ext cx="0" cy="4069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F447CDA-DE49-E944-8BB6-7A95179A39FB}"/>
              </a:ext>
            </a:extLst>
          </p:cNvPr>
          <p:cNvSpPr txBox="1"/>
          <p:nvPr/>
        </p:nvSpPr>
        <p:spPr>
          <a:xfrm>
            <a:off x="9991635" y="578808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E33B2E-8D72-2B45-8264-6881F92F5394}"/>
              </a:ext>
            </a:extLst>
          </p:cNvPr>
          <p:cNvSpPr txBox="1"/>
          <p:nvPr/>
        </p:nvSpPr>
        <p:spPr>
          <a:xfrm>
            <a:off x="9991635" y="541804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DC6346-4EC6-3540-A02C-3E53DD57A75F}"/>
              </a:ext>
            </a:extLst>
          </p:cNvPr>
          <p:cNvSpPr txBox="1"/>
          <p:nvPr/>
        </p:nvSpPr>
        <p:spPr>
          <a:xfrm>
            <a:off x="9991635" y="504800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AEEDF3-7D54-334D-B69B-F563F7BB53C2}"/>
              </a:ext>
            </a:extLst>
          </p:cNvPr>
          <p:cNvSpPr txBox="1"/>
          <p:nvPr/>
        </p:nvSpPr>
        <p:spPr>
          <a:xfrm>
            <a:off x="9991635" y="467796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255F52-766E-1145-ACD7-EDDA5CA8CAFD}"/>
              </a:ext>
            </a:extLst>
          </p:cNvPr>
          <p:cNvSpPr txBox="1"/>
          <p:nvPr/>
        </p:nvSpPr>
        <p:spPr>
          <a:xfrm>
            <a:off x="9991635" y="431464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4BCF35-7805-2341-9465-2DA3C1D5A80C}"/>
              </a:ext>
            </a:extLst>
          </p:cNvPr>
          <p:cNvSpPr txBox="1"/>
          <p:nvPr/>
        </p:nvSpPr>
        <p:spPr>
          <a:xfrm>
            <a:off x="9991635" y="394460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F06BA15-E842-DD47-812E-E2C6BC1E3FFE}"/>
              </a:ext>
            </a:extLst>
          </p:cNvPr>
          <p:cNvGrpSpPr/>
          <p:nvPr/>
        </p:nvGrpSpPr>
        <p:grpSpPr>
          <a:xfrm>
            <a:off x="9998369" y="4306599"/>
            <a:ext cx="1287532" cy="1836773"/>
            <a:chOff x="9548198" y="4378810"/>
            <a:chExt cx="1287532" cy="183677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7FE793-7873-5F4D-86D9-54223145D0D2}"/>
                </a:ext>
              </a:extLst>
            </p:cNvPr>
            <p:cNvSpPr txBox="1"/>
            <p:nvPr/>
          </p:nvSpPr>
          <p:spPr>
            <a:xfrm>
              <a:off x="9548198" y="584625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1FEF10-1EE0-7C47-91AC-65532CD5AE48}"/>
                </a:ext>
              </a:extLst>
            </p:cNvPr>
            <p:cNvSpPr txBox="1"/>
            <p:nvPr/>
          </p:nvSpPr>
          <p:spPr>
            <a:xfrm>
              <a:off x="9548198" y="5476212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CB2C3-A8D9-494A-A2DF-AD646CC2E9AE}"/>
                </a:ext>
              </a:extLst>
            </p:cNvPr>
            <p:cNvSpPr txBox="1"/>
            <p:nvPr/>
          </p:nvSpPr>
          <p:spPr>
            <a:xfrm>
              <a:off x="9548198" y="511818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785D8F-CEEF-0441-BFC3-F40A9F6F1AEB}"/>
                </a:ext>
              </a:extLst>
            </p:cNvPr>
            <p:cNvSpPr txBox="1"/>
            <p:nvPr/>
          </p:nvSpPr>
          <p:spPr>
            <a:xfrm>
              <a:off x="9548198" y="4748142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D4FCD7-1190-D945-A0CD-D6CAD1BE7DD2}"/>
                </a:ext>
              </a:extLst>
            </p:cNvPr>
            <p:cNvSpPr txBox="1"/>
            <p:nvPr/>
          </p:nvSpPr>
          <p:spPr>
            <a:xfrm>
              <a:off x="9548198" y="4378810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0AEF17-117B-4F41-889E-61B0C672D499}"/>
              </a:ext>
            </a:extLst>
          </p:cNvPr>
          <p:cNvGrpSpPr/>
          <p:nvPr/>
        </p:nvGrpSpPr>
        <p:grpSpPr>
          <a:xfrm>
            <a:off x="5996649" y="5682693"/>
            <a:ext cx="2610571" cy="1053268"/>
            <a:chOff x="2315159" y="4698337"/>
            <a:chExt cx="2610571" cy="105326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B60EB34-2927-8F45-B780-4C3829BAD809}"/>
                </a:ext>
              </a:extLst>
            </p:cNvPr>
            <p:cNvSpPr txBox="1"/>
            <p:nvPr/>
          </p:nvSpPr>
          <p:spPr>
            <a:xfrm>
              <a:off x="2315159" y="5105274"/>
              <a:ext cx="261057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 initialization values given, </a:t>
              </a:r>
              <a:r>
                <a:rPr lang="en-US" b="1" dirty="0">
                  <a:solidFill>
                    <a:srgbClr val="FF0000"/>
                  </a:solidFill>
                </a:rPr>
                <a:t>only 5 are used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9470714-4C15-154F-A66A-B59256DD8F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9921" y="4698337"/>
              <a:ext cx="0" cy="4069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0634941-91F2-8443-9D84-BEBC00C9947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5B32436-1969-3848-B372-1B2358ADA013}"/>
              </a:ext>
            </a:extLst>
          </p:cNvPr>
          <p:cNvGrpSpPr/>
          <p:nvPr/>
        </p:nvGrpSpPr>
        <p:grpSpPr>
          <a:xfrm>
            <a:off x="2752108" y="2242481"/>
            <a:ext cx="6427055" cy="706640"/>
            <a:chOff x="1992135" y="5229631"/>
            <a:chExt cx="6427055" cy="70664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1663FB-AA08-B547-B022-BB93792FECAA}"/>
                </a:ext>
              </a:extLst>
            </p:cNvPr>
            <p:cNvSpPr txBox="1"/>
            <p:nvPr/>
          </p:nvSpPr>
          <p:spPr>
            <a:xfrm>
              <a:off x="1992135" y="5229631"/>
              <a:ext cx="642705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 initialization values given; then elements are initialized to 0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93C884F-E0CE-6244-B0EC-03EFB8E8649A}"/>
                </a:ext>
              </a:extLst>
            </p:cNvPr>
            <p:cNvCxnSpPr>
              <a:cxnSpLocks/>
            </p:cNvCxnSpPr>
            <p:nvPr/>
          </p:nvCxnSpPr>
          <p:spPr>
            <a:xfrm>
              <a:off x="2396551" y="5649341"/>
              <a:ext cx="0" cy="28693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27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0" grpId="0" animBg="1"/>
      <p:bldP spid="5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66" y="104503"/>
            <a:ext cx="10515600" cy="485906"/>
          </a:xfrm>
        </p:spPr>
        <p:txBody>
          <a:bodyPr/>
          <a:lstStyle/>
          <a:p>
            <a:r>
              <a:rPr lang="en-US" dirty="0"/>
              <a:t>Accessing Arrays Using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4666" y="1136688"/>
            <a:ext cx="8506078" cy="471019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selects the 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element of the array 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index </a:t>
            </a:r>
            <a:r>
              <a:rPr lang="en-US" sz="2200" b="1" dirty="0">
                <a:solidFill>
                  <a:srgbClr val="F37440"/>
                </a:solidFill>
              </a:rPr>
              <a:t>should be</a:t>
            </a:r>
            <a:r>
              <a:rPr lang="en-US" sz="2200" dirty="0">
                <a:solidFill>
                  <a:srgbClr val="F37440"/>
                </a:solidFill>
              </a:rPr>
              <a:t> unsigned</a:t>
            </a:r>
            <a:endParaRPr lang="en-US" sz="2200" dirty="0"/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Elements range from: 0 to count – 1 </a:t>
            </a:r>
            <a:r>
              <a:rPr lang="en-US" sz="2400" dirty="0">
                <a:solidFill>
                  <a:schemeClr val="tx2"/>
                </a:solidFill>
              </a:rPr>
              <a:t>( int x[count]; 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[index]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can be used as an </a:t>
            </a:r>
            <a:r>
              <a:rPr lang="en-US" sz="2200" dirty="0">
                <a:solidFill>
                  <a:schemeClr val="accent5"/>
                </a:solidFill>
              </a:rPr>
              <a:t>assignment target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or as a </a:t>
            </a:r>
            <a:r>
              <a:rPr lang="en-US" sz="2200" dirty="0">
                <a:solidFill>
                  <a:schemeClr val="accent5"/>
                </a:solidFill>
              </a:rPr>
              <a:t>value in an expression</a:t>
            </a:r>
          </a:p>
          <a:p>
            <a:pPr marL="681037" lvl="2" indent="0">
              <a:buNone/>
            </a:pPr>
            <a:endParaRPr lang="en-US" sz="1800" dirty="0">
              <a:solidFill>
                <a:schemeClr val="accent5"/>
              </a:solidFill>
            </a:endParaRPr>
          </a:p>
          <a:p>
            <a:r>
              <a:rPr lang="en-US" sz="2200" dirty="0">
                <a:solidFill>
                  <a:srgbClr val="2C895B"/>
                </a:solidFill>
              </a:rPr>
              <a:t>Array name</a:t>
            </a:r>
            <a:r>
              <a:rPr lang="en-US" sz="2200" dirty="0">
                <a:solidFill>
                  <a:schemeClr val="tx2"/>
                </a:solidFill>
              </a:rPr>
              <a:t> (by itself with no [ ]) on the </a:t>
            </a:r>
            <a:r>
              <a:rPr lang="en-US" sz="2200" dirty="0" err="1">
                <a:solidFill>
                  <a:srgbClr val="0070C0"/>
                </a:solidFill>
              </a:rPr>
              <a:t>Rside</a:t>
            </a:r>
            <a:r>
              <a:rPr lang="en-US" sz="2200" dirty="0">
                <a:solidFill>
                  <a:schemeClr val="tx2"/>
                </a:solidFill>
              </a:rPr>
              <a:t> evaluates to the </a:t>
            </a:r>
            <a:r>
              <a:rPr lang="en-US" sz="2200" dirty="0">
                <a:solidFill>
                  <a:srgbClr val="2C895B"/>
                </a:solidFill>
              </a:rPr>
              <a:t>address of the first element of the 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DB128-82C5-D746-B9C3-6EB9C65C1CB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A0E06-4178-C341-8E50-008494DD924C}"/>
              </a:ext>
            </a:extLst>
          </p:cNvPr>
          <p:cNvSpPr txBox="1"/>
          <p:nvPr/>
        </p:nvSpPr>
        <p:spPr>
          <a:xfrm>
            <a:off x="9771213" y="2326851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988942-3E01-3B41-8719-40A3F4E79897}"/>
              </a:ext>
            </a:extLst>
          </p:cNvPr>
          <p:cNvSpPr txBox="1"/>
          <p:nvPr/>
        </p:nvSpPr>
        <p:spPr>
          <a:xfrm>
            <a:off x="9771213" y="1865186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67FCF39-9475-E94E-B655-47D5306888D6}"/>
              </a:ext>
            </a:extLst>
          </p:cNvPr>
          <p:cNvSpPr/>
          <p:nvPr/>
        </p:nvSpPr>
        <p:spPr>
          <a:xfrm rot="16200000">
            <a:off x="10215489" y="1027822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72DDDC-E3E1-774D-8265-12FFE206B4A4}"/>
              </a:ext>
            </a:extLst>
          </p:cNvPr>
          <p:cNvSpPr/>
          <p:nvPr/>
        </p:nvSpPr>
        <p:spPr>
          <a:xfrm>
            <a:off x="9647048" y="595608"/>
            <a:ext cx="21755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(int = 4 bytes)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D72D65-A720-FF44-88EC-AAC4B6999746}"/>
              </a:ext>
            </a:extLst>
          </p:cNvPr>
          <p:cNvSpPr txBox="1"/>
          <p:nvPr/>
        </p:nvSpPr>
        <p:spPr>
          <a:xfrm>
            <a:off x="11058745" y="5199522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5F8B50-9913-0A45-9DFA-269BB07584F6}"/>
              </a:ext>
            </a:extLst>
          </p:cNvPr>
          <p:cNvSpPr txBox="1"/>
          <p:nvPr/>
        </p:nvSpPr>
        <p:spPr>
          <a:xfrm>
            <a:off x="11094593" y="4716279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1F785C-5752-AE45-AA01-36F062810513}"/>
              </a:ext>
            </a:extLst>
          </p:cNvPr>
          <p:cNvSpPr txBox="1"/>
          <p:nvPr/>
        </p:nvSpPr>
        <p:spPr>
          <a:xfrm>
            <a:off x="11075427" y="418313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B9189D-B0A6-7849-969A-6833EE5C0711}"/>
              </a:ext>
            </a:extLst>
          </p:cNvPr>
          <p:cNvSpPr txBox="1"/>
          <p:nvPr/>
        </p:nvSpPr>
        <p:spPr>
          <a:xfrm>
            <a:off x="11058744" y="372825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5DCC86-EB72-3D42-B6D1-74B0B2A1376D}"/>
              </a:ext>
            </a:extLst>
          </p:cNvPr>
          <p:cNvSpPr txBox="1"/>
          <p:nvPr/>
        </p:nvSpPr>
        <p:spPr>
          <a:xfrm>
            <a:off x="11058744" y="3277573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0DBEA-EEFC-FD40-A07C-D6B717C9CD36}"/>
              </a:ext>
            </a:extLst>
          </p:cNvPr>
          <p:cNvSpPr txBox="1"/>
          <p:nvPr/>
        </p:nvSpPr>
        <p:spPr>
          <a:xfrm>
            <a:off x="11036534" y="2816468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E504EC-A004-8C4A-8E1E-32284978D5DB}"/>
              </a:ext>
            </a:extLst>
          </p:cNvPr>
          <p:cNvSpPr/>
          <p:nvPr/>
        </p:nvSpPr>
        <p:spPr>
          <a:xfrm>
            <a:off x="11036534" y="1778625"/>
            <a:ext cx="1106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high</a:t>
            </a:r>
          </a:p>
          <a:p>
            <a:r>
              <a:rPr lang="en-US" b="1" dirty="0">
                <a:solidFill>
                  <a:schemeClr val="accent1"/>
                </a:solidFill>
              </a:rPr>
              <a:t>address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4B05A1-CE42-0343-8678-D499A2718589}"/>
              </a:ext>
            </a:extLst>
          </p:cNvPr>
          <p:cNvSpPr/>
          <p:nvPr/>
        </p:nvSpPr>
        <p:spPr>
          <a:xfrm>
            <a:off x="11183814" y="5665534"/>
            <a:ext cx="10695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low</a:t>
            </a:r>
          </a:p>
          <a:p>
            <a:r>
              <a:rPr lang="en-US" b="1" dirty="0">
                <a:solidFill>
                  <a:schemeClr val="accent1"/>
                </a:solidFill>
              </a:rPr>
              <a:t>address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ED3D94-FAB6-1949-8E09-901011DED989}"/>
              </a:ext>
            </a:extLst>
          </p:cNvPr>
          <p:cNvGrpSpPr/>
          <p:nvPr/>
        </p:nvGrpSpPr>
        <p:grpSpPr>
          <a:xfrm>
            <a:off x="9062237" y="3292641"/>
            <a:ext cx="779758" cy="2372893"/>
            <a:chOff x="8893341" y="3135103"/>
            <a:chExt cx="779758" cy="237289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C6C5DA-A6A6-024C-B46A-3B5C143363F1}"/>
                </a:ext>
              </a:extLst>
            </p:cNvPr>
            <p:cNvSpPr txBox="1"/>
            <p:nvPr/>
          </p:nvSpPr>
          <p:spPr>
            <a:xfrm>
              <a:off x="8893341" y="5046331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E2E2CF-3BED-A14A-A8C6-4BA9EDB1ED3E}"/>
                </a:ext>
              </a:extLst>
            </p:cNvPr>
            <p:cNvSpPr txBox="1"/>
            <p:nvPr/>
          </p:nvSpPr>
          <p:spPr>
            <a:xfrm>
              <a:off x="8907567" y="4584645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32CB26-BDE0-354E-AC04-FD5C5E6564B3}"/>
                </a:ext>
              </a:extLst>
            </p:cNvPr>
            <p:cNvSpPr txBox="1"/>
            <p:nvPr/>
          </p:nvSpPr>
          <p:spPr>
            <a:xfrm>
              <a:off x="8937291" y="4078041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0685F0-3129-0342-9A53-2339F72DFF0A}"/>
                </a:ext>
              </a:extLst>
            </p:cNvPr>
            <p:cNvSpPr txBox="1"/>
            <p:nvPr/>
          </p:nvSpPr>
          <p:spPr>
            <a:xfrm>
              <a:off x="8937291" y="3596089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BDB209-E158-3049-B6CB-1FC8044DBBF8}"/>
                </a:ext>
              </a:extLst>
            </p:cNvPr>
            <p:cNvSpPr txBox="1"/>
            <p:nvPr/>
          </p:nvSpPr>
          <p:spPr>
            <a:xfrm>
              <a:off x="8937291" y="3135103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AC77E1C-A5DB-5340-8CB5-27798FE01F97}"/>
              </a:ext>
            </a:extLst>
          </p:cNvPr>
          <p:cNvSpPr txBox="1"/>
          <p:nvPr/>
        </p:nvSpPr>
        <p:spPr>
          <a:xfrm>
            <a:off x="9771213" y="5113813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5485ED-4EEB-5A45-805E-6AE14520E842}"/>
              </a:ext>
            </a:extLst>
          </p:cNvPr>
          <p:cNvSpPr txBox="1"/>
          <p:nvPr/>
        </p:nvSpPr>
        <p:spPr>
          <a:xfrm>
            <a:off x="9771213" y="4646949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BE8547-940F-B942-B159-27740A96D4FD}"/>
              </a:ext>
            </a:extLst>
          </p:cNvPr>
          <p:cNvSpPr txBox="1"/>
          <p:nvPr/>
        </p:nvSpPr>
        <p:spPr>
          <a:xfrm>
            <a:off x="9771213" y="4185373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895D62-BA2A-EB41-802E-9737EAA2846B}"/>
              </a:ext>
            </a:extLst>
          </p:cNvPr>
          <p:cNvSpPr txBox="1"/>
          <p:nvPr/>
        </p:nvSpPr>
        <p:spPr>
          <a:xfrm>
            <a:off x="9771213" y="3724977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64733F-5EB5-4946-8513-B6616A1CA604}"/>
              </a:ext>
            </a:extLst>
          </p:cNvPr>
          <p:cNvSpPr txBox="1"/>
          <p:nvPr/>
        </p:nvSpPr>
        <p:spPr>
          <a:xfrm>
            <a:off x="9771213" y="3268761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46FE72-CF39-9748-B540-1C97FA3D58C8}"/>
              </a:ext>
            </a:extLst>
          </p:cNvPr>
          <p:cNvSpPr txBox="1"/>
          <p:nvPr/>
        </p:nvSpPr>
        <p:spPr>
          <a:xfrm>
            <a:off x="9771213" y="2802959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022A875-FDD2-3C43-8AD5-72C2EE31AB76}"/>
              </a:ext>
            </a:extLst>
          </p:cNvPr>
          <p:cNvSpPr/>
          <p:nvPr/>
        </p:nvSpPr>
        <p:spPr bwMode="auto">
          <a:xfrm>
            <a:off x="3779770" y="2933735"/>
            <a:ext cx="1630277" cy="79176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a[5];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b[5];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3D1EE7D-D213-AD3B-CC44-DBD196D4C493}"/>
              </a:ext>
            </a:extLst>
          </p:cNvPr>
          <p:cNvSpPr/>
          <p:nvPr/>
        </p:nvSpPr>
        <p:spPr bwMode="auto">
          <a:xfrm>
            <a:off x="2379729" y="4555210"/>
            <a:ext cx="3046767" cy="86884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b[5];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 = b;</a:t>
            </a:r>
          </a:p>
          <a:p>
            <a:endParaRPr lang="en-US" sz="2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36DDF-1410-1F30-7293-283F263A942F}"/>
              </a:ext>
            </a:extLst>
          </p:cNvPr>
          <p:cNvSpPr txBox="1"/>
          <p:nvPr/>
        </p:nvSpPr>
        <p:spPr>
          <a:xfrm>
            <a:off x="7056968" y="5244329"/>
            <a:ext cx="9956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9000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682FD4-704E-3C55-87A2-A0FCEEFEB198}"/>
              </a:ext>
            </a:extLst>
          </p:cNvPr>
          <p:cNvSpPr txBox="1"/>
          <p:nvPr/>
        </p:nvSpPr>
        <p:spPr>
          <a:xfrm>
            <a:off x="6728220" y="526107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72E994-C446-9B38-EB28-E0102445653E}"/>
              </a:ext>
            </a:extLst>
          </p:cNvPr>
          <p:cNvCxnSpPr>
            <a:cxnSpLocks/>
          </p:cNvCxnSpPr>
          <p:nvPr/>
        </p:nvCxnSpPr>
        <p:spPr>
          <a:xfrm>
            <a:off x="8075836" y="5445744"/>
            <a:ext cx="107009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5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2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5F26-BCA0-AA4D-B7E7-68AF2156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B20F9-0EBF-EC4B-B45C-09797F5F0BE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3456" y="1130698"/>
            <a:ext cx="7572895" cy="45051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An </a:t>
            </a:r>
            <a:r>
              <a:rPr lang="en-US" sz="2400" dirty="0">
                <a:solidFill>
                  <a:srgbClr val="2C895B"/>
                </a:solidFill>
              </a:rPr>
              <a:t>address</a:t>
            </a:r>
            <a:r>
              <a:rPr lang="en-US" sz="2400" dirty="0"/>
              <a:t> refers to a location in memory, the </a:t>
            </a:r>
            <a:r>
              <a:rPr lang="en-US" sz="2400" dirty="0">
                <a:solidFill>
                  <a:srgbClr val="F37440"/>
                </a:solidFill>
              </a:rPr>
              <a:t>lowest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F37440"/>
                </a:solidFill>
              </a:rPr>
              <a:t>first byte </a:t>
            </a:r>
            <a:r>
              <a:rPr lang="en-US" sz="2400" dirty="0"/>
              <a:t>in a </a:t>
            </a:r>
            <a:r>
              <a:rPr lang="en-US" sz="2400" dirty="0">
                <a:solidFill>
                  <a:srgbClr val="0070C0"/>
                </a:solidFill>
              </a:rPr>
              <a:t>contiguous sequence of bytes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rgbClr val="0070C0"/>
                </a:solidFill>
              </a:rPr>
              <a:t>pointer</a:t>
            </a:r>
            <a:r>
              <a:rPr lang="en-US" sz="2400" dirty="0"/>
              <a:t> is a </a:t>
            </a:r>
            <a:r>
              <a:rPr lang="en-US" sz="2400" dirty="0">
                <a:solidFill>
                  <a:schemeClr val="accent5"/>
                </a:solidFill>
              </a:rPr>
              <a:t>variable</a:t>
            </a:r>
            <a:r>
              <a:rPr lang="en-US" sz="2400" dirty="0"/>
              <a:t> whose </a:t>
            </a:r>
            <a:r>
              <a:rPr lang="en-US" sz="2400" dirty="0">
                <a:solidFill>
                  <a:srgbClr val="F3753F"/>
                </a:solidFill>
              </a:rPr>
              <a:t>contents</a:t>
            </a:r>
            <a:r>
              <a:rPr lang="en-US" sz="2400" dirty="0"/>
              <a:t> (or value) can be properly used as an </a:t>
            </a:r>
            <a:r>
              <a:rPr lang="en-US" sz="2400" dirty="0">
                <a:solidFill>
                  <a:srgbClr val="2C895B"/>
                </a:solidFill>
              </a:rPr>
              <a:t>address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dirty="0">
                <a:solidFill>
                  <a:srgbClr val="2C895B"/>
                </a:solidFill>
              </a:rPr>
              <a:t>value in a pointer </a:t>
            </a:r>
            <a:r>
              <a:rPr lang="en-US" sz="2400" i="1" dirty="0">
                <a:solidFill>
                  <a:srgbClr val="0070C0"/>
                </a:solidFill>
              </a:rPr>
              <a:t>should</a:t>
            </a:r>
            <a:r>
              <a:rPr lang="en-US" sz="2400" dirty="0">
                <a:solidFill>
                  <a:schemeClr val="tx2"/>
                </a:solidFill>
              </a:rPr>
              <a:t> be a</a:t>
            </a:r>
            <a:r>
              <a:rPr lang="en-US" sz="2400" dirty="0">
                <a:solidFill>
                  <a:srgbClr val="2C895B"/>
                </a:solidFill>
              </a:rPr>
              <a:t> valid address </a:t>
            </a:r>
            <a:r>
              <a:rPr lang="en-US" sz="2400" dirty="0">
                <a:solidFill>
                  <a:srgbClr val="F37440"/>
                </a:solidFill>
              </a:rPr>
              <a:t>allocated to the process</a:t>
            </a:r>
            <a:r>
              <a:rPr lang="en-US" sz="2400" dirty="0">
                <a:solidFill>
                  <a:srgbClr val="2C895B"/>
                </a:solidFill>
              </a:rPr>
              <a:t> by the </a:t>
            </a:r>
            <a:r>
              <a:rPr lang="en-US" sz="2400" dirty="0">
                <a:solidFill>
                  <a:srgbClr val="7030A0"/>
                </a:solidFill>
              </a:rPr>
              <a:t>operating system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dirty="0">
                <a:solidFill>
                  <a:srgbClr val="0070C0"/>
                </a:solidFill>
              </a:rPr>
              <a:t>variable x </a:t>
            </a:r>
            <a:r>
              <a:rPr lang="en-US" sz="2400" dirty="0">
                <a:solidFill>
                  <a:schemeClr val="tx2"/>
                </a:solidFill>
              </a:rPr>
              <a:t>is at </a:t>
            </a:r>
            <a:r>
              <a:rPr lang="en-US" sz="2400" dirty="0">
                <a:solidFill>
                  <a:srgbClr val="00B050"/>
                </a:solidFill>
              </a:rPr>
              <a:t>memory address 0x90001008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dirty="0">
                <a:solidFill>
                  <a:srgbClr val="0070C0"/>
                </a:solidFill>
              </a:rPr>
              <a:t>variable </a:t>
            </a:r>
            <a:r>
              <a:rPr lang="en-US" sz="2400" dirty="0" err="1">
                <a:solidFill>
                  <a:srgbClr val="0070C0"/>
                </a:solidFill>
              </a:rPr>
              <a:t>pt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is at </a:t>
            </a:r>
            <a:r>
              <a:rPr lang="en-US" sz="2400" dirty="0">
                <a:solidFill>
                  <a:srgbClr val="00B050"/>
                </a:solidFill>
              </a:rPr>
              <a:t>memory location 0x90001000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dirty="0">
                <a:solidFill>
                  <a:srgbClr val="FF0000"/>
                </a:solidFill>
              </a:rPr>
              <a:t>contents</a:t>
            </a:r>
            <a:r>
              <a:rPr lang="en-US" sz="2400" dirty="0">
                <a:solidFill>
                  <a:schemeClr val="tx2"/>
                </a:solidFill>
              </a:rPr>
              <a:t> of </a:t>
            </a:r>
            <a:r>
              <a:rPr lang="en-US" sz="2400" dirty="0" err="1">
                <a:solidFill>
                  <a:srgbClr val="0070C0"/>
                </a:solidFill>
              </a:rPr>
              <a:t>pt</a:t>
            </a:r>
            <a:r>
              <a:rPr lang="en-US" sz="2400" dirty="0">
                <a:solidFill>
                  <a:schemeClr val="tx2"/>
                </a:solidFill>
              </a:rPr>
              <a:t> is the </a:t>
            </a:r>
            <a:r>
              <a:rPr lang="en-US" sz="2400" dirty="0">
                <a:solidFill>
                  <a:srgbClr val="0070C0"/>
                </a:solidFill>
              </a:rPr>
              <a:t>address of x </a:t>
            </a:r>
            <a:r>
              <a:rPr lang="en-US" sz="2400" dirty="0">
                <a:solidFill>
                  <a:srgbClr val="2C895B"/>
                </a:solidFill>
              </a:rPr>
              <a:t>0x90001008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6E8B7D4-107F-A74A-A409-EE348E96CAB2}"/>
              </a:ext>
            </a:extLst>
          </p:cNvPr>
          <p:cNvGrpSpPr/>
          <p:nvPr/>
        </p:nvGrpSpPr>
        <p:grpSpPr>
          <a:xfrm>
            <a:off x="9558921" y="964406"/>
            <a:ext cx="2582734" cy="5530105"/>
            <a:chOff x="10375708" y="710592"/>
            <a:chExt cx="2582734" cy="5530105"/>
          </a:xfrm>
        </p:grpSpPr>
        <p:sp>
          <p:nvSpPr>
            <p:cNvPr id="40" name="Rectangle 2">
              <a:extLst>
                <a:ext uri="{FF2B5EF4-FFF2-40B4-BE49-F238E27FC236}">
                  <a16:creationId xmlns:a16="http://schemas.microsoft.com/office/drawing/2014/main" id="{C536C89B-E897-B745-A8CD-DD64D9B635DD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568416" y="1306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1" name="Rectangle 3">
              <a:extLst>
                <a:ext uri="{FF2B5EF4-FFF2-40B4-BE49-F238E27FC236}">
                  <a16:creationId xmlns:a16="http://schemas.microsoft.com/office/drawing/2014/main" id="{720D2B7D-2739-5740-BCCA-D84B45087F2F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568416" y="1611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5BE3C6E0-D573-E94A-BB1E-9B4D2ECC27E9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68416" y="19159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603C7C34-A775-9F47-8220-51F2A4EFDA2A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568416" y="2220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4" name="Rectangle 6">
              <a:extLst>
                <a:ext uri="{FF2B5EF4-FFF2-40B4-BE49-F238E27FC236}">
                  <a16:creationId xmlns:a16="http://schemas.microsoft.com/office/drawing/2014/main" id="{80206564-EFD7-E344-9952-8EA4E16007BA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568416" y="25255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5" name="Rectangle 7">
              <a:extLst>
                <a:ext uri="{FF2B5EF4-FFF2-40B4-BE49-F238E27FC236}">
                  <a16:creationId xmlns:a16="http://schemas.microsoft.com/office/drawing/2014/main" id="{B8378EF2-4842-1544-BC3E-CE931B9DD0C4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568416" y="28303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6" name="Rectangle 8">
              <a:extLst>
                <a:ext uri="{FF2B5EF4-FFF2-40B4-BE49-F238E27FC236}">
                  <a16:creationId xmlns:a16="http://schemas.microsoft.com/office/drawing/2014/main" id="{5D961640-7519-C945-B30D-A2CF246ED107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568416" y="31351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7" name="Rectangle 9">
              <a:extLst>
                <a:ext uri="{FF2B5EF4-FFF2-40B4-BE49-F238E27FC236}">
                  <a16:creationId xmlns:a16="http://schemas.microsoft.com/office/drawing/2014/main" id="{54EE768F-A700-B846-9E40-D957FD37A7B5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0568416" y="34399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77</a:t>
              </a:r>
            </a:p>
          </p:txBody>
        </p:sp>
        <p:sp>
          <p:nvSpPr>
            <p:cNvPr id="48" name="Rectangle 10">
              <a:extLst>
                <a:ext uri="{FF2B5EF4-FFF2-40B4-BE49-F238E27FC236}">
                  <a16:creationId xmlns:a16="http://schemas.microsoft.com/office/drawing/2014/main" id="{282348BA-5373-594D-B81D-ED7D6328AF73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68416" y="3744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9" name="Rectangle 11">
              <a:extLst>
                <a:ext uri="{FF2B5EF4-FFF2-40B4-BE49-F238E27FC236}">
                  <a16:creationId xmlns:a16="http://schemas.microsoft.com/office/drawing/2014/main" id="{218B30D4-670C-174E-8E82-04D994EC2F33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68416" y="40495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0" name="Rectangle 12">
              <a:extLst>
                <a:ext uri="{FF2B5EF4-FFF2-40B4-BE49-F238E27FC236}">
                  <a16:creationId xmlns:a16="http://schemas.microsoft.com/office/drawing/2014/main" id="{4943FB56-9E25-4A4E-86EA-89118D9EF170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568416" y="4354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1" name="Rectangle 13">
              <a:extLst>
                <a:ext uri="{FF2B5EF4-FFF2-40B4-BE49-F238E27FC236}">
                  <a16:creationId xmlns:a16="http://schemas.microsoft.com/office/drawing/2014/main" id="{194A50F6-7F98-CC45-B272-56129C3720E7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568416" y="4659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2" name="Text Box 37">
              <a:extLst>
                <a:ext uri="{FF2B5EF4-FFF2-40B4-BE49-F238E27FC236}">
                  <a16:creationId xmlns:a16="http://schemas.microsoft.com/office/drawing/2014/main" id="{CD856DFB-8F3A-424B-B58B-0AF7D0E02C0C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375708" y="948381"/>
              <a:ext cx="99501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(1 Byte)</a:t>
              </a:r>
            </a:p>
          </p:txBody>
        </p:sp>
        <p:sp>
          <p:nvSpPr>
            <p:cNvPr id="53" name="Rectangle 39">
              <a:extLst>
                <a:ext uri="{FF2B5EF4-FFF2-40B4-BE49-F238E27FC236}">
                  <a16:creationId xmlns:a16="http://schemas.microsoft.com/office/drawing/2014/main" id="{859249ED-B2CD-2C4D-95B4-B259BB9CB3AC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568416" y="49639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90</a:t>
              </a:r>
            </a:p>
          </p:txBody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A79BFF68-506C-8D49-82CE-7C95EE699B5E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568416" y="52687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5" name="Rectangle 43">
              <a:extLst>
                <a:ext uri="{FF2B5EF4-FFF2-40B4-BE49-F238E27FC236}">
                  <a16:creationId xmlns:a16="http://schemas.microsoft.com/office/drawing/2014/main" id="{BD00D6C6-C90C-2A47-9F27-233CA4939E9C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568416" y="55735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01</a:t>
              </a:r>
            </a:p>
          </p:txBody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0EFA27C5-93FC-1C42-974C-BE23A4BDF28B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568416" y="58783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08</a:t>
              </a:r>
            </a:p>
          </p:txBody>
        </p:sp>
        <p:sp>
          <p:nvSpPr>
            <p:cNvPr id="57" name="Rectangle 14">
              <a:extLst>
                <a:ext uri="{FF2B5EF4-FFF2-40B4-BE49-F238E27FC236}">
                  <a16:creationId xmlns:a16="http://schemas.microsoft.com/office/drawing/2014/main" id="{0834145F-128A-FF4F-9ABA-963983B9916A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223864" y="5871365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0x90001000</a:t>
              </a:r>
            </a:p>
          </p:txBody>
        </p:sp>
        <p:sp>
          <p:nvSpPr>
            <p:cNvPr id="58" name="Rectangle 15">
              <a:extLst>
                <a:ext uri="{FF2B5EF4-FFF2-40B4-BE49-F238E27FC236}">
                  <a16:creationId xmlns:a16="http://schemas.microsoft.com/office/drawing/2014/main" id="{F806CA0B-4C4B-844A-A5AD-00AD82D75FC4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223864" y="5521631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0x90001001</a:t>
              </a:r>
            </a:p>
          </p:txBody>
        </p:sp>
        <p:sp>
          <p:nvSpPr>
            <p:cNvPr id="59" name="Rectangle 16">
              <a:extLst>
                <a:ext uri="{FF2B5EF4-FFF2-40B4-BE49-F238E27FC236}">
                  <a16:creationId xmlns:a16="http://schemas.microsoft.com/office/drawing/2014/main" id="{A71DB83D-4E52-2C44-A02D-62FCCA0A3190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1223864" y="5233442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0x90001002</a:t>
              </a:r>
            </a:p>
          </p:txBody>
        </p:sp>
        <p:sp>
          <p:nvSpPr>
            <p:cNvPr id="60" name="Rectangle 17">
              <a:extLst>
                <a:ext uri="{FF2B5EF4-FFF2-40B4-BE49-F238E27FC236}">
                  <a16:creationId xmlns:a16="http://schemas.microsoft.com/office/drawing/2014/main" id="{82B82AE0-19D7-104B-B12F-905D26AF307B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1223864" y="492544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0x90001003</a:t>
              </a:r>
            </a:p>
          </p:txBody>
        </p:sp>
        <p:sp>
          <p:nvSpPr>
            <p:cNvPr id="61" name="Rectangle 18">
              <a:extLst>
                <a:ext uri="{FF2B5EF4-FFF2-40B4-BE49-F238E27FC236}">
                  <a16:creationId xmlns:a16="http://schemas.microsoft.com/office/drawing/2014/main" id="{DDFCF367-3CE8-7442-AFF0-94B939B4D70D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1223864" y="4627682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0x90001004</a:t>
              </a:r>
            </a:p>
          </p:txBody>
        </p:sp>
        <p:sp>
          <p:nvSpPr>
            <p:cNvPr id="62" name="Rectangle 19">
              <a:extLst>
                <a:ext uri="{FF2B5EF4-FFF2-40B4-BE49-F238E27FC236}">
                  <a16:creationId xmlns:a16="http://schemas.microsoft.com/office/drawing/2014/main" id="{8222449F-36CF-6340-BDC2-B6C0D2DDD13E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1223864" y="431784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0x90001005</a:t>
              </a:r>
            </a:p>
          </p:txBody>
        </p:sp>
        <p:sp>
          <p:nvSpPr>
            <p:cNvPr id="63" name="Rectangle 20">
              <a:extLst>
                <a:ext uri="{FF2B5EF4-FFF2-40B4-BE49-F238E27FC236}">
                  <a16:creationId xmlns:a16="http://schemas.microsoft.com/office/drawing/2014/main" id="{FE825607-3843-184C-8BBA-10E269A4E06E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1223864" y="402467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0x90001006</a:t>
              </a:r>
            </a:p>
          </p:txBody>
        </p:sp>
        <p:sp>
          <p:nvSpPr>
            <p:cNvPr id="64" name="Rectangle 21">
              <a:extLst>
                <a:ext uri="{FF2B5EF4-FFF2-40B4-BE49-F238E27FC236}">
                  <a16:creationId xmlns:a16="http://schemas.microsoft.com/office/drawing/2014/main" id="{5CA86F16-1706-6543-9B18-A5BF3E764D0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1223864" y="371367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0x90001007</a:t>
              </a:r>
            </a:p>
          </p:txBody>
        </p:sp>
        <p:sp>
          <p:nvSpPr>
            <p:cNvPr id="65" name="Rectangle 22">
              <a:extLst>
                <a:ext uri="{FF2B5EF4-FFF2-40B4-BE49-F238E27FC236}">
                  <a16:creationId xmlns:a16="http://schemas.microsoft.com/office/drawing/2014/main" id="{E890D3E2-B169-114D-AB8F-DE00702E20D4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223864" y="341879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90001008</a:t>
              </a:r>
            </a:p>
          </p:txBody>
        </p:sp>
        <p:sp>
          <p:nvSpPr>
            <p:cNvPr id="66" name="Rectangle 23">
              <a:extLst>
                <a:ext uri="{FF2B5EF4-FFF2-40B4-BE49-F238E27FC236}">
                  <a16:creationId xmlns:a16="http://schemas.microsoft.com/office/drawing/2014/main" id="{5C5C63E2-DE39-3544-A607-89271555E390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1223864" y="314108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0x90001009</a:t>
              </a:r>
            </a:p>
          </p:txBody>
        </p:sp>
        <p:sp>
          <p:nvSpPr>
            <p:cNvPr id="67" name="Rectangle 24">
              <a:extLst>
                <a:ext uri="{FF2B5EF4-FFF2-40B4-BE49-F238E27FC236}">
                  <a16:creationId xmlns:a16="http://schemas.microsoft.com/office/drawing/2014/main" id="{012CBB8D-C2C4-5942-8946-74081B0358AB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1223864" y="2831209"/>
              <a:ext cx="136608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0x9000100A</a:t>
              </a:r>
            </a:p>
          </p:txBody>
        </p:sp>
        <p:sp>
          <p:nvSpPr>
            <p:cNvPr id="68" name="Rectangle 25">
              <a:extLst>
                <a:ext uri="{FF2B5EF4-FFF2-40B4-BE49-F238E27FC236}">
                  <a16:creationId xmlns:a16="http://schemas.microsoft.com/office/drawing/2014/main" id="{94845B1D-D78A-5147-BB5B-DA55D720FA4B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1223864" y="2521334"/>
              <a:ext cx="135646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0x9000100B</a:t>
              </a:r>
            </a:p>
          </p:txBody>
        </p:sp>
        <p:sp>
          <p:nvSpPr>
            <p:cNvPr id="69" name="Rectangle 40">
              <a:extLst>
                <a:ext uri="{FF2B5EF4-FFF2-40B4-BE49-F238E27FC236}">
                  <a16:creationId xmlns:a16="http://schemas.microsoft.com/office/drawing/2014/main" id="{A60D8C2E-B4D2-6B43-A976-BAE07E26B0AF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1223864" y="2211459"/>
              <a:ext cx="134844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0x9000100C</a:t>
              </a:r>
            </a:p>
          </p:txBody>
        </p:sp>
        <p:sp>
          <p:nvSpPr>
            <p:cNvPr id="70" name="Rectangle 42">
              <a:extLst>
                <a:ext uri="{FF2B5EF4-FFF2-40B4-BE49-F238E27FC236}">
                  <a16:creationId xmlns:a16="http://schemas.microsoft.com/office/drawing/2014/main" id="{5D8B14BC-238D-664A-8F34-A1B1956FE230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1223864" y="1931614"/>
              <a:ext cx="137249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0x9000100D</a:t>
              </a:r>
            </a:p>
          </p:txBody>
        </p:sp>
        <p:sp>
          <p:nvSpPr>
            <p:cNvPr id="71" name="Rectangle 44">
              <a:extLst>
                <a:ext uri="{FF2B5EF4-FFF2-40B4-BE49-F238E27FC236}">
                  <a16:creationId xmlns:a16="http://schemas.microsoft.com/office/drawing/2014/main" id="{824DF390-FAB8-AC44-8ECC-165BAF81D6AA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1223864" y="1605636"/>
              <a:ext cx="133882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0x9000100E</a:t>
              </a:r>
            </a:p>
          </p:txBody>
        </p:sp>
        <p:sp>
          <p:nvSpPr>
            <p:cNvPr id="72" name="Rectangle 46">
              <a:extLst>
                <a:ext uri="{FF2B5EF4-FFF2-40B4-BE49-F238E27FC236}">
                  <a16:creationId xmlns:a16="http://schemas.microsoft.com/office/drawing/2014/main" id="{DF83A5D1-7E38-7448-ADE9-9201EA698DB3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1223864" y="1297500"/>
              <a:ext cx="133241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0x9000100F</a:t>
              </a:r>
            </a:p>
          </p:txBody>
        </p:sp>
        <p:sp>
          <p:nvSpPr>
            <p:cNvPr id="73" name="Text Box 36">
              <a:extLst>
                <a:ext uri="{FF2B5EF4-FFF2-40B4-BE49-F238E27FC236}">
                  <a16:creationId xmlns:a16="http://schemas.microsoft.com/office/drawing/2014/main" id="{CA9B6C6C-86A4-2348-86AA-85DF048A0318}"/>
                </a:ext>
              </a:extLst>
            </p:cNvPr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1223864" y="710592"/>
              <a:ext cx="1734578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32-bit address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(hex)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40BDAB4-013F-4343-916B-CDA3474DA128}"/>
              </a:ext>
            </a:extLst>
          </p:cNvPr>
          <p:cNvSpPr txBox="1"/>
          <p:nvPr/>
        </p:nvSpPr>
        <p:spPr>
          <a:xfrm>
            <a:off x="8312199" y="3393945"/>
            <a:ext cx="15408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int x = </a:t>
            </a:r>
          </a:p>
          <a:p>
            <a:r>
              <a:rPr lang="en-US" sz="2000" dirty="0">
                <a:solidFill>
                  <a:schemeClr val="tx2"/>
                </a:solidFill>
              </a:rPr>
              <a:t>0x77; ------&gt;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24E48D1-9CAE-A344-9B29-F45D1D700D93}"/>
              </a:ext>
            </a:extLst>
          </p:cNvPr>
          <p:cNvSpPr txBox="1"/>
          <p:nvPr/>
        </p:nvSpPr>
        <p:spPr>
          <a:xfrm>
            <a:off x="6989721" y="6216274"/>
            <a:ext cx="2863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</a:rPr>
              <a:t>pt</a:t>
            </a:r>
            <a:r>
              <a:rPr lang="en-US" sz="2000" dirty="0">
                <a:solidFill>
                  <a:schemeClr val="tx2"/>
                </a:solidFill>
              </a:rPr>
              <a:t> is a pointer to x------&gt;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5C4203-3EF1-674E-83DF-922A78B483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F57E8-C69F-BC4B-956A-E5E1891481C8}"/>
              </a:ext>
            </a:extLst>
          </p:cNvPr>
          <p:cNvSpPr txBox="1"/>
          <p:nvPr/>
        </p:nvSpPr>
        <p:spPr>
          <a:xfrm>
            <a:off x="-2196548" y="-28028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4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86" y="203027"/>
            <a:ext cx="10515600" cy="432112"/>
          </a:xfrm>
        </p:spPr>
        <p:txBody>
          <a:bodyPr/>
          <a:lstStyle/>
          <a:p>
            <a:r>
              <a:rPr lang="en-US" dirty="0"/>
              <a:t>How many elements are in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5803" y="753710"/>
            <a:ext cx="9254654" cy="253812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The number of elements of space allocated to an array (called element count) and indirectly the total size in bytes of an array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is </a:t>
            </a:r>
            <a:r>
              <a:rPr lang="en-US" sz="2200" u="sng" dirty="0">
                <a:solidFill>
                  <a:srgbClr val="FF0000"/>
                </a:solidFill>
              </a:rPr>
              <a:t>not stored anywhere</a:t>
            </a:r>
            <a:r>
              <a:rPr lang="en-US" sz="2200" dirty="0">
                <a:solidFill>
                  <a:srgbClr val="FF0000"/>
                </a:solidFill>
              </a:rPr>
              <a:t>!!!!!!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An </a:t>
            </a:r>
            <a:r>
              <a:rPr lang="en-US" sz="2400" b="1" dirty="0">
                <a:solidFill>
                  <a:srgbClr val="FF0000"/>
                </a:solidFill>
              </a:rPr>
              <a:t>array name </a:t>
            </a:r>
            <a:r>
              <a:rPr lang="en-US" sz="2400" dirty="0">
                <a:solidFill>
                  <a:schemeClr val="accent6"/>
                </a:solidFill>
              </a:rPr>
              <a:t>is just the </a:t>
            </a:r>
            <a:r>
              <a:rPr lang="en-US" sz="2400" b="1" dirty="0">
                <a:solidFill>
                  <a:srgbClr val="FF0000"/>
                </a:solidFill>
              </a:rPr>
              <a:t>address of the first element in a block of contiguous memory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So an array does not know its own size!</a:t>
            </a:r>
          </a:p>
          <a:p>
            <a:pPr lvl="1"/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E793-7873-5F4D-86D9-54223145D0D2}"/>
              </a:ext>
            </a:extLst>
          </p:cNvPr>
          <p:cNvSpPr txBox="1"/>
          <p:nvPr/>
        </p:nvSpPr>
        <p:spPr>
          <a:xfrm>
            <a:off x="9995210" y="600681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FEF10-1EE0-7C47-91AC-65532CD5AE48}"/>
              </a:ext>
            </a:extLst>
          </p:cNvPr>
          <p:cNvSpPr txBox="1"/>
          <p:nvPr/>
        </p:nvSpPr>
        <p:spPr>
          <a:xfrm>
            <a:off x="9995210" y="5636777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CB2C3-A8D9-494A-A2DF-AD646CC2E9AE}"/>
              </a:ext>
            </a:extLst>
          </p:cNvPr>
          <p:cNvSpPr txBox="1"/>
          <p:nvPr/>
        </p:nvSpPr>
        <p:spPr>
          <a:xfrm>
            <a:off x="9995210" y="527874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85D8F-CEEF-0441-BFC3-F40A9F6F1AEB}"/>
              </a:ext>
            </a:extLst>
          </p:cNvPr>
          <p:cNvSpPr txBox="1"/>
          <p:nvPr/>
        </p:nvSpPr>
        <p:spPr>
          <a:xfrm>
            <a:off x="9995210" y="4908707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4FCD7-1190-D945-A0CD-D6CAD1BE7DD2}"/>
              </a:ext>
            </a:extLst>
          </p:cNvPr>
          <p:cNvSpPr txBox="1"/>
          <p:nvPr/>
        </p:nvSpPr>
        <p:spPr>
          <a:xfrm>
            <a:off x="9995210" y="4539375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CF3FD-40C9-934E-92C4-34F582FD063F}"/>
              </a:ext>
            </a:extLst>
          </p:cNvPr>
          <p:cNvSpPr txBox="1"/>
          <p:nvPr/>
        </p:nvSpPr>
        <p:spPr>
          <a:xfrm>
            <a:off x="9995210" y="416933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9995210" y="380817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9995210" y="343813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9995210" y="306809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9995210" y="269805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9995210" y="233472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9995210" y="196468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9995210" y="158118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9995210" y="121785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25110" y="401553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922864" y="249067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b="1" dirty="0">
                <a:solidFill>
                  <a:schemeClr val="accent1"/>
                </a:solidFill>
              </a:rPr>
              <a:t>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252716" y="600173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252716" y="562302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252716" y="52642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252716" y="491608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252716" y="451136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252716" y="413465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282742" y="910551"/>
            <a:ext cx="8835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 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memory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7560261" y="4177505"/>
            <a:ext cx="2674237" cy="2264371"/>
            <a:chOff x="6890425" y="3980803"/>
            <a:chExt cx="2674237" cy="22643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DE496E-3D85-784C-9AA4-5AE4A59ED670}"/>
                </a:ext>
              </a:extLst>
            </p:cNvPr>
            <p:cNvGrpSpPr/>
            <p:nvPr/>
          </p:nvGrpSpPr>
          <p:grpSpPr>
            <a:xfrm>
              <a:off x="6890425" y="4008771"/>
              <a:ext cx="2140501" cy="2236403"/>
              <a:chOff x="6890425" y="4008771"/>
              <a:chExt cx="2140501" cy="2236403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C566E13-8867-1341-AB1F-EF8EA8FFB863}"/>
                  </a:ext>
                </a:extLst>
              </p:cNvPr>
              <p:cNvSpPr/>
              <p:nvPr/>
            </p:nvSpPr>
            <p:spPr bwMode="auto">
              <a:xfrm>
                <a:off x="6890425" y="5730300"/>
                <a:ext cx="1585437" cy="452564"/>
              </a:xfrm>
              <a:prstGeom prst="roundRect">
                <a:avLst>
                  <a:gd name="adj" fmla="val 14824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rgbClr val="0066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sz="2000" dirty="0">
                    <a:solidFill>
                      <a:srgbClr val="569CD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];</a:t>
                </a:r>
                <a:endParaRPr lang="en-US" sz="2000" i="1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8125C531-EAD4-9F41-AC45-4753BF18EC17}"/>
                  </a:ext>
                </a:extLst>
              </p:cNvPr>
              <p:cNvSpPr/>
              <p:nvPr/>
            </p:nvSpPr>
            <p:spPr>
              <a:xfrm>
                <a:off x="8504898" y="4008771"/>
                <a:ext cx="526028" cy="2236403"/>
              </a:xfrm>
              <a:prstGeom prst="leftBrace">
                <a:avLst>
                  <a:gd name="adj1" fmla="val 8333"/>
                  <a:gd name="adj2" fmla="val 86309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BCD23E6-27E1-B34A-AFA8-2F2F2FD86A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AF50B06-EAF5-10B6-962E-A420C3913D2B}"/>
              </a:ext>
            </a:extLst>
          </p:cNvPr>
          <p:cNvSpPr/>
          <p:nvPr/>
        </p:nvSpPr>
        <p:spPr bwMode="auto">
          <a:xfrm>
            <a:off x="329686" y="3663166"/>
            <a:ext cx="8897656" cy="206573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SZ 6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 specify the array has SZ elements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when SZ is defined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</p:txBody>
      </p:sp>
    </p:spTree>
    <p:extLst>
      <p:ext uri="{BB962C8B-B14F-4D97-AF65-F5344CB8AC3E}">
        <p14:creationId xmlns:p14="http://schemas.microsoft.com/office/powerpoint/2010/main" val="3488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6" grpId="0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7799-CD64-B64F-B4CB-6E279747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94997"/>
            <a:ext cx="11466879" cy="452062"/>
          </a:xfrm>
        </p:spPr>
        <p:txBody>
          <a:bodyPr/>
          <a:lstStyle/>
          <a:p>
            <a:r>
              <a:rPr lang="en-US" dirty="0"/>
              <a:t>Determining Element Count for a compiler calculated array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0C3B98-695D-2745-9808-AFAADB2D214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8143" y="852854"/>
            <a:ext cx="11335713" cy="228600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Programmatically determining the element count in a compiler calculated array</a:t>
            </a:r>
          </a:p>
          <a:p>
            <a:pPr marL="354012" lvl="1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    </a:t>
            </a:r>
            <a:r>
              <a:rPr lang="en-US" sz="2200" b="1" dirty="0" err="1">
                <a:solidFill>
                  <a:schemeClr val="accent5"/>
                </a:solidFill>
                <a:latin typeface="Courier" pitchFamily="2" charset="0"/>
              </a:rPr>
              <a:t>sizeof</a:t>
            </a: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(</a:t>
            </a:r>
            <a:r>
              <a:rPr lang="en-US" sz="2200" b="1" dirty="0">
                <a:solidFill>
                  <a:srgbClr val="F37440"/>
                </a:solidFill>
                <a:latin typeface="Courier" pitchFamily="2" charset="0"/>
              </a:rPr>
              <a:t>array) </a:t>
            </a: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/ </a:t>
            </a:r>
            <a:r>
              <a:rPr lang="en-US" sz="2200" b="1" dirty="0" err="1">
                <a:solidFill>
                  <a:schemeClr val="accent5"/>
                </a:solidFill>
                <a:latin typeface="Courier" pitchFamily="2" charset="0"/>
              </a:rPr>
              <a:t>sizeof</a:t>
            </a:r>
            <a:r>
              <a:rPr lang="en-US" sz="2200" b="1" dirty="0">
                <a:solidFill>
                  <a:srgbClr val="7030A0"/>
                </a:solidFill>
                <a:latin typeface="Courier" pitchFamily="2" charset="0"/>
              </a:rPr>
              <a:t>(of just one element in the array)</a:t>
            </a:r>
          </a:p>
          <a:p>
            <a:pPr marL="354012" lvl="1" indent="0">
              <a:buNone/>
            </a:pPr>
            <a:endParaRPr lang="en-US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(array) </a:t>
            </a:r>
            <a:r>
              <a:rPr lang="en-US" sz="2400" b="1" u="sng" dirty="0"/>
              <a:t>only works </a:t>
            </a:r>
            <a:r>
              <a:rPr lang="en-US" sz="2400" dirty="0"/>
              <a:t> when used in the SAME </a:t>
            </a:r>
            <a:r>
              <a:rPr lang="en-US" sz="2400" b="1" dirty="0">
                <a:solidFill>
                  <a:srgbClr val="0070C0"/>
                </a:solidFill>
              </a:rPr>
              <a:t>scope</a:t>
            </a:r>
            <a:r>
              <a:rPr lang="en-US" sz="2400" dirty="0">
                <a:solidFill>
                  <a:srgbClr val="0070C0"/>
                </a:solidFill>
              </a:rPr>
              <a:t> as where the array variable was </a:t>
            </a:r>
            <a:r>
              <a:rPr lang="en-US" sz="2400" dirty="0">
                <a:solidFill>
                  <a:srgbClr val="FF0000"/>
                </a:solidFill>
              </a:rPr>
              <a:t>defined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B4BF97A-94E3-8043-A567-0EA5F7B911C0}"/>
              </a:ext>
            </a:extLst>
          </p:cNvPr>
          <p:cNvSpPr/>
          <p:nvPr/>
        </p:nvSpPr>
        <p:spPr bwMode="auto">
          <a:xfrm>
            <a:off x="587374" y="3604360"/>
            <a:ext cx="10899462" cy="2551423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2, 3, 5, 6, 11, 13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automatic: compiler calculates array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this case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59822-913B-8449-9611-0097560A4B8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0891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23" grpId="0" animBg="1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C8DA-0E2B-634E-8A51-C9A4B63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09" y="296744"/>
            <a:ext cx="7131587" cy="433785"/>
          </a:xfrm>
        </p:spPr>
        <p:txBody>
          <a:bodyPr/>
          <a:lstStyle/>
          <a:p>
            <a:r>
              <a:rPr lang="en-US" dirty="0"/>
              <a:t>Pointer and Arrays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96A5-B1A2-6D49-815A-C17D6D6C61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9051" y="924639"/>
            <a:ext cx="8278715" cy="552522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A few slides back we stated: </a:t>
            </a:r>
            <a:r>
              <a:rPr lang="en-US" sz="2200" dirty="0">
                <a:solidFill>
                  <a:srgbClr val="2C895B"/>
                </a:solidFill>
              </a:rPr>
              <a:t>Array name </a:t>
            </a:r>
            <a:r>
              <a:rPr lang="en-US" sz="2200" dirty="0">
                <a:solidFill>
                  <a:schemeClr val="tx2"/>
                </a:solidFill>
              </a:rPr>
              <a:t>(by itself) on the </a:t>
            </a:r>
            <a:r>
              <a:rPr lang="en-US" sz="2200" dirty="0" err="1">
                <a:solidFill>
                  <a:schemeClr val="tx2"/>
                </a:solidFill>
              </a:rPr>
              <a:t>Rside</a:t>
            </a:r>
            <a:r>
              <a:rPr lang="en-US" sz="2200" dirty="0">
                <a:solidFill>
                  <a:schemeClr val="tx2"/>
                </a:solidFill>
              </a:rPr>
              <a:t> evaluates to the </a:t>
            </a:r>
            <a:r>
              <a:rPr lang="en-US" sz="2200" dirty="0">
                <a:solidFill>
                  <a:srgbClr val="2C895B"/>
                </a:solidFill>
              </a:rPr>
              <a:t>address of the first element of the array</a:t>
            </a:r>
          </a:p>
          <a:p>
            <a:pPr marL="354012" lvl="1" indent="0">
              <a:buNone/>
            </a:pP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/>
              <a:t>Array indexing syntax (</a:t>
            </a:r>
            <a:r>
              <a:rPr lang="en-US" sz="2200" dirty="0">
                <a:solidFill>
                  <a:schemeClr val="accent1"/>
                </a:solidFill>
              </a:rPr>
              <a:t>[ ]</a:t>
            </a:r>
            <a:r>
              <a:rPr lang="en-US" sz="2200" dirty="0"/>
              <a:t>) an operator that performs </a:t>
            </a:r>
            <a:r>
              <a:rPr lang="en-US" sz="2200" i="1" dirty="0">
                <a:solidFill>
                  <a:schemeClr val="accent1"/>
                </a:solidFill>
              </a:rPr>
              <a:t>pointer arithmetic</a:t>
            </a:r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400" b="1" dirty="0" err="1">
                <a:solidFill>
                  <a:schemeClr val="accent1"/>
                </a:solidFill>
              </a:rPr>
              <a:t>buf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chemeClr val="accent1"/>
                </a:solidFill>
              </a:rPr>
              <a:t>&amp;</a:t>
            </a:r>
            <a:r>
              <a:rPr lang="en-US" sz="2400" b="1" dirty="0" err="1">
                <a:solidFill>
                  <a:schemeClr val="accent1"/>
                </a:solidFill>
              </a:rPr>
              <a:t>buf</a:t>
            </a:r>
            <a:r>
              <a:rPr lang="en-US" sz="2400" b="1" dirty="0">
                <a:solidFill>
                  <a:schemeClr val="accent1"/>
                </a:solidFill>
              </a:rPr>
              <a:t>[0] </a:t>
            </a:r>
            <a:r>
              <a:rPr lang="en-US" sz="2400" dirty="0"/>
              <a:t>on the </a:t>
            </a:r>
            <a:r>
              <a:rPr lang="en-US" sz="2400" b="1" dirty="0" err="1">
                <a:solidFill>
                  <a:srgbClr val="0070C0"/>
                </a:solidFill>
              </a:rPr>
              <a:t>Rside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are equivalent</a:t>
            </a:r>
            <a:r>
              <a:rPr lang="en-US" sz="2400" dirty="0"/>
              <a:t>, </a:t>
            </a:r>
            <a:r>
              <a:rPr lang="en-US" sz="2400" b="1" i="1" dirty="0"/>
              <a:t>both evaluate</a:t>
            </a:r>
            <a:r>
              <a:rPr lang="en-US" sz="2400" dirty="0"/>
              <a:t> to the address of the first array element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D87940-2DDB-464E-9FAB-7C2DB4C175F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9ED911A-4240-6A40-A564-A2514D0C1B77}"/>
              </a:ext>
            </a:extLst>
          </p:cNvPr>
          <p:cNvSpPr/>
          <p:nvPr/>
        </p:nvSpPr>
        <p:spPr bwMode="auto">
          <a:xfrm>
            <a:off x="1663431" y="1787036"/>
            <a:ext cx="3913198" cy="36896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{2, 3, 5, 6, 11};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2D7D47D-B3ED-9B4E-8678-68D21936103C}"/>
              </a:ext>
            </a:extLst>
          </p:cNvPr>
          <p:cNvGrpSpPr/>
          <p:nvPr/>
        </p:nvGrpSpPr>
        <p:grpSpPr>
          <a:xfrm>
            <a:off x="9086659" y="92204"/>
            <a:ext cx="3149862" cy="5005822"/>
            <a:chOff x="9292773" y="-128374"/>
            <a:chExt cx="3149862" cy="500582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8398DB5-CD26-0741-8284-5BF9E264C4EA}"/>
                </a:ext>
              </a:extLst>
            </p:cNvPr>
            <p:cNvSpPr txBox="1"/>
            <p:nvPr/>
          </p:nvSpPr>
          <p:spPr>
            <a:xfrm>
              <a:off x="11119837" y="4463213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0x12345680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33344C7-FE47-5E4E-915D-6DE26BB1A4C8}"/>
                </a:ext>
              </a:extLst>
            </p:cNvPr>
            <p:cNvSpPr txBox="1"/>
            <p:nvPr/>
          </p:nvSpPr>
          <p:spPr>
            <a:xfrm>
              <a:off x="11119837" y="3693597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88D39C6-1673-E447-BBFB-CC75C3038D04}"/>
                </a:ext>
              </a:extLst>
            </p:cNvPr>
            <p:cNvSpPr txBox="1"/>
            <p:nvPr/>
          </p:nvSpPr>
          <p:spPr>
            <a:xfrm>
              <a:off x="11119837" y="4072661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1336CBD-632A-2946-93F7-6D05E66E5ADF}"/>
                </a:ext>
              </a:extLst>
            </p:cNvPr>
            <p:cNvSpPr txBox="1"/>
            <p:nvPr/>
          </p:nvSpPr>
          <p:spPr>
            <a:xfrm>
              <a:off x="11119837" y="333606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79AF30A-6DE9-E54A-8A9C-DF521C026681}"/>
                </a:ext>
              </a:extLst>
            </p:cNvPr>
            <p:cNvSpPr txBox="1"/>
            <p:nvPr/>
          </p:nvSpPr>
          <p:spPr>
            <a:xfrm>
              <a:off x="9910224" y="450811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01C78B5-76FE-D749-920A-AC8FD8789688}"/>
                </a:ext>
              </a:extLst>
            </p:cNvPr>
            <p:cNvSpPr txBox="1"/>
            <p:nvPr/>
          </p:nvSpPr>
          <p:spPr>
            <a:xfrm>
              <a:off x="9900689" y="4150085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E4B7D27-1A23-A444-9372-F827BBDC35B1}"/>
                </a:ext>
              </a:extLst>
            </p:cNvPr>
            <p:cNvSpPr txBox="1"/>
            <p:nvPr/>
          </p:nvSpPr>
          <p:spPr>
            <a:xfrm>
              <a:off x="9900689" y="378004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C03C11E-03DA-6346-B5A6-5131E09CAC78}"/>
                </a:ext>
              </a:extLst>
            </p:cNvPr>
            <p:cNvSpPr txBox="1"/>
            <p:nvPr/>
          </p:nvSpPr>
          <p:spPr>
            <a:xfrm>
              <a:off x="9900689" y="3410714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7F2C910-A25B-8449-84A1-04F84FE56868}"/>
                </a:ext>
              </a:extLst>
            </p:cNvPr>
            <p:cNvSpPr txBox="1"/>
            <p:nvPr/>
          </p:nvSpPr>
          <p:spPr>
            <a:xfrm>
              <a:off x="11119837" y="2981146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6"/>
                  </a:solidFill>
                </a:rPr>
                <a:t>0x12345684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28B5222-CBAF-D442-A02F-97A8F0671456}"/>
                </a:ext>
              </a:extLst>
            </p:cNvPr>
            <p:cNvSpPr txBox="1"/>
            <p:nvPr/>
          </p:nvSpPr>
          <p:spPr>
            <a:xfrm>
              <a:off x="11119837" y="224515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0x12345686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AC1AEED-4E07-A343-8963-3C0D6A66B685}"/>
                </a:ext>
              </a:extLst>
            </p:cNvPr>
            <p:cNvSpPr txBox="1"/>
            <p:nvPr/>
          </p:nvSpPr>
          <p:spPr>
            <a:xfrm>
              <a:off x="11119837" y="1854602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0x12345687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79BE4E8-12D5-8D42-993E-932DB236972D}"/>
                </a:ext>
              </a:extLst>
            </p:cNvPr>
            <p:cNvSpPr txBox="1"/>
            <p:nvPr/>
          </p:nvSpPr>
          <p:spPr>
            <a:xfrm>
              <a:off x="11119837" y="2603770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0x12345685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E5E9F4A-8EA1-084A-B84B-64525B6E298A}"/>
                </a:ext>
              </a:extLst>
            </p:cNvPr>
            <p:cNvSpPr txBox="1"/>
            <p:nvPr/>
          </p:nvSpPr>
          <p:spPr>
            <a:xfrm>
              <a:off x="9900689" y="2972579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ED256A7-2F44-8A43-AFB3-697FB36E2D2E}"/>
                </a:ext>
              </a:extLst>
            </p:cNvPr>
            <p:cNvSpPr txBox="1"/>
            <p:nvPr/>
          </p:nvSpPr>
          <p:spPr>
            <a:xfrm>
              <a:off x="9908215" y="260360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944C27B-83CF-8F40-AF53-CFEDF63D2166}"/>
                </a:ext>
              </a:extLst>
            </p:cNvPr>
            <p:cNvSpPr txBox="1"/>
            <p:nvPr/>
          </p:nvSpPr>
          <p:spPr>
            <a:xfrm>
              <a:off x="9908215" y="2233562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C604DAF-107F-DE49-BAE0-AB29A199EF91}"/>
                </a:ext>
              </a:extLst>
            </p:cNvPr>
            <p:cNvSpPr txBox="1"/>
            <p:nvPr/>
          </p:nvSpPr>
          <p:spPr>
            <a:xfrm>
              <a:off x="9916166" y="186352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2" name="Right Brace 71">
              <a:extLst>
                <a:ext uri="{FF2B5EF4-FFF2-40B4-BE49-F238E27FC236}">
                  <a16:creationId xmlns:a16="http://schemas.microsoft.com/office/drawing/2014/main" id="{29C1B592-EF2F-BA47-B9CE-4A659EB46060}"/>
                </a:ext>
              </a:extLst>
            </p:cNvPr>
            <p:cNvSpPr/>
            <p:nvPr/>
          </p:nvSpPr>
          <p:spPr>
            <a:xfrm rot="16200000">
              <a:off x="10370150" y="159460"/>
              <a:ext cx="396719" cy="1258492"/>
            </a:xfrm>
            <a:prstGeom prst="righ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A1910A-4809-C240-9921-415E05618D82}"/>
                </a:ext>
              </a:extLst>
            </p:cNvPr>
            <p:cNvSpPr/>
            <p:nvPr/>
          </p:nvSpPr>
          <p:spPr>
            <a:xfrm>
              <a:off x="9292773" y="-128374"/>
              <a:ext cx="245451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1 byte Memory Content</a:t>
              </a:r>
            </a:p>
            <a:p>
              <a:r>
                <a:rPr lang="en-US" sz="1600" b="1" dirty="0">
                  <a:solidFill>
                    <a:schemeClr val="accent1"/>
                  </a:solidFill>
                </a:rPr>
                <a:t>One byte per row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06569E9-5F52-9041-AB2D-77EA5404FF0E}"/>
                </a:ext>
              </a:extLst>
            </p:cNvPr>
            <p:cNvGrpSpPr/>
            <p:nvPr/>
          </p:nvGrpSpPr>
          <p:grpSpPr>
            <a:xfrm>
              <a:off x="10512620" y="867142"/>
              <a:ext cx="96408" cy="457028"/>
              <a:chOff x="10610509" y="991043"/>
              <a:chExt cx="96408" cy="457028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F69E338-C491-1645-BB20-BF539B44541A}"/>
                  </a:ext>
                </a:extLst>
              </p:cNvPr>
              <p:cNvSpPr/>
              <p:nvPr/>
            </p:nvSpPr>
            <p:spPr>
              <a:xfrm>
                <a:off x="10617922" y="1176134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424EE561-21F7-084C-AF8C-C327047BF4DB}"/>
                  </a:ext>
                </a:extLst>
              </p:cNvPr>
              <p:cNvSpPr/>
              <p:nvPr/>
            </p:nvSpPr>
            <p:spPr>
              <a:xfrm>
                <a:off x="10617921" y="991043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62A0EFD6-0C92-B342-816A-EBE28ADB6DD3}"/>
                  </a:ext>
                </a:extLst>
              </p:cNvPr>
              <p:cNvSpPr/>
              <p:nvPr/>
            </p:nvSpPr>
            <p:spPr>
              <a:xfrm>
                <a:off x="10610509" y="1359076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B150BB5-3034-7C42-98B8-2A261B23D8EF}"/>
                </a:ext>
              </a:extLst>
            </p:cNvPr>
            <p:cNvSpPr txBox="1"/>
            <p:nvPr/>
          </p:nvSpPr>
          <p:spPr>
            <a:xfrm>
              <a:off x="11332244" y="1041630"/>
              <a:ext cx="10038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5"/>
                  </a:solidFill>
                </a:rPr>
                <a:t>Byte</a:t>
              </a:r>
            </a:p>
            <a:p>
              <a:r>
                <a:rPr lang="en-US" sz="1600" b="1" dirty="0">
                  <a:solidFill>
                    <a:schemeClr val="accent5"/>
                  </a:solidFill>
                </a:rPr>
                <a:t>Memory</a:t>
              </a:r>
            </a:p>
            <a:p>
              <a:r>
                <a:rPr lang="en-US" sz="1600" b="1" dirty="0">
                  <a:solidFill>
                    <a:schemeClr val="accent5"/>
                  </a:solidFill>
                </a:rPr>
                <a:t>Address</a:t>
              </a:r>
            </a:p>
          </p:txBody>
        </p:sp>
      </p:grp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C91C2B5-CD85-454D-B6F6-09B4DF7F0E99}"/>
              </a:ext>
            </a:extLst>
          </p:cNvPr>
          <p:cNvSpPr/>
          <p:nvPr/>
        </p:nvSpPr>
        <p:spPr bwMode="auto">
          <a:xfrm>
            <a:off x="8675287" y="4883163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41368-AABD-6C4E-87B1-5CB12303FF9E}"/>
              </a:ext>
            </a:extLst>
          </p:cNvPr>
          <p:cNvSpPr txBox="1"/>
          <p:nvPr/>
        </p:nvSpPr>
        <p:spPr>
          <a:xfrm>
            <a:off x="8675287" y="52642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7C207C-6E88-DC48-84C5-E4F282745102}"/>
              </a:ext>
            </a:extLst>
          </p:cNvPr>
          <p:cNvCxnSpPr>
            <a:cxnSpLocks/>
          </p:cNvCxnSpPr>
          <p:nvPr/>
        </p:nvCxnSpPr>
        <p:spPr>
          <a:xfrm flipV="1">
            <a:off x="8963513" y="5098026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BA8589B7-4035-B441-ABC0-249C0F3541D5}"/>
              </a:ext>
            </a:extLst>
          </p:cNvPr>
          <p:cNvSpPr/>
          <p:nvPr/>
        </p:nvSpPr>
        <p:spPr bwMode="auto">
          <a:xfrm>
            <a:off x="8653999" y="3264682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087DCE-442B-534D-90D0-BE2C1BF5CC3F}"/>
              </a:ext>
            </a:extLst>
          </p:cNvPr>
          <p:cNvSpPr txBox="1"/>
          <p:nvPr/>
        </p:nvSpPr>
        <p:spPr>
          <a:xfrm>
            <a:off x="8653999" y="36457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EADF5F-4999-2343-97DE-5704DBEC837C}"/>
              </a:ext>
            </a:extLst>
          </p:cNvPr>
          <p:cNvCxnSpPr>
            <a:cxnSpLocks/>
          </p:cNvCxnSpPr>
          <p:nvPr/>
        </p:nvCxnSpPr>
        <p:spPr>
          <a:xfrm flipV="1">
            <a:off x="8942225" y="3479545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1EC655A-855D-8040-9103-D0025092631C}"/>
              </a:ext>
            </a:extLst>
          </p:cNvPr>
          <p:cNvSpPr/>
          <p:nvPr/>
        </p:nvSpPr>
        <p:spPr bwMode="auto">
          <a:xfrm>
            <a:off x="8615167" y="1709549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9FDF13-A4CB-9C46-8425-637B9D5DCE21}"/>
              </a:ext>
            </a:extLst>
          </p:cNvPr>
          <p:cNvSpPr txBox="1"/>
          <p:nvPr/>
        </p:nvSpPr>
        <p:spPr>
          <a:xfrm>
            <a:off x="8615167" y="20905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B16AA7D-426D-054E-96D8-20A2213D31F4}"/>
              </a:ext>
            </a:extLst>
          </p:cNvPr>
          <p:cNvCxnSpPr>
            <a:cxnSpLocks/>
          </p:cNvCxnSpPr>
          <p:nvPr/>
        </p:nvCxnSpPr>
        <p:spPr>
          <a:xfrm flipV="1">
            <a:off x="8903393" y="1924412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7F653FE-25AC-DB43-A464-A6A2E1354BC0}"/>
              </a:ext>
            </a:extLst>
          </p:cNvPr>
          <p:cNvSpPr txBox="1"/>
          <p:nvPr/>
        </p:nvSpPr>
        <p:spPr>
          <a:xfrm>
            <a:off x="9718629" y="1657398"/>
            <a:ext cx="128753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5A6AC60-B5ED-6A4C-99A6-AE12A7258DE8}"/>
              </a:ext>
            </a:extLst>
          </p:cNvPr>
          <p:cNvSpPr/>
          <p:nvPr/>
        </p:nvSpPr>
        <p:spPr bwMode="auto">
          <a:xfrm>
            <a:off x="1308558" y="4188047"/>
            <a:ext cx="6080522" cy="2107044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 =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int *p = &amp;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*p1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*p2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*p3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*p + 10;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*p1 = *p1 + 10; 	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{12, 13, 5, 6, 11}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95729EA-C8EB-234A-84E8-114B358B1F38}"/>
              </a:ext>
            </a:extLst>
          </p:cNvPr>
          <p:cNvSpPr/>
          <p:nvPr/>
        </p:nvSpPr>
        <p:spPr>
          <a:xfrm>
            <a:off x="8880670" y="1241393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F4A2FA-837B-C844-BC31-C41CA1729DD9}"/>
              </a:ext>
            </a:extLst>
          </p:cNvPr>
          <p:cNvSpPr/>
          <p:nvPr/>
        </p:nvSpPr>
        <p:spPr>
          <a:xfrm>
            <a:off x="8880669" y="1056302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2E33BA-24A0-194B-A848-4C6D2F48809E}"/>
              </a:ext>
            </a:extLst>
          </p:cNvPr>
          <p:cNvSpPr/>
          <p:nvPr/>
        </p:nvSpPr>
        <p:spPr>
          <a:xfrm>
            <a:off x="8873257" y="1424335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1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7" grpId="0"/>
      <p:bldP spid="48" grpId="0" animBg="1"/>
      <p:bldP spid="4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0C1033D-9279-B5B0-11C5-E4BEC8D654D0}"/>
              </a:ext>
            </a:extLst>
          </p:cNvPr>
          <p:cNvGrpSpPr/>
          <p:nvPr/>
        </p:nvGrpSpPr>
        <p:grpSpPr>
          <a:xfrm>
            <a:off x="9212254" y="1202614"/>
            <a:ext cx="2759472" cy="4164119"/>
            <a:chOff x="9331436" y="1155453"/>
            <a:chExt cx="2759472" cy="4164119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C0BDDAA-36B7-094F-8BAA-55CB0DDABED1}"/>
                </a:ext>
              </a:extLst>
            </p:cNvPr>
            <p:cNvSpPr/>
            <p:nvPr/>
          </p:nvSpPr>
          <p:spPr>
            <a:xfrm>
              <a:off x="11271453" y="1155453"/>
              <a:ext cx="819455" cy="4151728"/>
            </a:xfrm>
            <a:prstGeom prst="rect">
              <a:avLst/>
            </a:prstGeom>
            <a:noFill/>
            <a:ln w="38100"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BC083F0-6F7F-6249-9A15-2D9EC636B0F5}"/>
                </a:ext>
              </a:extLst>
            </p:cNvPr>
            <p:cNvSpPr/>
            <p:nvPr/>
          </p:nvSpPr>
          <p:spPr>
            <a:xfrm>
              <a:off x="10230293" y="1167844"/>
              <a:ext cx="948705" cy="4151728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9D7AFA-D1FD-704F-998F-1E9332C94E53}"/>
                </a:ext>
              </a:extLst>
            </p:cNvPr>
            <p:cNvSpPr/>
            <p:nvPr/>
          </p:nvSpPr>
          <p:spPr>
            <a:xfrm>
              <a:off x="9331436" y="1155453"/>
              <a:ext cx="696298" cy="4151728"/>
            </a:xfrm>
            <a:prstGeom prst="rect">
              <a:avLst/>
            </a:prstGeom>
            <a:noFill/>
            <a:ln w="38100"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30C8DA-0E2B-634E-8A51-C9A4B63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232" y="331120"/>
            <a:ext cx="7131587" cy="433785"/>
          </a:xfrm>
        </p:spPr>
        <p:txBody>
          <a:bodyPr/>
          <a:lstStyle/>
          <a:p>
            <a:r>
              <a:rPr lang="en-US" dirty="0"/>
              <a:t>Pointer and Arrays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96A5-B1A2-6D49-815A-C17D6D6C61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011" y="871102"/>
            <a:ext cx="7441200" cy="528857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When </a:t>
            </a:r>
            <a:r>
              <a:rPr lang="en-US" dirty="0">
                <a:solidFill>
                  <a:schemeClr val="accent1"/>
                </a:solidFill>
              </a:rPr>
              <a:t>p is a pointer</a:t>
            </a:r>
            <a:r>
              <a:rPr lang="en-US" dirty="0"/>
              <a:t>, the actual value of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(p+1)</a:t>
            </a:r>
            <a:r>
              <a:rPr lang="en-US" dirty="0"/>
              <a:t> </a:t>
            </a:r>
            <a:r>
              <a:rPr lang="en-US" b="1" dirty="0"/>
              <a:t>depends on the type </a:t>
            </a:r>
            <a:r>
              <a:rPr lang="en-US" dirty="0"/>
              <a:t>that </a:t>
            </a:r>
            <a:r>
              <a:rPr lang="en-US" dirty="0">
                <a:solidFill>
                  <a:srgbClr val="0070C0"/>
                </a:solidFill>
              </a:rPr>
              <a:t>pointer p</a:t>
            </a:r>
            <a:r>
              <a:rPr lang="en-US" dirty="0"/>
              <a:t> points at</a:t>
            </a:r>
          </a:p>
          <a:p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(p+1)</a:t>
            </a:r>
            <a:r>
              <a:rPr lang="en-US" dirty="0"/>
              <a:t> adds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x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(what p points at) </a:t>
            </a:r>
            <a:r>
              <a:rPr lang="en-US" dirty="0">
                <a:cs typeface="Courier New" panose="02070309020205020404" pitchFamily="49" charset="0"/>
              </a:rPr>
              <a:t>bytes to </a:t>
            </a:r>
            <a:r>
              <a:rPr lang="en-US" dirty="0">
                <a:solidFill>
                  <a:schemeClr val="accent5"/>
                </a:solidFill>
                <a:cs typeface="Courier New" panose="02070309020205020404" pitchFamily="49" charset="0"/>
              </a:rPr>
              <a:t>p</a:t>
            </a:r>
          </a:p>
          <a:p>
            <a:pPr lvl="1"/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++p</a:t>
            </a:r>
            <a:r>
              <a:rPr lang="en-US" sz="2100" dirty="0"/>
              <a:t> is equivalent to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p + 1</a:t>
            </a:r>
          </a:p>
          <a:p>
            <a:r>
              <a:rPr lang="en-US" dirty="0"/>
              <a:t>Using </a:t>
            </a:r>
            <a:r>
              <a:rPr lang="en-US" dirty="0">
                <a:solidFill>
                  <a:srgbClr val="0070C0"/>
                </a:solidFill>
              </a:rPr>
              <a:t>pointer arithmetic </a:t>
            </a:r>
            <a:r>
              <a:rPr lang="en-US" dirty="0"/>
              <a:t>to find array elements:</a:t>
            </a:r>
          </a:p>
          <a:p>
            <a:pPr lvl="1"/>
            <a:r>
              <a:rPr lang="en-US" sz="2100" dirty="0"/>
              <a:t>Address of the second element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sz="2100" dirty="0"/>
              <a:t> is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</a:t>
            </a:r>
          </a:p>
          <a:p>
            <a:pPr lvl="1"/>
            <a:r>
              <a:rPr lang="en-US" sz="2100" dirty="0"/>
              <a:t>It can be referenced as 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D87940-2DDB-464E-9FAB-7C2DB4C175F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9AF30A-6DE9-E54A-8A9C-DF521C026681}"/>
              </a:ext>
            </a:extLst>
          </p:cNvPr>
          <p:cNvSpPr txBox="1"/>
          <p:nvPr/>
        </p:nvSpPr>
        <p:spPr>
          <a:xfrm>
            <a:off x="8182588" y="4911433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1C78B5-76FE-D749-920A-AC8FD8789688}"/>
              </a:ext>
            </a:extLst>
          </p:cNvPr>
          <p:cNvSpPr txBox="1"/>
          <p:nvPr/>
        </p:nvSpPr>
        <p:spPr>
          <a:xfrm>
            <a:off x="8173053" y="4553402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4B7D27-1A23-A444-9372-F827BBDC35B1}"/>
              </a:ext>
            </a:extLst>
          </p:cNvPr>
          <p:cNvSpPr txBox="1"/>
          <p:nvPr/>
        </p:nvSpPr>
        <p:spPr>
          <a:xfrm>
            <a:off x="8173053" y="4183363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03C11E-03DA-6346-B5A6-5131E09CAC78}"/>
              </a:ext>
            </a:extLst>
          </p:cNvPr>
          <p:cNvSpPr txBox="1"/>
          <p:nvPr/>
        </p:nvSpPr>
        <p:spPr>
          <a:xfrm>
            <a:off x="8173053" y="3814031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5E9F4A-8EA1-084A-B84B-64525B6E298A}"/>
              </a:ext>
            </a:extLst>
          </p:cNvPr>
          <p:cNvSpPr txBox="1"/>
          <p:nvPr/>
        </p:nvSpPr>
        <p:spPr>
          <a:xfrm>
            <a:off x="8173053" y="3375896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256A7-2F44-8A43-AFB3-697FB36E2D2E}"/>
              </a:ext>
            </a:extLst>
          </p:cNvPr>
          <p:cNvSpPr txBox="1"/>
          <p:nvPr/>
        </p:nvSpPr>
        <p:spPr>
          <a:xfrm>
            <a:off x="8180579" y="3006918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44C27B-83CF-8F40-AF53-CFEDF63D2166}"/>
              </a:ext>
            </a:extLst>
          </p:cNvPr>
          <p:cNvSpPr txBox="1"/>
          <p:nvPr/>
        </p:nvSpPr>
        <p:spPr>
          <a:xfrm>
            <a:off x="8180579" y="2636879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604DAF-107F-DE49-BAE0-AB29A199EF91}"/>
              </a:ext>
            </a:extLst>
          </p:cNvPr>
          <p:cNvSpPr txBox="1"/>
          <p:nvPr/>
        </p:nvSpPr>
        <p:spPr>
          <a:xfrm>
            <a:off x="8188530" y="2266840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29C1B592-EF2F-BA47-B9CE-4A659EB46060}"/>
              </a:ext>
            </a:extLst>
          </p:cNvPr>
          <p:cNvSpPr/>
          <p:nvPr/>
        </p:nvSpPr>
        <p:spPr>
          <a:xfrm rot="16200000">
            <a:off x="8377395" y="827896"/>
            <a:ext cx="396719" cy="728253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A1910A-4809-C240-9921-415E05618D82}"/>
              </a:ext>
            </a:extLst>
          </p:cNvPr>
          <p:cNvSpPr/>
          <p:nvPr/>
        </p:nvSpPr>
        <p:spPr>
          <a:xfrm>
            <a:off x="7929687" y="305541"/>
            <a:ext cx="24545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1 byte Memory Content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One byte per row</a:t>
            </a:r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06569E9-5F52-9041-AB2D-77EA5404FF0E}"/>
              </a:ext>
            </a:extLst>
          </p:cNvPr>
          <p:cNvGrpSpPr/>
          <p:nvPr/>
        </p:nvGrpSpPr>
        <p:grpSpPr>
          <a:xfrm>
            <a:off x="8533232" y="1286740"/>
            <a:ext cx="96408" cy="457028"/>
            <a:chOff x="10610509" y="991043"/>
            <a:chExt cx="96408" cy="45702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69E338-C491-1645-BB20-BF539B44541A}"/>
                </a:ext>
              </a:extLst>
            </p:cNvPr>
            <p:cNvSpPr/>
            <p:nvPr/>
          </p:nvSpPr>
          <p:spPr>
            <a:xfrm>
              <a:off x="10617922" y="1176134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24EE561-21F7-084C-AF8C-C327047BF4DB}"/>
                </a:ext>
              </a:extLst>
            </p:cNvPr>
            <p:cNvSpPr/>
            <p:nvPr/>
          </p:nvSpPr>
          <p:spPr>
            <a:xfrm>
              <a:off x="10617921" y="991043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2A0EFD6-0C92-B342-816A-EBE28ADB6DD3}"/>
                </a:ext>
              </a:extLst>
            </p:cNvPr>
            <p:cNvSpPr/>
            <p:nvPr/>
          </p:nvSpPr>
          <p:spPr>
            <a:xfrm>
              <a:off x="10610509" y="1359076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7F653FE-25AC-DB43-A464-A6A2E1354BC0}"/>
              </a:ext>
            </a:extLst>
          </p:cNvPr>
          <p:cNvSpPr txBox="1"/>
          <p:nvPr/>
        </p:nvSpPr>
        <p:spPr>
          <a:xfrm>
            <a:off x="8197107" y="1840137"/>
            <a:ext cx="86506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A346DCE-C078-E14B-BB0C-893B68D030EA}"/>
              </a:ext>
            </a:extLst>
          </p:cNvPr>
          <p:cNvSpPr/>
          <p:nvPr/>
        </p:nvSpPr>
        <p:spPr bwMode="auto">
          <a:xfrm>
            <a:off x="725133" y="4107422"/>
            <a:ext cx="6332381" cy="188600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{2, 3, 5, 6, 11};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*p + 10;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*(p + 1) = *(p + 1) + 10;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{12, 13, 5, 6, 11}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E5DD749-EE52-0344-B699-FA15E393BFDB}"/>
              </a:ext>
            </a:extLst>
          </p:cNvPr>
          <p:cNvGrpSpPr/>
          <p:nvPr/>
        </p:nvGrpSpPr>
        <p:grpSpPr>
          <a:xfrm>
            <a:off x="9176211" y="1332738"/>
            <a:ext cx="791034" cy="4011569"/>
            <a:chOff x="11413220" y="889624"/>
            <a:chExt cx="791034" cy="401156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583C69-9EF3-C54F-9EAB-DD4E490270D2}"/>
                </a:ext>
              </a:extLst>
            </p:cNvPr>
            <p:cNvSpPr/>
            <p:nvPr/>
          </p:nvSpPr>
          <p:spPr>
            <a:xfrm>
              <a:off x="11413220" y="4531861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C75BEEB-E7E7-B544-8772-2A01CC36B7A7}"/>
                </a:ext>
              </a:extLst>
            </p:cNvPr>
            <p:cNvSpPr/>
            <p:nvPr/>
          </p:nvSpPr>
          <p:spPr>
            <a:xfrm>
              <a:off x="11425209" y="2979270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ECD79F-5A15-DC44-B013-57DDD6D2CF19}"/>
                </a:ext>
              </a:extLst>
            </p:cNvPr>
            <p:cNvSpPr/>
            <p:nvPr/>
          </p:nvSpPr>
          <p:spPr>
            <a:xfrm>
              <a:off x="11442507" y="889624"/>
              <a:ext cx="76174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index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4C7567-39A1-AD40-91F4-742EAADC3717}"/>
              </a:ext>
            </a:extLst>
          </p:cNvPr>
          <p:cNvGrpSpPr/>
          <p:nvPr/>
        </p:nvGrpSpPr>
        <p:grpSpPr>
          <a:xfrm>
            <a:off x="11139643" y="1343510"/>
            <a:ext cx="889987" cy="3998932"/>
            <a:chOff x="15046128" y="-3434686"/>
            <a:chExt cx="889987" cy="39989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38CC472-CC17-CF4A-8285-1D52C86F163D}"/>
                </a:ext>
              </a:extLst>
            </p:cNvPr>
            <p:cNvSpPr/>
            <p:nvPr/>
          </p:nvSpPr>
          <p:spPr>
            <a:xfrm>
              <a:off x="15267146" y="194914"/>
              <a:ext cx="402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FDDBB0A-66FB-CF4A-9678-D5D1846C0A64}"/>
                </a:ext>
              </a:extLst>
            </p:cNvPr>
            <p:cNvSpPr/>
            <p:nvPr/>
          </p:nvSpPr>
          <p:spPr>
            <a:xfrm>
              <a:off x="15091988" y="-1342887"/>
              <a:ext cx="8194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*(p+1)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DAD4C1F-C4C4-8E44-A1D0-F7A7ECDE42F2}"/>
                </a:ext>
              </a:extLst>
            </p:cNvPr>
            <p:cNvSpPr/>
            <p:nvPr/>
          </p:nvSpPr>
          <p:spPr>
            <a:xfrm>
              <a:off x="15046128" y="-3434686"/>
              <a:ext cx="88998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pointer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>
                  <a:solidFill>
                    <a:schemeClr val="accent6"/>
                  </a:solidFill>
                </a:rPr>
                <a:t>*(p+2)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94378D9-2912-B545-BD4A-852A67402FDB}"/>
              </a:ext>
            </a:extLst>
          </p:cNvPr>
          <p:cNvGrpSpPr/>
          <p:nvPr/>
        </p:nvGrpSpPr>
        <p:grpSpPr>
          <a:xfrm>
            <a:off x="10048002" y="1360591"/>
            <a:ext cx="1033737" cy="3960738"/>
            <a:chOff x="10666857" y="202217"/>
            <a:chExt cx="1033737" cy="3960738"/>
          </a:xfrm>
          <a:noFill/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67E6CBA-17C2-8847-AF31-7859DC41412B}"/>
                </a:ext>
              </a:extLst>
            </p:cNvPr>
            <p:cNvSpPr/>
            <p:nvPr/>
          </p:nvSpPr>
          <p:spPr>
            <a:xfrm>
              <a:off x="10699099" y="3793623"/>
              <a:ext cx="659155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</a:t>
              </a:r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B311663-6EEE-7941-BB5C-65F8ADE6AB91}"/>
                </a:ext>
              </a:extLst>
            </p:cNvPr>
            <p:cNvSpPr/>
            <p:nvPr/>
          </p:nvSpPr>
          <p:spPr>
            <a:xfrm>
              <a:off x="10666857" y="2276935"/>
              <a:ext cx="1011815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*(buf+1)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97E87DF-5A51-E245-B661-6FAFC957C44B}"/>
                </a:ext>
              </a:extLst>
            </p:cNvPr>
            <p:cNvSpPr/>
            <p:nvPr/>
          </p:nvSpPr>
          <p:spPr>
            <a:xfrm>
              <a:off x="10688779" y="202217"/>
              <a:ext cx="1011815" cy="92333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pointer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>
                  <a:solidFill>
                    <a:schemeClr val="accent6"/>
                  </a:solidFill>
                </a:rPr>
                <a:t>*(buf+2)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734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7" grpId="0"/>
      <p:bldP spid="4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C366-9E81-2844-BE67-E16FB3D9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20" y="102355"/>
            <a:ext cx="10504333" cy="461116"/>
          </a:xfrm>
        </p:spPr>
        <p:txBody>
          <a:bodyPr/>
          <a:lstStyle/>
          <a:p>
            <a:r>
              <a:rPr lang="en-US" dirty="0"/>
              <a:t>Pointer Arithmetic In Use – C's Performance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47634-7B9E-4C43-9D30-843059F2FA9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698" y="2966343"/>
            <a:ext cx="11798604" cy="335464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Alert!: </a:t>
            </a:r>
            <a:r>
              <a:rPr lang="en-US" sz="2000" dirty="0"/>
              <a:t>C performance focus </a:t>
            </a:r>
            <a:r>
              <a:rPr lang="en-US" sz="2000" b="1" u="sng" dirty="0"/>
              <a:t>does</a:t>
            </a:r>
            <a:r>
              <a:rPr lang="en-US" sz="2000" b="1" dirty="0"/>
              <a:t> </a:t>
            </a:r>
            <a:r>
              <a:rPr lang="en-US" sz="2000" b="1" u="sng" dirty="0"/>
              <a:t>not</a:t>
            </a:r>
            <a:r>
              <a:rPr lang="en-US" sz="2000" dirty="0"/>
              <a:t> perform any array “bounds checking”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Performance by Design</a:t>
            </a:r>
            <a:r>
              <a:rPr lang="en-US" sz="2000" dirty="0"/>
              <a:t>: </a:t>
            </a:r>
            <a:r>
              <a:rPr lang="en-US" sz="2000" i="1" dirty="0"/>
              <a:t>bound checking </a:t>
            </a:r>
            <a:r>
              <a:rPr lang="en-US" sz="2000" b="1" i="1" u="sng" dirty="0"/>
              <a:t>slows down execution </a:t>
            </a:r>
            <a:r>
              <a:rPr lang="en-US" sz="2000" i="1" dirty="0"/>
              <a:t>of a properly written program</a:t>
            </a:r>
          </a:p>
          <a:p>
            <a:r>
              <a:rPr lang="en-US" sz="2000" dirty="0">
                <a:solidFill>
                  <a:schemeClr val="accent3"/>
                </a:solidFill>
              </a:rPr>
              <a:t>Example</a:t>
            </a:r>
            <a:r>
              <a:rPr lang="en-US" sz="2000" dirty="0"/>
              <a:t>: array </a:t>
            </a:r>
            <a:r>
              <a:rPr lang="en-US" sz="2000" b="1" dirty="0">
                <a:solidFill>
                  <a:schemeClr val="accent1"/>
                </a:solidFill>
              </a:rPr>
              <a:t>a</a:t>
            </a:r>
            <a:r>
              <a:rPr lang="en-US" sz="2000" dirty="0"/>
              <a:t> of length </a:t>
            </a:r>
            <a:r>
              <a:rPr lang="en-US" sz="2000" dirty="0" err="1"/>
              <a:t>i</a:t>
            </a:r>
            <a:r>
              <a:rPr lang="en-US" sz="2000" dirty="0"/>
              <a:t>, C </a:t>
            </a:r>
            <a:r>
              <a:rPr lang="en-US" sz="2000" b="1" u="sng" dirty="0">
                <a:solidFill>
                  <a:srgbClr val="0070C0"/>
                </a:solidFill>
              </a:rPr>
              <a:t>does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not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verify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that </a:t>
            </a:r>
            <a:r>
              <a:rPr lang="en-US" sz="2000" b="1" dirty="0">
                <a:solidFill>
                  <a:srgbClr val="0070C0"/>
                </a:solidFill>
              </a:rPr>
              <a:t>a[ j ] or *(a + j) </a:t>
            </a:r>
            <a:r>
              <a:rPr lang="en-US" sz="2000" dirty="0"/>
              <a:t>is valid (does not check: 0 ≤ j &lt;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C simply </a:t>
            </a:r>
            <a:r>
              <a:rPr lang="en-US" sz="2000" i="1" dirty="0">
                <a:solidFill>
                  <a:srgbClr val="0070C0"/>
                </a:solidFill>
              </a:rPr>
              <a:t>“translates” </a:t>
            </a:r>
            <a:r>
              <a:rPr lang="en-US" sz="2000" dirty="0"/>
              <a:t>and accesses the memory specified from: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 </a:t>
            </a:r>
            <a:r>
              <a:rPr lang="en-US" sz="2000" dirty="0">
                <a:cs typeface="Courier New" panose="02070309020205020404" pitchFamily="49" charset="0"/>
              </a:rPr>
              <a:t>to be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*(a + j)</a:t>
            </a:r>
            <a:r>
              <a:rPr lang="en-US" sz="2000" dirty="0"/>
              <a:t>which may be </a:t>
            </a:r>
            <a:r>
              <a:rPr lang="en-US" sz="2000" i="1" dirty="0">
                <a:solidFill>
                  <a:schemeClr val="accent1"/>
                </a:solidFill>
              </a:rPr>
              <a:t>outside the bounds </a:t>
            </a:r>
            <a:r>
              <a:rPr lang="en-US" sz="2000" dirty="0"/>
              <a:t>of the array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OS only </a:t>
            </a:r>
            <a:r>
              <a:rPr lang="en-US" sz="2000" b="1" i="1" dirty="0">
                <a:solidFill>
                  <a:srgbClr val="FF0000"/>
                </a:solidFill>
                <a:cs typeface="Courier New" panose="02070309020205020404" pitchFamily="49" charset="0"/>
              </a:rPr>
              <a:t>"faults"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for an incorrect </a:t>
            </a:r>
            <a:r>
              <a:rPr lang="en-US" sz="2000" u="sng" dirty="0">
                <a:cs typeface="Courier New" panose="02070309020205020404" pitchFamily="49" charset="0"/>
              </a:rPr>
              <a:t>access</a:t>
            </a:r>
            <a:r>
              <a:rPr lang="en-US" sz="2000" dirty="0">
                <a:cs typeface="Courier New" panose="02070309020205020404" pitchFamily="49" charset="0"/>
              </a:rPr>
              <a:t> to memory (read-only or </a:t>
            </a:r>
            <a:r>
              <a:rPr lang="en-US" sz="2000" u="sng" dirty="0">
                <a:cs typeface="Courier New" panose="02070309020205020404" pitchFamily="49" charset="0"/>
              </a:rPr>
              <a:t>not</a:t>
            </a:r>
            <a:r>
              <a:rPr lang="en-US" sz="2000" dirty="0">
                <a:cs typeface="Courier New" panose="02070309020205020404" pitchFamily="49" charset="0"/>
              </a:rPr>
              <a:t> assigned to your process)</a:t>
            </a:r>
          </a:p>
          <a:p>
            <a:pPr lvl="2"/>
            <a:r>
              <a:rPr lang="en-US" sz="2000" dirty="0">
                <a:cs typeface="Courier New" panose="02070309020205020404" pitchFamily="49" charset="0"/>
              </a:rPr>
              <a:t>It does not fault for out of bound indexes or out of scope</a:t>
            </a:r>
          </a:p>
          <a:p>
            <a:r>
              <a:rPr lang="en-US" sz="2000" b="1" dirty="0"/>
              <a:t>lack of bound checking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0070C0"/>
                </a:solidFill>
              </a:rPr>
              <a:t>common source of </a:t>
            </a:r>
            <a:r>
              <a:rPr lang="en-US" sz="2000" b="1" dirty="0">
                <a:solidFill>
                  <a:srgbClr val="0070C0"/>
                </a:solidFill>
              </a:rPr>
              <a:t>errors</a:t>
            </a:r>
            <a:r>
              <a:rPr lang="en-US" sz="2000" dirty="0">
                <a:solidFill>
                  <a:srgbClr val="0070C0"/>
                </a:solidFill>
              </a:rPr>
              <a:t> and </a:t>
            </a:r>
            <a:r>
              <a:rPr lang="en-US" sz="2000" b="1" dirty="0">
                <a:solidFill>
                  <a:srgbClr val="0070C0"/>
                </a:solidFill>
              </a:rPr>
              <a:t>bugs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and is a common criticism of C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381558-9190-BB49-A387-480037B60F12}"/>
              </a:ext>
            </a:extLst>
          </p:cNvPr>
          <p:cNvGrpSpPr/>
          <p:nvPr/>
        </p:nvGrpSpPr>
        <p:grpSpPr>
          <a:xfrm>
            <a:off x="5000236" y="606044"/>
            <a:ext cx="2534842" cy="2135476"/>
            <a:chOff x="8983259" y="470237"/>
            <a:chExt cx="2534842" cy="213547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A5F728C-8017-DA4F-9F5B-E488E5150D66}"/>
                </a:ext>
              </a:extLst>
            </p:cNvPr>
            <p:cNvSpPr/>
            <p:nvPr/>
          </p:nvSpPr>
          <p:spPr>
            <a:xfrm rot="5400000">
              <a:off x="10616824" y="1078373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281B11A-5AC2-F44B-9B73-6881B70A66DA}"/>
                </a:ext>
              </a:extLst>
            </p:cNvPr>
            <p:cNvSpPr/>
            <p:nvPr/>
          </p:nvSpPr>
          <p:spPr>
            <a:xfrm rot="5400000">
              <a:off x="10616824" y="1571387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2AF9C68-6693-B24B-BBC9-5B03E10E7839}"/>
                </a:ext>
              </a:extLst>
            </p:cNvPr>
            <p:cNvGrpSpPr/>
            <p:nvPr/>
          </p:nvGrpSpPr>
          <p:grpSpPr>
            <a:xfrm>
              <a:off x="9023333" y="1734313"/>
              <a:ext cx="910404" cy="338554"/>
              <a:chOff x="8736819" y="5693719"/>
              <a:chExt cx="910404" cy="338554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81EF673-D4DD-834D-A250-EDB26F65505D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a+1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6A6FE35-5449-B948-ADB0-5DC7C2657C93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4DD1DA1-17D2-AF4D-BD14-C735CB0472CF}"/>
                </a:ext>
              </a:extLst>
            </p:cNvPr>
            <p:cNvGrpSpPr/>
            <p:nvPr/>
          </p:nvGrpSpPr>
          <p:grpSpPr>
            <a:xfrm>
              <a:off x="8996367" y="2236380"/>
              <a:ext cx="910404" cy="369333"/>
              <a:chOff x="8736819" y="5693718"/>
              <a:chExt cx="910404" cy="369333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CA5CDB4-6CB8-9944-9FCD-BBEB0A3781E6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a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4ED9CDC-DFE9-1F4D-879D-BDF8C4F2400F}"/>
                  </a:ext>
                </a:extLst>
              </p:cNvPr>
              <p:cNvSpPr/>
              <p:nvPr/>
            </p:nvSpPr>
            <p:spPr>
              <a:xfrm>
                <a:off x="9270197" y="5693718"/>
                <a:ext cx="377026" cy="369333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ight Arrow 53">
              <a:extLst>
                <a:ext uri="{FF2B5EF4-FFF2-40B4-BE49-F238E27FC236}">
                  <a16:creationId xmlns:a16="http://schemas.microsoft.com/office/drawing/2014/main" id="{DFF89AEF-9D62-7D44-BEE1-9ECA1BB0FE17}"/>
                </a:ext>
              </a:extLst>
            </p:cNvPr>
            <p:cNvSpPr/>
            <p:nvPr/>
          </p:nvSpPr>
          <p:spPr>
            <a:xfrm>
              <a:off x="9640686" y="2406563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Arrow 54">
              <a:extLst>
                <a:ext uri="{FF2B5EF4-FFF2-40B4-BE49-F238E27FC236}">
                  <a16:creationId xmlns:a16="http://schemas.microsoft.com/office/drawing/2014/main" id="{C015B989-5AA7-5A4C-9377-20162430FD6F}"/>
                </a:ext>
              </a:extLst>
            </p:cNvPr>
            <p:cNvSpPr/>
            <p:nvPr/>
          </p:nvSpPr>
          <p:spPr>
            <a:xfrm>
              <a:off x="9655184" y="1882605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323D2B3-1CF0-9849-B7D4-D95ED17CAE75}"/>
                </a:ext>
              </a:extLst>
            </p:cNvPr>
            <p:cNvGrpSpPr/>
            <p:nvPr/>
          </p:nvGrpSpPr>
          <p:grpSpPr>
            <a:xfrm>
              <a:off x="9005355" y="1257069"/>
              <a:ext cx="910404" cy="338554"/>
              <a:chOff x="8736819" y="5693719"/>
              <a:chExt cx="910404" cy="338554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61264A9-2BFF-A54B-AD37-9F9F77D04E01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a+2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43268EF-EB2E-BD4F-BE5F-272B8EBE44AC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6D59111-F1D1-2E4E-8A15-177A7455B889}"/>
                </a:ext>
              </a:extLst>
            </p:cNvPr>
            <p:cNvSpPr/>
            <p:nvPr/>
          </p:nvSpPr>
          <p:spPr>
            <a:xfrm>
              <a:off x="9637206" y="1405361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6D1E060-C858-D64D-951A-DBDEDEC53842}"/>
                </a:ext>
              </a:extLst>
            </p:cNvPr>
            <p:cNvSpPr/>
            <p:nvPr/>
          </p:nvSpPr>
          <p:spPr>
            <a:xfrm rot="5400000">
              <a:off x="10616823" y="574199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D55FDC9-F5DC-4D4F-85B6-E0631F22D4D4}"/>
                </a:ext>
              </a:extLst>
            </p:cNvPr>
            <p:cNvSpPr/>
            <p:nvPr/>
          </p:nvSpPr>
          <p:spPr>
            <a:xfrm rot="5400000">
              <a:off x="10611112" y="65704"/>
              <a:ext cx="496743" cy="13058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CD5D16D-CA59-6446-A61F-933A0533028A}"/>
                </a:ext>
              </a:extLst>
            </p:cNvPr>
            <p:cNvGrpSpPr/>
            <p:nvPr/>
          </p:nvGrpSpPr>
          <p:grpSpPr>
            <a:xfrm>
              <a:off x="8983259" y="740818"/>
              <a:ext cx="932500" cy="345637"/>
              <a:chOff x="8714723" y="5686636"/>
              <a:chExt cx="932500" cy="345637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87B3BB-EF35-1048-8BF4-C28315E4FEAE}"/>
                  </a:ext>
                </a:extLst>
              </p:cNvPr>
              <p:cNvSpPr txBox="1"/>
              <p:nvPr/>
            </p:nvSpPr>
            <p:spPr>
              <a:xfrm>
                <a:off x="8714723" y="5686636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a+3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42CB984-65FC-DE42-8704-A7AE88C9402A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BB20E452-7E08-C040-9A91-2A224D125555}"/>
                </a:ext>
              </a:extLst>
            </p:cNvPr>
            <p:cNvSpPr/>
            <p:nvPr/>
          </p:nvSpPr>
          <p:spPr>
            <a:xfrm>
              <a:off x="9637206" y="896193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5B6CCA4-07D2-C447-8455-4E756F1AD1A6}"/>
              </a:ext>
            </a:extLst>
          </p:cNvPr>
          <p:cNvGrpSpPr/>
          <p:nvPr/>
        </p:nvGrpSpPr>
        <p:grpSpPr>
          <a:xfrm>
            <a:off x="7465749" y="399571"/>
            <a:ext cx="1005403" cy="2252524"/>
            <a:chOff x="11560162" y="19337"/>
            <a:chExt cx="1005403" cy="2252524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22F9B5F-F7D2-E34C-847B-8126BA567D5D}"/>
                </a:ext>
              </a:extLst>
            </p:cNvPr>
            <p:cNvSpPr/>
            <p:nvPr/>
          </p:nvSpPr>
          <p:spPr>
            <a:xfrm>
              <a:off x="11560162" y="1902529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&amp;a[0]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540213F-59B0-A54F-9DB0-C0C2E996FCFF}"/>
                </a:ext>
              </a:extLst>
            </p:cNvPr>
            <p:cNvSpPr/>
            <p:nvPr/>
          </p:nvSpPr>
          <p:spPr>
            <a:xfrm>
              <a:off x="11560162" y="1415764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&amp;a[1]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8AEB2C0-0470-A147-808C-A8F2554AB432}"/>
                </a:ext>
              </a:extLst>
            </p:cNvPr>
            <p:cNvSpPr/>
            <p:nvPr/>
          </p:nvSpPr>
          <p:spPr>
            <a:xfrm>
              <a:off x="11560162" y="927585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&amp;a[2]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E9B6379-AA63-0246-97D3-1931EC0DC851}"/>
                </a:ext>
              </a:extLst>
            </p:cNvPr>
            <p:cNvSpPr/>
            <p:nvPr/>
          </p:nvSpPr>
          <p:spPr>
            <a:xfrm>
              <a:off x="11560162" y="19337"/>
              <a:ext cx="1005403" cy="8156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address</a:t>
              </a:r>
            </a:p>
            <a:p>
              <a:endParaRPr lang="en-US" sz="1100" dirty="0"/>
            </a:p>
            <a:p>
              <a:r>
                <a:rPr lang="en-US" dirty="0"/>
                <a:t>&amp;a[3]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D8153D6-F0BE-3C49-8688-A66A22F4193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66BDD-1FEC-6B4D-9A31-216739D03479}"/>
              </a:ext>
            </a:extLst>
          </p:cNvPr>
          <p:cNvSpPr txBox="1"/>
          <p:nvPr/>
        </p:nvSpPr>
        <p:spPr>
          <a:xfrm>
            <a:off x="1081682" y="1483331"/>
            <a:ext cx="36038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{'A', 'B', 'C'};</a:t>
            </a:r>
          </a:p>
        </p:txBody>
      </p:sp>
    </p:spTree>
    <p:extLst>
      <p:ext uri="{BB962C8B-B14F-4D97-AF65-F5344CB8AC3E}">
        <p14:creationId xmlns:p14="http://schemas.microsoft.com/office/powerpoint/2010/main" val="423302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B149-171D-584A-9D56-DCB2CD9B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38" y="88467"/>
            <a:ext cx="10515600" cy="410924"/>
          </a:xfrm>
        </p:spPr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6175-D9F0-854D-A459-97928897E3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2248" y="1041226"/>
            <a:ext cx="8649905" cy="494174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rgbClr val="0070C0"/>
                </a:solidFill>
              </a:rPr>
              <a:t>You </a:t>
            </a:r>
            <a:r>
              <a:rPr lang="en-US" sz="2200" b="1" u="sng" dirty="0">
                <a:solidFill>
                  <a:srgbClr val="0070C0"/>
                </a:solidFill>
              </a:rPr>
              <a:t>cannot</a:t>
            </a:r>
            <a:r>
              <a:rPr lang="en-US" sz="2200" b="1" dirty="0">
                <a:solidFill>
                  <a:srgbClr val="0070C0"/>
                </a:solidFill>
              </a:rPr>
              <a:t> add two pointers </a:t>
            </a:r>
            <a:r>
              <a:rPr lang="en-US" sz="2200" i="1" dirty="0">
                <a:solidFill>
                  <a:srgbClr val="FF0000"/>
                </a:solidFill>
              </a:rPr>
              <a:t>(what is the reason?) </a:t>
            </a:r>
          </a:p>
          <a:p>
            <a:r>
              <a:rPr lang="en-US" sz="2200" dirty="0"/>
              <a:t>A </a:t>
            </a:r>
            <a:r>
              <a:rPr lang="en-US" sz="2200" dirty="0">
                <a:solidFill>
                  <a:srgbClr val="F37440"/>
                </a:solidFill>
              </a:rPr>
              <a:t>pointer q </a:t>
            </a:r>
            <a:r>
              <a:rPr lang="en-US" sz="2200" u="sng" dirty="0">
                <a:solidFill>
                  <a:schemeClr val="accent3"/>
                </a:solidFill>
              </a:rPr>
              <a:t>can be subtracted </a:t>
            </a:r>
            <a:r>
              <a:rPr lang="en-US" sz="2200" dirty="0"/>
              <a:t>from another </a:t>
            </a:r>
            <a:r>
              <a:rPr lang="en-US" sz="2200" dirty="0">
                <a:solidFill>
                  <a:srgbClr val="7030A0"/>
                </a:solidFill>
              </a:rPr>
              <a:t>pointer p</a:t>
            </a:r>
            <a:r>
              <a:rPr lang="en-US" sz="2200" dirty="0">
                <a:solidFill>
                  <a:schemeClr val="accent3"/>
                </a:solidFill>
              </a:rPr>
              <a:t> </a:t>
            </a:r>
            <a:r>
              <a:rPr lang="en-US" sz="2200" dirty="0"/>
              <a:t>when the pointers are </a:t>
            </a:r>
            <a:r>
              <a:rPr lang="en-US" sz="2200" dirty="0">
                <a:solidFill>
                  <a:schemeClr val="accent3"/>
                </a:solidFill>
              </a:rPr>
              <a:t>the same type</a:t>
            </a:r>
            <a:r>
              <a:rPr lang="en-US" sz="2200" dirty="0"/>
              <a:t> – </a:t>
            </a:r>
            <a:r>
              <a:rPr lang="en-US" sz="2200" dirty="0">
                <a:solidFill>
                  <a:srgbClr val="FF0000"/>
                </a:solidFill>
              </a:rPr>
              <a:t>best done only within arrays!</a:t>
            </a:r>
          </a:p>
          <a:p>
            <a:r>
              <a:rPr lang="en-US" sz="2200" dirty="0"/>
              <a:t>The value of </a:t>
            </a:r>
            <a:r>
              <a:rPr lang="en-US" sz="2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(p-q)</a:t>
            </a:r>
            <a:r>
              <a:rPr lang="en-US" sz="2200" dirty="0"/>
              <a:t> is the number of </a:t>
            </a:r>
            <a:r>
              <a:rPr lang="en-US" sz="2200" b="1" dirty="0">
                <a:solidFill>
                  <a:schemeClr val="accent1"/>
                </a:solidFill>
              </a:rPr>
              <a:t>elements between</a:t>
            </a:r>
            <a:r>
              <a:rPr lang="en-US" sz="2200" dirty="0"/>
              <a:t> the two pointers</a:t>
            </a:r>
          </a:p>
          <a:p>
            <a:pPr lvl="1"/>
            <a:r>
              <a:rPr lang="en-US" sz="2200" dirty="0"/>
              <a:t>Using memory address arithmetic (p and q </a:t>
            </a:r>
            <a:r>
              <a:rPr lang="en-US" sz="2200" dirty="0" err="1"/>
              <a:t>Rside</a:t>
            </a:r>
            <a:r>
              <a:rPr lang="en-US" sz="2200" dirty="0"/>
              <a:t> are both </a:t>
            </a:r>
            <a:r>
              <a:rPr lang="en-US" sz="2200" dirty="0">
                <a:solidFill>
                  <a:schemeClr val="accent1"/>
                </a:solidFill>
              </a:rPr>
              <a:t>byte addresses</a:t>
            </a:r>
            <a:r>
              <a:rPr lang="en-US" sz="2200" dirty="0"/>
              <a:t>):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641A3-A090-B64E-BEDD-8504517D7D29}"/>
              </a:ext>
            </a:extLst>
          </p:cNvPr>
          <p:cNvSpPr/>
          <p:nvPr/>
        </p:nvSpPr>
        <p:spPr>
          <a:xfrm rot="5400000">
            <a:off x="9866172" y="4921181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4FA53-548D-434A-8DC5-DD7854269529}"/>
              </a:ext>
            </a:extLst>
          </p:cNvPr>
          <p:cNvSpPr/>
          <p:nvPr/>
        </p:nvSpPr>
        <p:spPr>
          <a:xfrm rot="5400000">
            <a:off x="9866172" y="2951667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6A93D-D46E-E94B-94A5-EA8BC25B895D}"/>
              </a:ext>
            </a:extLst>
          </p:cNvPr>
          <p:cNvSpPr txBox="1"/>
          <p:nvPr/>
        </p:nvSpPr>
        <p:spPr>
          <a:xfrm>
            <a:off x="8956499" y="59159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*p;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2B9900-9841-B247-AEC1-5DC4E0A40437}"/>
              </a:ext>
            </a:extLst>
          </p:cNvPr>
          <p:cNvGrpSpPr/>
          <p:nvPr/>
        </p:nvGrpSpPr>
        <p:grpSpPr>
          <a:xfrm>
            <a:off x="8932815" y="6304953"/>
            <a:ext cx="910404" cy="369333"/>
            <a:chOff x="8736819" y="5693718"/>
            <a:chExt cx="910404" cy="36933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07781B-31B4-FA49-A5AD-ACD45567DC91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 p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A5BFFCC-C848-DA4B-810A-6F7132716580}"/>
                </a:ext>
              </a:extLst>
            </p:cNvPr>
            <p:cNvSpPr/>
            <p:nvPr/>
          </p:nvSpPr>
          <p:spPr>
            <a:xfrm>
              <a:off x="9270197" y="5693718"/>
              <a:ext cx="377026" cy="36933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839121A-5EFF-E145-9E8F-8BC37158BBFB}"/>
              </a:ext>
            </a:extLst>
          </p:cNvPr>
          <p:cNvSpPr/>
          <p:nvPr/>
        </p:nvSpPr>
        <p:spPr>
          <a:xfrm>
            <a:off x="9648353" y="6489620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1C36BB1-DBD4-6744-B776-2AA70AF8CF4B}"/>
              </a:ext>
            </a:extLst>
          </p:cNvPr>
          <p:cNvGrpSpPr/>
          <p:nvPr/>
        </p:nvGrpSpPr>
        <p:grpSpPr>
          <a:xfrm>
            <a:off x="8932814" y="4327253"/>
            <a:ext cx="910404" cy="338554"/>
            <a:chOff x="8749286" y="5623743"/>
            <a:chExt cx="910404" cy="33855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5268D-344C-C94A-B85A-1CCAFD48DF55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DAA6FCF-D732-054C-A0C4-0E1794526729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7C25DFF-514F-C94D-B573-DC116F5E01E3}"/>
              </a:ext>
            </a:extLst>
          </p:cNvPr>
          <p:cNvSpPr/>
          <p:nvPr/>
        </p:nvSpPr>
        <p:spPr>
          <a:xfrm>
            <a:off x="9648352" y="451191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5F01AB-7F46-074E-BE15-49F5707DC5F6}"/>
              </a:ext>
            </a:extLst>
          </p:cNvPr>
          <p:cNvSpPr txBox="1"/>
          <p:nvPr/>
        </p:nvSpPr>
        <p:spPr>
          <a:xfrm>
            <a:off x="11878323" y="6505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A560A7-A181-7641-BA83-2186A87D34AC}"/>
              </a:ext>
            </a:extLst>
          </p:cNvPr>
          <p:cNvSpPr/>
          <p:nvPr/>
        </p:nvSpPr>
        <p:spPr>
          <a:xfrm rot="5400000">
            <a:off x="9866171" y="955368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BD36A8-97B3-F048-9109-37D6353BAA29}"/>
              </a:ext>
            </a:extLst>
          </p:cNvPr>
          <p:cNvSpPr/>
          <p:nvPr/>
        </p:nvSpPr>
        <p:spPr>
          <a:xfrm rot="5400000">
            <a:off x="10596419" y="-302495"/>
            <a:ext cx="523885" cy="1305810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DC9C0A-12AC-B649-96AB-1B19F78FED68}"/>
              </a:ext>
            </a:extLst>
          </p:cNvPr>
          <p:cNvSpPr txBox="1"/>
          <p:nvPr/>
        </p:nvSpPr>
        <p:spPr>
          <a:xfrm>
            <a:off x="11431341" y="6345986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0x</a:t>
            </a:r>
            <a:r>
              <a:rPr lang="en-US" sz="1600" b="1" dirty="0">
                <a:solidFill>
                  <a:schemeClr val="accent5"/>
                </a:solidFill>
              </a:rPr>
              <a:t>08</a:t>
            </a:r>
            <a:r>
              <a:rPr lang="en-US" sz="1600" b="1" dirty="0">
                <a:solidFill>
                  <a:srgbClr val="F3753F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A4C2BE-0D7B-BD49-B6B2-41DFB09A4991}"/>
              </a:ext>
            </a:extLst>
          </p:cNvPr>
          <p:cNvSpPr txBox="1"/>
          <p:nvPr/>
        </p:nvSpPr>
        <p:spPr>
          <a:xfrm>
            <a:off x="11471305" y="4363537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2A47C3-9ACD-7944-A394-549C4F7377DD}"/>
              </a:ext>
            </a:extLst>
          </p:cNvPr>
          <p:cNvSpPr txBox="1"/>
          <p:nvPr/>
        </p:nvSpPr>
        <p:spPr>
          <a:xfrm>
            <a:off x="11431341" y="2381088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99A9A7-0FFE-8C41-971D-EE180965C771}"/>
              </a:ext>
            </a:extLst>
          </p:cNvPr>
          <p:cNvSpPr txBox="1"/>
          <p:nvPr/>
        </p:nvSpPr>
        <p:spPr>
          <a:xfrm>
            <a:off x="11431341" y="398639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0x08c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D7B2EAA-4E00-5C47-8D01-B10A4E501A51}"/>
              </a:ext>
            </a:extLst>
          </p:cNvPr>
          <p:cNvGrpSpPr/>
          <p:nvPr/>
        </p:nvGrpSpPr>
        <p:grpSpPr>
          <a:xfrm>
            <a:off x="8909435" y="2349552"/>
            <a:ext cx="910404" cy="338554"/>
            <a:chOff x="8749286" y="5623743"/>
            <a:chExt cx="910404" cy="33855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F5BF0EC-BF72-914B-84F3-4BB0C1CD9568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3C5A522-602C-024F-A833-072BCF381767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Arrow 52">
            <a:extLst>
              <a:ext uri="{FF2B5EF4-FFF2-40B4-BE49-F238E27FC236}">
                <a16:creationId xmlns:a16="http://schemas.microsoft.com/office/drawing/2014/main" id="{8D561AD9-9E96-7640-8396-88AD5F3F8170}"/>
              </a:ext>
            </a:extLst>
          </p:cNvPr>
          <p:cNvSpPr/>
          <p:nvPr/>
        </p:nvSpPr>
        <p:spPr>
          <a:xfrm>
            <a:off x="9624973" y="2534218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D2BBEC6-2926-FE41-AFEC-2E49CBF93170}"/>
              </a:ext>
            </a:extLst>
          </p:cNvPr>
          <p:cNvGrpSpPr/>
          <p:nvPr/>
        </p:nvGrpSpPr>
        <p:grpSpPr>
          <a:xfrm>
            <a:off x="8949169" y="346317"/>
            <a:ext cx="910404" cy="338554"/>
            <a:chOff x="8749286" y="5623743"/>
            <a:chExt cx="910404" cy="3385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2967D79-54E2-FD4C-AD43-F3F74C48FFB1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p+3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CBE1184-CAB9-6E48-887D-D877F48AF38E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ight Arrow 56">
            <a:extLst>
              <a:ext uri="{FF2B5EF4-FFF2-40B4-BE49-F238E27FC236}">
                <a16:creationId xmlns:a16="http://schemas.microsoft.com/office/drawing/2014/main" id="{635A47E9-AEDE-F142-8FC7-DA4AB8862403}"/>
              </a:ext>
            </a:extLst>
          </p:cNvPr>
          <p:cNvSpPr/>
          <p:nvPr/>
        </p:nvSpPr>
        <p:spPr>
          <a:xfrm>
            <a:off x="9664707" y="530983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EFF368A-3ACF-C04C-B2CB-D07FDCEEC02D}"/>
              </a:ext>
            </a:extLst>
          </p:cNvPr>
          <p:cNvSpPr/>
          <p:nvPr/>
        </p:nvSpPr>
        <p:spPr bwMode="auto">
          <a:xfrm>
            <a:off x="330482" y="4327253"/>
            <a:ext cx="8372957" cy="1273092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u="sng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 in elements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(p − q) / 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(∗p)</a:t>
            </a:r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+ 3) – p = 3 = (0x08c – 0x080)/4 =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705028-2B8C-CA42-95C3-2396C91DDE17}"/>
              </a:ext>
            </a:extLst>
          </p:cNvPr>
          <p:cNvSpPr txBox="1"/>
          <p:nvPr/>
        </p:nvSpPr>
        <p:spPr>
          <a:xfrm>
            <a:off x="8703439" y="195387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*q = p+2;</a:t>
            </a:r>
          </a:p>
        </p:txBody>
      </p:sp>
    </p:spTree>
    <p:extLst>
      <p:ext uri="{BB962C8B-B14F-4D97-AF65-F5344CB8AC3E}">
        <p14:creationId xmlns:p14="http://schemas.microsoft.com/office/powerpoint/2010/main" val="36661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3" grpId="0"/>
      <p:bldP spid="3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B149-171D-584A-9D56-DCB2CD9B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38" y="88467"/>
            <a:ext cx="10515600" cy="410924"/>
          </a:xfrm>
        </p:spPr>
        <p:txBody>
          <a:bodyPr/>
          <a:lstStyle/>
          <a:p>
            <a:r>
              <a:rPr lang="en-US" dirty="0"/>
              <a:t>Pointer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6175-D9F0-854D-A459-97928897E3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75991" y="698652"/>
            <a:ext cx="9495938" cy="585890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Pointers (</a:t>
            </a:r>
            <a:r>
              <a:rPr lang="en-US" sz="2200" b="1" dirty="0">
                <a:solidFill>
                  <a:schemeClr val="accent1"/>
                </a:solidFill>
              </a:rPr>
              <a:t>same type</a:t>
            </a:r>
            <a:r>
              <a:rPr lang="en-US" sz="2200" dirty="0"/>
              <a:t>) can be compared with the comparison operators:</a:t>
            </a:r>
          </a:p>
          <a:p>
            <a:pPr marL="354012" lvl="1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&lt;, &lt;=, ==, !=, &gt;=, &gt;</a:t>
            </a: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Invalid, Undefined, or </a:t>
            </a:r>
            <a:r>
              <a:rPr lang="en-US" sz="2200" b="1" dirty="0">
                <a:solidFill>
                  <a:schemeClr val="accent1"/>
                </a:solidFill>
              </a:rPr>
              <a:t>risky</a:t>
            </a:r>
            <a:r>
              <a:rPr lang="en-US" sz="2200" dirty="0">
                <a:solidFill>
                  <a:schemeClr val="accent1"/>
                </a:solidFill>
              </a:rPr>
              <a:t> pointer arithmetic</a:t>
            </a:r>
            <a:r>
              <a:rPr lang="en-US" sz="2200" dirty="0"/>
              <a:t> (some examples)</a:t>
            </a:r>
          </a:p>
          <a:p>
            <a:pPr lvl="1"/>
            <a:r>
              <a:rPr lang="en-US" sz="2200" dirty="0"/>
              <a:t>Add, multiply, divide on two pointers</a:t>
            </a:r>
          </a:p>
          <a:p>
            <a:pPr lvl="1"/>
            <a:r>
              <a:rPr lang="en-US" sz="2200" dirty="0"/>
              <a:t>Subtract two pointers of different types or pointing at different arrays</a:t>
            </a:r>
          </a:p>
          <a:p>
            <a:pPr lvl="1"/>
            <a:r>
              <a:rPr lang="en-US" sz="2200" dirty="0"/>
              <a:t>Compare two pointers of different types</a:t>
            </a:r>
          </a:p>
          <a:p>
            <a:pPr lvl="1"/>
            <a:r>
              <a:rPr lang="en-US" sz="2200" dirty="0"/>
              <a:t>Subtract a pointer from an integer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5F01AB-7F46-074E-BE15-49F5707DC5F6}"/>
              </a:ext>
            </a:extLst>
          </p:cNvPr>
          <p:cNvSpPr txBox="1"/>
          <p:nvPr/>
        </p:nvSpPr>
        <p:spPr>
          <a:xfrm>
            <a:off x="11878323" y="6505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A56602D-01BA-5F43-B05A-8DAFA77AC104}"/>
              </a:ext>
            </a:extLst>
          </p:cNvPr>
          <p:cNvSpPr/>
          <p:nvPr/>
        </p:nvSpPr>
        <p:spPr bwMode="auto">
          <a:xfrm>
            <a:off x="1672325" y="1712340"/>
            <a:ext cx="8472196" cy="25069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numb[] = {9, 8, 1, 9, 5};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*end;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*a;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= numb +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(int) (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(numb)/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(*numb));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numb;</a:t>
            </a:r>
            <a:endParaRPr lang="en-US" sz="2200" dirty="0">
              <a:solidFill>
                <a:srgbClr val="E26C2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&lt; end)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compares two pointers (address)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rest of code including doing an a++ */</a:t>
            </a:r>
          </a:p>
        </p:txBody>
      </p:sp>
    </p:spTree>
    <p:extLst>
      <p:ext uri="{BB962C8B-B14F-4D97-AF65-F5344CB8AC3E}">
        <p14:creationId xmlns:p14="http://schemas.microsoft.com/office/powerpoint/2010/main" val="21844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3" grpId="0"/>
      <p:bldP spid="3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EDAF-10E5-0B42-9BD7-74A90392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40" y="272731"/>
            <a:ext cx="10515600" cy="543748"/>
          </a:xfrm>
        </p:spPr>
        <p:txBody>
          <a:bodyPr/>
          <a:lstStyle/>
          <a:p>
            <a:r>
              <a:rPr lang="en-US" dirty="0"/>
              <a:t>Fast Ways to "Walk" an Array: Use a Limit Pointer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64D4A3B-08D9-C845-8776-62FD6340006D}"/>
              </a:ext>
            </a:extLst>
          </p:cNvPr>
          <p:cNvSpPr/>
          <p:nvPr/>
        </p:nvSpPr>
        <p:spPr bwMode="auto">
          <a:xfrm>
            <a:off x="309920" y="1108729"/>
            <a:ext cx="7340442" cy="545343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x[] = {0xd4c3b2a1, 0xd4c3b200, 0x12345684};</a:t>
            </a:r>
          </a:p>
          <a:p>
            <a:pPr indent="-103188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x;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//or &amp;x[0]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("%#x\n", *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2EB7138-840C-3C4D-AEF3-893D454CF383}"/>
              </a:ext>
            </a:extLst>
          </p:cNvPr>
          <p:cNvSpPr txBox="1"/>
          <p:nvPr/>
        </p:nvSpPr>
        <p:spPr>
          <a:xfrm>
            <a:off x="9405911" y="566781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40757-CD65-8143-A55A-C3F941C483E8}"/>
              </a:ext>
            </a:extLst>
          </p:cNvPr>
          <p:cNvSpPr txBox="1"/>
          <p:nvPr/>
        </p:nvSpPr>
        <p:spPr>
          <a:xfrm>
            <a:off x="10639354" y="531316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0x</a:t>
            </a:r>
            <a:r>
              <a:rPr lang="en-US" sz="1600" b="1" dirty="0">
                <a:solidFill>
                  <a:schemeClr val="accent5"/>
                </a:solidFill>
              </a:rPr>
              <a:t>1</a:t>
            </a:r>
            <a:r>
              <a:rPr lang="en-US" sz="1600" b="1" dirty="0">
                <a:solidFill>
                  <a:srgbClr val="F3753F"/>
                </a:solidFill>
              </a:rPr>
              <a:t>2</a:t>
            </a:r>
            <a:r>
              <a:rPr lang="en-US" sz="1600" b="1" dirty="0">
                <a:solidFill>
                  <a:schemeClr val="accent5"/>
                </a:solidFill>
              </a:rPr>
              <a:t>3</a:t>
            </a:r>
            <a:r>
              <a:rPr lang="en-US" sz="1600" b="1" dirty="0">
                <a:solidFill>
                  <a:srgbClr val="F3753F"/>
                </a:solidFill>
              </a:rPr>
              <a:t>4</a:t>
            </a:r>
            <a:r>
              <a:rPr lang="en-US" sz="1600" b="1" dirty="0">
                <a:solidFill>
                  <a:schemeClr val="accent5"/>
                </a:solidFill>
              </a:rPr>
              <a:t>5</a:t>
            </a:r>
            <a:r>
              <a:rPr lang="en-US" sz="1600" b="1" dirty="0">
                <a:solidFill>
                  <a:srgbClr val="F3753F"/>
                </a:solidFill>
              </a:rPr>
              <a:t>6</a:t>
            </a:r>
            <a:r>
              <a:rPr lang="en-US" sz="1600" b="1" dirty="0">
                <a:solidFill>
                  <a:schemeClr val="accent5"/>
                </a:solidFill>
              </a:rPr>
              <a:t>8</a:t>
            </a:r>
            <a:r>
              <a:rPr lang="en-US" sz="1600" b="1" dirty="0">
                <a:solidFill>
                  <a:srgbClr val="F3753F"/>
                </a:solidFill>
              </a:rPr>
              <a:t>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9AA8A37-A4C3-8E49-A310-09CFCB7E4985}"/>
              </a:ext>
            </a:extLst>
          </p:cNvPr>
          <p:cNvSpPr txBox="1"/>
          <p:nvPr/>
        </p:nvSpPr>
        <p:spPr>
          <a:xfrm>
            <a:off x="10670345" y="457036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032C9F8-DDC5-D840-AE35-0F6740605AF9}"/>
              </a:ext>
            </a:extLst>
          </p:cNvPr>
          <p:cNvSpPr txBox="1"/>
          <p:nvPr/>
        </p:nvSpPr>
        <p:spPr>
          <a:xfrm>
            <a:off x="10670345" y="494942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ABB419F-B0DD-1F47-8CD1-9AAAF23A582F}"/>
              </a:ext>
            </a:extLst>
          </p:cNvPr>
          <p:cNvSpPr txBox="1"/>
          <p:nvPr/>
        </p:nvSpPr>
        <p:spPr>
          <a:xfrm>
            <a:off x="10670345" y="421282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84752D3-4589-A64C-AD67-EBF2C9E04242}"/>
              </a:ext>
            </a:extLst>
          </p:cNvPr>
          <p:cNvSpPr txBox="1"/>
          <p:nvPr/>
        </p:nvSpPr>
        <p:spPr>
          <a:xfrm>
            <a:off x="10670345" y="5698593"/>
            <a:ext cx="127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0x1234567f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13FF8A1-3F55-D148-B4E7-D006864CCAD3}"/>
              </a:ext>
            </a:extLst>
          </p:cNvPr>
          <p:cNvSpPr txBox="1"/>
          <p:nvPr/>
        </p:nvSpPr>
        <p:spPr>
          <a:xfrm>
            <a:off x="10670345" y="3833766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A190BD0-7A1B-C940-BA4E-BBA05A843B40}"/>
              </a:ext>
            </a:extLst>
          </p:cNvPr>
          <p:cNvSpPr txBox="1"/>
          <p:nvPr/>
        </p:nvSpPr>
        <p:spPr>
          <a:xfrm>
            <a:off x="10670345" y="3097774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4BB9CB6-E764-4049-BBEC-369C6507A179}"/>
              </a:ext>
            </a:extLst>
          </p:cNvPr>
          <p:cNvSpPr txBox="1"/>
          <p:nvPr/>
        </p:nvSpPr>
        <p:spPr>
          <a:xfrm>
            <a:off x="10670345" y="232815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661F4E8-21F8-D047-B64C-6A36E17C0CE1}"/>
              </a:ext>
            </a:extLst>
          </p:cNvPr>
          <p:cNvSpPr txBox="1"/>
          <p:nvPr/>
        </p:nvSpPr>
        <p:spPr>
          <a:xfrm>
            <a:off x="10670345" y="270722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0x12345687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4F23D7E-CE7E-A546-977D-C8B5D2E90548}"/>
              </a:ext>
            </a:extLst>
          </p:cNvPr>
          <p:cNvSpPr txBox="1"/>
          <p:nvPr/>
        </p:nvSpPr>
        <p:spPr>
          <a:xfrm>
            <a:off x="10670345" y="197062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0464BD8-712A-AF4C-8165-3E6F0A678137}"/>
              </a:ext>
            </a:extLst>
          </p:cNvPr>
          <p:cNvSpPr txBox="1"/>
          <p:nvPr/>
        </p:nvSpPr>
        <p:spPr>
          <a:xfrm>
            <a:off x="10670345" y="3456390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0x12345685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F476414-6087-884B-A851-2EC6C0B1DF20}"/>
              </a:ext>
            </a:extLst>
          </p:cNvPr>
          <p:cNvSpPr txBox="1"/>
          <p:nvPr/>
        </p:nvSpPr>
        <p:spPr>
          <a:xfrm>
            <a:off x="10670345" y="1582356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985E7D1-31CC-7843-99A4-404AD037773E}"/>
              </a:ext>
            </a:extLst>
          </p:cNvPr>
          <p:cNvSpPr txBox="1"/>
          <p:nvPr/>
        </p:nvSpPr>
        <p:spPr>
          <a:xfrm>
            <a:off x="10670345" y="1200772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0x1234568b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F996013-E9E9-0B48-910C-D8B40A06CF79}"/>
              </a:ext>
            </a:extLst>
          </p:cNvPr>
          <p:cNvSpPr txBox="1"/>
          <p:nvPr/>
        </p:nvSpPr>
        <p:spPr>
          <a:xfrm>
            <a:off x="9405911" y="529777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35D6DF5-B02F-514E-89C2-D60CB4FDAE9D}"/>
              </a:ext>
            </a:extLst>
          </p:cNvPr>
          <p:cNvSpPr txBox="1"/>
          <p:nvPr/>
        </p:nvSpPr>
        <p:spPr>
          <a:xfrm>
            <a:off x="9396376" y="493974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87938CC-D7A3-AC47-89C3-2A8D085762CA}"/>
              </a:ext>
            </a:extLst>
          </p:cNvPr>
          <p:cNvSpPr txBox="1"/>
          <p:nvPr/>
        </p:nvSpPr>
        <p:spPr>
          <a:xfrm>
            <a:off x="9396376" y="456970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C91069-115F-9E40-A313-DF12DD304B1F}"/>
              </a:ext>
            </a:extLst>
          </p:cNvPr>
          <p:cNvSpPr txBox="1"/>
          <p:nvPr/>
        </p:nvSpPr>
        <p:spPr>
          <a:xfrm>
            <a:off x="9396376" y="420037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407DFBB-3F55-4145-A10E-625CFDFBF0F5}"/>
              </a:ext>
            </a:extLst>
          </p:cNvPr>
          <p:cNvSpPr txBox="1"/>
          <p:nvPr/>
        </p:nvSpPr>
        <p:spPr>
          <a:xfrm>
            <a:off x="9396376" y="383033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FDF8F2E-FEEB-AA42-BD63-91A0A5E0CD7D}"/>
              </a:ext>
            </a:extLst>
          </p:cNvPr>
          <p:cNvSpPr txBox="1"/>
          <p:nvPr/>
        </p:nvSpPr>
        <p:spPr>
          <a:xfrm>
            <a:off x="9403902" y="346135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09B19BD-7F34-D440-BF38-33FAE90FBE78}"/>
              </a:ext>
            </a:extLst>
          </p:cNvPr>
          <p:cNvSpPr txBox="1"/>
          <p:nvPr/>
        </p:nvSpPr>
        <p:spPr>
          <a:xfrm>
            <a:off x="9403902" y="309131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FEAD43-8056-F04B-997D-0F94575890AD}"/>
              </a:ext>
            </a:extLst>
          </p:cNvPr>
          <p:cNvSpPr txBox="1"/>
          <p:nvPr/>
        </p:nvSpPr>
        <p:spPr>
          <a:xfrm>
            <a:off x="9411853" y="272127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A539764-1051-924A-9B35-DAA0051D1E89}"/>
              </a:ext>
            </a:extLst>
          </p:cNvPr>
          <p:cNvSpPr txBox="1"/>
          <p:nvPr/>
        </p:nvSpPr>
        <p:spPr>
          <a:xfrm>
            <a:off x="9411853" y="235124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EFDFB9F-1C33-2B45-B569-CBACA35FC68C}"/>
              </a:ext>
            </a:extLst>
          </p:cNvPr>
          <p:cNvSpPr txBox="1"/>
          <p:nvPr/>
        </p:nvSpPr>
        <p:spPr>
          <a:xfrm>
            <a:off x="9411853" y="198791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F495486-EC0B-5140-8203-966493B7C009}"/>
              </a:ext>
            </a:extLst>
          </p:cNvPr>
          <p:cNvSpPr txBox="1"/>
          <p:nvPr/>
        </p:nvSpPr>
        <p:spPr>
          <a:xfrm>
            <a:off x="9411853" y="161787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C0641AD-76B3-194D-B65A-B8FA78497BE0}"/>
              </a:ext>
            </a:extLst>
          </p:cNvPr>
          <p:cNvSpPr txBox="1"/>
          <p:nvPr/>
        </p:nvSpPr>
        <p:spPr>
          <a:xfrm>
            <a:off x="9403902" y="124218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2468A2B-2584-6A4B-812C-2048EF23F7C8}"/>
              </a:ext>
            </a:extLst>
          </p:cNvPr>
          <p:cNvSpPr txBox="1"/>
          <p:nvPr/>
        </p:nvSpPr>
        <p:spPr>
          <a:xfrm>
            <a:off x="10669195" y="837444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0x1234568c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EF635E6-3057-B744-8171-681BFA1CF2DA}"/>
              </a:ext>
            </a:extLst>
          </p:cNvPr>
          <p:cNvSpPr txBox="1"/>
          <p:nvPr/>
        </p:nvSpPr>
        <p:spPr>
          <a:xfrm>
            <a:off x="9402752" y="87885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D70EB36-6C5E-4C4F-BBCC-D99D64804156}"/>
              </a:ext>
            </a:extLst>
          </p:cNvPr>
          <p:cNvGrpSpPr/>
          <p:nvPr/>
        </p:nvGrpSpPr>
        <p:grpSpPr>
          <a:xfrm>
            <a:off x="9402318" y="4186758"/>
            <a:ext cx="1297067" cy="1491587"/>
            <a:chOff x="7864863" y="4787831"/>
            <a:chExt cx="1297067" cy="1491587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1B4CAD8-331B-9847-A062-20525BCC5E1A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BA3B8D3-7FDF-0744-BBD3-F52313728B4C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18EEDA3-A075-764F-8FF7-1A4596F44129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B858F8C-9E96-6940-9157-C202A535B545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8D95BBA-D63A-5D4B-AADE-F274A10C711A}"/>
              </a:ext>
            </a:extLst>
          </p:cNvPr>
          <p:cNvGrpSpPr/>
          <p:nvPr/>
        </p:nvGrpSpPr>
        <p:grpSpPr>
          <a:xfrm>
            <a:off x="9406825" y="1218059"/>
            <a:ext cx="1297067" cy="1491587"/>
            <a:chOff x="7876140" y="1420771"/>
            <a:chExt cx="1297067" cy="1491587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0528F05-15FF-2A46-BE70-7F67D815127A}"/>
                </a:ext>
              </a:extLst>
            </p:cNvPr>
            <p:cNvSpPr txBox="1"/>
            <p:nvPr/>
          </p:nvSpPr>
          <p:spPr>
            <a:xfrm>
              <a:off x="7885675" y="254302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E79FFCD-7775-D24A-8EA5-F2D0EF58757F}"/>
                </a:ext>
              </a:extLst>
            </p:cNvPr>
            <p:cNvSpPr txBox="1"/>
            <p:nvPr/>
          </p:nvSpPr>
          <p:spPr>
            <a:xfrm>
              <a:off x="7878923" y="216487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5EA0E4C-72F6-2E4D-B095-EF69DDCB806A}"/>
                </a:ext>
              </a:extLst>
            </p:cNvPr>
            <p:cNvSpPr txBox="1"/>
            <p:nvPr/>
          </p:nvSpPr>
          <p:spPr>
            <a:xfrm>
              <a:off x="7882082" y="1785103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200C9DA-202F-AF46-9C56-8D2ABABB7E63}"/>
                </a:ext>
              </a:extLst>
            </p:cNvPr>
            <p:cNvSpPr txBox="1"/>
            <p:nvPr/>
          </p:nvSpPr>
          <p:spPr>
            <a:xfrm>
              <a:off x="7876140" y="142077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71" name="Right Brace 170">
            <a:extLst>
              <a:ext uri="{FF2B5EF4-FFF2-40B4-BE49-F238E27FC236}">
                <a16:creationId xmlns:a16="http://schemas.microsoft.com/office/drawing/2014/main" id="{B6A9D216-D1F5-924E-B53A-F41569DCFCEB}"/>
              </a:ext>
            </a:extLst>
          </p:cNvPr>
          <p:cNvSpPr/>
          <p:nvPr/>
        </p:nvSpPr>
        <p:spPr>
          <a:xfrm rot="5400000">
            <a:off x="9833027" y="5574220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3F43A82-BBE7-9943-8BCA-FB0B443CA79D}"/>
              </a:ext>
            </a:extLst>
          </p:cNvPr>
          <p:cNvSpPr/>
          <p:nvPr/>
        </p:nvSpPr>
        <p:spPr>
          <a:xfrm>
            <a:off x="9634368" y="6359255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byte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37268F9-50D2-BC4C-933C-100CC97781B0}"/>
              </a:ext>
            </a:extLst>
          </p:cNvPr>
          <p:cNvGrpSpPr/>
          <p:nvPr/>
        </p:nvGrpSpPr>
        <p:grpSpPr>
          <a:xfrm>
            <a:off x="9388425" y="2681150"/>
            <a:ext cx="1297067" cy="1491587"/>
            <a:chOff x="7864863" y="4787831"/>
            <a:chExt cx="1297067" cy="1491587"/>
          </a:xfrm>
          <a:solidFill>
            <a:schemeClr val="bg2">
              <a:lumMod val="90000"/>
            </a:schemeClr>
          </a:solidFill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0C7DE89-BFD2-9747-9EF7-C8F68F0D6D68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F5CD394-C536-B74C-9E8B-3AE29B5F6D62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99DE571-E898-4A4F-9DA6-E26E0923C8C8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7FE75BD-7332-AD46-BD10-79C4E3CB151C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5BFFC41-9EBF-FC41-AB86-F2EEF17EAA4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E395B878-3EB7-9042-A6CD-4B6DE0FAF70A}"/>
              </a:ext>
            </a:extLst>
          </p:cNvPr>
          <p:cNvSpPr/>
          <p:nvPr/>
        </p:nvSpPr>
        <p:spPr bwMode="auto">
          <a:xfrm>
            <a:off x="4540809" y="5006392"/>
            <a:ext cx="2188509" cy="1384402"/>
          </a:xfrm>
          <a:prstGeom prst="roundRect">
            <a:avLst>
              <a:gd name="adj" fmla="val 1569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% ./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0xd4c3b2a1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0xd4c3b200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0x12345684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F25E29E-4F9C-F24D-A839-FDFA7DA45E7F}"/>
              </a:ext>
            </a:extLst>
          </p:cNvPr>
          <p:cNvGrpSpPr/>
          <p:nvPr/>
        </p:nvGrpSpPr>
        <p:grpSpPr>
          <a:xfrm>
            <a:off x="8174478" y="953097"/>
            <a:ext cx="910404" cy="338554"/>
            <a:chOff x="8736819" y="5693719"/>
            <a:chExt cx="910404" cy="33855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59D90E7-46D0-6B48-8327-A86CCC2C9D53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xpt</a:t>
              </a:r>
              <a:endParaRPr lang="en-US" sz="16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457DA61-F092-244F-804E-98D24649F5E9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A065427D-4C81-F84B-BA75-50B6F3713BDA}"/>
              </a:ext>
            </a:extLst>
          </p:cNvPr>
          <p:cNvSpPr/>
          <p:nvPr/>
        </p:nvSpPr>
        <p:spPr>
          <a:xfrm>
            <a:off x="8806329" y="110138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7FFD8D-89D0-F141-B504-54F3E6E47DD5}"/>
              </a:ext>
            </a:extLst>
          </p:cNvPr>
          <p:cNvGrpSpPr/>
          <p:nvPr/>
        </p:nvGrpSpPr>
        <p:grpSpPr>
          <a:xfrm>
            <a:off x="8149086" y="5418057"/>
            <a:ext cx="910404" cy="338554"/>
            <a:chOff x="8736819" y="5693719"/>
            <a:chExt cx="910404" cy="33855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2B435DA-48B7-CE48-8F3B-529252C24AB7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ptr</a:t>
              </a:r>
              <a:endParaRPr lang="en-US" sz="16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A992FD8-1538-FF44-9024-F59BC38070EF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ight Arrow 71">
            <a:extLst>
              <a:ext uri="{FF2B5EF4-FFF2-40B4-BE49-F238E27FC236}">
                <a16:creationId xmlns:a16="http://schemas.microsoft.com/office/drawing/2014/main" id="{26A0F48C-CF0B-904C-ABCA-8F642BA5DE0B}"/>
              </a:ext>
            </a:extLst>
          </p:cNvPr>
          <p:cNvSpPr/>
          <p:nvPr/>
        </p:nvSpPr>
        <p:spPr>
          <a:xfrm>
            <a:off x="8780937" y="556634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-Down Arrow 5">
            <a:extLst>
              <a:ext uri="{FF2B5EF4-FFF2-40B4-BE49-F238E27FC236}">
                <a16:creationId xmlns:a16="http://schemas.microsoft.com/office/drawing/2014/main" id="{C3C3E07C-62FD-D94B-9763-1194F75B9BC8}"/>
              </a:ext>
            </a:extLst>
          </p:cNvPr>
          <p:cNvSpPr/>
          <p:nvPr/>
        </p:nvSpPr>
        <p:spPr>
          <a:xfrm>
            <a:off x="9048719" y="1312084"/>
            <a:ext cx="123865" cy="41164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CFAEF-782A-EE45-A429-AA297BE9014A}"/>
              </a:ext>
            </a:extLst>
          </p:cNvPr>
          <p:cNvSpPr txBox="1"/>
          <p:nvPr/>
        </p:nvSpPr>
        <p:spPr>
          <a:xfrm>
            <a:off x="6277702" y="2906982"/>
            <a:ext cx="2807179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cnt</a:t>
            </a:r>
            <a:r>
              <a:rPr lang="en-US" sz="2000" dirty="0"/>
              <a:t>     = 3;</a:t>
            </a:r>
          </a:p>
          <a:p>
            <a:r>
              <a:rPr lang="en-US" sz="2000" dirty="0"/>
              <a:t>bytes = </a:t>
            </a:r>
            <a:r>
              <a:rPr lang="en-US" sz="2000" dirty="0" err="1"/>
              <a:t>cnt</a:t>
            </a:r>
            <a:r>
              <a:rPr lang="en-US" sz="2000" dirty="0"/>
              <a:t> * </a:t>
            </a:r>
            <a:r>
              <a:rPr lang="en-US" sz="2000" dirty="0" err="1"/>
              <a:t>sizeof</a:t>
            </a:r>
            <a:r>
              <a:rPr lang="en-US" sz="2000" dirty="0"/>
              <a:t>(*x);</a:t>
            </a:r>
          </a:p>
          <a:p>
            <a:r>
              <a:rPr lang="en-US" sz="2000" dirty="0"/>
              <a:t>          = 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AB9E1F-9071-2544-9EB6-A5831AC04BBA}"/>
              </a:ext>
            </a:extLst>
          </p:cNvPr>
          <p:cNvSpPr txBox="1"/>
          <p:nvPr/>
        </p:nvSpPr>
        <p:spPr>
          <a:xfrm>
            <a:off x="458676" y="3830335"/>
            <a:ext cx="3127412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</a:rPr>
              <a:t>xpt</a:t>
            </a:r>
            <a:r>
              <a:rPr lang="en-US" sz="2000" dirty="0">
                <a:solidFill>
                  <a:schemeClr val="tx2"/>
                </a:solidFill>
              </a:rPr>
              <a:t> is a loop </a:t>
            </a:r>
            <a:r>
              <a:rPr lang="en-US" sz="2000" b="1" dirty="0">
                <a:solidFill>
                  <a:schemeClr val="accent1"/>
                </a:solidFill>
              </a:rPr>
              <a:t>limit pointer</a:t>
            </a:r>
          </a:p>
          <a:p>
            <a:r>
              <a:rPr lang="en-US" sz="2000" dirty="0">
                <a:solidFill>
                  <a:schemeClr val="tx2"/>
                </a:solidFill>
              </a:rPr>
              <a:t>it points 1 element past the end of the array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22D307-6362-5E4A-A833-EFACF9ED2C9E}"/>
              </a:ext>
            </a:extLst>
          </p:cNvPr>
          <p:cNvCxnSpPr>
            <a:cxnSpLocks/>
          </p:cNvCxnSpPr>
          <p:nvPr/>
        </p:nvCxnSpPr>
        <p:spPr>
          <a:xfrm flipV="1">
            <a:off x="861889" y="3551386"/>
            <a:ext cx="0" cy="25201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57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804-41B3-8141-986B-E10433AA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38" y="87364"/>
            <a:ext cx="7393950" cy="421134"/>
          </a:xfrm>
        </p:spPr>
        <p:txBody>
          <a:bodyPr/>
          <a:lstStyle/>
          <a:p>
            <a:r>
              <a:rPr lang="en-US" dirty="0"/>
              <a:t>C Strings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76A-3218-2748-883D-D5CA0E6C03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7292" y="573736"/>
            <a:ext cx="10943348" cy="405805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altLang="x-none" sz="2000" b="1" dirty="0">
                <a:solidFill>
                  <a:schemeClr val="accent1"/>
                </a:solidFill>
              </a:rPr>
              <a:t>C </a:t>
            </a:r>
            <a:r>
              <a:rPr lang="en-US" altLang="x-none" sz="2000" b="1" u="sng" dirty="0">
                <a:solidFill>
                  <a:schemeClr val="accent1"/>
                </a:solidFill>
              </a:rPr>
              <a:t>does not</a:t>
            </a:r>
            <a:r>
              <a:rPr lang="en-US" altLang="x-none" sz="2000" b="1" dirty="0">
                <a:solidFill>
                  <a:schemeClr val="accent1"/>
                </a:solidFill>
              </a:rPr>
              <a:t> </a:t>
            </a:r>
            <a:r>
              <a:rPr lang="en-US" altLang="x-none" sz="2000" dirty="0">
                <a:solidFill>
                  <a:schemeClr val="accent1"/>
                </a:solidFill>
              </a:rPr>
              <a:t>have a </a:t>
            </a:r>
            <a:r>
              <a:rPr lang="en-US" altLang="x-none" sz="2000" b="1" dirty="0">
                <a:solidFill>
                  <a:schemeClr val="accent1"/>
                </a:solidFill>
              </a:rPr>
              <a:t>dedicated type </a:t>
            </a:r>
            <a:r>
              <a:rPr lang="en-US" altLang="x-none" sz="2000" dirty="0">
                <a:solidFill>
                  <a:schemeClr val="accent1"/>
                </a:solidFill>
              </a:rPr>
              <a:t>for strings</a:t>
            </a:r>
          </a:p>
          <a:p>
            <a:r>
              <a:rPr lang="en-US" altLang="x-none" sz="2000" b="1" dirty="0">
                <a:solidFill>
                  <a:schemeClr val="accent1"/>
                </a:solidFill>
              </a:rPr>
              <a:t>Strings are </a:t>
            </a:r>
            <a:r>
              <a:rPr lang="en-US" altLang="x-none" sz="2000" dirty="0">
                <a:solidFill>
                  <a:schemeClr val="tx2"/>
                </a:solidFill>
              </a:rPr>
              <a:t>an </a:t>
            </a:r>
            <a:r>
              <a:rPr lang="en-US" altLang="x-none" sz="2000" b="1" dirty="0">
                <a:solidFill>
                  <a:srgbClr val="00B050"/>
                </a:solidFill>
              </a:rPr>
              <a:t>array of characters</a:t>
            </a:r>
            <a:r>
              <a:rPr lang="en-US" altLang="x-none" sz="2000" dirty="0">
                <a:solidFill>
                  <a:srgbClr val="00B050"/>
                </a:solidFill>
              </a:rPr>
              <a:t> </a:t>
            </a:r>
            <a:r>
              <a:rPr lang="en-US" altLang="x-none" sz="2000" b="1" dirty="0">
                <a:solidFill>
                  <a:schemeClr val="accent1"/>
                </a:solidFill>
              </a:rPr>
              <a:t>terminated by </a:t>
            </a:r>
            <a:r>
              <a:rPr lang="en-US" altLang="x-none" sz="2000" dirty="0">
                <a:solidFill>
                  <a:srgbClr val="FF0000"/>
                </a:solidFill>
              </a:rPr>
              <a:t>a sentinel termination </a:t>
            </a:r>
            <a:r>
              <a:rPr lang="en-US" altLang="x-none" sz="2000" b="1" dirty="0">
                <a:solidFill>
                  <a:srgbClr val="FF0000"/>
                </a:solidFill>
              </a:rPr>
              <a:t>character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is the </a:t>
            </a:r>
            <a:r>
              <a:rPr lang="en-US" sz="2000" b="1" dirty="0">
                <a:solidFill>
                  <a:schemeClr val="accent1"/>
                </a:solidFill>
              </a:rPr>
              <a:t>Null termination character; </a:t>
            </a:r>
            <a:r>
              <a:rPr lang="en-US" sz="2000" dirty="0"/>
              <a:t>has the</a:t>
            </a:r>
            <a:r>
              <a:rPr lang="en-US" sz="2000" b="1" dirty="0"/>
              <a:t> value of zero (do not confuse with '0')</a:t>
            </a:r>
          </a:p>
          <a:p>
            <a:r>
              <a:rPr lang="en-US" sz="2000" dirty="0">
                <a:solidFill>
                  <a:schemeClr val="tx2"/>
                </a:solidFill>
              </a:rPr>
              <a:t>An</a:t>
            </a:r>
            <a:r>
              <a:rPr lang="en-US" sz="2000" b="1" dirty="0">
                <a:solidFill>
                  <a:schemeClr val="accent1"/>
                </a:solidFill>
              </a:rPr>
              <a:t> array of chars </a:t>
            </a:r>
            <a:r>
              <a:rPr lang="en-US" sz="2000" dirty="0">
                <a:solidFill>
                  <a:schemeClr val="tx2"/>
                </a:solidFill>
              </a:rPr>
              <a:t>contains</a:t>
            </a:r>
            <a:r>
              <a:rPr lang="en-US" sz="2000" b="1" dirty="0">
                <a:solidFill>
                  <a:schemeClr val="accent1"/>
                </a:solidFill>
              </a:rPr>
              <a:t> a string only </a:t>
            </a:r>
            <a:r>
              <a:rPr lang="en-US" sz="2000" b="1" u="sng" dirty="0">
                <a:solidFill>
                  <a:schemeClr val="accent1"/>
                </a:solidFill>
              </a:rPr>
              <a:t>when</a:t>
            </a:r>
            <a:r>
              <a:rPr lang="en-US" sz="2000" dirty="0"/>
              <a:t> it is terminated by a </a:t>
            </a:r>
            <a:r>
              <a:rPr lang="en-US" sz="2000" dirty="0">
                <a:solidFill>
                  <a:srgbClr val="C00000"/>
                </a:solidFill>
              </a:rPr>
              <a:t>'\0'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Length of a string </a:t>
            </a:r>
            <a:r>
              <a:rPr lang="en-US" sz="2000" dirty="0">
                <a:solidFill>
                  <a:schemeClr val="tx2"/>
                </a:solidFill>
              </a:rPr>
              <a:t>is the </a:t>
            </a:r>
            <a:r>
              <a:rPr lang="en-US" sz="2000" dirty="0">
                <a:solidFill>
                  <a:schemeClr val="accent1"/>
                </a:solidFill>
              </a:rPr>
              <a:t>number of characters </a:t>
            </a:r>
            <a:r>
              <a:rPr lang="en-US" sz="2000" dirty="0">
                <a:solidFill>
                  <a:schemeClr val="tx2"/>
                </a:solidFill>
              </a:rPr>
              <a:t>in it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u="sng" dirty="0">
                <a:solidFill>
                  <a:srgbClr val="0070C0"/>
                </a:solidFill>
              </a:rPr>
              <a:t>not including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'\0'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Strings in C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</a:t>
            </a:r>
            <a:r>
              <a:rPr lang="en-US" sz="2000" b="1" u="sng" dirty="0">
                <a:solidFill>
                  <a:schemeClr val="tx1">
                    <a:lumMod val="50000"/>
                  </a:schemeClr>
                </a:solidFill>
              </a:rPr>
              <a:t>not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objects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No embedded information about them,</a:t>
            </a:r>
            <a:r>
              <a:rPr lang="en-US" sz="2000" dirty="0">
                <a:solidFill>
                  <a:schemeClr val="tx2"/>
                </a:solidFill>
              </a:rPr>
              <a:t> you </a:t>
            </a:r>
            <a:r>
              <a:rPr lang="en-US" sz="2000" dirty="0">
                <a:solidFill>
                  <a:srgbClr val="2C895B"/>
                </a:solidFill>
              </a:rPr>
              <a:t>just have a name </a:t>
            </a:r>
            <a:r>
              <a:rPr lang="en-US" sz="2000" dirty="0">
                <a:solidFill>
                  <a:schemeClr val="tx2"/>
                </a:solidFill>
              </a:rPr>
              <a:t>and a memory</a:t>
            </a:r>
            <a:r>
              <a:rPr lang="en-US" sz="2000" dirty="0">
                <a:solidFill>
                  <a:srgbClr val="FF0000"/>
                </a:solidFill>
              </a:rPr>
              <a:t> location</a:t>
            </a:r>
          </a:p>
          <a:p>
            <a:pPr lvl="1"/>
            <a:r>
              <a:rPr lang="en-US" sz="2000" dirty="0"/>
              <a:t>You </a:t>
            </a:r>
            <a:r>
              <a:rPr lang="en-US" sz="2000" dirty="0">
                <a:solidFill>
                  <a:srgbClr val="0070C0"/>
                </a:solidFill>
              </a:rPr>
              <a:t>cannot use 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+=</a:t>
            </a:r>
            <a:r>
              <a:rPr lang="en-US" sz="2000" dirty="0"/>
              <a:t> to concatenate strings in C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For example, </a:t>
            </a:r>
            <a:r>
              <a:rPr lang="en-US" sz="2000" dirty="0">
                <a:solidFill>
                  <a:srgbClr val="0070C0"/>
                </a:solidFill>
              </a:rPr>
              <a:t>you must </a:t>
            </a:r>
            <a:r>
              <a:rPr lang="en-US" sz="2000" b="1" dirty="0">
                <a:solidFill>
                  <a:srgbClr val="2C895B"/>
                </a:solidFill>
              </a:rPr>
              <a:t>calculate string length </a:t>
            </a:r>
            <a:r>
              <a:rPr lang="en-US" sz="2000" dirty="0">
                <a:solidFill>
                  <a:srgbClr val="0070C0"/>
                </a:solidFill>
              </a:rPr>
              <a:t>using code at runtime looking for the 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" name="Group 63">
            <a:extLst>
              <a:ext uri="{FF2B5EF4-FFF2-40B4-BE49-F238E27FC236}">
                <a16:creationId xmlns:a16="http://schemas.microsoft.com/office/drawing/2014/main" id="{6606A6C2-535D-6F42-B6D9-24B2803C829B}"/>
              </a:ext>
            </a:extLst>
          </p:cNvPr>
          <p:cNvGraphicFramePr>
            <a:graphicFrameLocks noGrp="1"/>
          </p:cNvGraphicFramePr>
          <p:nvPr/>
        </p:nvGraphicFramePr>
        <p:xfrm>
          <a:off x="2102962" y="5261638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49F9641-58BB-7349-83C8-720B7A948C34}"/>
              </a:ext>
            </a:extLst>
          </p:cNvPr>
          <p:cNvGrpSpPr/>
          <p:nvPr/>
        </p:nvGrpSpPr>
        <p:grpSpPr>
          <a:xfrm>
            <a:off x="2638520" y="4775054"/>
            <a:ext cx="4756430" cy="729083"/>
            <a:chOff x="6807902" y="93218"/>
            <a:chExt cx="4756430" cy="729083"/>
          </a:xfrm>
        </p:grpSpPr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B477FC85-0C75-0441-AAA5-3051A461857C}"/>
                </a:ext>
              </a:extLst>
            </p:cNvPr>
            <p:cNvSpPr/>
            <p:nvPr/>
          </p:nvSpPr>
          <p:spPr>
            <a:xfrm rot="5400000">
              <a:off x="8871931" y="-1120685"/>
              <a:ext cx="337981" cy="3547992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6F9CB9-02C7-4D49-A9E7-287AFC80637F}"/>
                </a:ext>
              </a:extLst>
            </p:cNvPr>
            <p:cNvSpPr txBox="1"/>
            <p:nvPr/>
          </p:nvSpPr>
          <p:spPr>
            <a:xfrm>
              <a:off x="6807902" y="93218"/>
              <a:ext cx="47564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length of the string: number of char (= 5)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5D2D5E-858B-AD4B-9AB6-B3B83D628E07}"/>
              </a:ext>
            </a:extLst>
          </p:cNvPr>
          <p:cNvGrpSpPr/>
          <p:nvPr/>
        </p:nvGrpSpPr>
        <p:grpSpPr>
          <a:xfrm>
            <a:off x="2638520" y="6128705"/>
            <a:ext cx="5610831" cy="649835"/>
            <a:chOff x="6757978" y="521835"/>
            <a:chExt cx="5610831" cy="64983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248325-F478-2A47-A267-F74C938A7C20}"/>
                </a:ext>
              </a:extLst>
            </p:cNvPr>
            <p:cNvSpPr txBox="1"/>
            <p:nvPr/>
          </p:nvSpPr>
          <p:spPr>
            <a:xfrm>
              <a:off x="6757978" y="771560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length (size) of the array </a:t>
              </a:r>
              <a:r>
                <a:rPr lang="en-US" sz="2000" dirty="0">
                  <a:solidFill>
                    <a:schemeClr val="accent3"/>
                  </a:solidFill>
                </a:rPr>
                <a:t>in number of char (= 6)</a:t>
              </a: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476F4228-C3CD-C740-BD70-4FBB8045D320}"/>
                </a:ext>
              </a:extLst>
            </p:cNvPr>
            <p:cNvSpPr/>
            <p:nvPr/>
          </p:nvSpPr>
          <p:spPr>
            <a:xfrm rot="16200000">
              <a:off x="9232454" y="-1552376"/>
              <a:ext cx="338554" cy="4486976"/>
            </a:xfrm>
            <a:prstGeom prst="leftBrac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ED76ED-1FC8-9342-85DD-6E5C660999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1343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804-41B3-8141-986B-E10433AA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34" y="229100"/>
            <a:ext cx="7393950" cy="421134"/>
          </a:xfrm>
        </p:spPr>
        <p:txBody>
          <a:bodyPr/>
          <a:lstStyle/>
          <a:p>
            <a:r>
              <a:rPr lang="en-US" dirty="0"/>
              <a:t>C Strings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76A-3218-2748-883D-D5CA0E6C03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6734" y="902026"/>
            <a:ext cx="11898531" cy="318308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First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sz="2200" b="1" dirty="0">
                <a:solidFill>
                  <a:schemeClr val="accent1"/>
                </a:solidFill>
              </a:rPr>
              <a:t> </a:t>
            </a:r>
            <a:r>
              <a:rPr lang="en-US" sz="2200" b="1" u="sng" dirty="0">
                <a:solidFill>
                  <a:schemeClr val="accent1"/>
                </a:solidFill>
              </a:rPr>
              <a:t>encountered</a:t>
            </a:r>
            <a:r>
              <a:rPr lang="en-US" sz="2200" b="1" dirty="0">
                <a:solidFill>
                  <a:schemeClr val="accent1"/>
                </a:solidFill>
              </a:rPr>
              <a:t> from the start of the string </a:t>
            </a:r>
            <a:r>
              <a:rPr lang="en-US" sz="2200" dirty="0"/>
              <a:t>always indicates the </a:t>
            </a:r>
            <a:r>
              <a:rPr lang="en-US" sz="2200" dirty="0">
                <a:solidFill>
                  <a:schemeClr val="accent1"/>
                </a:solidFill>
              </a:rPr>
              <a:t>end of a string</a:t>
            </a:r>
            <a:endParaRPr lang="en-US" sz="2200" b="1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1"/>
                </a:solidFill>
              </a:rPr>
              <a:t>'\0' </a:t>
            </a:r>
            <a:r>
              <a:rPr lang="en-US" sz="2200" b="1" dirty="0">
                <a:solidFill>
                  <a:srgbClr val="FF0000"/>
                </a:solidFill>
              </a:rPr>
              <a:t>does not have to be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the </a:t>
            </a:r>
            <a:r>
              <a:rPr lang="en-US" sz="2200" b="1" dirty="0">
                <a:solidFill>
                  <a:srgbClr val="0070C0"/>
                </a:solidFill>
              </a:rPr>
              <a:t>last element in the space allocated to the array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But, String</a:t>
            </a:r>
            <a:r>
              <a:rPr lang="en-US" sz="2200" b="1" dirty="0">
                <a:solidFill>
                  <a:srgbClr val="2C895B"/>
                </a:solidFill>
              </a:rPr>
              <a:t> </a:t>
            </a:r>
            <a:r>
              <a:rPr lang="en-US" sz="2200" dirty="0">
                <a:solidFill>
                  <a:srgbClr val="2C895B"/>
                </a:solidFill>
              </a:rPr>
              <a:t>length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always </a:t>
            </a:r>
            <a:r>
              <a:rPr lang="en-US" sz="2200" dirty="0">
                <a:solidFill>
                  <a:srgbClr val="7030A0"/>
                </a:solidFill>
              </a:rPr>
              <a:t>less than the size of the array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it is contained in</a:t>
            </a:r>
          </a:p>
          <a:p>
            <a:r>
              <a:rPr lang="en-US" sz="2200" dirty="0">
                <a:solidFill>
                  <a:srgbClr val="F37440"/>
                </a:solidFill>
              </a:rPr>
              <a:t>In the example below</a:t>
            </a:r>
            <a:r>
              <a:rPr lang="en-US" sz="2200" dirty="0"/>
              <a:t>, the array </a:t>
            </a:r>
            <a:r>
              <a:rPr lang="en-US" sz="2200" dirty="0" err="1">
                <a:solidFill>
                  <a:srgbClr val="0070C0"/>
                </a:solidFill>
              </a:rPr>
              <a:t>buf</a:t>
            </a:r>
            <a:r>
              <a:rPr lang="en-US" sz="2200" dirty="0">
                <a:solidFill>
                  <a:srgbClr val="0070C0"/>
                </a:solidFill>
              </a:rPr>
              <a:t> contains </a:t>
            </a:r>
            <a:r>
              <a:rPr lang="en-US" sz="2200" u="sng" dirty="0">
                <a:solidFill>
                  <a:srgbClr val="0070C0"/>
                </a:solidFill>
              </a:rPr>
              <a:t>two strings 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One string starts at </a:t>
            </a:r>
            <a:r>
              <a:rPr lang="en-US" sz="2200" dirty="0">
                <a:solidFill>
                  <a:srgbClr val="2C895B"/>
                </a:solidFill>
              </a:rPr>
              <a:t>&amp;(</a:t>
            </a:r>
            <a:r>
              <a:rPr lang="en-US" sz="2200" dirty="0" err="1">
                <a:solidFill>
                  <a:srgbClr val="2C895B"/>
                </a:solidFill>
              </a:rPr>
              <a:t>buf</a:t>
            </a:r>
            <a:r>
              <a:rPr lang="en-US" sz="2200" dirty="0">
                <a:solidFill>
                  <a:srgbClr val="2C895B"/>
                </a:solidFill>
              </a:rPr>
              <a:t>[0])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is  </a:t>
            </a:r>
            <a:r>
              <a:rPr lang="en-US" sz="2200" dirty="0">
                <a:solidFill>
                  <a:srgbClr val="F37440"/>
                </a:solidFill>
              </a:rPr>
              <a:t>"cat"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with a </a:t>
            </a:r>
            <a:r>
              <a:rPr lang="en-US" sz="2200" dirty="0">
                <a:solidFill>
                  <a:schemeClr val="accent5"/>
                </a:solidFill>
              </a:rPr>
              <a:t>string length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5"/>
                </a:solidFill>
              </a:rPr>
              <a:t> 3</a:t>
            </a:r>
          </a:p>
          <a:p>
            <a:pPr lvl="1"/>
            <a:r>
              <a:rPr lang="en-US" sz="2200" dirty="0"/>
              <a:t>The other string starts at </a:t>
            </a:r>
            <a:r>
              <a:rPr lang="en-US" sz="2200" dirty="0">
                <a:solidFill>
                  <a:srgbClr val="2C895B"/>
                </a:solidFill>
              </a:rPr>
              <a:t>&amp;(b[4])</a:t>
            </a:r>
            <a:r>
              <a:rPr lang="en-US" sz="2200" dirty="0"/>
              <a:t> is </a:t>
            </a:r>
            <a:r>
              <a:rPr lang="en-US" sz="2200" dirty="0">
                <a:solidFill>
                  <a:srgbClr val="F37440"/>
                </a:solidFill>
              </a:rPr>
              <a:t>"o" </a:t>
            </a:r>
            <a:r>
              <a:rPr lang="en-US" sz="2200" dirty="0"/>
              <a:t>with a </a:t>
            </a:r>
            <a:r>
              <a:rPr lang="en-US" sz="2200" dirty="0">
                <a:solidFill>
                  <a:schemeClr val="accent5"/>
                </a:solidFill>
              </a:rPr>
              <a:t>string length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5"/>
                </a:solidFill>
              </a:rPr>
              <a:t> 1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"o"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has two bytes: </a:t>
            </a:r>
            <a:r>
              <a:rPr lang="en-US" sz="2200" dirty="0">
                <a:solidFill>
                  <a:srgbClr val="F37440"/>
                </a:solidFill>
              </a:rPr>
              <a:t>'o'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200" dirty="0">
                <a:solidFill>
                  <a:srgbClr val="F37440"/>
                </a:solidFill>
              </a:rPr>
              <a:t>'\0'</a:t>
            </a:r>
          </a:p>
        </p:txBody>
      </p:sp>
      <p:graphicFrame>
        <p:nvGraphicFramePr>
          <p:cNvPr id="14" name="Group 63">
            <a:extLst>
              <a:ext uri="{FF2B5EF4-FFF2-40B4-BE49-F238E27FC236}">
                <a16:creationId xmlns:a16="http://schemas.microsoft.com/office/drawing/2014/main" id="{B99434BB-4726-A446-A79E-CB988D010F3C}"/>
              </a:ext>
            </a:extLst>
          </p:cNvPr>
          <p:cNvGraphicFramePr>
            <a:graphicFrameLocks noGrp="1"/>
          </p:cNvGraphicFramePr>
          <p:nvPr/>
        </p:nvGraphicFramePr>
        <p:xfrm>
          <a:off x="3059845" y="4719233"/>
          <a:ext cx="5501540" cy="1249363"/>
        </p:xfrm>
        <a:graphic>
          <a:graphicData uri="http://schemas.openxmlformats.org/drawingml/2006/table">
            <a:tbl>
              <a:tblPr/>
              <a:tblGrid>
                <a:gridCol w="861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8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'c'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420703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988D1F52-1811-F942-BF35-BE670E522420}"/>
              </a:ext>
            </a:extLst>
          </p:cNvPr>
          <p:cNvGrpSpPr/>
          <p:nvPr/>
        </p:nvGrpSpPr>
        <p:grpSpPr>
          <a:xfrm>
            <a:off x="1671593" y="4269324"/>
            <a:ext cx="4641460" cy="708035"/>
            <a:chOff x="4914819" y="114841"/>
            <a:chExt cx="4641460" cy="708035"/>
          </a:xfrm>
        </p:grpSpPr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3FE52692-5233-4749-864A-6FB7AD49430E}"/>
                </a:ext>
              </a:extLst>
            </p:cNvPr>
            <p:cNvSpPr/>
            <p:nvPr/>
          </p:nvSpPr>
          <p:spPr>
            <a:xfrm rot="5400000">
              <a:off x="8242326" y="-491078"/>
              <a:ext cx="338554" cy="2289353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A48358-937E-5948-8028-90C4B26416AB}"/>
                </a:ext>
              </a:extLst>
            </p:cNvPr>
            <p:cNvSpPr txBox="1"/>
            <p:nvPr/>
          </p:nvSpPr>
          <p:spPr>
            <a:xfrm>
              <a:off x="4914819" y="114841"/>
              <a:ext cx="4116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string length: number of char (= 3)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43B63F-F62B-B44B-8C53-6859DC3516A5}"/>
              </a:ext>
            </a:extLst>
          </p:cNvPr>
          <p:cNvGrpSpPr/>
          <p:nvPr/>
        </p:nvGrpSpPr>
        <p:grpSpPr>
          <a:xfrm>
            <a:off x="3323072" y="6051048"/>
            <a:ext cx="5610831" cy="719588"/>
            <a:chOff x="6603585" y="934478"/>
            <a:chExt cx="5610831" cy="71958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9E07DE-4A77-B448-A962-F5DEEED5F4FA}"/>
                </a:ext>
              </a:extLst>
            </p:cNvPr>
            <p:cNvSpPr txBox="1"/>
            <p:nvPr/>
          </p:nvSpPr>
          <p:spPr>
            <a:xfrm>
              <a:off x="6603585" y="1253956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3"/>
                  </a:solidFill>
                </a:rPr>
                <a:t>length (size) of the array in number of char (= 6)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ED27F35A-5B48-784F-992D-AD75760121F7}"/>
                </a:ext>
              </a:extLst>
            </p:cNvPr>
            <p:cNvSpPr/>
            <p:nvPr/>
          </p:nvSpPr>
          <p:spPr>
            <a:xfrm rot="16200000">
              <a:off x="9239724" y="-1139733"/>
              <a:ext cx="338554" cy="4486976"/>
            </a:xfrm>
            <a:prstGeom prst="leftBrac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ED76ED-1FC8-9342-85DD-6E5C660999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00936A-B6EC-0740-8E48-E0CB36C8D042}"/>
              </a:ext>
            </a:extLst>
          </p:cNvPr>
          <p:cNvGrpSpPr/>
          <p:nvPr/>
        </p:nvGrpSpPr>
        <p:grpSpPr>
          <a:xfrm>
            <a:off x="6220771" y="4298608"/>
            <a:ext cx="4046301" cy="678751"/>
            <a:chOff x="5469646" y="4421516"/>
            <a:chExt cx="4046301" cy="678751"/>
          </a:xfrm>
        </p:grpSpPr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4857C680-187E-244F-BE81-17FE5DCBB1C7}"/>
                </a:ext>
              </a:extLst>
            </p:cNvPr>
            <p:cNvSpPr/>
            <p:nvPr/>
          </p:nvSpPr>
          <p:spPr>
            <a:xfrm rot="5400000">
              <a:off x="6556540" y="4581048"/>
              <a:ext cx="338554" cy="699884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479B0C-8522-A74C-B8B3-84A17AE8BEC5}"/>
                </a:ext>
              </a:extLst>
            </p:cNvPr>
            <p:cNvSpPr txBox="1"/>
            <p:nvPr/>
          </p:nvSpPr>
          <p:spPr>
            <a:xfrm>
              <a:off x="5469646" y="4421516"/>
              <a:ext cx="4046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string length: number of char (=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987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5D8D-4C9C-8E49-93EA-A76C3113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Memory: Size and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0F98-23A8-DA4D-AEDA-0D7A87F6BB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2" y="835293"/>
            <a:ext cx="11181158" cy="27328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accent5"/>
                </a:solidFill>
              </a:rPr>
              <a:t>number of </a:t>
            </a:r>
            <a:r>
              <a:rPr lang="en-US" sz="2800" b="1" dirty="0">
                <a:solidFill>
                  <a:schemeClr val="accent5"/>
                </a:solidFill>
              </a:rPr>
              <a:t>contiguous bytes </a:t>
            </a:r>
            <a:r>
              <a:rPr lang="en-US" sz="2800" dirty="0">
                <a:solidFill>
                  <a:schemeClr val="accent5"/>
                </a:solidFill>
              </a:rPr>
              <a:t>a variable uses </a:t>
            </a:r>
            <a:r>
              <a:rPr lang="en-US" sz="2800" dirty="0"/>
              <a:t>is based on the </a:t>
            </a:r>
            <a:r>
              <a:rPr lang="en-US" sz="2800" i="1" dirty="0">
                <a:solidFill>
                  <a:schemeClr val="accent5"/>
                </a:solidFill>
              </a:rPr>
              <a:t>type</a:t>
            </a:r>
            <a:r>
              <a:rPr lang="en-US" sz="2800" dirty="0"/>
              <a:t> of the variable</a:t>
            </a:r>
          </a:p>
          <a:p>
            <a:pPr lvl="1">
              <a:defRPr/>
            </a:pPr>
            <a:r>
              <a:rPr lang="en-US" sz="2600" dirty="0"/>
              <a:t>Different </a:t>
            </a:r>
            <a:r>
              <a:rPr lang="en-US" sz="2600" dirty="0">
                <a:solidFill>
                  <a:srgbClr val="2C895B"/>
                </a:solidFill>
              </a:rPr>
              <a:t>variable types </a:t>
            </a:r>
            <a:r>
              <a:rPr lang="en-US" sz="2600" dirty="0"/>
              <a:t>require </a:t>
            </a:r>
            <a:r>
              <a:rPr lang="en-US" sz="2600" dirty="0">
                <a:solidFill>
                  <a:srgbClr val="0070C0"/>
                </a:solidFill>
              </a:rPr>
              <a:t>different numbers </a:t>
            </a:r>
            <a:r>
              <a:rPr lang="en-US" sz="2600" dirty="0"/>
              <a:t>of </a:t>
            </a:r>
            <a:r>
              <a:rPr lang="en-US" sz="2600" dirty="0">
                <a:solidFill>
                  <a:srgbClr val="2C895B"/>
                </a:solidFill>
              </a:rPr>
              <a:t>contiguous bytes</a:t>
            </a:r>
          </a:p>
          <a:p>
            <a:pPr>
              <a:defRPr/>
            </a:pPr>
            <a:r>
              <a:rPr lang="en-US" sz="2600" b="1" i="1" dirty="0"/>
              <a:t>Variable names </a:t>
            </a:r>
            <a:r>
              <a:rPr lang="en-US" sz="2600" dirty="0"/>
              <a:t>map to a </a:t>
            </a:r>
            <a:r>
              <a:rPr lang="en-US" sz="2600" i="1" u="sng" dirty="0">
                <a:solidFill>
                  <a:schemeClr val="accent5"/>
                </a:solidFill>
              </a:rPr>
              <a:t>starting address in memory</a:t>
            </a:r>
          </a:p>
          <a:p>
            <a:pPr>
              <a:defRPr/>
            </a:pPr>
            <a:r>
              <a:rPr lang="en-US" sz="2600" dirty="0">
                <a:solidFill>
                  <a:schemeClr val="accent1"/>
                </a:solidFill>
              </a:rPr>
              <a:t>Example Below</a:t>
            </a:r>
            <a:r>
              <a:rPr lang="en-US" sz="2600" dirty="0">
                <a:solidFill>
                  <a:schemeClr val="tx2"/>
                </a:solidFill>
              </a:rPr>
              <a:t>: Variables all starting at address 0x80, each box is a byte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493A47-7E44-2641-88B2-47871EF1352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F53571-5726-124C-A5D3-3843CE5BB193}"/>
              </a:ext>
            </a:extLst>
          </p:cNvPr>
          <p:cNvGrpSpPr/>
          <p:nvPr/>
        </p:nvGrpSpPr>
        <p:grpSpPr>
          <a:xfrm>
            <a:off x="625356" y="5113801"/>
            <a:ext cx="2602987" cy="1326865"/>
            <a:chOff x="625356" y="5113801"/>
            <a:chExt cx="2602987" cy="132686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4588AD-BB07-F34C-8B1D-C9DE94669EBC}"/>
                </a:ext>
              </a:extLst>
            </p:cNvPr>
            <p:cNvGrpSpPr/>
            <p:nvPr/>
          </p:nvGrpSpPr>
          <p:grpSpPr>
            <a:xfrm>
              <a:off x="1203317" y="5113801"/>
              <a:ext cx="2025026" cy="1326865"/>
              <a:chOff x="76930" y="4005466"/>
              <a:chExt cx="2025026" cy="132686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7E81333-E034-B040-823C-7C3520C0E06F}"/>
                  </a:ext>
                </a:extLst>
              </p:cNvPr>
              <p:cNvSpPr txBox="1"/>
              <p:nvPr/>
            </p:nvSpPr>
            <p:spPr>
              <a:xfrm>
                <a:off x="557944" y="480853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B8F658-CDFB-8349-9829-B92EBBA7C951}"/>
                  </a:ext>
                </a:extLst>
              </p:cNvPr>
              <p:cNvSpPr txBox="1"/>
              <p:nvPr/>
            </p:nvSpPr>
            <p:spPr>
              <a:xfrm>
                <a:off x="746538" y="4005466"/>
                <a:ext cx="120417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char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D02279-AD26-7944-81EC-2685D84F5825}"/>
                  </a:ext>
                </a:extLst>
              </p:cNvPr>
              <p:cNvSpPr txBox="1"/>
              <p:nvPr/>
            </p:nvSpPr>
            <p:spPr>
              <a:xfrm>
                <a:off x="76930" y="4870666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FF5C826-856E-954E-B9B1-E73389CBFABC}"/>
                </a:ext>
              </a:extLst>
            </p:cNvPr>
            <p:cNvSpPr txBox="1"/>
            <p:nvPr/>
          </p:nvSpPr>
          <p:spPr>
            <a:xfrm>
              <a:off x="625356" y="576013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849C6E8E-65DF-DC49-9D1C-B6173D55369A}"/>
                </a:ext>
              </a:extLst>
            </p:cNvPr>
            <p:cNvSpPr/>
            <p:nvPr/>
          </p:nvSpPr>
          <p:spPr>
            <a:xfrm>
              <a:off x="673282" y="6034025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ECAED8-16C9-EB47-9538-1DD5F455A4DF}"/>
              </a:ext>
            </a:extLst>
          </p:cNvPr>
          <p:cNvGrpSpPr/>
          <p:nvPr/>
        </p:nvGrpSpPr>
        <p:grpSpPr>
          <a:xfrm>
            <a:off x="8117796" y="3526735"/>
            <a:ext cx="3770254" cy="3054056"/>
            <a:chOff x="8117796" y="3526735"/>
            <a:chExt cx="3770254" cy="305405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9AD27A-8536-344E-A195-118F7411F0F1}"/>
                </a:ext>
              </a:extLst>
            </p:cNvPr>
            <p:cNvGrpSpPr/>
            <p:nvPr/>
          </p:nvGrpSpPr>
          <p:grpSpPr>
            <a:xfrm>
              <a:off x="8806296" y="3526735"/>
              <a:ext cx="2253196" cy="3054056"/>
              <a:chOff x="4135647" y="2223403"/>
              <a:chExt cx="2253196" cy="305405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769CF1-7532-8C47-9F8A-90FC3ACF3888}"/>
                  </a:ext>
                </a:extLst>
              </p:cNvPr>
              <p:cNvSpPr txBox="1"/>
              <p:nvPr/>
            </p:nvSpPr>
            <p:spPr>
              <a:xfrm>
                <a:off x="4690942" y="3378719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00000000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7B2715-3064-1047-8466-E5CFC0CAD3FB}"/>
                  </a:ext>
                </a:extLst>
              </p:cNvPr>
              <p:cNvSpPr txBox="1"/>
              <p:nvPr/>
            </p:nvSpPr>
            <p:spPr>
              <a:xfrm>
                <a:off x="4690942" y="3845715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11111111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4D06FFC-C324-E143-A142-6A4E49D31C6A}"/>
                  </a:ext>
                </a:extLst>
              </p:cNvPr>
              <p:cNvSpPr txBox="1"/>
              <p:nvPr/>
            </p:nvSpPr>
            <p:spPr>
              <a:xfrm>
                <a:off x="4690943" y="431271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A0418-1AD5-D144-93D1-E474553E4176}"/>
                  </a:ext>
                </a:extLst>
              </p:cNvPr>
              <p:cNvSpPr txBox="1"/>
              <p:nvPr/>
            </p:nvSpPr>
            <p:spPr>
              <a:xfrm>
                <a:off x="4690943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CFF365-9A45-C745-8332-D864923DAE87}"/>
                  </a:ext>
                </a:extLst>
              </p:cNvPr>
              <p:cNvSpPr txBox="1"/>
              <p:nvPr/>
            </p:nvSpPr>
            <p:spPr>
              <a:xfrm>
                <a:off x="5014749" y="2223403"/>
                <a:ext cx="137409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 bytes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4A62BF-3A71-8242-9728-E89C1278FB87}"/>
                  </a:ext>
                </a:extLst>
              </p:cNvPr>
              <p:cNvSpPr txBox="1"/>
              <p:nvPr/>
            </p:nvSpPr>
            <p:spPr>
              <a:xfrm>
                <a:off x="4141180" y="4815794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7CEB08E-29D3-FD48-9823-C6F75BB2671A}"/>
                  </a:ext>
                </a:extLst>
              </p:cNvPr>
              <p:cNvSpPr txBox="1"/>
              <p:nvPr/>
            </p:nvSpPr>
            <p:spPr>
              <a:xfrm>
                <a:off x="4141179" y="3940017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4B21C21-4557-F142-A988-0B88F3F81780}"/>
                  </a:ext>
                </a:extLst>
              </p:cNvPr>
              <p:cNvSpPr txBox="1"/>
              <p:nvPr/>
            </p:nvSpPr>
            <p:spPr>
              <a:xfrm>
                <a:off x="4135647" y="4354129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D6983E-C6AB-B440-AB9F-ED614A6795A5}"/>
                  </a:ext>
                </a:extLst>
              </p:cNvPr>
              <p:cNvSpPr txBox="1"/>
              <p:nvPr/>
            </p:nvSpPr>
            <p:spPr>
              <a:xfrm>
                <a:off x="4141180" y="3459208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83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C397E1-F828-874B-8357-FE79DB43F8F2}"/>
                </a:ext>
              </a:extLst>
            </p:cNvPr>
            <p:cNvSpPr txBox="1"/>
            <p:nvPr/>
          </p:nvSpPr>
          <p:spPr>
            <a:xfrm>
              <a:off x="8117796" y="584180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ACE6F516-2349-7C4A-A5B8-4179F658FD75}"/>
                </a:ext>
              </a:extLst>
            </p:cNvPr>
            <p:cNvSpPr/>
            <p:nvPr/>
          </p:nvSpPr>
          <p:spPr>
            <a:xfrm>
              <a:off x="8230168" y="6152413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9532A37-DBA4-F549-87B3-96E8CCBDB166}"/>
                </a:ext>
              </a:extLst>
            </p:cNvPr>
            <p:cNvSpPr txBox="1"/>
            <p:nvPr/>
          </p:nvSpPr>
          <p:spPr>
            <a:xfrm rot="16200000">
              <a:off x="10787909" y="5461696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584D336-91AB-9243-83CA-FDEB66F6F2E8}"/>
                </a:ext>
              </a:extLst>
            </p:cNvPr>
            <p:cNvSpPr/>
            <p:nvPr/>
          </p:nvSpPr>
          <p:spPr>
            <a:xfrm>
              <a:off x="11043073" y="4749661"/>
              <a:ext cx="475645" cy="1782164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E9A54-488F-6547-8ED1-F8349F449105}"/>
              </a:ext>
            </a:extLst>
          </p:cNvPr>
          <p:cNvGrpSpPr/>
          <p:nvPr/>
        </p:nvGrpSpPr>
        <p:grpSpPr>
          <a:xfrm>
            <a:off x="3852667" y="4376833"/>
            <a:ext cx="3630778" cy="2551955"/>
            <a:chOff x="3852667" y="4376833"/>
            <a:chExt cx="3630778" cy="255195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42BAFEF-CE4E-0446-8D3C-0A7C9C6647E1}"/>
                </a:ext>
              </a:extLst>
            </p:cNvPr>
            <p:cNvGrpSpPr/>
            <p:nvPr/>
          </p:nvGrpSpPr>
          <p:grpSpPr>
            <a:xfrm>
              <a:off x="4468389" y="4376833"/>
              <a:ext cx="2587194" cy="2170339"/>
              <a:chOff x="1865582" y="3101809"/>
              <a:chExt cx="2587194" cy="217033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E1BCAC-3C8C-4744-BAF7-41BD10ADD6BB}"/>
                  </a:ext>
                </a:extLst>
              </p:cNvPr>
              <p:cNvSpPr txBox="1"/>
              <p:nvPr/>
            </p:nvSpPr>
            <p:spPr>
              <a:xfrm>
                <a:off x="2169165" y="3101809"/>
                <a:ext cx="22836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short int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 bytes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7EE629-DF25-C44D-9AAF-940C6EEBB7EF}"/>
                  </a:ext>
                </a:extLst>
              </p:cNvPr>
              <p:cNvSpPr txBox="1"/>
              <p:nvPr/>
            </p:nvSpPr>
            <p:spPr>
              <a:xfrm>
                <a:off x="1865582" y="4810483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A847F6-1F2E-4644-B78F-519BB2947AE0}"/>
                  </a:ext>
                </a:extLst>
              </p:cNvPr>
              <p:cNvSpPr txBox="1"/>
              <p:nvPr/>
            </p:nvSpPr>
            <p:spPr>
              <a:xfrm>
                <a:off x="2443690" y="430819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9DABB1-7BD5-E945-B63F-2D378321347A}"/>
                  </a:ext>
                </a:extLst>
              </p:cNvPr>
              <p:cNvSpPr txBox="1"/>
              <p:nvPr/>
            </p:nvSpPr>
            <p:spPr>
              <a:xfrm>
                <a:off x="1880128" y="4336701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4065C5-DA33-A04A-AD8C-29035DE7F356}"/>
                  </a:ext>
                </a:extLst>
              </p:cNvPr>
              <p:cNvSpPr txBox="1"/>
              <p:nvPr/>
            </p:nvSpPr>
            <p:spPr>
              <a:xfrm>
                <a:off x="2440150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793E0E-6402-554D-9EC9-E4AC2AD79E59}"/>
                </a:ext>
              </a:extLst>
            </p:cNvPr>
            <p:cNvSpPr txBox="1"/>
            <p:nvPr/>
          </p:nvSpPr>
          <p:spPr>
            <a:xfrm>
              <a:off x="3852667" y="5900841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D918DC02-74B7-984B-8132-505721F63A16}"/>
                </a:ext>
              </a:extLst>
            </p:cNvPr>
            <p:cNvSpPr/>
            <p:nvPr/>
          </p:nvSpPr>
          <p:spPr>
            <a:xfrm>
              <a:off x="3953928" y="6146730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Right Brace 95">
              <a:extLst>
                <a:ext uri="{FF2B5EF4-FFF2-40B4-BE49-F238E27FC236}">
                  <a16:creationId xmlns:a16="http://schemas.microsoft.com/office/drawing/2014/main" id="{656ACC57-7DD6-704D-BF83-0282EBC2D9CD}"/>
                </a:ext>
              </a:extLst>
            </p:cNvPr>
            <p:cNvSpPr/>
            <p:nvPr/>
          </p:nvSpPr>
          <p:spPr>
            <a:xfrm>
              <a:off x="6700068" y="5593066"/>
              <a:ext cx="477963" cy="954106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EBEFC47-93DF-CB4D-BA52-A32EA2E5A9DD}"/>
                </a:ext>
              </a:extLst>
            </p:cNvPr>
            <p:cNvSpPr txBox="1"/>
            <p:nvPr/>
          </p:nvSpPr>
          <p:spPr>
            <a:xfrm rot="16200000">
              <a:off x="6383304" y="5828647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05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1AE-54E3-7949-9AF8-A258154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3972"/>
          </a:xfrm>
        </p:spPr>
        <p:txBody>
          <a:bodyPr/>
          <a:lstStyle/>
          <a:p>
            <a:r>
              <a:rPr lang="en-US" dirty="0"/>
              <a:t>Defining Strings: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27-6D1F-8E4F-9332-9BD22E14D6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7443" y="1282262"/>
            <a:ext cx="11880376" cy="145042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When you </a:t>
            </a:r>
            <a:r>
              <a:rPr lang="en-US" sz="2400" dirty="0">
                <a:solidFill>
                  <a:schemeClr val="accent1"/>
                </a:solidFill>
              </a:rPr>
              <a:t>combine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1"/>
                </a:solidFill>
              </a:rPr>
              <a:t> automatic length definition for arrays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with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double quote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(") </a:t>
            </a:r>
            <a:r>
              <a:rPr lang="en-US" sz="2400" b="1" dirty="0">
                <a:solidFill>
                  <a:srgbClr val="0070C0"/>
                </a:solidFill>
              </a:rPr>
              <a:t>initialization</a:t>
            </a:r>
            <a:endParaRPr lang="en-US" sz="2400" dirty="0"/>
          </a:p>
          <a:p>
            <a:pPr lvl="1"/>
            <a:r>
              <a:rPr lang="en-US" sz="2400" dirty="0"/>
              <a:t>C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ompiler automatically </a:t>
            </a:r>
            <a:r>
              <a:rPr lang="en-US" sz="2400" dirty="0">
                <a:solidFill>
                  <a:schemeClr val="accent1"/>
                </a:solidFill>
              </a:rPr>
              <a:t>adds the null terminator</a:t>
            </a:r>
            <a:r>
              <a:rPr lang="en-US" sz="2400" dirty="0"/>
              <a:t>  '\0'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you 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09BF-17B1-794E-8ED1-620AFFF327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E6707B0-3720-E547-93DB-0553C4D96C56}"/>
              </a:ext>
            </a:extLst>
          </p:cNvPr>
          <p:cNvSpPr/>
          <p:nvPr/>
        </p:nvSpPr>
        <p:spPr bwMode="auto">
          <a:xfrm>
            <a:off x="155812" y="3184879"/>
            <a:ext cx="11880376" cy="189170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'\0'}; 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"cat";  		 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compiler calculates size, adds '\0' 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c[] 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{'c', 'a', 't',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'a, 'b'};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size 6, string length 3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empty[]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"";  	 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empty string – contains '\0'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     // string length = 0</a:t>
            </a:r>
          </a:p>
        </p:txBody>
      </p:sp>
    </p:spTree>
    <p:extLst>
      <p:ext uri="{BB962C8B-B14F-4D97-AF65-F5344CB8AC3E}">
        <p14:creationId xmlns:p14="http://schemas.microsoft.com/office/powerpoint/2010/main" val="186482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1AE-54E3-7949-9AF8-A258154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3972"/>
          </a:xfrm>
        </p:spPr>
        <p:txBody>
          <a:bodyPr/>
          <a:lstStyle/>
          <a:p>
            <a:r>
              <a:rPr lang="en-US" dirty="0"/>
              <a:t>Defining Strings: Initialization Equivalents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27-6D1F-8E4F-9332-9BD22E14D6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63146" y="1856133"/>
            <a:ext cx="9465708" cy="9785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ollowing definitions create </a:t>
            </a:r>
            <a:r>
              <a:rPr lang="en-US" sz="2400" b="1" dirty="0">
                <a:solidFill>
                  <a:schemeClr val="accent1"/>
                </a:solidFill>
              </a:rPr>
              <a:t>equivalent</a:t>
            </a:r>
            <a:r>
              <a:rPr lang="en-US" sz="2400" dirty="0">
                <a:solidFill>
                  <a:schemeClr val="accent1"/>
                </a:solidFill>
              </a:rPr>
              <a:t> 4-character arrays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These are all strings as they all include a null ('\0') terminator</a:t>
            </a:r>
            <a:br>
              <a:rPr lang="en-US" sz="2000" dirty="0">
                <a:solidFill>
                  <a:srgbClr val="00B050"/>
                </a:solidFill>
              </a:rPr>
            </a:b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09BF-17B1-794E-8ED1-620AFFF327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2AE6DD-C7E1-F848-B473-2BAD48235F43}"/>
              </a:ext>
            </a:extLst>
          </p:cNvPr>
          <p:cNvSpPr/>
          <p:nvPr/>
        </p:nvSpPr>
        <p:spPr bwMode="auto">
          <a:xfrm>
            <a:off x="776587" y="3286760"/>
            <a:ext cx="10917043" cy="239640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'\0'};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0};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't'};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missing initial value defaults to 0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d[4]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 99, 97, 116, 0};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99 = 'c', 97 = 'a', 116 = 't'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e[4]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"cat";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f[4]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"cat\0";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literal has 5 chars; array f string</a:t>
            </a:r>
          </a:p>
          <a:p>
            <a:pPr marL="342900" lvl="1" indent="0"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// length is 3</a:t>
            </a:r>
          </a:p>
        </p:txBody>
      </p:sp>
    </p:spTree>
    <p:extLst>
      <p:ext uri="{BB962C8B-B14F-4D97-AF65-F5344CB8AC3E}">
        <p14:creationId xmlns:p14="http://schemas.microsoft.com/office/powerpoint/2010/main" val="51742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47E2-09ED-1E46-B02E-AF1AC64A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60803"/>
            <a:ext cx="10515600" cy="483738"/>
          </a:xfrm>
        </p:spPr>
        <p:txBody>
          <a:bodyPr/>
          <a:lstStyle/>
          <a:p>
            <a:r>
              <a:rPr lang="en-US" dirty="0"/>
              <a:t>Background: Different Ways to Pass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94ED4-8AB6-1B4C-9C88-2F897F6D3E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482" y="1057241"/>
            <a:ext cx="10768559" cy="490877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b="1" dirty="0">
                <a:solidFill>
                  <a:srgbClr val="0070C0"/>
                </a:solidFill>
              </a:rPr>
              <a:t>Call-by-reference (or pass by reference)</a:t>
            </a:r>
          </a:p>
          <a:p>
            <a:pPr lvl="1"/>
            <a:r>
              <a:rPr lang="en-US" sz="2400" dirty="0"/>
              <a:t>Parameter in the called function is an </a:t>
            </a:r>
            <a:r>
              <a:rPr lang="en-US" sz="2400" b="1" i="1" u="sng" dirty="0"/>
              <a:t>alias</a:t>
            </a:r>
            <a:r>
              <a:rPr lang="en-US" sz="2400" dirty="0"/>
              <a:t> (</a:t>
            </a:r>
            <a:r>
              <a:rPr lang="en-US" sz="2400" dirty="0">
                <a:solidFill>
                  <a:schemeClr val="accent5"/>
                </a:solidFill>
              </a:rPr>
              <a:t>references the same memory location</a:t>
            </a:r>
            <a:r>
              <a:rPr lang="en-US" sz="2400" dirty="0"/>
              <a:t>) for the supplied argument</a:t>
            </a:r>
          </a:p>
          <a:p>
            <a:pPr lvl="1"/>
            <a:r>
              <a:rPr lang="en-US" sz="2400" dirty="0"/>
              <a:t>Modifying the parameter modifies the calling argument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chemeClr val="accent5"/>
                </a:solidFill>
              </a:rPr>
              <a:t>Call-by-value</a:t>
            </a:r>
            <a:r>
              <a:rPr lang="en-US" sz="2400" dirty="0">
                <a:solidFill>
                  <a:schemeClr val="accent5"/>
                </a:solidFill>
              </a:rPr>
              <a:t>  (or pass by value) (C)</a:t>
            </a:r>
            <a:endParaRPr lang="en-US" sz="2400" dirty="0"/>
          </a:p>
          <a:p>
            <a:pPr lvl="1"/>
            <a:r>
              <a:rPr lang="en-US" sz="2400" dirty="0"/>
              <a:t>What </a:t>
            </a:r>
            <a:r>
              <a:rPr lang="en-US" sz="2400" b="1" dirty="0">
                <a:solidFill>
                  <a:schemeClr val="accent3"/>
                </a:solidFill>
              </a:rPr>
              <a:t>Called</a:t>
            </a:r>
            <a:r>
              <a:rPr lang="en-US" sz="2400" dirty="0"/>
              <a:t> Function Does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Passed Parameters </a:t>
            </a:r>
            <a:r>
              <a:rPr lang="en-US" sz="2400" dirty="0">
                <a:solidFill>
                  <a:schemeClr val="tx2"/>
                </a:solidFill>
              </a:rPr>
              <a:t>are used </a:t>
            </a:r>
            <a:r>
              <a:rPr lang="en-US" sz="2400" dirty="0">
                <a:solidFill>
                  <a:schemeClr val="accent1"/>
                </a:solidFill>
              </a:rPr>
              <a:t>like local variables</a:t>
            </a:r>
          </a:p>
          <a:p>
            <a:pPr lvl="2"/>
            <a:r>
              <a:rPr lang="en-US" sz="2400" dirty="0">
                <a:solidFill>
                  <a:srgbClr val="F37440"/>
                </a:solidFill>
              </a:rPr>
              <a:t>Modifying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rgbClr val="F37440"/>
                </a:solidFill>
              </a:rPr>
              <a:t> passed parameter </a:t>
            </a:r>
            <a:r>
              <a:rPr lang="en-US" sz="2400" dirty="0">
                <a:solidFill>
                  <a:schemeClr val="tx2"/>
                </a:solidFill>
              </a:rPr>
              <a:t>in the </a:t>
            </a:r>
            <a:r>
              <a:rPr lang="en-US" sz="2400" dirty="0">
                <a:solidFill>
                  <a:srgbClr val="F37440"/>
                </a:solidFill>
              </a:rPr>
              <a:t>function </a:t>
            </a:r>
            <a:r>
              <a:rPr lang="en-US" sz="2400" dirty="0">
                <a:solidFill>
                  <a:schemeClr val="tx2"/>
                </a:solidFill>
              </a:rPr>
              <a:t>is</a:t>
            </a:r>
            <a:r>
              <a:rPr lang="en-US" sz="2400" dirty="0">
                <a:solidFill>
                  <a:srgbClr val="F37440"/>
                </a:solidFill>
              </a:rPr>
              <a:t> allowed </a:t>
            </a:r>
            <a:r>
              <a:rPr lang="en-US" sz="2400" dirty="0">
                <a:solidFill>
                  <a:schemeClr val="tx2"/>
                </a:solidFill>
              </a:rPr>
              <a:t>just like a</a:t>
            </a:r>
            <a:r>
              <a:rPr lang="en-US" sz="2400" dirty="0">
                <a:solidFill>
                  <a:srgbClr val="F37440"/>
                </a:solidFill>
              </a:rPr>
              <a:t> </a:t>
            </a:r>
            <a:r>
              <a:rPr lang="en-US" sz="2400" dirty="0">
                <a:solidFill>
                  <a:srgbClr val="2C895B"/>
                </a:solidFill>
              </a:rPr>
              <a:t>local variable</a:t>
            </a:r>
          </a:p>
          <a:p>
            <a:pPr lvl="2"/>
            <a:r>
              <a:rPr lang="en-US" sz="2400" dirty="0"/>
              <a:t>So, writing to the parameter, </a:t>
            </a:r>
            <a:r>
              <a:rPr lang="en-US" sz="2400" b="1" i="1" u="sng" dirty="0"/>
              <a:t>only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37440"/>
                </a:solidFill>
              </a:rPr>
              <a:t>changes the </a:t>
            </a:r>
            <a:r>
              <a:rPr lang="en-US" sz="2400" b="1" i="1" u="sng" dirty="0">
                <a:solidFill>
                  <a:srgbClr val="F37440"/>
                </a:solidFill>
              </a:rPr>
              <a:t>copy</a:t>
            </a:r>
            <a:endParaRPr lang="en-US" sz="2400" b="1" i="1" u="sng" dirty="0"/>
          </a:p>
          <a:p>
            <a:pPr marL="344487" indent="-342900"/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return value from a function</a:t>
            </a:r>
            <a:r>
              <a:rPr lang="en-US" sz="2400" dirty="0"/>
              <a:t> in C is </a:t>
            </a:r>
            <a:r>
              <a:rPr lang="en-US" sz="2400" b="1" dirty="0">
                <a:solidFill>
                  <a:srgbClr val="0070C0"/>
                </a:solidFill>
              </a:rPr>
              <a:t>by value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5811C-1355-8E4E-B727-D2182601E8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1096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49088"/>
            <a:ext cx="10515600" cy="543765"/>
          </a:xfrm>
        </p:spPr>
        <p:txBody>
          <a:bodyPr/>
          <a:lstStyle/>
          <a:p>
            <a:r>
              <a:rPr lang="en-US" dirty="0"/>
              <a:t>Passing Parameters – Call by Value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9666" y="4398650"/>
            <a:ext cx="10932668" cy="23571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when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 </a:t>
            </a:r>
            <a:r>
              <a:rPr lang="en-US" sz="2400" dirty="0"/>
              <a:t>is called</a:t>
            </a:r>
            <a:r>
              <a:rPr lang="en-US" sz="2400" dirty="0">
                <a:solidFill>
                  <a:schemeClr val="accent5"/>
                </a:solidFill>
              </a:rPr>
              <a:t>, a copy of x </a:t>
            </a:r>
            <a:r>
              <a:rPr lang="en-US" sz="2400" dirty="0">
                <a:solidFill>
                  <a:schemeClr val="tx2"/>
                </a:solidFill>
              </a:rPr>
              <a:t>is made to </a:t>
            </a:r>
            <a:r>
              <a:rPr lang="en-US" sz="2400" dirty="0">
                <a:solidFill>
                  <a:schemeClr val="accent5"/>
                </a:solidFill>
              </a:rPr>
              <a:t>another memory location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cannot change the variable x since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does not have the address of x, it is local to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sz="2200" dirty="0"/>
              <a:t>so, 5 is printed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/>
              <a:t>function is </a:t>
            </a:r>
            <a:r>
              <a:rPr lang="en-US" sz="2400" dirty="0">
                <a:solidFill>
                  <a:schemeClr val="accent5"/>
                </a:solidFill>
              </a:rPr>
              <a:t>free to change it's copy of the argument </a:t>
            </a:r>
            <a:r>
              <a:rPr lang="en-US" sz="2400" dirty="0">
                <a:solidFill>
                  <a:schemeClr val="tx2"/>
                </a:solidFill>
              </a:rPr>
              <a:t>(just like any local variable) </a:t>
            </a:r>
            <a:r>
              <a:rPr lang="en-US" sz="2400" dirty="0">
                <a:solidFill>
                  <a:schemeClr val="accent5"/>
                </a:solidFill>
              </a:rPr>
              <a:t>remember it does </a:t>
            </a:r>
            <a:r>
              <a:rPr lang="en-US" sz="2400" u="sng" dirty="0">
                <a:solidFill>
                  <a:schemeClr val="accent5"/>
                </a:solidFill>
              </a:rPr>
              <a:t>NOT</a:t>
            </a:r>
            <a:r>
              <a:rPr lang="en-US" sz="2400" dirty="0">
                <a:solidFill>
                  <a:schemeClr val="accent5"/>
                </a:solidFill>
              </a:rPr>
              <a:t> change the parameter in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61F3-51BB-5949-B2A3-245D47A9417B}"/>
              </a:ext>
            </a:extLst>
          </p:cNvPr>
          <p:cNvSpPr/>
          <p:nvPr/>
        </p:nvSpPr>
        <p:spPr bwMode="auto">
          <a:xfrm>
            <a:off x="192160" y="678819"/>
            <a:ext cx="6644577" cy="357878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(x);		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makes a copy of x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5 or 6 ?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local to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B6E844-CCE2-424F-A2EC-92BC650E20C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342B82-7EE5-F04E-9E13-7AA7CB296FC9}"/>
              </a:ext>
            </a:extLst>
          </p:cNvPr>
          <p:cNvGrpSpPr/>
          <p:nvPr/>
        </p:nvGrpSpPr>
        <p:grpSpPr>
          <a:xfrm>
            <a:off x="7135794" y="2178648"/>
            <a:ext cx="4665264" cy="1820130"/>
            <a:chOff x="7334576" y="1631995"/>
            <a:chExt cx="4665264" cy="182013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69C66CC-A35B-2E41-9886-EFE3E5447327}"/>
                </a:ext>
              </a:extLst>
            </p:cNvPr>
            <p:cNvSpPr txBox="1"/>
            <p:nvPr/>
          </p:nvSpPr>
          <p:spPr>
            <a:xfrm>
              <a:off x="9849371" y="2214394"/>
              <a:ext cx="1924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copy of contents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76332B-DAB2-A441-96BC-BDB86C96BC7A}"/>
                </a:ext>
              </a:extLst>
            </p:cNvPr>
            <p:cNvSpPr txBox="1"/>
            <p:nvPr/>
          </p:nvSpPr>
          <p:spPr>
            <a:xfrm>
              <a:off x="10472064" y="1656050"/>
              <a:ext cx="152777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scope main()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03F00B-E57A-AF47-BA75-3CE783B9B539}"/>
                </a:ext>
              </a:extLst>
            </p:cNvPr>
            <p:cNvSpPr txBox="1"/>
            <p:nvPr/>
          </p:nvSpPr>
          <p:spPr>
            <a:xfrm>
              <a:off x="10412367" y="3054414"/>
              <a:ext cx="136197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scope </a:t>
              </a:r>
              <a:r>
                <a:rPr lang="en-US" dirty="0" err="1">
                  <a:solidFill>
                    <a:srgbClr val="0070C0"/>
                  </a:solidFill>
                </a:rPr>
                <a:t>inc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4E5C85-B405-E045-8B27-10657851100F}"/>
                </a:ext>
              </a:extLst>
            </p:cNvPr>
            <p:cNvGrpSpPr/>
            <p:nvPr/>
          </p:nvGrpSpPr>
          <p:grpSpPr>
            <a:xfrm>
              <a:off x="7334576" y="1678917"/>
              <a:ext cx="1647148" cy="1773208"/>
              <a:chOff x="5381443" y="2052050"/>
              <a:chExt cx="1647148" cy="1773208"/>
            </a:xfrm>
          </p:grpSpPr>
          <p:sp>
            <p:nvSpPr>
              <p:cNvPr id="30" name="Left Brace 29">
                <a:extLst>
                  <a:ext uri="{FF2B5EF4-FFF2-40B4-BE49-F238E27FC236}">
                    <a16:creationId xmlns:a16="http://schemas.microsoft.com/office/drawing/2014/main" id="{5EF6A094-937A-234F-96FF-AB8ACCE295D9}"/>
                  </a:ext>
                </a:extLst>
              </p:cNvPr>
              <p:cNvSpPr/>
              <p:nvPr/>
            </p:nvSpPr>
            <p:spPr>
              <a:xfrm>
                <a:off x="6645954" y="2052050"/>
                <a:ext cx="382637" cy="1773208"/>
              </a:xfrm>
              <a:prstGeom prst="leftBrac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199D33-6949-A548-AB6C-FFB85AA6C8CE}"/>
                  </a:ext>
                </a:extLst>
              </p:cNvPr>
              <p:cNvSpPr txBox="1"/>
              <p:nvPr/>
            </p:nvSpPr>
            <p:spPr>
              <a:xfrm>
                <a:off x="5381443" y="2481106"/>
                <a:ext cx="1264045" cy="101566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different memory locations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36D0AF-D41A-BA40-9109-19F02805B016}"/>
                </a:ext>
              </a:extLst>
            </p:cNvPr>
            <p:cNvSpPr txBox="1"/>
            <p:nvPr/>
          </p:nvSpPr>
          <p:spPr>
            <a:xfrm>
              <a:off x="9230644" y="165605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4B0242E-4D9F-1744-931A-3B5806FB0D85}"/>
                </a:ext>
              </a:extLst>
            </p:cNvPr>
            <p:cNvSpPr txBox="1"/>
            <p:nvPr/>
          </p:nvSpPr>
          <p:spPr>
            <a:xfrm>
              <a:off x="8880122" y="1631995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5BE418-A039-1F47-A1D0-F0FF6EE7DFC6}"/>
                </a:ext>
              </a:extLst>
            </p:cNvPr>
            <p:cNvSpPr txBox="1"/>
            <p:nvPr/>
          </p:nvSpPr>
          <p:spPr>
            <a:xfrm>
              <a:off x="9230644" y="3022426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52A9A0-4A66-FF41-86E1-C0041CFAA045}"/>
                </a:ext>
              </a:extLst>
            </p:cNvPr>
            <p:cNvSpPr txBox="1"/>
            <p:nvPr/>
          </p:nvSpPr>
          <p:spPr>
            <a:xfrm>
              <a:off x="8880122" y="2998371"/>
              <a:ext cx="2471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solidFill>
                    <a:srgbClr val="2C895B"/>
                  </a:solidFill>
                </a:rPr>
                <a:t>i</a:t>
              </a:r>
              <a:endParaRPr lang="en-US" sz="2200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00EF02-3F8E-7140-8D63-D32DD96A198F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9728484" y="2042130"/>
              <a:ext cx="0" cy="980296"/>
            </a:xfrm>
            <a:prstGeom prst="straightConnector1">
              <a:avLst/>
            </a:prstGeom>
            <a:ln w="44450">
              <a:solidFill>
                <a:srgbClr val="FF0000"/>
              </a:solidFill>
              <a:prstDash val="sys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891CCF-03B4-E14A-A019-81C7BCF68126}"/>
              </a:ext>
            </a:extLst>
          </p:cNvPr>
          <p:cNvGrpSpPr/>
          <p:nvPr/>
        </p:nvGrpSpPr>
        <p:grpSpPr>
          <a:xfrm>
            <a:off x="1948070" y="695971"/>
            <a:ext cx="9852988" cy="1178243"/>
            <a:chOff x="1948070" y="695971"/>
            <a:chExt cx="9852988" cy="11782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395352-140E-374B-94C1-D10CF15BA914}"/>
                </a:ext>
              </a:extLst>
            </p:cNvPr>
            <p:cNvSpPr txBox="1"/>
            <p:nvPr/>
          </p:nvSpPr>
          <p:spPr>
            <a:xfrm>
              <a:off x="7599256" y="695971"/>
              <a:ext cx="420180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if this was an expression like </a:t>
              </a:r>
              <a:r>
                <a:rPr lang="en-US" dirty="0" err="1">
                  <a:solidFill>
                    <a:schemeClr val="tx2"/>
                  </a:solidFill>
                </a:rPr>
                <a:t>inc</a:t>
              </a:r>
              <a:r>
                <a:rPr lang="en-US" dirty="0">
                  <a:solidFill>
                    <a:schemeClr val="tx2"/>
                  </a:solidFill>
                </a:rPr>
                <a:t>(x+1) it evaluates and stores the result in the memory allocated for the copy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8D80090-511D-FD4C-A98B-658E56597091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1948070" y="1157636"/>
              <a:ext cx="5651186" cy="7165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327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32" y="238256"/>
            <a:ext cx="10515600" cy="508125"/>
          </a:xfrm>
        </p:spPr>
        <p:txBody>
          <a:bodyPr/>
          <a:lstStyle/>
          <a:p>
            <a:r>
              <a:rPr lang="en-US" dirty="0"/>
              <a:t>Output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7625" y="823162"/>
            <a:ext cx="6803891" cy="567791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</a:rPr>
              <a:t>Passing a pointer parameter </a:t>
            </a:r>
            <a:r>
              <a:rPr lang="en-US" sz="2000" dirty="0"/>
              <a:t>with the </a:t>
            </a:r>
            <a:r>
              <a:rPr lang="en-US" sz="2000" b="1" u="sng" dirty="0">
                <a:solidFill>
                  <a:srgbClr val="0070C0"/>
                </a:solidFill>
              </a:rPr>
              <a:t>intent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that the </a:t>
            </a:r>
            <a:r>
              <a:rPr lang="en-US" sz="2000" dirty="0">
                <a:solidFill>
                  <a:srgbClr val="0070C0"/>
                </a:solidFill>
              </a:rPr>
              <a:t>called function </a:t>
            </a:r>
            <a:r>
              <a:rPr lang="en-US" sz="2000" dirty="0"/>
              <a:t>will use the address </a:t>
            </a:r>
            <a:r>
              <a:rPr lang="en-US" sz="2000" dirty="0">
                <a:solidFill>
                  <a:srgbClr val="0070C0"/>
                </a:solidFill>
              </a:rPr>
              <a:t>it to store values for </a:t>
            </a:r>
            <a:r>
              <a:rPr lang="en-US" sz="2000" dirty="0"/>
              <a:t>use by the </a:t>
            </a:r>
            <a:r>
              <a:rPr lang="en-US" sz="2000" dirty="0">
                <a:solidFill>
                  <a:srgbClr val="F37440"/>
                </a:solidFill>
              </a:rPr>
              <a:t>calling function</a:t>
            </a:r>
            <a:r>
              <a:rPr lang="en-US" sz="2000" dirty="0"/>
              <a:t>, then </a:t>
            </a:r>
            <a:r>
              <a:rPr lang="en-US" sz="2000" dirty="0">
                <a:solidFill>
                  <a:srgbClr val="0070C0"/>
                </a:solidFill>
              </a:rPr>
              <a:t>pointer parameter</a:t>
            </a:r>
            <a:r>
              <a:rPr lang="en-US" sz="2000" dirty="0"/>
              <a:t> is called an </a:t>
            </a:r>
            <a:r>
              <a:rPr lang="en-US" sz="2000" b="1" dirty="0">
                <a:solidFill>
                  <a:srgbClr val="0070C0"/>
                </a:solidFill>
              </a:rPr>
              <a:t>output parameter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</a:rPr>
              <a:t>To pass the address of a variable x </a:t>
            </a:r>
            <a:r>
              <a:rPr lang="en-US" sz="2000" dirty="0"/>
              <a:t>use the </a:t>
            </a:r>
            <a:r>
              <a:rPr lang="en-US" sz="2000" b="1" dirty="0"/>
              <a:t>address operator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&amp;x</a:t>
            </a:r>
            <a:r>
              <a:rPr lang="en-US" sz="2000" dirty="0"/>
              <a:t>) </a:t>
            </a:r>
            <a:r>
              <a:rPr lang="en-US" sz="2000" b="1" dirty="0"/>
              <a:t>or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0070C0"/>
                </a:solidFill>
              </a:rPr>
              <a:t>contents of a pointer variable that points at x, </a:t>
            </a:r>
            <a:r>
              <a:rPr lang="en-US" sz="2000" dirty="0">
                <a:solidFill>
                  <a:schemeClr val="accent6"/>
                </a:solidFill>
              </a:rPr>
              <a:t>or</a:t>
            </a:r>
            <a:r>
              <a:rPr lang="en-US" sz="2000" dirty="0">
                <a:solidFill>
                  <a:srgbClr val="0070C0"/>
                </a:solidFill>
              </a:rPr>
              <a:t> the name of an array (the arrays address)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To be receive an address</a:t>
            </a:r>
            <a:r>
              <a:rPr lang="en-US" sz="2000" dirty="0"/>
              <a:t> in the called function, define the </a:t>
            </a:r>
            <a:r>
              <a:rPr lang="en-US" sz="2000" dirty="0">
                <a:solidFill>
                  <a:schemeClr val="accent1"/>
                </a:solidFill>
              </a:rPr>
              <a:t>corresponding parameter type</a:t>
            </a:r>
            <a:r>
              <a:rPr lang="en-US" sz="2000" dirty="0"/>
              <a:t> to be </a:t>
            </a:r>
            <a:r>
              <a:rPr lang="en-US" sz="2000">
                <a:solidFill>
                  <a:srgbClr val="0070C0"/>
                </a:solidFill>
              </a:rPr>
              <a:t>a pointer (add *)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/>
              <a:t>It is common to describe this method as: </a:t>
            </a:r>
            <a:r>
              <a:rPr lang="en-US" sz="2000" dirty="0">
                <a:solidFill>
                  <a:schemeClr val="accent1"/>
                </a:solidFill>
              </a:rPr>
              <a:t>“pass a pointer to x</a:t>
            </a:r>
            <a:endParaRPr lang="en-US" sz="2000" dirty="0"/>
          </a:p>
          <a:p>
            <a:r>
              <a:rPr lang="en-US" sz="2000" dirty="0"/>
              <a:t>C is still using “</a:t>
            </a:r>
            <a:r>
              <a:rPr lang="en-US" sz="2000" i="1" dirty="0">
                <a:solidFill>
                  <a:schemeClr val="accent1"/>
                </a:solidFill>
              </a:rPr>
              <a:t>pass by value</a:t>
            </a:r>
            <a:r>
              <a:rPr lang="en-US" sz="2000" dirty="0"/>
              <a:t>” </a:t>
            </a:r>
          </a:p>
          <a:p>
            <a:pPr lvl="1"/>
            <a:r>
              <a:rPr lang="en-US" sz="2000" dirty="0"/>
              <a:t>we pass the </a:t>
            </a:r>
            <a:r>
              <a:rPr lang="en-US" sz="2000" b="1" dirty="0">
                <a:solidFill>
                  <a:schemeClr val="accent5"/>
                </a:solidFill>
              </a:rPr>
              <a:t>value </a:t>
            </a:r>
            <a:r>
              <a:rPr lang="en-US" sz="2000" dirty="0">
                <a:solidFill>
                  <a:schemeClr val="accent5"/>
                </a:solidFill>
              </a:rPr>
              <a:t>of the address/pointer </a:t>
            </a:r>
            <a:r>
              <a:rPr lang="en-US" sz="2000" dirty="0"/>
              <a:t>in a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b="1" dirty="0">
                <a:solidFill>
                  <a:schemeClr val="accent5"/>
                </a:solidFill>
              </a:rPr>
              <a:t>parameter copy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The called routine</a:t>
            </a:r>
            <a:r>
              <a:rPr lang="en-US" sz="2000" dirty="0"/>
              <a:t> uses the address to change a variable in the caller's scope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17FD9-4B21-A440-907A-3FDC045F8BA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007537-EF22-9D47-660D-9AA212B34233}"/>
              </a:ext>
            </a:extLst>
          </p:cNvPr>
          <p:cNvSpPr/>
          <p:nvPr/>
        </p:nvSpPr>
        <p:spPr bwMode="auto">
          <a:xfrm>
            <a:off x="7330629" y="688989"/>
            <a:ext cx="4503746" cy="516231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 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x);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(p != NULL)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1;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(*p)++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8BF680A-9622-85A5-8FA3-70D6FB48CFC8}"/>
              </a:ext>
            </a:extLst>
          </p:cNvPr>
          <p:cNvSpPr/>
          <p:nvPr/>
        </p:nvSpPr>
        <p:spPr>
          <a:xfrm>
            <a:off x="7330629" y="2244437"/>
            <a:ext cx="652166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AAA607B-22D6-2D46-ECA1-0288236F89F7}"/>
              </a:ext>
            </a:extLst>
          </p:cNvPr>
          <p:cNvSpPr/>
          <p:nvPr/>
        </p:nvSpPr>
        <p:spPr>
          <a:xfrm rot="10800000">
            <a:off x="9013586" y="4098136"/>
            <a:ext cx="652166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0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49088"/>
            <a:ext cx="10515600" cy="508125"/>
          </a:xfrm>
        </p:spPr>
        <p:txBody>
          <a:bodyPr/>
          <a:lstStyle/>
          <a:p>
            <a:r>
              <a:rPr lang="en-US" dirty="0"/>
              <a:t>Example Using Output Parameters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61F3-51BB-5949-B2A3-245D47A9417B}"/>
              </a:ext>
            </a:extLst>
          </p:cNvPr>
          <p:cNvSpPr/>
          <p:nvPr/>
        </p:nvSpPr>
        <p:spPr bwMode="auto">
          <a:xfrm>
            <a:off x="2401755" y="825884"/>
            <a:ext cx="4801763" cy="516231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 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x);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(p != NULL)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1;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(*p)++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2CEC80-D698-0A4B-9924-94E88A6F1139}"/>
              </a:ext>
            </a:extLst>
          </p:cNvPr>
          <p:cNvSpPr/>
          <p:nvPr/>
        </p:nvSpPr>
        <p:spPr>
          <a:xfrm>
            <a:off x="9241110" y="4240641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2C895B"/>
              </a:solidFill>
            </a:endParaRP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AF23AF13-97D6-7F41-A452-003239D270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22933" y="369303"/>
            <a:ext cx="3679452" cy="148935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At the Call to </a:t>
            </a:r>
            <a:r>
              <a:rPr lang="en-US" b="1" dirty="0" err="1">
                <a:solidFill>
                  <a:srgbClr val="0070C0"/>
                </a:solidFill>
              </a:rPr>
              <a:t>inc</a:t>
            </a:r>
            <a:r>
              <a:rPr lang="en-US" b="1" dirty="0">
                <a:solidFill>
                  <a:srgbClr val="0070C0"/>
                </a:solidFill>
              </a:rPr>
              <a:t>() in main()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Allocate space for p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Copy x's address into p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D372088-D15D-CB45-9CC9-24572E5860F2}"/>
              </a:ext>
            </a:extLst>
          </p:cNvPr>
          <p:cNvGrpSpPr/>
          <p:nvPr/>
        </p:nvGrpSpPr>
        <p:grpSpPr>
          <a:xfrm>
            <a:off x="183526" y="2211281"/>
            <a:ext cx="2909454" cy="707886"/>
            <a:chOff x="277091" y="1892853"/>
            <a:chExt cx="2909454" cy="70788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2A970E-ACAF-4F4D-BBF2-3A8BBA3A6BE5}"/>
                </a:ext>
              </a:extLst>
            </p:cNvPr>
            <p:cNvSpPr txBox="1"/>
            <p:nvPr/>
          </p:nvSpPr>
          <p:spPr>
            <a:xfrm>
              <a:off x="277091" y="1892853"/>
              <a:ext cx="2117321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Pass the address of x (&amp;x)</a:t>
              </a:r>
            </a:p>
          </p:txBody>
        </p:sp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EDECF591-52C9-764F-8F59-DF7A67C34B65}"/>
                </a:ext>
              </a:extLst>
            </p:cNvPr>
            <p:cNvSpPr/>
            <p:nvPr/>
          </p:nvSpPr>
          <p:spPr>
            <a:xfrm>
              <a:off x="2394412" y="2215783"/>
              <a:ext cx="792133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AC69F9-EF4E-104D-97A5-DD97F09B2F41}"/>
              </a:ext>
            </a:extLst>
          </p:cNvPr>
          <p:cNvGrpSpPr/>
          <p:nvPr/>
        </p:nvGrpSpPr>
        <p:grpSpPr>
          <a:xfrm>
            <a:off x="98707" y="4121528"/>
            <a:ext cx="2363558" cy="1015663"/>
            <a:chOff x="277091" y="1861840"/>
            <a:chExt cx="2363558" cy="101566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268082-05D1-EA4A-BE5F-1E92D93EF2E5}"/>
                </a:ext>
              </a:extLst>
            </p:cNvPr>
            <p:cNvSpPr txBox="1"/>
            <p:nvPr/>
          </p:nvSpPr>
          <p:spPr>
            <a:xfrm>
              <a:off x="277091" y="1861840"/>
              <a:ext cx="1965679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Receive an address copy (int *p)</a:t>
              </a: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202A6F91-7CEB-3141-B99A-E09E3DBF0A64}"/>
                </a:ext>
              </a:extLst>
            </p:cNvPr>
            <p:cNvSpPr/>
            <p:nvPr/>
          </p:nvSpPr>
          <p:spPr>
            <a:xfrm>
              <a:off x="2251323" y="2157812"/>
              <a:ext cx="389326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6CE0025-8436-1348-B006-2EEE7A64B780}"/>
              </a:ext>
            </a:extLst>
          </p:cNvPr>
          <p:cNvGrpSpPr/>
          <p:nvPr/>
        </p:nvGrpSpPr>
        <p:grpSpPr>
          <a:xfrm>
            <a:off x="8689776" y="1975056"/>
            <a:ext cx="1370783" cy="464174"/>
            <a:chOff x="2508381" y="2624894"/>
            <a:chExt cx="1370783" cy="46417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A0E344E-FFB9-3A4C-A7E0-B23807EED39E}"/>
                </a:ext>
              </a:extLst>
            </p:cNvPr>
            <p:cNvGrpSpPr/>
            <p:nvPr/>
          </p:nvGrpSpPr>
          <p:grpSpPr>
            <a:xfrm>
              <a:off x="2508381" y="2624894"/>
              <a:ext cx="1204322" cy="464174"/>
              <a:chOff x="9337153" y="205743"/>
              <a:chExt cx="1204322" cy="464174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54B3B67-34B2-674A-9B68-BF697ECC355B}"/>
                  </a:ext>
                </a:extLst>
              </p:cNvPr>
              <p:cNvSpPr txBox="1"/>
              <p:nvPr/>
            </p:nvSpPr>
            <p:spPr>
              <a:xfrm>
                <a:off x="9337153" y="208252"/>
                <a:ext cx="438159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CD20D98-80D1-ED46-B690-7056E7ABDC3A}"/>
                  </a:ext>
                </a:extLst>
              </p:cNvPr>
              <p:cNvSpPr/>
              <p:nvPr/>
            </p:nvSpPr>
            <p:spPr>
              <a:xfrm>
                <a:off x="9889580" y="205743"/>
                <a:ext cx="651895" cy="46166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78093DF-E04E-2242-8780-75EA506869C7}"/>
                </a:ext>
              </a:extLst>
            </p:cNvPr>
            <p:cNvSpPr txBox="1"/>
            <p:nvPr/>
          </p:nvSpPr>
          <p:spPr>
            <a:xfrm>
              <a:off x="3278916" y="2680420"/>
              <a:ext cx="600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sz="20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991F4E7-105A-5B4D-B7B8-F54152574A26}"/>
              </a:ext>
            </a:extLst>
          </p:cNvPr>
          <p:cNvSpPr txBox="1"/>
          <p:nvPr/>
        </p:nvSpPr>
        <p:spPr>
          <a:xfrm>
            <a:off x="9143440" y="4317584"/>
            <a:ext cx="871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0x1014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B87E96A-8D44-9D4C-A524-8CF1AFE2FB6F}"/>
              </a:ext>
            </a:extLst>
          </p:cNvPr>
          <p:cNvSpPr/>
          <p:nvPr/>
        </p:nvSpPr>
        <p:spPr>
          <a:xfrm>
            <a:off x="9241111" y="3778977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03F0AC-5715-B147-9CB7-F8DDA744EAC8}"/>
              </a:ext>
            </a:extLst>
          </p:cNvPr>
          <p:cNvSpPr/>
          <p:nvPr/>
        </p:nvSpPr>
        <p:spPr>
          <a:xfrm>
            <a:off x="9241110" y="3335199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44CB3C9-594B-F94A-9CC6-F7E5E159FC41}"/>
              </a:ext>
            </a:extLst>
          </p:cNvPr>
          <p:cNvSpPr/>
          <p:nvPr/>
        </p:nvSpPr>
        <p:spPr>
          <a:xfrm>
            <a:off x="9241110" y="2890985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572AE0E-8617-4A45-AE72-6B2B3677992D}"/>
              </a:ext>
            </a:extLst>
          </p:cNvPr>
          <p:cNvSpPr/>
          <p:nvPr/>
        </p:nvSpPr>
        <p:spPr>
          <a:xfrm>
            <a:off x="9247878" y="2420595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5C80C6-14C1-C34C-88D5-78F9F9A1E283}"/>
              </a:ext>
            </a:extLst>
          </p:cNvPr>
          <p:cNvSpPr txBox="1"/>
          <p:nvPr/>
        </p:nvSpPr>
        <p:spPr>
          <a:xfrm>
            <a:off x="9310666" y="4747244"/>
            <a:ext cx="16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Word address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38B85E-690A-E047-8F40-E869717F7285}"/>
              </a:ext>
            </a:extLst>
          </p:cNvPr>
          <p:cNvSpPr txBox="1"/>
          <p:nvPr/>
        </p:nvSpPr>
        <p:spPr>
          <a:xfrm>
            <a:off x="9828358" y="440852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94F9A52-F1FB-7541-8DF7-EA8816FE32A0}"/>
              </a:ext>
            </a:extLst>
          </p:cNvPr>
          <p:cNvSpPr txBox="1"/>
          <p:nvPr/>
        </p:nvSpPr>
        <p:spPr>
          <a:xfrm>
            <a:off x="9828013" y="392278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04DC029-BAA2-FF47-A884-4005410BB38B}"/>
              </a:ext>
            </a:extLst>
          </p:cNvPr>
          <p:cNvSpPr txBox="1"/>
          <p:nvPr/>
        </p:nvSpPr>
        <p:spPr>
          <a:xfrm>
            <a:off x="9816819" y="348524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BFD5CE2-7EF8-1D4A-9FAF-738A3B617AFB}"/>
              </a:ext>
            </a:extLst>
          </p:cNvPr>
          <p:cNvSpPr txBox="1"/>
          <p:nvPr/>
        </p:nvSpPr>
        <p:spPr>
          <a:xfrm>
            <a:off x="9816819" y="304770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52B8DFC-6ECE-744D-B180-D12280CCD895}"/>
              </a:ext>
            </a:extLst>
          </p:cNvPr>
          <p:cNvSpPr txBox="1"/>
          <p:nvPr/>
        </p:nvSpPr>
        <p:spPr>
          <a:xfrm>
            <a:off x="9828013" y="260794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0x1010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616771B-0066-B345-BED1-144A94710A91}"/>
              </a:ext>
            </a:extLst>
          </p:cNvPr>
          <p:cNvSpPr txBox="1"/>
          <p:nvPr/>
        </p:nvSpPr>
        <p:spPr>
          <a:xfrm>
            <a:off x="9845555" y="213810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0x1014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E3C85C-F042-2341-AC37-85FBC4AC3829}"/>
              </a:ext>
            </a:extLst>
          </p:cNvPr>
          <p:cNvSpPr txBox="1"/>
          <p:nvPr/>
        </p:nvSpPr>
        <p:spPr>
          <a:xfrm>
            <a:off x="8674883" y="4273684"/>
            <a:ext cx="43815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8E545CC-8671-0249-9F43-0C6573FDE866}"/>
              </a:ext>
            </a:extLst>
          </p:cNvPr>
          <p:cNvGrpSpPr/>
          <p:nvPr/>
        </p:nvGrpSpPr>
        <p:grpSpPr>
          <a:xfrm rot="16200000" flipV="1">
            <a:off x="7131988" y="3065512"/>
            <a:ext cx="2455088" cy="579356"/>
            <a:chOff x="463997" y="5610183"/>
            <a:chExt cx="3578026" cy="330946"/>
          </a:xfrm>
        </p:grpSpPr>
        <p:sp>
          <p:nvSpPr>
            <p:cNvPr id="99" name="Bent-Up Arrow 98">
              <a:extLst>
                <a:ext uri="{FF2B5EF4-FFF2-40B4-BE49-F238E27FC236}">
                  <a16:creationId xmlns:a16="http://schemas.microsoft.com/office/drawing/2014/main" id="{0B4E2E14-B16E-EC4E-8F1F-73B097D48EFB}"/>
                </a:ext>
              </a:extLst>
            </p:cNvPr>
            <p:cNvSpPr/>
            <p:nvPr/>
          </p:nvSpPr>
          <p:spPr>
            <a:xfrm>
              <a:off x="463997" y="5610183"/>
              <a:ext cx="3578026" cy="328868"/>
            </a:xfrm>
            <a:prstGeom prst="bentUpArrow">
              <a:avLst>
                <a:gd name="adj1" fmla="val 6886"/>
                <a:gd name="adj2" fmla="val 15935"/>
                <a:gd name="adj3" fmla="val 26413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D026674-03B7-3C4B-95B4-D532DBF8C0D7}"/>
                </a:ext>
              </a:extLst>
            </p:cNvPr>
            <p:cNvSpPr/>
            <p:nvPr/>
          </p:nvSpPr>
          <p:spPr>
            <a:xfrm>
              <a:off x="463998" y="5612261"/>
              <a:ext cx="45719" cy="32886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4A449BA-AE90-A84D-A15C-2EA07D3DD9C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9277E3-2770-AB4D-A10E-12EA7FC76060}"/>
              </a:ext>
            </a:extLst>
          </p:cNvPr>
          <p:cNvSpPr txBox="1"/>
          <p:nvPr/>
        </p:nvSpPr>
        <p:spPr>
          <a:xfrm>
            <a:off x="9440957" y="2007282"/>
            <a:ext cx="3758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159932-B7F0-3C44-9A20-DD094236225F}"/>
              </a:ext>
            </a:extLst>
          </p:cNvPr>
          <p:cNvGrpSpPr/>
          <p:nvPr/>
        </p:nvGrpSpPr>
        <p:grpSpPr>
          <a:xfrm>
            <a:off x="2810217" y="5611933"/>
            <a:ext cx="2308426" cy="1134898"/>
            <a:chOff x="211615" y="1544503"/>
            <a:chExt cx="2308426" cy="113489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2B6225-3B44-4044-BE41-5344FCB7F16E}"/>
                </a:ext>
              </a:extLst>
            </p:cNvPr>
            <p:cNvSpPr txBox="1"/>
            <p:nvPr/>
          </p:nvSpPr>
          <p:spPr>
            <a:xfrm>
              <a:off x="211615" y="1971515"/>
              <a:ext cx="2308426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Write to the output variable (*p)</a:t>
              </a:r>
            </a:p>
          </p:txBody>
        </p:sp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8EB97D3C-FAF3-8D40-8818-0DBAB486AA7D}"/>
                </a:ext>
              </a:extLst>
            </p:cNvPr>
            <p:cNvSpPr/>
            <p:nvPr/>
          </p:nvSpPr>
          <p:spPr>
            <a:xfrm rot="16200000">
              <a:off x="1065267" y="1633268"/>
              <a:ext cx="389326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ontent Placeholder 27">
            <a:extLst>
              <a:ext uri="{FF2B5EF4-FFF2-40B4-BE49-F238E27FC236}">
                <a16:creationId xmlns:a16="http://schemas.microsoft.com/office/drawing/2014/main" id="{5C9AD1BD-039B-1787-4ED3-F86C6EF74749}"/>
              </a:ext>
            </a:extLst>
          </p:cNvPr>
          <p:cNvSpPr txBox="1">
            <a:spLocks/>
          </p:cNvSpPr>
          <p:nvPr/>
        </p:nvSpPr>
        <p:spPr>
          <a:xfrm>
            <a:off x="7815690" y="5209662"/>
            <a:ext cx="3626396" cy="14893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70C0"/>
                </a:solidFill>
              </a:rPr>
              <a:t>With a pointer to X</a:t>
            </a:r>
            <a:r>
              <a:rPr lang="en-US" sz="1800" dirty="0">
                <a:solidFill>
                  <a:srgbClr val="0070C0"/>
                </a:solidFill>
              </a:rPr>
              <a:t>,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70C0"/>
                </a:solidFill>
              </a:rPr>
              <a:t>inc</a:t>
            </a:r>
            <a:r>
              <a:rPr lang="en-US" sz="1800" dirty="0">
                <a:solidFill>
                  <a:srgbClr val="0070C0"/>
                </a:solidFill>
              </a:rPr>
              <a:t>() can change x in main()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70C0"/>
                </a:solidFill>
              </a:rPr>
              <a:t>this is called a side effect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70C0"/>
                </a:solidFill>
              </a:rPr>
              <a:t>p just like any other local variable </a:t>
            </a:r>
            <a:endParaRPr lang="en-US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8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  <p:bldP spid="31" grpId="0"/>
      <p:bldP spid="97" grpId="0" animBg="1"/>
      <p:bldP spid="39" grpId="0"/>
      <p:bldP spid="41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2BB0-39BD-0D46-878B-BC1AB0D6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8317"/>
            <a:ext cx="11314006" cy="410065"/>
          </a:xfrm>
        </p:spPr>
        <p:txBody>
          <a:bodyPr/>
          <a:lstStyle/>
          <a:p>
            <a:r>
              <a:rPr lang="en-US" dirty="0"/>
              <a:t>Array Parameters: Call-By-Value or Call-By-Reference?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A16C-0D21-4048-B928-37552E34C5E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6137" y="508104"/>
            <a:ext cx="11673010" cy="612836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Type[]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array parameter is automatically </a:t>
            </a:r>
            <a:r>
              <a:rPr lang="en-US" dirty="0">
                <a:solidFill>
                  <a:schemeClr val="accent5"/>
                </a:solidFill>
              </a:rPr>
              <a:t>“</a:t>
            </a:r>
            <a:r>
              <a:rPr lang="en-US" b="1" dirty="0">
                <a:solidFill>
                  <a:schemeClr val="accent5"/>
                </a:solidFill>
              </a:rPr>
              <a:t>promoted</a:t>
            </a:r>
            <a:r>
              <a:rPr lang="en-US" dirty="0">
                <a:solidFill>
                  <a:schemeClr val="accent5"/>
                </a:solidFill>
              </a:rPr>
              <a:t>” </a:t>
            </a:r>
            <a:r>
              <a:rPr lang="en-US" dirty="0"/>
              <a:t>to a pointer of type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*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and a </a:t>
            </a:r>
            <a:r>
              <a:rPr lang="en-US" b="1" u="sng" dirty="0">
                <a:solidFill>
                  <a:srgbClr val="0070C0"/>
                </a:solidFill>
              </a:rPr>
              <a:t>copy</a:t>
            </a:r>
            <a:r>
              <a:rPr lang="en-US" dirty="0">
                <a:solidFill>
                  <a:schemeClr val="accent5"/>
                </a:solidFill>
              </a:rPr>
              <a:t> of </a:t>
            </a:r>
            <a:r>
              <a:rPr lang="en-US" dirty="0"/>
              <a:t>the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pointer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is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passed by value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lvl="1"/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Call-by-value pointer </a:t>
            </a:r>
            <a:r>
              <a:rPr lang="en-US" dirty="0">
                <a:solidFill>
                  <a:schemeClr val="tx2"/>
                </a:solidFill>
              </a:rPr>
              <a:t>(callee can change the pointer parameter to point to something else!)</a:t>
            </a:r>
          </a:p>
          <a:p>
            <a:r>
              <a:rPr lang="en-US" dirty="0"/>
              <a:t>Acts like </a:t>
            </a:r>
            <a:r>
              <a:rPr lang="en-US" dirty="0">
                <a:solidFill>
                  <a:srgbClr val="0070C0"/>
                </a:solidFill>
              </a:rPr>
              <a:t>call-by-reference </a:t>
            </a:r>
            <a:r>
              <a:rPr lang="en-US" dirty="0"/>
              <a:t>(called function can change the contents caller’s array)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E86A05-AB36-944D-9505-B2255DCDF574}"/>
              </a:ext>
            </a:extLst>
          </p:cNvPr>
          <p:cNvSpPr/>
          <p:nvPr/>
        </p:nvSpPr>
        <p:spPr bwMode="auto">
          <a:xfrm>
            <a:off x="2372234" y="1362759"/>
            <a:ext cx="7116072" cy="25241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numbers[]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(numbers);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”numbers size:%</a:t>
            </a:r>
            <a:r>
              <a:rPr lang="en-US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(numbers));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20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5671C11-8FBD-7B4F-B797-00241B9C1B69}"/>
              </a:ext>
            </a:extLst>
          </p:cNvPr>
          <p:cNvSpPr/>
          <p:nvPr/>
        </p:nvSpPr>
        <p:spPr bwMode="auto">
          <a:xfrm>
            <a:off x="510213" y="4117733"/>
            <a:ext cx="5711478" cy="15006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a[])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”a size:%</a:t>
            </a:r>
            <a:r>
              <a:rPr lang="en-US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(a));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</a:t>
            </a:r>
          </a:p>
          <a:p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80E1BF-F2B7-C642-8FD9-6D29FDA3889D}"/>
              </a:ext>
            </a:extLst>
          </p:cNvPr>
          <p:cNvGrpSpPr/>
          <p:nvPr/>
        </p:nvGrpSpPr>
        <p:grpSpPr>
          <a:xfrm>
            <a:off x="6096000" y="3082565"/>
            <a:ext cx="5498339" cy="2228647"/>
            <a:chOff x="6023937" y="2850318"/>
            <a:chExt cx="5498339" cy="222864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DC6751-1FD2-0C4A-9F76-34D7CE9F51E8}"/>
                </a:ext>
              </a:extLst>
            </p:cNvPr>
            <p:cNvSpPr txBox="1"/>
            <p:nvPr/>
          </p:nvSpPr>
          <p:spPr>
            <a:xfrm>
              <a:off x="7310210" y="4155635"/>
              <a:ext cx="4212066" cy="923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IMPORTANT: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See the size difference </a:t>
              </a:r>
              <a:r>
                <a:rPr lang="en-US" dirty="0">
                  <a:solidFill>
                    <a:srgbClr val="FF0000"/>
                  </a:solidFill>
                </a:rPr>
                <a:t>20 in main() in </a:t>
              </a:r>
              <a:r>
                <a:rPr lang="en-US" dirty="0" err="1">
                  <a:solidFill>
                    <a:srgbClr val="FF0000"/>
                  </a:solidFill>
                </a:rPr>
                <a:t>passa</a:t>
              </a:r>
              <a:r>
                <a:rPr lang="en-US" dirty="0">
                  <a:solidFill>
                    <a:srgbClr val="FF0000"/>
                  </a:solidFill>
                </a:rPr>
                <a:t>() is 4 bytes (size of a pointer)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1441E2B-704B-7648-BF57-34DB076D25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1937" y="2850318"/>
              <a:ext cx="0" cy="1305317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51B26EF-68D4-0C41-9B30-C49ECCE4814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023937" y="4617300"/>
              <a:ext cx="1286273" cy="822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633535-4EE5-6841-B0D4-1B1B7507F1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4454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FFA9-9C72-BE4A-80F1-D1A7E2AB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70" y="31085"/>
            <a:ext cx="10515600" cy="515207"/>
          </a:xfrm>
        </p:spPr>
        <p:txBody>
          <a:bodyPr/>
          <a:lstStyle/>
          <a:p>
            <a:r>
              <a:rPr lang="en-US" dirty="0"/>
              <a:t>Arrays As Parameters: What is the size of the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331D-5EC2-9F45-ADAA-79C33B9257B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9800" y="546292"/>
            <a:ext cx="11927778" cy="9281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It’s tricky to use arrays as parameters, as </a:t>
            </a:r>
            <a:r>
              <a:rPr lang="en-US" b="1" dirty="0">
                <a:solidFill>
                  <a:schemeClr val="accent1"/>
                </a:solidFill>
              </a:rPr>
              <a:t>they are passed as pointers to the start of the array</a:t>
            </a:r>
          </a:p>
          <a:p>
            <a:pPr lvl="1"/>
            <a:r>
              <a:rPr lang="en-US" dirty="0"/>
              <a:t>In C, </a:t>
            </a:r>
            <a:r>
              <a:rPr lang="en-US" b="1" u="sng" dirty="0">
                <a:solidFill>
                  <a:schemeClr val="accent5"/>
                </a:solidFill>
              </a:rPr>
              <a:t>Arrays do not know their own size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/>
              <a:t>and at runtime there is </a:t>
            </a:r>
            <a:r>
              <a:rPr lang="en-US" dirty="0">
                <a:solidFill>
                  <a:schemeClr val="accent5"/>
                </a:solidFill>
              </a:rPr>
              <a:t>no “bounds” checking on indexes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610FE6-F618-1F45-A0C8-D6A6E55B0F1C}"/>
              </a:ext>
            </a:extLst>
          </p:cNvPr>
          <p:cNvSpPr/>
          <p:nvPr/>
        </p:nvSpPr>
        <p:spPr bwMode="auto">
          <a:xfrm>
            <a:off x="1640076" y="1567747"/>
            <a:ext cx="7910651" cy="497308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a[]);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numb[] = {9, 8, 1, 9, 5};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sum =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a[])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=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(int)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(a)/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(*a));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// this does not work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sum += a[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D165FE-1F48-FF49-A952-17D8F6517EF2}"/>
              </a:ext>
            </a:extLst>
          </p:cNvPr>
          <p:cNvGrpSpPr/>
          <p:nvPr/>
        </p:nvGrpSpPr>
        <p:grpSpPr>
          <a:xfrm>
            <a:off x="4384840" y="1641325"/>
            <a:ext cx="6055863" cy="646331"/>
            <a:chOff x="5687763" y="3623526"/>
            <a:chExt cx="6055863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338923-1FBF-A048-95D4-C48C8E305705}"/>
                </a:ext>
              </a:extLst>
            </p:cNvPr>
            <p:cNvSpPr txBox="1"/>
            <p:nvPr/>
          </p:nvSpPr>
          <p:spPr>
            <a:xfrm>
              <a:off x="7416800" y="3623526"/>
              <a:ext cx="4326826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the name is the address, so this is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passing a pointer to the start of the array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2B4A4E3-6900-884A-A983-9D0FD67A0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7763" y="3798792"/>
              <a:ext cx="1729037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C99CFD-671C-694B-8E7E-C23BE566AD60}"/>
              </a:ext>
            </a:extLst>
          </p:cNvPr>
          <p:cNvGrpSpPr/>
          <p:nvPr/>
        </p:nvGrpSpPr>
        <p:grpSpPr>
          <a:xfrm>
            <a:off x="4260915" y="3698905"/>
            <a:ext cx="6877277" cy="1200329"/>
            <a:chOff x="4229794" y="5638096"/>
            <a:chExt cx="6877277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7D8051-1A33-CF41-B921-37483FD5B01E}"/>
                </a:ext>
              </a:extLst>
            </p:cNvPr>
            <p:cNvSpPr txBox="1"/>
            <p:nvPr/>
          </p:nvSpPr>
          <p:spPr>
            <a:xfrm>
              <a:off x="5654607" y="5638096"/>
              <a:ext cx="5452464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“inside” the body of </a:t>
              </a:r>
              <a:r>
                <a:rPr lang="en-US" dirty="0" err="1">
                  <a:solidFill>
                    <a:schemeClr val="tx2"/>
                  </a:solidFill>
                </a:rPr>
                <a:t>sumAll</a:t>
              </a:r>
              <a:r>
                <a:rPr lang="en-US" dirty="0">
                  <a:solidFill>
                    <a:schemeClr val="tx2"/>
                  </a:solidFill>
                </a:rPr>
                <a:t>(), the question is: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how big is that array? all I have is a POINTER to the first element…..</a:t>
              </a:r>
            </a:p>
            <a:p>
              <a:r>
                <a:rPr lang="en-US" dirty="0" err="1">
                  <a:solidFill>
                    <a:schemeClr val="tx2"/>
                  </a:solidFill>
                </a:rPr>
                <a:t>sz</a:t>
              </a:r>
              <a:r>
                <a:rPr lang="en-US" dirty="0">
                  <a:solidFill>
                    <a:schemeClr val="tx2"/>
                  </a:solidFill>
                </a:rPr>
                <a:t> is a 1 on 32 bit arm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05771B-73A7-664E-A7F6-7F2256FA0B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9794" y="6322655"/>
              <a:ext cx="1424813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93BD7E1-737F-D04C-B2D5-73B38E8B3D4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3240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351CBEF-8E7A-C84B-A914-4E4C6F49DC7F}"/>
              </a:ext>
            </a:extLst>
          </p:cNvPr>
          <p:cNvSpPr/>
          <p:nvPr/>
        </p:nvSpPr>
        <p:spPr>
          <a:xfrm>
            <a:off x="91926" y="757797"/>
            <a:ext cx="5632983" cy="1445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FA2DF-4D70-0049-988D-B7888DB6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85" y="133316"/>
            <a:ext cx="11735893" cy="444478"/>
          </a:xfrm>
        </p:spPr>
        <p:txBody>
          <a:bodyPr/>
          <a:lstStyle/>
          <a:p>
            <a:r>
              <a:rPr lang="en-US" dirty="0"/>
              <a:t>Arrays As Parameters, Approach 1: Pass the size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2E88-DF8B-CC4E-AFC9-E9F203AB17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8053" y="677794"/>
            <a:ext cx="5621458" cy="1472747"/>
          </a:xfrm>
          <a:ln w="38100"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Two ways to pass array size</a:t>
            </a:r>
            <a:r>
              <a:rPr lang="en-US" b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pass the </a:t>
            </a:r>
            <a:r>
              <a:rPr lang="en-US" sz="2000" dirty="0">
                <a:solidFill>
                  <a:schemeClr val="accent1"/>
                </a:solidFill>
              </a:rPr>
              <a:t>count</a:t>
            </a:r>
            <a:r>
              <a:rPr lang="en-US" sz="2000" dirty="0"/>
              <a:t> as an additional argument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 a </a:t>
            </a:r>
            <a:r>
              <a:rPr lang="en-US" sz="2000" dirty="0">
                <a:solidFill>
                  <a:schemeClr val="accent1"/>
                </a:solidFill>
              </a:rPr>
              <a:t>sentinel element</a:t>
            </a:r>
            <a:r>
              <a:rPr lang="en-US" sz="2000" dirty="0"/>
              <a:t> as the last element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4426-3E63-264D-BCE2-3007CC9039E5}"/>
              </a:ext>
            </a:extLst>
          </p:cNvPr>
          <p:cNvSpPr/>
          <p:nvPr/>
        </p:nvSpPr>
        <p:spPr bwMode="auto">
          <a:xfrm>
            <a:off x="5812850" y="1188530"/>
            <a:ext cx="6287224" cy="250814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(numb)/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(numb[0]);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 is: %d\n"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9728802-CE52-6346-9057-6452E4783D17}"/>
              </a:ext>
            </a:extLst>
          </p:cNvPr>
          <p:cNvGrpSpPr/>
          <p:nvPr/>
        </p:nvGrpSpPr>
        <p:grpSpPr>
          <a:xfrm>
            <a:off x="228053" y="2299095"/>
            <a:ext cx="5899573" cy="646331"/>
            <a:chOff x="-3471011" y="5391887"/>
            <a:chExt cx="5899573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40F2D1-05E2-F945-8C8E-C308BAA73403}"/>
                </a:ext>
              </a:extLst>
            </p:cNvPr>
            <p:cNvSpPr txBox="1"/>
            <p:nvPr/>
          </p:nvSpPr>
          <p:spPr>
            <a:xfrm>
              <a:off x="-3471011" y="5391887"/>
              <a:ext cx="516040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remember </a:t>
              </a:r>
              <a:r>
                <a:rPr lang="en-US" dirty="0">
                  <a:solidFill>
                    <a:schemeClr val="tx2"/>
                  </a:solidFill>
                </a:rPr>
                <a:t>you can only </a:t>
              </a:r>
              <a:r>
                <a:rPr lang="en-US" dirty="0">
                  <a:solidFill>
                    <a:srgbClr val="0070C0"/>
                  </a:solidFill>
                </a:rPr>
                <a:t>use </a:t>
              </a:r>
              <a:r>
                <a:rPr lang="en-US" dirty="0" err="1">
                  <a:solidFill>
                    <a:srgbClr val="0070C0"/>
                  </a:solidFill>
                </a:rPr>
                <a:t>sizeof</a:t>
              </a:r>
              <a:r>
                <a:rPr lang="en-US" dirty="0">
                  <a:solidFill>
                    <a:srgbClr val="0070C0"/>
                  </a:solidFill>
                </a:rPr>
                <a:t>() </a:t>
              </a:r>
              <a:r>
                <a:rPr lang="en-US" dirty="0">
                  <a:solidFill>
                    <a:schemeClr val="tx2"/>
                  </a:solidFill>
                </a:rPr>
                <a:t>to calculate element count</a:t>
              </a:r>
              <a:r>
                <a:rPr lang="en-US" dirty="0">
                  <a:solidFill>
                    <a:srgbClr val="0070C0"/>
                  </a:solidFill>
                </a:rPr>
                <a:t> where the array is </a:t>
              </a:r>
              <a:r>
                <a:rPr lang="en-US" u="sng" dirty="0">
                  <a:solidFill>
                    <a:srgbClr val="0070C0"/>
                  </a:solidFill>
                </a:rPr>
                <a:t>defined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7D3D19-0B74-5942-8409-B9CE8A75D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9390" y="5570411"/>
              <a:ext cx="739172" cy="16125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32F4C7F-467E-4949-9167-F03295DAF064}"/>
              </a:ext>
            </a:extLst>
          </p:cNvPr>
          <p:cNvSpPr/>
          <p:nvPr/>
        </p:nvSpPr>
        <p:spPr bwMode="auto">
          <a:xfrm>
            <a:off x="5755754" y="3906440"/>
            <a:ext cx="3822093" cy="284039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sum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*end;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 = a + size;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&lt; end)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sum += *a++;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582F2-3B05-364A-AF4A-688B22C49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5FF7E7-6AD2-7F45-AEBF-BBC53A5A0C82}"/>
              </a:ext>
            </a:extLst>
          </p:cNvPr>
          <p:cNvGrpSpPr/>
          <p:nvPr/>
        </p:nvGrpSpPr>
        <p:grpSpPr>
          <a:xfrm>
            <a:off x="156494" y="3047479"/>
            <a:ext cx="4368319" cy="3491478"/>
            <a:chOff x="226830" y="2925019"/>
            <a:chExt cx="4368319" cy="349147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FE2935-E88D-6C40-BBF0-B8326F606084}"/>
                </a:ext>
              </a:extLst>
            </p:cNvPr>
            <p:cNvSpPr txBox="1"/>
            <p:nvPr/>
          </p:nvSpPr>
          <p:spPr>
            <a:xfrm>
              <a:off x="3115257" y="4180669"/>
              <a:ext cx="147989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0x110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0x10c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 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  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79204B3-F5F0-B341-BE0F-EA60F5DC8DB7}"/>
                </a:ext>
              </a:extLst>
            </p:cNvPr>
            <p:cNvGrpSpPr/>
            <p:nvPr/>
          </p:nvGrpSpPr>
          <p:grpSpPr>
            <a:xfrm>
              <a:off x="226830" y="2925019"/>
              <a:ext cx="3504636" cy="3491478"/>
              <a:chOff x="226830" y="2925019"/>
              <a:chExt cx="3504636" cy="349147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73E2582-FBEE-544B-B1DE-C4655A885E82}"/>
                  </a:ext>
                </a:extLst>
              </p:cNvPr>
              <p:cNvGrpSpPr/>
              <p:nvPr/>
            </p:nvGrpSpPr>
            <p:grpSpPr>
              <a:xfrm>
                <a:off x="586285" y="2925019"/>
                <a:ext cx="3145181" cy="3491478"/>
                <a:chOff x="7027378" y="1215244"/>
                <a:chExt cx="3145181" cy="3491478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6301D15-0F99-FE44-844D-52EFF42B4453}"/>
                    </a:ext>
                  </a:extLst>
                </p:cNvPr>
                <p:cNvSpPr/>
                <p:nvPr/>
              </p:nvSpPr>
              <p:spPr>
                <a:xfrm>
                  <a:off x="8282298" y="1215244"/>
                  <a:ext cx="189026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 word content </a:t>
                  </a:r>
                </a:p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(int = 4 bytes)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5C2B0AC-4EE1-BF4A-BFD5-A506B65BB074}"/>
                    </a:ext>
                  </a:extLst>
                </p:cNvPr>
                <p:cNvGrpSpPr/>
                <p:nvPr/>
              </p:nvGrpSpPr>
              <p:grpSpPr>
                <a:xfrm>
                  <a:off x="7027378" y="1682726"/>
                  <a:ext cx="2605272" cy="3023996"/>
                  <a:chOff x="7027378" y="1682726"/>
                  <a:chExt cx="2605272" cy="3023996"/>
                </a:xfrm>
              </p:grpSpPr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D42068CA-DC7D-8445-A2A7-BCC48D6D7256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367" y="396110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304B81EC-9562-DD4F-B1FB-0BF93FB7BC8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358482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8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95EA336-27CA-8C46-ACAA-E082583B614A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323303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78FA969-21A6-9545-9311-B9B76F3C46EA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863000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148F9BB-4465-A94F-9DC5-FCB8BBD291F6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49366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5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1C02370-AFF8-7A4D-A89B-1F33F406EB55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1" y="2098517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C079C81-A6C3-0948-85C9-9D3782519CD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4337390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14" name="Right Brace 13">
                    <a:extLst>
                      <a:ext uri="{FF2B5EF4-FFF2-40B4-BE49-F238E27FC236}">
                        <a16:creationId xmlns:a16="http://schemas.microsoft.com/office/drawing/2014/main" id="{2809B021-9614-7348-90D2-F1E4231CD7A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64044" y="1400513"/>
                    <a:ext cx="369332" cy="933757"/>
                  </a:xfrm>
                  <a:prstGeom prst="rightBrac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E0D1A5F-6054-F449-B807-6151145DCFC6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1770477"/>
                    <a:ext cx="5693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end</a:t>
                    </a:r>
                  </a:p>
                </p:txBody>
              </p:sp>
              <p:sp>
                <p:nvSpPr>
                  <p:cNvPr id="18" name="Right Arrow 17">
                    <a:extLst>
                      <a:ext uri="{FF2B5EF4-FFF2-40B4-BE49-F238E27FC236}">
                        <a16:creationId xmlns:a16="http://schemas.microsoft.com/office/drawing/2014/main" id="{3413B898-8128-FD45-96E0-11E51A60FE01}"/>
                      </a:ext>
                    </a:extLst>
                  </p:cNvPr>
                  <p:cNvSpPr/>
                  <p:nvPr/>
                </p:nvSpPr>
                <p:spPr>
                  <a:xfrm>
                    <a:off x="7810925" y="2317773"/>
                    <a:ext cx="861107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3118519-4D5F-624B-B57B-5EE4176D69F4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3640376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20" name="Right Arrow 19">
                    <a:extLst>
                      <a:ext uri="{FF2B5EF4-FFF2-40B4-BE49-F238E27FC236}">
                        <a16:creationId xmlns:a16="http://schemas.microsoft.com/office/drawing/2014/main" id="{DE1CD4D6-DEAD-8D4F-9330-E4C13F5CC802}"/>
                      </a:ext>
                    </a:extLst>
                  </p:cNvPr>
                  <p:cNvSpPr/>
                  <p:nvPr/>
                </p:nvSpPr>
                <p:spPr>
                  <a:xfrm>
                    <a:off x="7632524" y="4056341"/>
                    <a:ext cx="453932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26F7F7-0946-CA4B-913D-6E5B9719F365}"/>
                  </a:ext>
                </a:extLst>
              </p:cNvPr>
              <p:cNvSpPr txBox="1"/>
              <p:nvPr/>
            </p:nvSpPr>
            <p:spPr>
              <a:xfrm>
                <a:off x="226830" y="5669398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86258D-AC75-2C4D-A0C5-12EB48107174}"/>
                  </a:ext>
                </a:extLst>
              </p:cNvPr>
              <p:cNvSpPr txBox="1"/>
              <p:nvPr/>
            </p:nvSpPr>
            <p:spPr>
              <a:xfrm>
                <a:off x="400985" y="3800883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0x114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CD359A6-E305-0F48-A1E7-F86411D0F3A5}"/>
                  </a:ext>
                </a:extLst>
              </p:cNvPr>
              <p:cNvSpPr txBox="1"/>
              <p:nvPr/>
            </p:nvSpPr>
            <p:spPr>
              <a:xfrm>
                <a:off x="1578741" y="5654667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numb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8CB8D56-0BE0-5246-979F-DBE442EB06EA}"/>
              </a:ext>
            </a:extLst>
          </p:cNvPr>
          <p:cNvSpPr txBox="1"/>
          <p:nvPr/>
        </p:nvSpPr>
        <p:spPr>
          <a:xfrm>
            <a:off x="3078966" y="603799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B35357-8192-1CA6-351F-392A3F6E04EF}"/>
              </a:ext>
            </a:extLst>
          </p:cNvPr>
          <p:cNvSpPr txBox="1"/>
          <p:nvPr/>
        </p:nvSpPr>
        <p:spPr>
          <a:xfrm>
            <a:off x="9876481" y="4965246"/>
            <a:ext cx="186461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same as:</a:t>
            </a:r>
          </a:p>
          <a:p>
            <a:r>
              <a:rPr lang="en-US" dirty="0"/>
              <a:t>sum = sum + *a;</a:t>
            </a:r>
          </a:p>
          <a:p>
            <a:r>
              <a:rPr lang="en-US" dirty="0"/>
              <a:t>a++;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EABD0-8861-2A69-9A85-51AF97C27CB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7870371" y="5426911"/>
            <a:ext cx="2006110" cy="6110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3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1" grpId="0" animBg="1"/>
      <p:bldP spid="42" grpId="0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A2DF-4D70-0049-988D-B7888DB6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53" y="115231"/>
            <a:ext cx="11735893" cy="444478"/>
          </a:xfrm>
        </p:spPr>
        <p:txBody>
          <a:bodyPr/>
          <a:lstStyle/>
          <a:p>
            <a:r>
              <a:rPr lang="en-US" dirty="0"/>
              <a:t>Arrays As Parameters, Approach 2: Use a sentinel element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2E88-DF8B-CC4E-AFC9-E9F203AB17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39481" y="570720"/>
            <a:ext cx="10599308" cy="825291"/>
          </a:xfr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sentinel</a:t>
            </a:r>
            <a:r>
              <a:rPr lang="en-US" dirty="0"/>
              <a:t> is an element that contains a value that is not part of the normal data range</a:t>
            </a:r>
          </a:p>
          <a:p>
            <a:pPr lvl="1"/>
            <a:r>
              <a:rPr lang="en-US" dirty="0"/>
              <a:t>Forms of 0 are often used (like with strings). Examples: '\0', NULL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4426-3E63-264D-BCE2-3007CC9039E5}"/>
              </a:ext>
            </a:extLst>
          </p:cNvPr>
          <p:cNvSpPr/>
          <p:nvPr/>
        </p:nvSpPr>
        <p:spPr bwMode="auto">
          <a:xfrm>
            <a:off x="1028173" y="1482039"/>
            <a:ext cx="7485477" cy="219748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a);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'e', '\0'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string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 of chars is: %d\n"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582F2-3B05-364A-AF4A-688B22C49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FAA74FE-40AA-0C45-BB97-EDD840237892}"/>
              </a:ext>
            </a:extLst>
          </p:cNvPr>
          <p:cNvGrpSpPr/>
          <p:nvPr/>
        </p:nvGrpSpPr>
        <p:grpSpPr>
          <a:xfrm>
            <a:off x="7559459" y="3321433"/>
            <a:ext cx="4368319" cy="3372688"/>
            <a:chOff x="226830" y="3043809"/>
            <a:chExt cx="4368319" cy="337268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48B3F1-7466-E945-B3EE-30820CFE7B03}"/>
                </a:ext>
              </a:extLst>
            </p:cNvPr>
            <p:cNvSpPr txBox="1"/>
            <p:nvPr/>
          </p:nvSpPr>
          <p:spPr>
            <a:xfrm>
              <a:off x="3115257" y="4180669"/>
              <a:ext cx="147989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0x103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0x102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0x101 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   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686378F-F1AB-A34F-B006-350F663A24C0}"/>
                </a:ext>
              </a:extLst>
            </p:cNvPr>
            <p:cNvGrpSpPr/>
            <p:nvPr/>
          </p:nvGrpSpPr>
          <p:grpSpPr>
            <a:xfrm>
              <a:off x="226830" y="3043809"/>
              <a:ext cx="2964727" cy="3372688"/>
              <a:chOff x="226830" y="3043809"/>
              <a:chExt cx="2964727" cy="337268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793FB2F-3228-F644-B585-43C20EF732EC}"/>
                  </a:ext>
                </a:extLst>
              </p:cNvPr>
              <p:cNvGrpSpPr/>
              <p:nvPr/>
            </p:nvGrpSpPr>
            <p:grpSpPr>
              <a:xfrm>
                <a:off x="586285" y="3043809"/>
                <a:ext cx="2605272" cy="3372688"/>
                <a:chOff x="7027378" y="1334034"/>
                <a:chExt cx="2605272" cy="337268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E4BE2E5-E78D-1A45-A40B-138FCB4B30C5}"/>
                    </a:ext>
                  </a:extLst>
                </p:cNvPr>
                <p:cNvSpPr/>
                <p:nvPr/>
              </p:nvSpPr>
              <p:spPr>
                <a:xfrm>
                  <a:off x="8681831" y="1334034"/>
                  <a:ext cx="8515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 byte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046088E2-410D-1D45-89D3-3A8F81251BED}"/>
                    </a:ext>
                  </a:extLst>
                </p:cNvPr>
                <p:cNvGrpSpPr/>
                <p:nvPr/>
              </p:nvGrpSpPr>
              <p:grpSpPr>
                <a:xfrm>
                  <a:off x="7027378" y="1682726"/>
                  <a:ext cx="2605272" cy="3023996"/>
                  <a:chOff x="7027378" y="1682726"/>
                  <a:chExt cx="2605272" cy="3023996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ADF8235-D1AB-B545-84D6-ADA6E3E1FE12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367" y="396110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'a'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CCEE1E8A-05EB-8947-8C1B-DFBF4D3001F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358482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'b'</a:t>
                    </a:r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8646A0A0-CBF6-AB41-8150-15ECC8B4B7C6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323303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'c'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4F7E17C6-4D9F-3F4E-AD27-8D6602847D1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863000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'd'</a:t>
                    </a: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02F63F53-EA6A-2A47-B742-7E402959A9E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49366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'e'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069D0CA-F136-CD44-9D7C-10720128620E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1" y="2098517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'\0'</a:t>
                    </a: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7589AAD-09A1-B046-912B-C8C6ECFB1114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4337390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53" name="Right Brace 52">
                    <a:extLst>
                      <a:ext uri="{FF2B5EF4-FFF2-40B4-BE49-F238E27FC236}">
                        <a16:creationId xmlns:a16="http://schemas.microsoft.com/office/drawing/2014/main" id="{24DA156A-8698-B748-833F-1D05124E1CF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64044" y="1400513"/>
                    <a:ext cx="369332" cy="933757"/>
                  </a:xfrm>
                  <a:prstGeom prst="rightBrac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BA0853DB-5C0B-954D-B905-F3E353D6EC7A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1770477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</a:t>
                    </a:r>
                  </a:p>
                </p:txBody>
              </p:sp>
              <p:sp>
                <p:nvSpPr>
                  <p:cNvPr id="55" name="Right Arrow 54">
                    <a:extLst>
                      <a:ext uri="{FF2B5EF4-FFF2-40B4-BE49-F238E27FC236}">
                        <a16:creationId xmlns:a16="http://schemas.microsoft.com/office/drawing/2014/main" id="{B4865226-F205-3F4E-882C-53D2B1DF94CB}"/>
                      </a:ext>
                    </a:extLst>
                  </p:cNvPr>
                  <p:cNvSpPr/>
                  <p:nvPr/>
                </p:nvSpPr>
                <p:spPr>
                  <a:xfrm>
                    <a:off x="7810925" y="2317773"/>
                    <a:ext cx="861107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FE12A5E-AE57-3D4C-999A-3ED78A4FEA72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3640376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s</a:t>
                    </a:r>
                  </a:p>
                </p:txBody>
              </p:sp>
              <p:sp>
                <p:nvSpPr>
                  <p:cNvPr id="57" name="Right Arrow 56">
                    <a:extLst>
                      <a:ext uri="{FF2B5EF4-FFF2-40B4-BE49-F238E27FC236}">
                        <a16:creationId xmlns:a16="http://schemas.microsoft.com/office/drawing/2014/main" id="{EA8BEBE9-7CF6-2B46-873F-1D71B2A759F9}"/>
                      </a:ext>
                    </a:extLst>
                  </p:cNvPr>
                  <p:cNvSpPr/>
                  <p:nvPr/>
                </p:nvSpPr>
                <p:spPr>
                  <a:xfrm>
                    <a:off x="7632524" y="4056341"/>
                    <a:ext cx="453932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2BD18AC-D1E5-4747-ADFE-43997A6BFCB8}"/>
                  </a:ext>
                </a:extLst>
              </p:cNvPr>
              <p:cNvSpPr txBox="1"/>
              <p:nvPr/>
            </p:nvSpPr>
            <p:spPr>
              <a:xfrm>
                <a:off x="226830" y="5669398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14E9158-8E29-A448-B82B-0866DD7B0C12}"/>
                  </a:ext>
                </a:extLst>
              </p:cNvPr>
              <p:cNvSpPr txBox="1"/>
              <p:nvPr/>
            </p:nvSpPr>
            <p:spPr>
              <a:xfrm>
                <a:off x="400985" y="3800883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0x105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A47114-315E-3743-BB7C-157A5EA7D316}"/>
                  </a:ext>
                </a:extLst>
              </p:cNvPr>
              <p:cNvSpPr txBox="1"/>
              <p:nvPr/>
            </p:nvSpPr>
            <p:spPr>
              <a:xfrm>
                <a:off x="1704602" y="5685418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buf</a:t>
                </a:r>
                <a:endParaRPr lang="en-US" dirty="0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E74BA53-D9D4-9341-83D9-1CB0AD2D8555}"/>
              </a:ext>
            </a:extLst>
          </p:cNvPr>
          <p:cNvSpPr txBox="1"/>
          <p:nvPr/>
        </p:nvSpPr>
        <p:spPr>
          <a:xfrm>
            <a:off x="10507125" y="630162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A3ED94-7170-F6D6-4706-9DEF83298139}"/>
              </a:ext>
            </a:extLst>
          </p:cNvPr>
          <p:cNvSpPr/>
          <p:nvPr/>
        </p:nvSpPr>
        <p:spPr bwMode="auto">
          <a:xfrm>
            <a:off x="910983" y="3806524"/>
            <a:ext cx="6258513" cy="288759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Assumes parameter is a terminated string */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char *p = s;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(p == NULL)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(*p++)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(p – s - 1);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1CF43C-6EC2-3BDE-1271-65791697931C}"/>
              </a:ext>
            </a:extLst>
          </p:cNvPr>
          <p:cNvSpPr txBox="1"/>
          <p:nvPr/>
        </p:nvSpPr>
        <p:spPr>
          <a:xfrm>
            <a:off x="5154606" y="4406195"/>
            <a:ext cx="246413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same as: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(*p != '\0')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 = p + 1;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(p – s);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EEC89C-A8AB-7AF4-168F-AD26B235199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533503" y="5006360"/>
            <a:ext cx="1621103" cy="8066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66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/>
      <p:bldP spid="30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BFE0-C2A1-AD43-AB2F-13E18D5B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686579" cy="492029"/>
          </a:xfrm>
        </p:spPr>
        <p:txBody>
          <a:bodyPr/>
          <a:lstStyle/>
          <a:p>
            <a:r>
              <a:rPr lang="en-US" dirty="0" err="1"/>
              <a:t>sizeof</a:t>
            </a:r>
            <a:r>
              <a:rPr lang="en-US" dirty="0"/>
              <a:t>(): Variable Size (number of bytes) </a:t>
            </a:r>
            <a:r>
              <a:rPr lang="en-US" i="1" u="sng" dirty="0"/>
              <a:t>Operator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C45A-850C-7A48-9676-87A0788A091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79993" y="1776294"/>
            <a:ext cx="10464476" cy="453353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sizeof</a:t>
            </a:r>
            <a:r>
              <a:rPr lang="en-US" sz="2400" b="1" dirty="0">
                <a:solidFill>
                  <a:srgbClr val="FF0000"/>
                </a:solidFill>
              </a:rPr>
              <a:t>() </a:t>
            </a:r>
            <a:r>
              <a:rPr lang="en-US" sz="2400" b="1" u="sng" dirty="0">
                <a:solidFill>
                  <a:schemeClr val="accent1"/>
                </a:solidFill>
              </a:rPr>
              <a:t>operator</a:t>
            </a:r>
            <a:r>
              <a:rPr lang="en-US" sz="2400" b="1" dirty="0">
                <a:solidFill>
                  <a:srgbClr val="0070C0"/>
                </a:solidFill>
              </a:rPr>
              <a:t> returns a value of type </a:t>
            </a:r>
            <a:r>
              <a:rPr lang="en-US" sz="2400" b="1" dirty="0" err="1">
                <a:solidFill>
                  <a:srgbClr val="FF0000"/>
                </a:solidFill>
              </a:rPr>
              <a:t>size_t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	the number of bytes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used to store a variable or variable type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or </a:t>
            </a: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</a:t>
            </a:r>
            <a:r>
              <a:rPr lang="en-US" sz="24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 preferred! 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argument to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is often an </a:t>
            </a:r>
            <a:r>
              <a:rPr lang="en-US" sz="2400" dirty="0">
                <a:solidFill>
                  <a:srgbClr val="0070C0"/>
                </a:solidFill>
              </a:rPr>
              <a:t>expression</a:t>
            </a:r>
            <a:r>
              <a:rPr lang="en-US" sz="2400" dirty="0"/>
              <a:t>:    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* 10);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reads as: </a:t>
            </a:r>
          </a:p>
          <a:p>
            <a:pPr lvl="2"/>
            <a:r>
              <a:rPr lang="en-US" sz="2400" dirty="0">
                <a:solidFill>
                  <a:srgbClr val="2C895B"/>
                </a:solidFill>
                <a:cs typeface="Courier New" panose="02070309020205020404" pitchFamily="49" charset="0"/>
              </a:rPr>
              <a:t>number of bytes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required to store </a:t>
            </a: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10 integers (an array of [10])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96D5C59-210C-BC47-9CE6-72560C39F91F}"/>
              </a:ext>
            </a:extLst>
          </p:cNvPr>
          <p:cNvSpPr/>
          <p:nvPr/>
        </p:nvSpPr>
        <p:spPr bwMode="auto">
          <a:xfrm>
            <a:off x="779993" y="766607"/>
            <a:ext cx="10382741" cy="85510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 may vary by system but is always </a:t>
            </a:r>
            <a:r>
              <a:rPr lang="en-US" sz="2400" u="sng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9AFCF-5564-9544-B37E-15088F816E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6472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68A1A2-CCF7-EE48-A062-A08E3930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" y="252177"/>
            <a:ext cx="11906250" cy="522047"/>
          </a:xfrm>
        </p:spPr>
        <p:txBody>
          <a:bodyPr/>
          <a:lstStyle/>
          <a:p>
            <a:r>
              <a:rPr lang="en-US" dirty="0"/>
              <a:t>Do not overuse </a:t>
            </a:r>
            <a:r>
              <a:rPr lang="en-US" dirty="0" err="1"/>
              <a:t>strlen</a:t>
            </a:r>
            <a:r>
              <a:rPr lang="en-US" dirty="0"/>
              <a:t>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18DFC8-5D9B-994B-85BE-98F74D935DA3}"/>
              </a:ext>
            </a:extLst>
          </p:cNvPr>
          <p:cNvSpPr txBox="1">
            <a:spLocks/>
          </p:cNvSpPr>
          <p:nvPr/>
        </p:nvSpPr>
        <p:spPr>
          <a:xfrm>
            <a:off x="910485" y="1232976"/>
            <a:ext cx="9474486" cy="1694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 string library function 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calculates string length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at runtime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Do not overuse </a:t>
            </a:r>
            <a:r>
              <a:rPr lang="en-US" sz="2400" b="1" dirty="0" err="1">
                <a:solidFill>
                  <a:srgbClr val="FF0000"/>
                </a:solidFill>
              </a:rPr>
              <a:t>strlen</a:t>
            </a:r>
            <a:r>
              <a:rPr lang="en-US" sz="2400" b="1" dirty="0">
                <a:solidFill>
                  <a:srgbClr val="FF0000"/>
                </a:solidFill>
              </a:rPr>
              <a:t>(), as it walks the array each time called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E9D7F-6FEF-8A4D-A616-FD3B3560D0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6156852-256D-D747-9AFA-9D98ADCD9ADB}"/>
                  </a:ext>
                </a:extLst>
              </p:cNvPr>
              <p:cNvSpPr/>
              <p:nvPr/>
            </p:nvSpPr>
            <p:spPr bwMode="auto">
              <a:xfrm>
                <a:off x="63837" y="3386099"/>
                <a:ext cx="5645584" cy="3233236"/>
              </a:xfrm>
              <a:prstGeom prst="roundRect">
                <a:avLst>
                  <a:gd name="adj" fmla="val 15691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count_e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(char *s)  </a:t>
                </a:r>
                <a:r>
                  <a:rPr lang="en-US" b="1" i="1" dirty="0">
                    <a:solidFill>
                      <a:srgbClr val="2C895B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rgbClr val="2C895B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!!!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int count = 0;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if (s == NULL)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return 0;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for (int j = 0; j &lt; </a:t>
                </a:r>
                <a:r>
                  <a:rPr lang="en-US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strlen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(s)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;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j++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{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   if (s[j] == 'e')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    count++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}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return count 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6156852-256D-D747-9AFA-9D98ADCD9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837" y="3386099"/>
                <a:ext cx="5645584" cy="3233236"/>
              </a:xfrm>
              <a:prstGeom prst="roundRect">
                <a:avLst>
                  <a:gd name="adj" fmla="val 15691"/>
                </a:avLst>
              </a:prstGeom>
              <a:blipFill>
                <a:blip r:embed="rId2"/>
                <a:stretch>
                  <a:fillRect b="-3488"/>
                </a:stretch>
              </a:blip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A2D4692-33C0-754C-873E-089BE63F833D}"/>
              </a:ext>
            </a:extLst>
          </p:cNvPr>
          <p:cNvSpPr/>
          <p:nvPr/>
        </p:nvSpPr>
        <p:spPr bwMode="auto">
          <a:xfrm>
            <a:off x="5895047" y="3343198"/>
            <a:ext cx="5467846" cy="338993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*s) 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o(n) !!!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 count =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(s == NULL)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(*s) 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if (*s++ == 'e')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count++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count 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2D51E136-B312-FB42-9CEE-2745CB2F257B}"/>
              </a:ext>
            </a:extLst>
          </p:cNvPr>
          <p:cNvSpPr/>
          <p:nvPr/>
        </p:nvSpPr>
        <p:spPr>
          <a:xfrm>
            <a:off x="5989320" y="4823460"/>
            <a:ext cx="457200" cy="388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7394D5-A70E-FE7F-213E-D0802770122A}"/>
              </a:ext>
            </a:extLst>
          </p:cNvPr>
          <p:cNvSpPr txBox="1"/>
          <p:nvPr/>
        </p:nvSpPr>
        <p:spPr>
          <a:xfrm>
            <a:off x="9170126" y="3946297"/>
            <a:ext cx="2825931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same as: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(*s != '\0')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(*s == 'e')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s++;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C13B76-762E-2DD7-968D-EBD7B060DA8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621486" y="4823460"/>
            <a:ext cx="548640" cy="2383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8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15" grpId="0" animBg="1"/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A58875-D23E-9540-A0FC-C10FDCEC43F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5938" y="550069"/>
            <a:ext cx="11319011" cy="607280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Characters </a:t>
            </a:r>
            <a:r>
              <a:rPr lang="en-US" sz="2200" dirty="0"/>
              <a:t>can be easily </a:t>
            </a:r>
            <a:r>
              <a:rPr lang="en-US" sz="2200" dirty="0">
                <a:solidFill>
                  <a:srgbClr val="0070C0"/>
                </a:solidFill>
              </a:rPr>
              <a:t>compared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F3753F"/>
                </a:solidFill>
              </a:rPr>
              <a:t>c1 &lt; c2</a:t>
            </a:r>
            <a:r>
              <a:rPr lang="en-US" sz="2200" dirty="0"/>
              <a:t>) as they are numbers, so the </a:t>
            </a:r>
            <a:r>
              <a:rPr lang="en-US" sz="2200" b="1" dirty="0"/>
              <a:t>character order </a:t>
            </a:r>
            <a:r>
              <a:rPr lang="en-US" sz="2200" dirty="0"/>
              <a:t>is determined by the ASCII values assigned to each character</a:t>
            </a:r>
          </a:p>
          <a:p>
            <a:pPr lvl="1"/>
            <a:r>
              <a:rPr lang="en-US" dirty="0"/>
              <a:t>65 = A    66 = B    67 = C    68 = D    69  = E    70  = F    71  = G, and so on.</a:t>
            </a:r>
            <a:endParaRPr lang="en-US" sz="2200" dirty="0"/>
          </a:p>
          <a:p>
            <a:r>
              <a:rPr lang="en-US" sz="2200" dirty="0">
                <a:solidFill>
                  <a:srgbClr val="0070C0"/>
                </a:solidFill>
              </a:rPr>
              <a:t>Example: </a:t>
            </a:r>
            <a:r>
              <a:rPr lang="en-US" sz="2200" dirty="0"/>
              <a:t>the following strings are in lexicographical (alphabetical) order: </a:t>
            </a:r>
          </a:p>
          <a:p>
            <a:pPr marL="0" indent="0">
              <a:buNone/>
            </a:pPr>
            <a:r>
              <a:rPr lang="en-US" sz="2200" dirty="0"/>
              <a:t>	""   "a"  "</a:t>
            </a:r>
            <a:r>
              <a:rPr lang="en-US" sz="2200" dirty="0" err="1"/>
              <a:t>az</a:t>
            </a:r>
            <a:r>
              <a:rPr lang="en-US" sz="2200" dirty="0"/>
              <a:t>"   "c"   "cab"   "cabin"   "cat"   "catastrophe" </a:t>
            </a:r>
          </a:p>
          <a:p>
            <a:r>
              <a:rPr lang="en-US" sz="2200" dirty="0"/>
              <a:t>Compare two strings lexicographically (i.e., comparing ASCII values), subtract one from the other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3819E3-9844-3B41-900B-F7D5C306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0"/>
            <a:ext cx="10515600" cy="552245"/>
          </a:xfrm>
        </p:spPr>
        <p:txBody>
          <a:bodyPr/>
          <a:lstStyle/>
          <a:p>
            <a:r>
              <a:rPr lang="en-US"/>
              <a:t>Comparing stings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43C43C2-F1BB-DD44-BDBE-202BB0553B24}"/>
              </a:ext>
            </a:extLst>
          </p:cNvPr>
          <p:cNvSpPr/>
          <p:nvPr/>
        </p:nvSpPr>
        <p:spPr bwMode="auto">
          <a:xfrm>
            <a:off x="4484077" y="3586469"/>
            <a:ext cx="7191985" cy="294793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*s1, char *s2) 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while (*s1 == *s2)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if ((*s1 == '\0') || (*s2 == '\0'))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s1++;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s2++;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return *s1 - *s2;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character difference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0EF03-841C-7742-8F4F-7C80677E463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D240144-A22E-D647-9DE6-A09CBAFA007F}"/>
              </a:ext>
            </a:extLst>
          </p:cNvPr>
          <p:cNvGraphicFramePr>
            <a:graphicFrameLocks noGrp="1"/>
          </p:cNvGraphicFramePr>
          <p:nvPr/>
        </p:nvGraphicFramePr>
        <p:xfrm>
          <a:off x="938779" y="4115554"/>
          <a:ext cx="3312210" cy="188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105">
                  <a:extLst>
                    <a:ext uri="{9D8B030D-6E8A-4147-A177-3AD203B41FA5}">
                      <a16:colId xmlns:a16="http://schemas.microsoft.com/office/drawing/2014/main" val="2192408102"/>
                    </a:ext>
                  </a:extLst>
                </a:gridCol>
                <a:gridCol w="1656105">
                  <a:extLst>
                    <a:ext uri="{9D8B030D-6E8A-4147-A177-3AD203B41FA5}">
                      <a16:colId xmlns:a16="http://schemas.microsoft.com/office/drawing/2014/main" val="3573516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Comparison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2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&lt; 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14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&gt; 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173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== 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2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51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 animBg="1"/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4FDC-012A-4C44-AC7B-5839BE86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422357" cy="575468"/>
          </a:xfrm>
        </p:spPr>
        <p:txBody>
          <a:bodyPr/>
          <a:lstStyle/>
          <a:p>
            <a:r>
              <a:rPr lang="en-US" dirty="0"/>
              <a:t>Copying Strings: Use the Sentinel; </a:t>
            </a:r>
            <a:r>
              <a:rPr lang="en-US" dirty="0" err="1"/>
              <a:t>libc</a:t>
            </a:r>
            <a:r>
              <a:rPr lang="en-US" dirty="0"/>
              <a:t>: </a:t>
            </a:r>
            <a:r>
              <a:rPr lang="en-US" dirty="0" err="1"/>
              <a:t>strcpy</a:t>
            </a:r>
            <a:r>
              <a:rPr lang="en-US" dirty="0"/>
              <a:t>(), </a:t>
            </a:r>
            <a:r>
              <a:rPr lang="en-US" dirty="0" err="1"/>
              <a:t>strncpy</a:t>
            </a:r>
            <a:r>
              <a:rPr lang="en-US" dirty="0"/>
              <a:t>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D026BA-42CF-CF42-8EB1-6A1ED975857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835293"/>
            <a:ext cx="11424516" cy="9400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copy an array</a:t>
            </a:r>
            <a:r>
              <a:rPr lang="en-US" dirty="0"/>
              <a:t>, you </a:t>
            </a:r>
            <a:r>
              <a:rPr lang="en-US" dirty="0">
                <a:solidFill>
                  <a:srgbClr val="0070C0"/>
                </a:solidFill>
              </a:rPr>
              <a:t>must copy each character </a:t>
            </a:r>
            <a:r>
              <a:rPr lang="en-US" dirty="0">
                <a:solidFill>
                  <a:schemeClr val="tx2"/>
                </a:solidFill>
              </a:rPr>
              <a:t>from source to destination array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Watch overwrites: </a:t>
            </a:r>
            <a:r>
              <a:rPr lang="en-US" dirty="0" err="1"/>
              <a:t>strcpy</a:t>
            </a:r>
            <a:r>
              <a:rPr lang="en-US" dirty="0"/>
              <a:t> assumes the target array size is equal or larger than source array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85E271B-97EA-D744-AF7A-CCF484704B93}"/>
              </a:ext>
            </a:extLst>
          </p:cNvPr>
          <p:cNvSpPr/>
          <p:nvPr/>
        </p:nvSpPr>
        <p:spPr bwMode="auto">
          <a:xfrm>
            <a:off x="139661" y="3752044"/>
            <a:ext cx="5121282" cy="298595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*s0, char *s1)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 = s0;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((s0 == NULL) || (s1 == NULL))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NULL;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(*s0++ = *s1++)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str;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2FDA7-2DFB-6C4E-B599-48BD0BBBA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5527B3-4EA6-134F-B0AD-8C869ABA57B2}"/>
              </a:ext>
            </a:extLst>
          </p:cNvPr>
          <p:cNvSpPr/>
          <p:nvPr/>
        </p:nvSpPr>
        <p:spPr bwMode="auto">
          <a:xfrm>
            <a:off x="1227161" y="2874979"/>
            <a:ext cx="3425162" cy="7151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str1[80]; 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sz="20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41D84D4-976D-244B-9C99-27362F044B83}"/>
              </a:ext>
            </a:extLst>
          </p:cNvPr>
          <p:cNvSpPr/>
          <p:nvPr/>
        </p:nvSpPr>
        <p:spPr bwMode="auto">
          <a:xfrm>
            <a:off x="6101966" y="3818574"/>
            <a:ext cx="5975853" cy="2852896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*s0, char *s1, 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 = s0;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((s0 == NULL) || (s1 == NULL))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NULL;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((*s0++ = *s1++)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str;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AB86D7F-F6B9-2A47-83EC-AEDB86B094F9}"/>
              </a:ext>
            </a:extLst>
          </p:cNvPr>
          <p:cNvSpPr/>
          <p:nvPr/>
        </p:nvSpPr>
        <p:spPr bwMode="auto">
          <a:xfrm>
            <a:off x="6227545" y="2122442"/>
            <a:ext cx="5737123" cy="146764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adds a length limit on copy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str1[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\0 not copied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'\0';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sure \0 terminated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18A6EB82-15B0-BE47-B988-A9F0615AC0CD}"/>
              </a:ext>
            </a:extLst>
          </p:cNvPr>
          <p:cNvGraphicFramePr>
            <a:graphicFrameLocks noGrp="1"/>
          </p:cNvGraphicFramePr>
          <p:nvPr/>
        </p:nvGraphicFramePr>
        <p:xfrm>
          <a:off x="272484" y="1838300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02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34F8-B558-DE47-BB67-7A380A24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19999"/>
            <a:ext cx="11783021" cy="715294"/>
          </a:xfrm>
        </p:spPr>
        <p:txBody>
          <a:bodyPr/>
          <a:lstStyle/>
          <a:p>
            <a:r>
              <a:rPr lang="en-US" dirty="0"/>
              <a:t>Reference: Some String Routines in </a:t>
            </a:r>
            <a:r>
              <a:rPr lang="en-US" dirty="0" err="1"/>
              <a:t>libc</a:t>
            </a:r>
            <a:r>
              <a:rPr lang="en-US" dirty="0"/>
              <a:t> (#include &lt;</a:t>
            </a:r>
            <a:r>
              <a:rPr lang="en-US" dirty="0" err="1"/>
              <a:t>string.h</a:t>
            </a:r>
            <a:r>
              <a:rPr lang="en-US" dirty="0"/>
              <a:t>&gt;)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C2991F89-A1CE-9F4E-8B06-4E52020CF191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1021724"/>
          <a:ext cx="11582400" cy="5535168"/>
        </p:xfrm>
        <a:graphic>
          <a:graphicData uri="http://schemas.openxmlformats.org/drawingml/2006/table">
            <a:tbl>
              <a:tblPr/>
              <a:tblGrid>
                <a:gridCol w="357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7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8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returns the # of chars in a C string (before null-terminating character).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strcmp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str1, 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str1, str2,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compares two strings; returns 0 if identical, &lt;0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comes before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in alphabet, &gt;0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comes after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in alphabet.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stops comparing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characters.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2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character search: returns a pointer to the first occurrence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or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NULL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was not found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find the last occurrence.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haystack, needle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string search: returns a pointer to the start of the first occurrence of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needle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haystack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or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NULL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needle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was not found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haystack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strcpy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strncpy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copies characters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to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including null-terminating character.  Assumes enough space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 Strings must not overlap.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trncpy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stops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chars, and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does not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add null-terminating char.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concatenate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onto the end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trncat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stops concatenating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 characters. 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Always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adds a null-terminating character.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accept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reject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returns the length of the initial part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which contains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only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characters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accept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trcspn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returns the length of the initial part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which does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contain any characters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reject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0366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6982" y="613681"/>
            <a:ext cx="11806103" cy="596296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2D array of chars  (where rows </a:t>
            </a:r>
            <a:r>
              <a:rPr lang="en-US" sz="2400" dirty="0">
                <a:solidFill>
                  <a:srgbClr val="2C895B"/>
                </a:solidFill>
              </a:rPr>
              <a:t>may include </a:t>
            </a:r>
            <a:r>
              <a:rPr lang="en-US" sz="2400" dirty="0">
                <a:solidFill>
                  <a:schemeClr val="accent1"/>
                </a:solidFill>
              </a:rPr>
              <a:t>strings)</a:t>
            </a:r>
            <a:endParaRPr lang="en-US" sz="2400" dirty="0"/>
          </a:p>
          <a:p>
            <a:r>
              <a:rPr lang="en-US" sz="2400" dirty="0"/>
              <a:t>Each row has </a:t>
            </a:r>
            <a:r>
              <a:rPr lang="en-US" sz="2400" dirty="0">
                <a:solidFill>
                  <a:schemeClr val="accent1"/>
                </a:solidFill>
              </a:rPr>
              <a:t>the same fixed number of memory allocated </a:t>
            </a:r>
            <a:endParaRPr lang="en-US" sz="2400" dirty="0"/>
          </a:p>
          <a:p>
            <a:r>
              <a:rPr lang="en-US" sz="2400" dirty="0"/>
              <a:t>All the rows are the same length regardless of the actual string length)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column size must be large enough for the longest string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aos2d[3][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= {"my", "two dimensional", "char array"};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39" y="155827"/>
            <a:ext cx="11188149" cy="468643"/>
          </a:xfrm>
        </p:spPr>
        <p:txBody>
          <a:bodyPr/>
          <a:lstStyle/>
          <a:p>
            <a:r>
              <a:rPr lang="en-US" dirty="0"/>
              <a:t>2D Array of Char (where elements may contain strings)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273A1-7D96-8149-BD8D-2D5CD7486374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106A7F-745A-6D4F-A5A5-BD558E2877BD}"/>
              </a:ext>
            </a:extLst>
          </p:cNvPr>
          <p:cNvGraphicFramePr>
            <a:graphicFrameLocks noGrp="1"/>
          </p:cNvGraphicFramePr>
          <p:nvPr/>
        </p:nvGraphicFramePr>
        <p:xfrm>
          <a:off x="1375727" y="3428905"/>
          <a:ext cx="1057292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060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71675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419724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351696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661632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330487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83968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464695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382249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367259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344773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769353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39639B8-AC1E-E44A-ABB4-9348D7A0C058}"/>
              </a:ext>
            </a:extLst>
          </p:cNvPr>
          <p:cNvGrpSpPr/>
          <p:nvPr/>
        </p:nvGrpSpPr>
        <p:grpSpPr>
          <a:xfrm>
            <a:off x="126010" y="3442898"/>
            <a:ext cx="1361897" cy="1098527"/>
            <a:chOff x="188955" y="3704798"/>
            <a:chExt cx="1361897" cy="109852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9FE95D-A863-5E40-A0E4-486BBBB0C88A}"/>
                </a:ext>
              </a:extLst>
            </p:cNvPr>
            <p:cNvSpPr txBox="1"/>
            <p:nvPr/>
          </p:nvSpPr>
          <p:spPr>
            <a:xfrm>
              <a:off x="188955" y="4433993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aos2d[0]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97532F-6124-A343-A1CE-59A64CA27242}"/>
                </a:ext>
              </a:extLst>
            </p:cNvPr>
            <p:cNvSpPr txBox="1"/>
            <p:nvPr/>
          </p:nvSpPr>
          <p:spPr>
            <a:xfrm>
              <a:off x="188955" y="4088122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aos2d[1]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38EA96-8E87-A743-A254-6205AB641549}"/>
                </a:ext>
              </a:extLst>
            </p:cNvPr>
            <p:cNvSpPr txBox="1"/>
            <p:nvPr/>
          </p:nvSpPr>
          <p:spPr>
            <a:xfrm>
              <a:off x="231860" y="3704798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aos2d[2]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1BD652-AD6D-BA3F-358A-2616C0ACD182}"/>
              </a:ext>
            </a:extLst>
          </p:cNvPr>
          <p:cNvGrpSpPr/>
          <p:nvPr/>
        </p:nvGrpSpPr>
        <p:grpSpPr>
          <a:xfrm>
            <a:off x="246366" y="2868297"/>
            <a:ext cx="11863819" cy="2285942"/>
            <a:chOff x="328181" y="3809070"/>
            <a:chExt cx="11863819" cy="22859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B4CF58-13FA-F832-5F02-67E4E67D6FFE}"/>
                </a:ext>
              </a:extLst>
            </p:cNvPr>
            <p:cNvSpPr txBox="1"/>
            <p:nvPr/>
          </p:nvSpPr>
          <p:spPr>
            <a:xfrm>
              <a:off x="357039" y="5350427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low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1AD9C0-77D9-9BF6-0239-CBC20987BCD0}"/>
                </a:ext>
              </a:extLst>
            </p:cNvPr>
            <p:cNvSpPr txBox="1"/>
            <p:nvPr/>
          </p:nvSpPr>
          <p:spPr>
            <a:xfrm>
              <a:off x="11173773" y="5448681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F86BFF-392D-FA71-5267-4F409DDCD489}"/>
                </a:ext>
              </a:extLst>
            </p:cNvPr>
            <p:cNvSpPr txBox="1"/>
            <p:nvPr/>
          </p:nvSpPr>
          <p:spPr>
            <a:xfrm>
              <a:off x="328181" y="3809070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6655F8C-3EE6-714E-D995-CF77FDA881A9}"/>
              </a:ext>
            </a:extLst>
          </p:cNvPr>
          <p:cNvSpPr/>
          <p:nvPr/>
        </p:nvSpPr>
        <p:spPr bwMode="auto">
          <a:xfrm>
            <a:off x="2285162" y="4607170"/>
            <a:ext cx="8353529" cy="1881498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ROWS 3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[ROWS][22] = { "my", "two dimensional", "char array"};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(*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)[22]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points at a row of 22 chars 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ROWS;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*(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79909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51306" y="1072790"/>
            <a:ext cx="11919414" cy="531969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2D </a:t>
            </a:r>
            <a:r>
              <a:rPr lang="en-US" sz="2200" dirty="0">
                <a:solidFill>
                  <a:schemeClr val="accent1"/>
                </a:solidFill>
              </a:rPr>
              <a:t>char arrays </a:t>
            </a:r>
            <a:r>
              <a:rPr lang="en-US" sz="2200" dirty="0"/>
              <a:t>are an </a:t>
            </a:r>
            <a:r>
              <a:rPr lang="en-US" sz="2200" dirty="0">
                <a:solidFill>
                  <a:schemeClr val="accent1"/>
                </a:solidFill>
              </a:rPr>
              <a:t>inefficient way to store strings </a:t>
            </a:r>
            <a:r>
              <a:rPr lang="en-US" sz="2200" dirty="0"/>
              <a:t>(wastes memory) </a:t>
            </a:r>
            <a:r>
              <a:rPr lang="en-US" sz="2200" dirty="0">
                <a:solidFill>
                  <a:schemeClr val="accent1"/>
                </a:solidFill>
              </a:rPr>
              <a:t>unless</a:t>
            </a:r>
            <a:r>
              <a:rPr lang="en-US" sz="2200" dirty="0"/>
              <a:t> all the strings are similar lengths, so </a:t>
            </a:r>
            <a:r>
              <a:rPr lang="en-US" sz="2200" dirty="0">
                <a:solidFill>
                  <a:schemeClr val="accent1"/>
                </a:solidFill>
              </a:rPr>
              <a:t>2D char arrays </a:t>
            </a:r>
            <a:r>
              <a:rPr lang="en-US" sz="2200" i="1" dirty="0">
                <a:solidFill>
                  <a:schemeClr val="accent1"/>
                </a:solidFill>
              </a:rPr>
              <a:t>are rarely used </a:t>
            </a:r>
            <a:r>
              <a:rPr lang="en-US" sz="2200" dirty="0">
                <a:solidFill>
                  <a:schemeClr val="accent1"/>
                </a:solidFill>
              </a:rPr>
              <a:t>with string elements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An array of pointers </a:t>
            </a:r>
            <a:r>
              <a:rPr lang="en-US" sz="2200" dirty="0"/>
              <a:t>is </a:t>
            </a:r>
            <a:r>
              <a:rPr lang="en-US" sz="2200" dirty="0">
                <a:solidFill>
                  <a:schemeClr val="accent1"/>
                </a:solidFill>
              </a:rPr>
              <a:t>common for strings as </a:t>
            </a:r>
            <a:r>
              <a:rPr lang="en-US" sz="2200" i="1" dirty="0">
                <a:solidFill>
                  <a:schemeClr val="accent1"/>
                </a:solidFill>
              </a:rPr>
              <a:t>"rows" </a:t>
            </a:r>
            <a:r>
              <a:rPr lang="en-US" sz="2200" dirty="0">
                <a:solidFill>
                  <a:schemeClr val="accent1"/>
                </a:solidFill>
              </a:rPr>
              <a:t>can very in length</a:t>
            </a:r>
            <a:r>
              <a:rPr lang="en-US" sz="22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aos</a:t>
            </a:r>
            <a:r>
              <a:rPr lang="en-US" sz="2200" dirty="0"/>
              <a:t> is an </a:t>
            </a:r>
            <a:r>
              <a:rPr lang="en-US" sz="2200" dirty="0">
                <a:solidFill>
                  <a:schemeClr val="accent3"/>
                </a:solidFill>
              </a:rPr>
              <a:t>array of pointers</a:t>
            </a:r>
            <a:r>
              <a:rPr lang="en-US" sz="2200" dirty="0"/>
              <a:t>; each pointer points at a</a:t>
            </a:r>
            <a:r>
              <a:rPr lang="en-US" sz="2200" dirty="0">
                <a:solidFill>
                  <a:srgbClr val="FF0000"/>
                </a:solidFill>
              </a:rPr>
              <a:t> character array (also a string here)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Not a 2D array</a:t>
            </a:r>
            <a:r>
              <a:rPr lang="en-US" sz="2400" dirty="0"/>
              <a:t>, but any char can be accessed as if it was in a 2D array of chars</a:t>
            </a:r>
          </a:p>
          <a:p>
            <a:pPr lvl="1"/>
            <a:r>
              <a:rPr lang="en-US" sz="2200" dirty="0"/>
              <a:t>When I was learning, this was the most confusing syntax aspects of C!</a:t>
            </a:r>
          </a:p>
          <a:p>
            <a:pPr lvl="2"/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Pointer Array to Strings (This is NOT a 2D array)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375626"/>
              </p:ext>
            </p:extLst>
          </p:nvPr>
        </p:nvGraphicFramePr>
        <p:xfrm>
          <a:off x="2483391" y="4287465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20148"/>
              </p:ext>
            </p:extLst>
          </p:nvPr>
        </p:nvGraphicFramePr>
        <p:xfrm>
          <a:off x="2483391" y="3429000"/>
          <a:ext cx="968732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3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070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29959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8730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29336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20589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560077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67238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3BD824D-51F1-B04C-A0FB-A1DED6BF5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84028"/>
              </p:ext>
            </p:extLst>
          </p:nvPr>
        </p:nvGraphicFramePr>
        <p:xfrm>
          <a:off x="2483391" y="2513695"/>
          <a:ext cx="620996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52710857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839014"/>
              </p:ext>
            </p:extLst>
          </p:nvPr>
        </p:nvGraphicFramePr>
        <p:xfrm>
          <a:off x="1150306" y="2989593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439444" y="2699115"/>
            <a:ext cx="1043947" cy="1773770"/>
            <a:chOff x="1439444" y="2699115"/>
            <a:chExt cx="1043947" cy="177377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439444" y="3915483"/>
              <a:ext cx="1043947" cy="5574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439444" y="3614352"/>
              <a:ext cx="1043947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601B52-F740-4447-A870-73F7F040BAB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439444" y="2699115"/>
              <a:ext cx="1043947" cy="5369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365138" y="2989593"/>
            <a:ext cx="821696" cy="1097237"/>
            <a:chOff x="200479" y="2805224"/>
            <a:chExt cx="821696" cy="10972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1DC7D0-40D2-4741-83AF-4F956CFB8530}"/>
                </a:ext>
              </a:extLst>
            </p:cNvPr>
            <p:cNvSpPr txBox="1"/>
            <p:nvPr/>
          </p:nvSpPr>
          <p:spPr>
            <a:xfrm>
              <a:off x="209132" y="280522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33018F-3314-9447-1CF2-6B7EB1B372AF}"/>
              </a:ext>
            </a:extLst>
          </p:cNvPr>
          <p:cNvGrpSpPr/>
          <p:nvPr/>
        </p:nvGrpSpPr>
        <p:grpSpPr>
          <a:xfrm>
            <a:off x="2024408" y="3889643"/>
            <a:ext cx="2851218" cy="385348"/>
            <a:chOff x="2024408" y="3889643"/>
            <a:chExt cx="2851218" cy="3853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3426D8-C80C-7E14-121D-95F27B6267F5}"/>
                </a:ext>
              </a:extLst>
            </p:cNvPr>
            <p:cNvSpPr txBox="1"/>
            <p:nvPr/>
          </p:nvSpPr>
          <p:spPr>
            <a:xfrm>
              <a:off x="2024408" y="3905659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[0][0]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30C953-1EC3-BFC4-26BC-A70DC2DA30A4}"/>
                </a:ext>
              </a:extLst>
            </p:cNvPr>
            <p:cNvSpPr txBox="1"/>
            <p:nvPr/>
          </p:nvSpPr>
          <p:spPr>
            <a:xfrm>
              <a:off x="3806102" y="3889643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[0][2]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242102-15C9-B328-65E2-566290C738BD}"/>
              </a:ext>
            </a:extLst>
          </p:cNvPr>
          <p:cNvGrpSpPr/>
          <p:nvPr/>
        </p:nvGrpSpPr>
        <p:grpSpPr>
          <a:xfrm>
            <a:off x="2032013" y="2821951"/>
            <a:ext cx="6994011" cy="400793"/>
            <a:chOff x="2032013" y="2821951"/>
            <a:chExt cx="6994011" cy="40079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D64D21-6461-35B9-F721-E9E68AD3CA94}"/>
                </a:ext>
              </a:extLst>
            </p:cNvPr>
            <p:cNvSpPr txBox="1"/>
            <p:nvPr/>
          </p:nvSpPr>
          <p:spPr>
            <a:xfrm>
              <a:off x="2032013" y="2853412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[2][0]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075208-D729-9E5C-8CE2-D57556993D95}"/>
                </a:ext>
              </a:extLst>
            </p:cNvPr>
            <p:cNvSpPr txBox="1"/>
            <p:nvPr/>
          </p:nvSpPr>
          <p:spPr>
            <a:xfrm>
              <a:off x="7845380" y="2821951"/>
              <a:ext cx="1180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[2][11]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701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EF07D-6BF8-5D8E-8EFA-4D77CBD08F4E}"/>
              </a:ext>
            </a:extLst>
          </p:cNvPr>
          <p:cNvSpPr/>
          <p:nvPr/>
        </p:nvSpPr>
        <p:spPr>
          <a:xfrm>
            <a:off x="898939" y="352482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115" name="Content Placeholder 114">
            <a:extLst>
              <a:ext uri="{FF2B5EF4-FFF2-40B4-BE49-F238E27FC236}">
                <a16:creationId xmlns:a16="http://schemas.microsoft.com/office/drawing/2014/main" id="{FCD35ED6-9D1A-F14B-8D5B-E3ED2DC49D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8992" y="508023"/>
            <a:ext cx="11139644" cy="25658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cs typeface="Consolas" panose="020B0609020204030204" pitchFamily="49" charset="0"/>
              </a:rPr>
              <a:t>Arguments are passed to main() as a pointer to an array of pointers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Conceptually: %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 ….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is the number of VALID elements (they point at something) 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usually </a:t>
            </a:r>
            <a:r>
              <a:rPr lang="en-US" sz="2000" dirty="0">
                <a:cs typeface="Courier New" panose="02070309020205020404" pitchFamily="49" charset="0"/>
              </a:rPr>
              <a:t>is the </a:t>
            </a:r>
            <a:r>
              <a:rPr lang="en-US" sz="2000" dirty="0">
                <a:solidFill>
                  <a:srgbClr val="7030A0"/>
                </a:solidFill>
              </a:rPr>
              <a:t>name</a:t>
            </a:r>
            <a:r>
              <a:rPr lang="en-US" sz="2000" dirty="0"/>
              <a:t> of the executable file (% </a:t>
            </a:r>
            <a:r>
              <a:rPr lang="en-US" sz="2000" dirty="0">
                <a:solidFill>
                  <a:srgbClr val="7030A0"/>
                </a:solidFill>
              </a:rPr>
              <a:t>./vim </a:t>
            </a:r>
            <a:r>
              <a:rPr lang="en-US" sz="2000" dirty="0" err="1"/>
              <a:t>file.c</a:t>
            </a:r>
            <a:r>
              <a:rPr lang="en-US" sz="2000" dirty="0"/>
              <a:t>)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/>
              <a:t> always contains a NULL (0)  sentinel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(or **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70C0"/>
                </a:solidFill>
              </a:rPr>
              <a:t>elements point at </a:t>
            </a:r>
            <a:r>
              <a:rPr lang="en-US" sz="2000" b="1" dirty="0">
                <a:solidFill>
                  <a:srgbClr val="0070C0"/>
                </a:solidFill>
              </a:rPr>
              <a:t>mutable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strings</a:t>
            </a:r>
            <a:r>
              <a:rPr lang="en-US" sz="2000" dirty="0">
                <a:solidFill>
                  <a:srgbClr val="0070C0"/>
                </a:solidFill>
              </a:rPr>
              <a:t>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13133-5933-E14E-B1BD-DC47C068875B}"/>
              </a:ext>
            </a:extLst>
          </p:cNvPr>
          <p:cNvSpPr txBox="1"/>
          <p:nvPr/>
        </p:nvSpPr>
        <p:spPr>
          <a:xfrm>
            <a:off x="26974" y="4210839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2838E-E9F6-7F41-8A41-140862B98FF9}"/>
              </a:ext>
            </a:extLst>
          </p:cNvPr>
          <p:cNvSpPr txBox="1"/>
          <p:nvPr/>
        </p:nvSpPr>
        <p:spPr>
          <a:xfrm>
            <a:off x="30011" y="3869299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C928C-B33A-E748-ACFC-34C7FAB66B60}"/>
              </a:ext>
            </a:extLst>
          </p:cNvPr>
          <p:cNvSpPr/>
          <p:nvPr/>
        </p:nvSpPr>
        <p:spPr>
          <a:xfrm>
            <a:off x="910651" y="3869300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CA512-89A2-6C4D-B3E4-7524EA6E4F16}"/>
              </a:ext>
            </a:extLst>
          </p:cNvPr>
          <p:cNvSpPr txBox="1"/>
          <p:nvPr/>
        </p:nvSpPr>
        <p:spPr>
          <a:xfrm>
            <a:off x="5553" y="353285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ADC5-CF25-7C4D-AA95-B20FBF8AB93C}"/>
              </a:ext>
            </a:extLst>
          </p:cNvPr>
          <p:cNvSpPr/>
          <p:nvPr/>
        </p:nvSpPr>
        <p:spPr>
          <a:xfrm>
            <a:off x="909776" y="422519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6F7EE2-08ED-F94F-919E-EC106E8B6C8E}"/>
              </a:ext>
            </a:extLst>
          </p:cNvPr>
          <p:cNvSpPr txBox="1"/>
          <p:nvPr/>
        </p:nvSpPr>
        <p:spPr>
          <a:xfrm>
            <a:off x="71243" y="6228442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9301F-9683-FB46-8D49-FF5EFA9C7C49}"/>
              </a:ext>
            </a:extLst>
          </p:cNvPr>
          <p:cNvSpPr/>
          <p:nvPr/>
        </p:nvSpPr>
        <p:spPr>
          <a:xfrm>
            <a:off x="749636" y="6223229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9C6AE2-C34F-4641-9852-204119F9BDEA}"/>
              </a:ext>
            </a:extLst>
          </p:cNvPr>
          <p:cNvSpPr txBox="1"/>
          <p:nvPr/>
        </p:nvSpPr>
        <p:spPr>
          <a:xfrm>
            <a:off x="71243" y="5766726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500BFF-DC5C-4049-B6C3-D6EF820D209E}"/>
              </a:ext>
            </a:extLst>
          </p:cNvPr>
          <p:cNvSpPr/>
          <p:nvPr/>
        </p:nvSpPr>
        <p:spPr>
          <a:xfrm>
            <a:off x="749636" y="576151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95566-379C-8812-4B7A-84AAB90F5F7A}"/>
              </a:ext>
            </a:extLst>
          </p:cNvPr>
          <p:cNvSpPr txBox="1"/>
          <p:nvPr/>
        </p:nvSpPr>
        <p:spPr>
          <a:xfrm>
            <a:off x="4125883" y="3517308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FF4B0-D656-DEB7-8E40-6CE642C7045E}"/>
              </a:ext>
            </a:extLst>
          </p:cNvPr>
          <p:cNvSpPr txBox="1"/>
          <p:nvPr/>
        </p:nvSpPr>
        <p:spPr>
          <a:xfrm>
            <a:off x="0" y="3204427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185A9-B2C3-B30E-1CB9-697E8754667D}"/>
              </a:ext>
            </a:extLst>
          </p:cNvPr>
          <p:cNvSpPr/>
          <p:nvPr/>
        </p:nvSpPr>
        <p:spPr>
          <a:xfrm>
            <a:off x="896509" y="3146486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878226-EC01-B134-B503-FEAEBCAE7458}"/>
              </a:ext>
            </a:extLst>
          </p:cNvPr>
          <p:cNvCxnSpPr>
            <a:cxnSpLocks/>
          </p:cNvCxnSpPr>
          <p:nvPr/>
        </p:nvCxnSpPr>
        <p:spPr>
          <a:xfrm flipV="1">
            <a:off x="989873" y="4574556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67191-C8DA-70F9-F368-B4DCFF553B01}"/>
              </a:ext>
            </a:extLst>
          </p:cNvPr>
          <p:cNvCxnSpPr>
            <a:cxnSpLocks/>
          </p:cNvCxnSpPr>
          <p:nvPr/>
        </p:nvCxnSpPr>
        <p:spPr>
          <a:xfrm>
            <a:off x="1545100" y="4466522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1D81E-CE7C-5491-5344-B05549E5599B}"/>
              </a:ext>
            </a:extLst>
          </p:cNvPr>
          <p:cNvCxnSpPr>
            <a:cxnSpLocks/>
          </p:cNvCxnSpPr>
          <p:nvPr/>
        </p:nvCxnSpPr>
        <p:spPr>
          <a:xfrm>
            <a:off x="1366717" y="4061575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98EEE-3AED-5D23-0B6E-59FFE08611BD}"/>
              </a:ext>
            </a:extLst>
          </p:cNvPr>
          <p:cNvCxnSpPr>
            <a:cxnSpLocks/>
          </p:cNvCxnSpPr>
          <p:nvPr/>
        </p:nvCxnSpPr>
        <p:spPr>
          <a:xfrm>
            <a:off x="1366717" y="3710247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C5D6AA1-0625-AC61-9512-5B4AC11783DC}"/>
              </a:ext>
            </a:extLst>
          </p:cNvPr>
          <p:cNvSpPr txBox="1"/>
          <p:nvPr/>
        </p:nvSpPr>
        <p:spPr>
          <a:xfrm>
            <a:off x="7325236" y="4236982"/>
            <a:ext cx="460254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*(argv+0));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*(argv+1));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*(argv+2));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6AA9E-2D7E-2764-F685-522F19A6FEF3}"/>
              </a:ext>
            </a:extLst>
          </p:cNvPr>
          <p:cNvSpPr/>
          <p:nvPr/>
        </p:nvSpPr>
        <p:spPr>
          <a:xfrm>
            <a:off x="2179421" y="632605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699AAB-8683-697B-8F56-8795663D1904}"/>
              </a:ext>
            </a:extLst>
          </p:cNvPr>
          <p:cNvSpPr/>
          <p:nvPr/>
        </p:nvSpPr>
        <p:spPr>
          <a:xfrm>
            <a:off x="2545641" y="632605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24857-384E-1CC6-E22C-231DE4795D7E}"/>
              </a:ext>
            </a:extLst>
          </p:cNvPr>
          <p:cNvSpPr/>
          <p:nvPr/>
        </p:nvSpPr>
        <p:spPr>
          <a:xfrm>
            <a:off x="293441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B9D5-B0EA-EF55-D9DC-EAD2B47DDC0C}"/>
              </a:ext>
            </a:extLst>
          </p:cNvPr>
          <p:cNvSpPr/>
          <p:nvPr/>
        </p:nvSpPr>
        <p:spPr>
          <a:xfrm>
            <a:off x="3323193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18172-BA40-19C3-C5A9-BCB293D85002}"/>
              </a:ext>
            </a:extLst>
          </p:cNvPr>
          <p:cNvSpPr/>
          <p:nvPr/>
        </p:nvSpPr>
        <p:spPr>
          <a:xfrm>
            <a:off x="3711969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E01925-9DF5-556B-B8E4-3CAC6F33B2BB}"/>
              </a:ext>
            </a:extLst>
          </p:cNvPr>
          <p:cNvSpPr/>
          <p:nvPr/>
        </p:nvSpPr>
        <p:spPr>
          <a:xfrm>
            <a:off x="4100745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97801-C674-5750-7238-CEFFF761097F}"/>
              </a:ext>
            </a:extLst>
          </p:cNvPr>
          <p:cNvSpPr/>
          <p:nvPr/>
        </p:nvSpPr>
        <p:spPr>
          <a:xfrm>
            <a:off x="4489521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58DCF-591C-5979-48B4-D933BF3D9223}"/>
              </a:ext>
            </a:extLst>
          </p:cNvPr>
          <p:cNvSpPr/>
          <p:nvPr/>
        </p:nvSpPr>
        <p:spPr>
          <a:xfrm>
            <a:off x="487829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7ADED6-83AB-2820-513D-AC7902C6B5BF}"/>
              </a:ext>
            </a:extLst>
          </p:cNvPr>
          <p:cNvSpPr/>
          <p:nvPr/>
        </p:nvSpPr>
        <p:spPr>
          <a:xfrm>
            <a:off x="5259554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3001E2-F5D9-786B-E5BD-12F565573F8B}"/>
              </a:ext>
            </a:extLst>
          </p:cNvPr>
          <p:cNvSpPr/>
          <p:nvPr/>
        </p:nvSpPr>
        <p:spPr>
          <a:xfrm>
            <a:off x="563876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924C8-9086-EE8D-7ED4-3ABD35D80E07}"/>
              </a:ext>
            </a:extLst>
          </p:cNvPr>
          <p:cNvSpPr/>
          <p:nvPr/>
        </p:nvSpPr>
        <p:spPr>
          <a:xfrm>
            <a:off x="2726901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5EEDEA-401B-5D87-0DD5-5A3AC88F92B8}"/>
              </a:ext>
            </a:extLst>
          </p:cNvPr>
          <p:cNvSpPr/>
          <p:nvPr/>
        </p:nvSpPr>
        <p:spPr>
          <a:xfrm>
            <a:off x="3108158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5011CF-32B2-78F8-BBB2-A9F33D76AD78}"/>
              </a:ext>
            </a:extLst>
          </p:cNvPr>
          <p:cNvSpPr/>
          <p:nvPr/>
        </p:nvSpPr>
        <p:spPr>
          <a:xfrm>
            <a:off x="3487371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AC63AC-AF3F-47D4-85DD-FB34A4B05496}"/>
              </a:ext>
            </a:extLst>
          </p:cNvPr>
          <p:cNvSpPr/>
          <p:nvPr/>
        </p:nvSpPr>
        <p:spPr>
          <a:xfrm>
            <a:off x="2821754" y="370360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1A6B-14B6-AB74-85EE-E391C5C07AD4}"/>
              </a:ext>
            </a:extLst>
          </p:cNvPr>
          <p:cNvSpPr/>
          <p:nvPr/>
        </p:nvSpPr>
        <p:spPr>
          <a:xfrm>
            <a:off x="3200967" y="370360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C5B440-AC59-9BFF-7965-B2F28DFB70BC}"/>
              </a:ext>
            </a:extLst>
          </p:cNvPr>
          <p:cNvGrpSpPr/>
          <p:nvPr/>
        </p:nvGrpSpPr>
        <p:grpSpPr>
          <a:xfrm>
            <a:off x="2370050" y="5566671"/>
            <a:ext cx="3819114" cy="759381"/>
            <a:chOff x="2370050" y="5566671"/>
            <a:chExt cx="3819114" cy="75938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DC8B-68FE-07D1-E2AC-5A1A8716B38A}"/>
                </a:ext>
              </a:extLst>
            </p:cNvPr>
            <p:cNvSpPr txBox="1"/>
            <p:nvPr/>
          </p:nvSpPr>
          <p:spPr>
            <a:xfrm>
              <a:off x="4738126" y="5566671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4A8FB3-9A77-FF28-072C-139CF96264E1}"/>
                </a:ext>
              </a:extLst>
            </p:cNvPr>
            <p:cNvSpPr txBox="1"/>
            <p:nvPr/>
          </p:nvSpPr>
          <p:spPr>
            <a:xfrm>
              <a:off x="2414564" y="5663965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EEDB628-14C9-8C99-7CB0-72C5040D0417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2370050" y="5976851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C77701E-3016-14F6-B91D-B66D919500F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5191422" y="5840742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22EA81-FAFE-B99B-9FF6-0C5A80C7EAA5}"/>
              </a:ext>
            </a:extLst>
          </p:cNvPr>
          <p:cNvGrpSpPr/>
          <p:nvPr/>
        </p:nvGrpSpPr>
        <p:grpSpPr>
          <a:xfrm>
            <a:off x="2986450" y="3053874"/>
            <a:ext cx="1495552" cy="662087"/>
            <a:chOff x="2986450" y="3053874"/>
            <a:chExt cx="1495552" cy="66208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261967-94B2-7B5C-25FA-91F808AB77F4}"/>
                </a:ext>
              </a:extLst>
            </p:cNvPr>
            <p:cNvSpPr txBox="1"/>
            <p:nvPr/>
          </p:nvSpPr>
          <p:spPr>
            <a:xfrm>
              <a:off x="3030964" y="305387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B37DC-E3EF-7017-B50C-87A93B9E0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04DF-4070-52BC-DAC5-9FB13F4AEA96}"/>
              </a:ext>
            </a:extLst>
          </p:cNvPr>
          <p:cNvGrpSpPr/>
          <p:nvPr/>
        </p:nvGrpSpPr>
        <p:grpSpPr>
          <a:xfrm>
            <a:off x="3271160" y="4403400"/>
            <a:ext cx="1495552" cy="662087"/>
            <a:chOff x="3271160" y="4403400"/>
            <a:chExt cx="1495552" cy="6620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5EEC79-EFDE-D892-51FB-8D800142E61E}"/>
                </a:ext>
              </a:extLst>
            </p:cNvPr>
            <p:cNvSpPr txBox="1"/>
            <p:nvPr/>
          </p:nvSpPr>
          <p:spPr>
            <a:xfrm>
              <a:off x="3315674" y="4403400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</a:t>
              </a:r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2C0850-10EE-D2D1-D58B-A64381750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728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uiExpand="1" build="p" animBg="1"/>
      <p:bldP spid="9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EF07D-6BF8-5D8E-8EFA-4D77CBD08F4E}"/>
              </a:ext>
            </a:extLst>
          </p:cNvPr>
          <p:cNvSpPr/>
          <p:nvPr/>
        </p:nvSpPr>
        <p:spPr>
          <a:xfrm>
            <a:off x="1057822" y="101637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53284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4C38B-9824-390C-22AE-77FA09A7149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2189" y="2843581"/>
            <a:ext cx="5578760" cy="39891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[0][0]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**(argv+0)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**(argv+0)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[0][8]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*(*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+ 8)</a:t>
            </a:r>
          </a:p>
          <a:p>
            <a:pPr marL="0" indent="0">
              <a:buNone/>
            </a:pP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**(argv+0)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*(pt+8)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*(*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+ 8)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13133-5933-E14E-B1BD-DC47C068875B}"/>
              </a:ext>
            </a:extLst>
          </p:cNvPr>
          <p:cNvSpPr txBox="1"/>
          <p:nvPr/>
        </p:nvSpPr>
        <p:spPr>
          <a:xfrm>
            <a:off x="185857" y="170239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2838E-E9F6-7F41-8A41-140862B98FF9}"/>
              </a:ext>
            </a:extLst>
          </p:cNvPr>
          <p:cNvSpPr txBox="1"/>
          <p:nvPr/>
        </p:nvSpPr>
        <p:spPr>
          <a:xfrm>
            <a:off x="188894" y="136085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C928C-B33A-E748-ACFC-34C7FAB66B60}"/>
              </a:ext>
            </a:extLst>
          </p:cNvPr>
          <p:cNvSpPr/>
          <p:nvPr/>
        </p:nvSpPr>
        <p:spPr>
          <a:xfrm>
            <a:off x="1069534" y="136085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CA512-89A2-6C4D-B3E4-7524EA6E4F16}"/>
              </a:ext>
            </a:extLst>
          </p:cNvPr>
          <p:cNvSpPr txBox="1"/>
          <p:nvPr/>
        </p:nvSpPr>
        <p:spPr>
          <a:xfrm>
            <a:off x="164436" y="1024405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ADC5-CF25-7C4D-AA95-B20FBF8AB93C}"/>
              </a:ext>
            </a:extLst>
          </p:cNvPr>
          <p:cNvSpPr/>
          <p:nvPr/>
        </p:nvSpPr>
        <p:spPr>
          <a:xfrm>
            <a:off x="1068659" y="171674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6F7EE2-08ED-F94F-919E-EC106E8B6C8E}"/>
              </a:ext>
            </a:extLst>
          </p:cNvPr>
          <p:cNvSpPr txBox="1"/>
          <p:nvPr/>
        </p:nvSpPr>
        <p:spPr>
          <a:xfrm>
            <a:off x="230126" y="3719997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9301F-9683-FB46-8D49-FF5EFA9C7C49}"/>
              </a:ext>
            </a:extLst>
          </p:cNvPr>
          <p:cNvSpPr/>
          <p:nvPr/>
        </p:nvSpPr>
        <p:spPr>
          <a:xfrm>
            <a:off x="908519" y="371478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9C6AE2-C34F-4641-9852-204119F9BDEA}"/>
              </a:ext>
            </a:extLst>
          </p:cNvPr>
          <p:cNvSpPr txBox="1"/>
          <p:nvPr/>
        </p:nvSpPr>
        <p:spPr>
          <a:xfrm>
            <a:off x="230126" y="3258281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500BFF-DC5C-4049-B6C3-D6EF820D209E}"/>
              </a:ext>
            </a:extLst>
          </p:cNvPr>
          <p:cNvSpPr/>
          <p:nvPr/>
        </p:nvSpPr>
        <p:spPr>
          <a:xfrm>
            <a:off x="908519" y="325306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95566-379C-8812-4B7A-84AAB90F5F7A}"/>
              </a:ext>
            </a:extLst>
          </p:cNvPr>
          <p:cNvSpPr txBox="1"/>
          <p:nvPr/>
        </p:nvSpPr>
        <p:spPr>
          <a:xfrm>
            <a:off x="4284766" y="1008863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FF4B0-D656-DEB7-8E40-6CE642C7045E}"/>
              </a:ext>
            </a:extLst>
          </p:cNvPr>
          <p:cNvSpPr txBox="1"/>
          <p:nvPr/>
        </p:nvSpPr>
        <p:spPr>
          <a:xfrm>
            <a:off x="158883" y="69598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185A9-B2C3-B30E-1CB9-697E8754667D}"/>
              </a:ext>
            </a:extLst>
          </p:cNvPr>
          <p:cNvSpPr/>
          <p:nvPr/>
        </p:nvSpPr>
        <p:spPr>
          <a:xfrm>
            <a:off x="1055392" y="638041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878226-EC01-B134-B503-FEAEBCAE7458}"/>
              </a:ext>
            </a:extLst>
          </p:cNvPr>
          <p:cNvCxnSpPr>
            <a:cxnSpLocks/>
          </p:cNvCxnSpPr>
          <p:nvPr/>
        </p:nvCxnSpPr>
        <p:spPr>
          <a:xfrm flipV="1">
            <a:off x="1148756" y="2066111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67191-C8DA-70F9-F368-B4DCFF553B01}"/>
              </a:ext>
            </a:extLst>
          </p:cNvPr>
          <p:cNvCxnSpPr>
            <a:cxnSpLocks/>
          </p:cNvCxnSpPr>
          <p:nvPr/>
        </p:nvCxnSpPr>
        <p:spPr>
          <a:xfrm>
            <a:off x="1703983" y="1958077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1D81E-CE7C-5491-5344-B05549E5599B}"/>
              </a:ext>
            </a:extLst>
          </p:cNvPr>
          <p:cNvCxnSpPr>
            <a:cxnSpLocks/>
          </p:cNvCxnSpPr>
          <p:nvPr/>
        </p:nvCxnSpPr>
        <p:spPr>
          <a:xfrm>
            <a:off x="1525600" y="1553130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98EEE-3AED-5D23-0B6E-59FFE08611BD}"/>
              </a:ext>
            </a:extLst>
          </p:cNvPr>
          <p:cNvCxnSpPr>
            <a:cxnSpLocks/>
          </p:cNvCxnSpPr>
          <p:nvPr/>
        </p:nvCxnSpPr>
        <p:spPr>
          <a:xfrm>
            <a:off x="1525600" y="1201802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6AA9E-2D7E-2764-F685-522F19A6FEF3}"/>
              </a:ext>
            </a:extLst>
          </p:cNvPr>
          <p:cNvSpPr/>
          <p:nvPr/>
        </p:nvSpPr>
        <p:spPr>
          <a:xfrm>
            <a:off x="2338304" y="38176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699AAB-8683-697B-8F56-8795663D1904}"/>
              </a:ext>
            </a:extLst>
          </p:cNvPr>
          <p:cNvSpPr/>
          <p:nvPr/>
        </p:nvSpPr>
        <p:spPr>
          <a:xfrm>
            <a:off x="2704524" y="38176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24857-384E-1CC6-E22C-231DE4795D7E}"/>
              </a:ext>
            </a:extLst>
          </p:cNvPr>
          <p:cNvSpPr/>
          <p:nvPr/>
        </p:nvSpPr>
        <p:spPr>
          <a:xfrm>
            <a:off x="309330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B9D5-B0EA-EF55-D9DC-EAD2B47DDC0C}"/>
              </a:ext>
            </a:extLst>
          </p:cNvPr>
          <p:cNvSpPr/>
          <p:nvPr/>
        </p:nvSpPr>
        <p:spPr>
          <a:xfrm>
            <a:off x="3482076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18172-BA40-19C3-C5A9-BCB293D85002}"/>
              </a:ext>
            </a:extLst>
          </p:cNvPr>
          <p:cNvSpPr/>
          <p:nvPr/>
        </p:nvSpPr>
        <p:spPr>
          <a:xfrm>
            <a:off x="3870852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E01925-9DF5-556B-B8E4-3CAC6F33B2BB}"/>
              </a:ext>
            </a:extLst>
          </p:cNvPr>
          <p:cNvSpPr/>
          <p:nvPr/>
        </p:nvSpPr>
        <p:spPr>
          <a:xfrm>
            <a:off x="4259628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97801-C674-5750-7238-CEFFF761097F}"/>
              </a:ext>
            </a:extLst>
          </p:cNvPr>
          <p:cNvSpPr/>
          <p:nvPr/>
        </p:nvSpPr>
        <p:spPr>
          <a:xfrm>
            <a:off x="4648404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58DCF-591C-5979-48B4-D933BF3D9223}"/>
              </a:ext>
            </a:extLst>
          </p:cNvPr>
          <p:cNvSpPr/>
          <p:nvPr/>
        </p:nvSpPr>
        <p:spPr>
          <a:xfrm>
            <a:off x="503718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7ADED6-83AB-2820-513D-AC7902C6B5BF}"/>
              </a:ext>
            </a:extLst>
          </p:cNvPr>
          <p:cNvSpPr/>
          <p:nvPr/>
        </p:nvSpPr>
        <p:spPr>
          <a:xfrm>
            <a:off x="5418437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3001E2-F5D9-786B-E5BD-12F565573F8B}"/>
              </a:ext>
            </a:extLst>
          </p:cNvPr>
          <p:cNvSpPr/>
          <p:nvPr/>
        </p:nvSpPr>
        <p:spPr>
          <a:xfrm>
            <a:off x="579765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924C8-9086-EE8D-7ED4-3ABD35D80E07}"/>
              </a:ext>
            </a:extLst>
          </p:cNvPr>
          <p:cNvSpPr/>
          <p:nvPr/>
        </p:nvSpPr>
        <p:spPr>
          <a:xfrm>
            <a:off x="2885784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5EEDEA-401B-5D87-0DD5-5A3AC88F92B8}"/>
              </a:ext>
            </a:extLst>
          </p:cNvPr>
          <p:cNvSpPr/>
          <p:nvPr/>
        </p:nvSpPr>
        <p:spPr>
          <a:xfrm>
            <a:off x="3267041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5011CF-32B2-78F8-BBB2-A9F33D76AD78}"/>
              </a:ext>
            </a:extLst>
          </p:cNvPr>
          <p:cNvSpPr/>
          <p:nvPr/>
        </p:nvSpPr>
        <p:spPr>
          <a:xfrm>
            <a:off x="3646254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AC63AC-AF3F-47D4-85DD-FB34A4B05496}"/>
              </a:ext>
            </a:extLst>
          </p:cNvPr>
          <p:cNvSpPr/>
          <p:nvPr/>
        </p:nvSpPr>
        <p:spPr>
          <a:xfrm>
            <a:off x="2980637" y="119515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1A6B-14B6-AB74-85EE-E391C5C07AD4}"/>
              </a:ext>
            </a:extLst>
          </p:cNvPr>
          <p:cNvSpPr/>
          <p:nvPr/>
        </p:nvSpPr>
        <p:spPr>
          <a:xfrm>
            <a:off x="3359850" y="119515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C5B440-AC59-9BFF-7965-B2F28DFB70BC}"/>
              </a:ext>
            </a:extLst>
          </p:cNvPr>
          <p:cNvGrpSpPr/>
          <p:nvPr/>
        </p:nvGrpSpPr>
        <p:grpSpPr>
          <a:xfrm>
            <a:off x="2539087" y="3065254"/>
            <a:ext cx="3310933" cy="776278"/>
            <a:chOff x="2528933" y="3041329"/>
            <a:chExt cx="3310933" cy="77627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DC8B-68FE-07D1-E2AC-5A1A8716B38A}"/>
                </a:ext>
              </a:extLst>
            </p:cNvPr>
            <p:cNvSpPr txBox="1"/>
            <p:nvPr/>
          </p:nvSpPr>
          <p:spPr>
            <a:xfrm>
              <a:off x="4388828" y="3041329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4A8FB3-9A77-FF28-072C-139CF96264E1}"/>
                </a:ext>
              </a:extLst>
            </p:cNvPr>
            <p:cNvSpPr txBox="1"/>
            <p:nvPr/>
          </p:nvSpPr>
          <p:spPr>
            <a:xfrm>
              <a:off x="2724721" y="3194148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EEDB628-14C9-8C99-7CB0-72C5040D0417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2528933" y="346840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C77701E-3016-14F6-B91D-B66D919500F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5350305" y="3332297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22EA81-FAFE-B99B-9FF6-0C5A80C7EAA5}"/>
              </a:ext>
            </a:extLst>
          </p:cNvPr>
          <p:cNvGrpSpPr/>
          <p:nvPr/>
        </p:nvGrpSpPr>
        <p:grpSpPr>
          <a:xfrm>
            <a:off x="3145333" y="545429"/>
            <a:ext cx="3521748" cy="662087"/>
            <a:chOff x="2986450" y="3053874"/>
            <a:chExt cx="3521748" cy="66208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261967-94B2-7B5C-25FA-91F808AB77F4}"/>
                </a:ext>
              </a:extLst>
            </p:cNvPr>
            <p:cNvSpPr txBox="1"/>
            <p:nvPr/>
          </p:nvSpPr>
          <p:spPr>
            <a:xfrm>
              <a:off x="3030964" y="305387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 or 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B37DC-E3EF-7017-B50C-87A93B9E0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04DF-4070-52BC-DAC5-9FB13F4AEA96}"/>
              </a:ext>
            </a:extLst>
          </p:cNvPr>
          <p:cNvGrpSpPr/>
          <p:nvPr/>
        </p:nvGrpSpPr>
        <p:grpSpPr>
          <a:xfrm>
            <a:off x="3430043" y="1894955"/>
            <a:ext cx="4028297" cy="662087"/>
            <a:chOff x="3271160" y="4403400"/>
            <a:chExt cx="4028297" cy="6620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5EEC79-EFDE-D892-51FB-8D800142E61E}"/>
                </a:ext>
              </a:extLst>
            </p:cNvPr>
            <p:cNvSpPr txBox="1"/>
            <p:nvPr/>
          </p:nvSpPr>
          <p:spPr>
            <a:xfrm>
              <a:off x="3315674" y="4403400"/>
              <a:ext cx="398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 or 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+ 1)+1)</a:t>
              </a:r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2C0850-10EE-D2D1-D58B-A64381750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606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9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E42CF2B-D32F-7246-ABB2-48AD6F40D1BB}"/>
              </a:ext>
            </a:extLst>
          </p:cNvPr>
          <p:cNvSpPr/>
          <p:nvPr/>
        </p:nvSpPr>
        <p:spPr bwMode="auto">
          <a:xfrm>
            <a:off x="7055144" y="4203672"/>
            <a:ext cx="466936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while ((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!= NULL)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while (*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!= '\0')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CC3B252-BD6D-44F8-0106-A02DAA859672}"/>
              </a:ext>
            </a:extLst>
          </p:cNvPr>
          <p:cNvSpPr/>
          <p:nvPr/>
        </p:nvSpPr>
        <p:spPr bwMode="auto">
          <a:xfrm>
            <a:off x="678698" y="4312019"/>
            <a:ext cx="5690139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for 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!= NULL;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    for (int j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 != '\0';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64F7A-D72F-3FD0-B4F1-73CFF5B1F00C}"/>
              </a:ext>
            </a:extLst>
          </p:cNvPr>
          <p:cNvSpPr/>
          <p:nvPr/>
        </p:nvSpPr>
        <p:spPr>
          <a:xfrm>
            <a:off x="3315028" y="1005318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3B8B2-744D-F3AB-9B38-265392DAB38A}"/>
              </a:ext>
            </a:extLst>
          </p:cNvPr>
          <p:cNvSpPr txBox="1"/>
          <p:nvPr/>
        </p:nvSpPr>
        <p:spPr>
          <a:xfrm>
            <a:off x="2443063" y="169133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3F72D-BABF-2278-F9C7-1571B3A38264}"/>
              </a:ext>
            </a:extLst>
          </p:cNvPr>
          <p:cNvSpPr txBox="1"/>
          <p:nvPr/>
        </p:nvSpPr>
        <p:spPr>
          <a:xfrm>
            <a:off x="2446100" y="134979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EACFA6-0C5C-FA6D-5B41-6ABF0A0279D1}"/>
              </a:ext>
            </a:extLst>
          </p:cNvPr>
          <p:cNvSpPr/>
          <p:nvPr/>
        </p:nvSpPr>
        <p:spPr>
          <a:xfrm>
            <a:off x="3326740" y="134979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B292FC-C979-4736-5BDE-3A3F2945F10A}"/>
              </a:ext>
            </a:extLst>
          </p:cNvPr>
          <p:cNvSpPr txBox="1"/>
          <p:nvPr/>
        </p:nvSpPr>
        <p:spPr>
          <a:xfrm>
            <a:off x="2421642" y="101334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180CA-5A2F-49EE-68E0-C4AC71F36761}"/>
              </a:ext>
            </a:extLst>
          </p:cNvPr>
          <p:cNvSpPr/>
          <p:nvPr/>
        </p:nvSpPr>
        <p:spPr>
          <a:xfrm>
            <a:off x="3325865" y="1705688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D4058-C3D0-8A9F-0542-A08EA6EBECAB}"/>
              </a:ext>
            </a:extLst>
          </p:cNvPr>
          <p:cNvSpPr txBox="1"/>
          <p:nvPr/>
        </p:nvSpPr>
        <p:spPr>
          <a:xfrm>
            <a:off x="2487332" y="3708936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C3561-7788-E5D7-1240-3D3E583A72BD}"/>
              </a:ext>
            </a:extLst>
          </p:cNvPr>
          <p:cNvSpPr/>
          <p:nvPr/>
        </p:nvSpPr>
        <p:spPr>
          <a:xfrm>
            <a:off x="3165725" y="37037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85A7D-9AFF-427E-7B6A-3A0788FECB7A}"/>
              </a:ext>
            </a:extLst>
          </p:cNvPr>
          <p:cNvSpPr txBox="1"/>
          <p:nvPr/>
        </p:nvSpPr>
        <p:spPr>
          <a:xfrm>
            <a:off x="2487332" y="3247220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DB4C0-FEB5-90EC-77F4-3194CA828552}"/>
              </a:ext>
            </a:extLst>
          </p:cNvPr>
          <p:cNvSpPr/>
          <p:nvPr/>
        </p:nvSpPr>
        <p:spPr>
          <a:xfrm>
            <a:off x="3165725" y="32420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1B778-1699-6996-F4E0-450510D944DA}"/>
              </a:ext>
            </a:extLst>
          </p:cNvPr>
          <p:cNvSpPr txBox="1"/>
          <p:nvPr/>
        </p:nvSpPr>
        <p:spPr>
          <a:xfrm>
            <a:off x="6541972" y="997802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13636-D5CC-E26A-0341-F0C11C0E44AF}"/>
              </a:ext>
            </a:extLst>
          </p:cNvPr>
          <p:cNvSpPr txBox="1"/>
          <p:nvPr/>
        </p:nvSpPr>
        <p:spPr>
          <a:xfrm>
            <a:off x="2416089" y="684921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3380EC-3554-2F70-CFD2-CE9E4ED33CAB}"/>
              </a:ext>
            </a:extLst>
          </p:cNvPr>
          <p:cNvSpPr/>
          <p:nvPr/>
        </p:nvSpPr>
        <p:spPr>
          <a:xfrm>
            <a:off x="3312598" y="626980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DA7DE6-D29F-7634-52B8-9DE0D8F9A992}"/>
              </a:ext>
            </a:extLst>
          </p:cNvPr>
          <p:cNvCxnSpPr>
            <a:cxnSpLocks/>
          </p:cNvCxnSpPr>
          <p:nvPr/>
        </p:nvCxnSpPr>
        <p:spPr>
          <a:xfrm flipV="1">
            <a:off x="3405962" y="2055050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FAAC15-464D-9CED-D2F0-9E02F1497376}"/>
              </a:ext>
            </a:extLst>
          </p:cNvPr>
          <p:cNvCxnSpPr>
            <a:cxnSpLocks/>
          </p:cNvCxnSpPr>
          <p:nvPr/>
        </p:nvCxnSpPr>
        <p:spPr>
          <a:xfrm>
            <a:off x="3961189" y="1947016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5EDBA1-0C56-A1B3-8F67-4A7A0022E77C}"/>
              </a:ext>
            </a:extLst>
          </p:cNvPr>
          <p:cNvCxnSpPr>
            <a:cxnSpLocks/>
          </p:cNvCxnSpPr>
          <p:nvPr/>
        </p:nvCxnSpPr>
        <p:spPr>
          <a:xfrm>
            <a:off x="3782806" y="1542069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2AC0E5-0BB9-42A1-A01F-F9526366C147}"/>
              </a:ext>
            </a:extLst>
          </p:cNvPr>
          <p:cNvCxnSpPr>
            <a:cxnSpLocks/>
          </p:cNvCxnSpPr>
          <p:nvPr/>
        </p:nvCxnSpPr>
        <p:spPr>
          <a:xfrm>
            <a:off x="3782806" y="1190741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73FA7D4-B522-0451-0CEE-5D620ADC87D9}"/>
              </a:ext>
            </a:extLst>
          </p:cNvPr>
          <p:cNvSpPr/>
          <p:nvPr/>
        </p:nvSpPr>
        <p:spPr>
          <a:xfrm>
            <a:off x="4595510" y="380654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68C6F2-3F57-F459-A541-47657CE9D976}"/>
              </a:ext>
            </a:extLst>
          </p:cNvPr>
          <p:cNvSpPr/>
          <p:nvPr/>
        </p:nvSpPr>
        <p:spPr>
          <a:xfrm>
            <a:off x="4961730" y="380654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A615A-C2CF-3585-C53E-FDD046C21A36}"/>
              </a:ext>
            </a:extLst>
          </p:cNvPr>
          <p:cNvSpPr/>
          <p:nvPr/>
        </p:nvSpPr>
        <p:spPr>
          <a:xfrm>
            <a:off x="535050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A28BA0-A5F0-DECE-7AF8-1FE35EAF75D4}"/>
              </a:ext>
            </a:extLst>
          </p:cNvPr>
          <p:cNvSpPr/>
          <p:nvPr/>
        </p:nvSpPr>
        <p:spPr>
          <a:xfrm>
            <a:off x="5739282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87588-D4A2-39E8-12DA-BD4DE6A00A48}"/>
              </a:ext>
            </a:extLst>
          </p:cNvPr>
          <p:cNvSpPr/>
          <p:nvPr/>
        </p:nvSpPr>
        <p:spPr>
          <a:xfrm>
            <a:off x="6128058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40C1FA-5947-9752-8B13-9C6D754C1538}"/>
              </a:ext>
            </a:extLst>
          </p:cNvPr>
          <p:cNvSpPr/>
          <p:nvPr/>
        </p:nvSpPr>
        <p:spPr>
          <a:xfrm>
            <a:off x="6516834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9A0257-F356-7002-E8FA-11EFBE33807A}"/>
              </a:ext>
            </a:extLst>
          </p:cNvPr>
          <p:cNvSpPr/>
          <p:nvPr/>
        </p:nvSpPr>
        <p:spPr>
          <a:xfrm>
            <a:off x="6905610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4AD597-8A06-8CA2-AD52-359E3A8ECC44}"/>
              </a:ext>
            </a:extLst>
          </p:cNvPr>
          <p:cNvSpPr/>
          <p:nvPr/>
        </p:nvSpPr>
        <p:spPr>
          <a:xfrm>
            <a:off x="729438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DAC273-F88D-991F-B1CB-81E8EDE81228}"/>
              </a:ext>
            </a:extLst>
          </p:cNvPr>
          <p:cNvSpPr/>
          <p:nvPr/>
        </p:nvSpPr>
        <p:spPr>
          <a:xfrm>
            <a:off x="7675643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FF3486-3452-E268-1C29-0732E9D7A414}"/>
              </a:ext>
            </a:extLst>
          </p:cNvPr>
          <p:cNvSpPr/>
          <p:nvPr/>
        </p:nvSpPr>
        <p:spPr>
          <a:xfrm>
            <a:off x="805485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9EE4D9-DDEA-3546-0FC7-DE3C6328F772}"/>
              </a:ext>
            </a:extLst>
          </p:cNvPr>
          <p:cNvSpPr/>
          <p:nvPr/>
        </p:nvSpPr>
        <p:spPr>
          <a:xfrm>
            <a:off x="5142990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D64079-C7A4-FB82-30B9-8AC880E4CC35}"/>
              </a:ext>
            </a:extLst>
          </p:cNvPr>
          <p:cNvSpPr/>
          <p:nvPr/>
        </p:nvSpPr>
        <p:spPr>
          <a:xfrm>
            <a:off x="5524247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65FFAB-5B19-0A3A-98D7-58AD0FD9A0D6}"/>
              </a:ext>
            </a:extLst>
          </p:cNvPr>
          <p:cNvSpPr/>
          <p:nvPr/>
        </p:nvSpPr>
        <p:spPr>
          <a:xfrm>
            <a:off x="5903460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279EB2-38C3-40C1-588B-0EE0CEB1482F}"/>
              </a:ext>
            </a:extLst>
          </p:cNvPr>
          <p:cNvSpPr/>
          <p:nvPr/>
        </p:nvSpPr>
        <p:spPr>
          <a:xfrm>
            <a:off x="5237843" y="1184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E9878-D0B1-241B-D486-6182DFD9AF96}"/>
              </a:ext>
            </a:extLst>
          </p:cNvPr>
          <p:cNvSpPr/>
          <p:nvPr/>
        </p:nvSpPr>
        <p:spPr>
          <a:xfrm>
            <a:off x="5617056" y="1184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0E0E84-EF91-79E9-D3CA-AA09ACBED7A1}"/>
              </a:ext>
            </a:extLst>
          </p:cNvPr>
          <p:cNvGrpSpPr/>
          <p:nvPr/>
        </p:nvGrpSpPr>
        <p:grpSpPr>
          <a:xfrm>
            <a:off x="4562070" y="3081508"/>
            <a:ext cx="3595967" cy="790174"/>
            <a:chOff x="2686702" y="3044963"/>
            <a:chExt cx="3595967" cy="79017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6980C67-31F5-18B5-2EE5-8EEE27C94D3C}"/>
                </a:ext>
              </a:extLst>
            </p:cNvPr>
            <p:cNvSpPr txBox="1"/>
            <p:nvPr/>
          </p:nvSpPr>
          <p:spPr>
            <a:xfrm>
              <a:off x="4831631" y="3044963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AAEB0C-82C5-8CB0-CBF8-BC2E4CF177CA}"/>
                </a:ext>
              </a:extLst>
            </p:cNvPr>
            <p:cNvSpPr txBox="1"/>
            <p:nvPr/>
          </p:nvSpPr>
          <p:spPr>
            <a:xfrm>
              <a:off x="2686702" y="3145917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0AC1046-CD44-2DBD-15DE-283EB4D71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6043" y="3457568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7EB351A-90DF-E989-8FAE-EFABC3A38847}"/>
                </a:ext>
              </a:extLst>
            </p:cNvPr>
            <p:cNvCxnSpPr>
              <a:cxnSpLocks/>
            </p:cNvCxnSpPr>
            <p:nvPr/>
          </p:nvCxnSpPr>
          <p:spPr>
            <a:xfrm>
              <a:off x="5471725" y="3352908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A7B306-2693-42EF-70BB-64C452599BBC}"/>
              </a:ext>
            </a:extLst>
          </p:cNvPr>
          <p:cNvGrpSpPr/>
          <p:nvPr/>
        </p:nvGrpSpPr>
        <p:grpSpPr>
          <a:xfrm>
            <a:off x="5402539" y="534368"/>
            <a:ext cx="3521748" cy="662087"/>
            <a:chOff x="2986450" y="3053874"/>
            <a:chExt cx="3521748" cy="66208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A82B6C-2AEE-05F8-AA53-702E968EB014}"/>
                </a:ext>
              </a:extLst>
            </p:cNvPr>
            <p:cNvSpPr txBox="1"/>
            <p:nvPr/>
          </p:nvSpPr>
          <p:spPr>
            <a:xfrm>
              <a:off x="3030964" y="305387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 or 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A9D5CCB-8427-338C-F55F-F6ADAF679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4FFD60-88BA-3F23-7AE8-762DCAA4742D}"/>
              </a:ext>
            </a:extLst>
          </p:cNvPr>
          <p:cNvGrpSpPr/>
          <p:nvPr/>
        </p:nvGrpSpPr>
        <p:grpSpPr>
          <a:xfrm>
            <a:off x="5687249" y="1883894"/>
            <a:ext cx="4028297" cy="662087"/>
            <a:chOff x="3271160" y="4403400"/>
            <a:chExt cx="4028297" cy="66208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05ECCCE-FBA6-1EB8-A1BA-BFC3561557DB}"/>
                </a:ext>
              </a:extLst>
            </p:cNvPr>
            <p:cNvSpPr txBox="1"/>
            <p:nvPr/>
          </p:nvSpPr>
          <p:spPr>
            <a:xfrm>
              <a:off x="3315674" y="4403400"/>
              <a:ext cx="398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 or 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+ 1)+1)</a:t>
              </a:r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BFB40B-62A4-AA55-9FAB-0BDCDC2B91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758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6" grpId="0"/>
      <p:bldP spid="3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64F7A-D72F-3FD0-B4F1-73CFF5B1F00C}"/>
              </a:ext>
            </a:extLst>
          </p:cNvPr>
          <p:cNvSpPr/>
          <p:nvPr/>
        </p:nvSpPr>
        <p:spPr>
          <a:xfrm>
            <a:off x="836922" y="120179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3B8B2-744D-F3AB-9B38-265392DAB38A}"/>
              </a:ext>
            </a:extLst>
          </p:cNvPr>
          <p:cNvSpPr txBox="1"/>
          <p:nvPr/>
        </p:nvSpPr>
        <p:spPr>
          <a:xfrm>
            <a:off x="-35043" y="188781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3F72D-BABF-2278-F9C7-1571B3A38264}"/>
              </a:ext>
            </a:extLst>
          </p:cNvPr>
          <p:cNvSpPr txBox="1"/>
          <p:nvPr/>
        </p:nvSpPr>
        <p:spPr>
          <a:xfrm>
            <a:off x="-32006" y="154627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EACFA6-0C5C-FA6D-5B41-6ABF0A0279D1}"/>
              </a:ext>
            </a:extLst>
          </p:cNvPr>
          <p:cNvSpPr/>
          <p:nvPr/>
        </p:nvSpPr>
        <p:spPr>
          <a:xfrm>
            <a:off x="848634" y="1546271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B292FC-C979-4736-5BDE-3A3F2945F10A}"/>
              </a:ext>
            </a:extLst>
          </p:cNvPr>
          <p:cNvSpPr txBox="1"/>
          <p:nvPr/>
        </p:nvSpPr>
        <p:spPr>
          <a:xfrm>
            <a:off x="-56464" y="1209821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180CA-5A2F-49EE-68E0-C4AC71F36761}"/>
              </a:ext>
            </a:extLst>
          </p:cNvPr>
          <p:cNvSpPr/>
          <p:nvPr/>
        </p:nvSpPr>
        <p:spPr>
          <a:xfrm>
            <a:off x="847759" y="190216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D4058-C3D0-8A9F-0542-A08EA6EBECAB}"/>
              </a:ext>
            </a:extLst>
          </p:cNvPr>
          <p:cNvSpPr txBox="1"/>
          <p:nvPr/>
        </p:nvSpPr>
        <p:spPr>
          <a:xfrm>
            <a:off x="91755" y="3911641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C3561-7788-E5D7-1240-3D3E583A72BD}"/>
              </a:ext>
            </a:extLst>
          </p:cNvPr>
          <p:cNvSpPr/>
          <p:nvPr/>
        </p:nvSpPr>
        <p:spPr>
          <a:xfrm>
            <a:off x="770148" y="390642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85A7D-9AFF-427E-7B6A-3A0788FECB7A}"/>
              </a:ext>
            </a:extLst>
          </p:cNvPr>
          <p:cNvSpPr txBox="1"/>
          <p:nvPr/>
        </p:nvSpPr>
        <p:spPr>
          <a:xfrm>
            <a:off x="91755" y="3449925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DB4C0-FEB5-90EC-77F4-3194CA828552}"/>
              </a:ext>
            </a:extLst>
          </p:cNvPr>
          <p:cNvSpPr/>
          <p:nvPr/>
        </p:nvSpPr>
        <p:spPr>
          <a:xfrm>
            <a:off x="770148" y="344471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1B778-1699-6996-F4E0-450510D944DA}"/>
              </a:ext>
            </a:extLst>
          </p:cNvPr>
          <p:cNvSpPr txBox="1"/>
          <p:nvPr/>
        </p:nvSpPr>
        <p:spPr>
          <a:xfrm>
            <a:off x="788344" y="4550494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13636-D5CC-E26A-0341-F0C11C0E44AF}"/>
              </a:ext>
            </a:extLst>
          </p:cNvPr>
          <p:cNvSpPr txBox="1"/>
          <p:nvPr/>
        </p:nvSpPr>
        <p:spPr>
          <a:xfrm>
            <a:off x="-62017" y="881398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3380EC-3554-2F70-CFD2-CE9E4ED33CAB}"/>
              </a:ext>
            </a:extLst>
          </p:cNvPr>
          <p:cNvSpPr/>
          <p:nvPr/>
        </p:nvSpPr>
        <p:spPr>
          <a:xfrm>
            <a:off x="834492" y="823457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DA7DE6-D29F-7634-52B8-9DE0D8F9A992}"/>
              </a:ext>
            </a:extLst>
          </p:cNvPr>
          <p:cNvCxnSpPr>
            <a:cxnSpLocks/>
          </p:cNvCxnSpPr>
          <p:nvPr/>
        </p:nvCxnSpPr>
        <p:spPr>
          <a:xfrm flipV="1">
            <a:off x="927856" y="2251527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FAAC15-464D-9CED-D2F0-9E02F1497376}"/>
              </a:ext>
            </a:extLst>
          </p:cNvPr>
          <p:cNvCxnSpPr>
            <a:cxnSpLocks/>
          </p:cNvCxnSpPr>
          <p:nvPr/>
        </p:nvCxnSpPr>
        <p:spPr>
          <a:xfrm>
            <a:off x="1304700" y="2080371"/>
            <a:ext cx="812704" cy="1946577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5EDBA1-0C56-A1B3-8F67-4A7A0022E77C}"/>
              </a:ext>
            </a:extLst>
          </p:cNvPr>
          <p:cNvCxnSpPr>
            <a:cxnSpLocks/>
          </p:cNvCxnSpPr>
          <p:nvPr/>
        </p:nvCxnSpPr>
        <p:spPr>
          <a:xfrm>
            <a:off x="1304700" y="1738546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2AC0E5-0BB9-42A1-A01F-F9526366C147}"/>
              </a:ext>
            </a:extLst>
          </p:cNvPr>
          <p:cNvCxnSpPr>
            <a:cxnSpLocks/>
          </p:cNvCxnSpPr>
          <p:nvPr/>
        </p:nvCxnSpPr>
        <p:spPr>
          <a:xfrm>
            <a:off x="1304700" y="1387218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73FA7D4-B522-0451-0CEE-5D620ADC87D9}"/>
              </a:ext>
            </a:extLst>
          </p:cNvPr>
          <p:cNvSpPr/>
          <p:nvPr/>
        </p:nvSpPr>
        <p:spPr>
          <a:xfrm>
            <a:off x="2117404" y="40030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68C6F2-3F57-F459-A541-47657CE9D976}"/>
              </a:ext>
            </a:extLst>
          </p:cNvPr>
          <p:cNvSpPr/>
          <p:nvPr/>
        </p:nvSpPr>
        <p:spPr>
          <a:xfrm>
            <a:off x="2483624" y="40030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A615A-C2CF-3585-C53E-FDD046C21A36}"/>
              </a:ext>
            </a:extLst>
          </p:cNvPr>
          <p:cNvSpPr/>
          <p:nvPr/>
        </p:nvSpPr>
        <p:spPr>
          <a:xfrm>
            <a:off x="287240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A28BA0-A5F0-DECE-7AF8-1FE35EAF75D4}"/>
              </a:ext>
            </a:extLst>
          </p:cNvPr>
          <p:cNvSpPr/>
          <p:nvPr/>
        </p:nvSpPr>
        <p:spPr>
          <a:xfrm>
            <a:off x="3261176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87588-D4A2-39E8-12DA-BD4DE6A00A48}"/>
              </a:ext>
            </a:extLst>
          </p:cNvPr>
          <p:cNvSpPr/>
          <p:nvPr/>
        </p:nvSpPr>
        <p:spPr>
          <a:xfrm>
            <a:off x="3649952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40C1FA-5947-9752-8B13-9C6D754C1538}"/>
              </a:ext>
            </a:extLst>
          </p:cNvPr>
          <p:cNvSpPr/>
          <p:nvPr/>
        </p:nvSpPr>
        <p:spPr>
          <a:xfrm>
            <a:off x="4038728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9A0257-F356-7002-E8FA-11EFBE33807A}"/>
              </a:ext>
            </a:extLst>
          </p:cNvPr>
          <p:cNvSpPr/>
          <p:nvPr/>
        </p:nvSpPr>
        <p:spPr>
          <a:xfrm>
            <a:off x="4427504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4AD597-8A06-8CA2-AD52-359E3A8ECC44}"/>
              </a:ext>
            </a:extLst>
          </p:cNvPr>
          <p:cNvSpPr/>
          <p:nvPr/>
        </p:nvSpPr>
        <p:spPr>
          <a:xfrm>
            <a:off x="481628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DAC273-F88D-991F-B1CB-81E8EDE81228}"/>
              </a:ext>
            </a:extLst>
          </p:cNvPr>
          <p:cNvSpPr/>
          <p:nvPr/>
        </p:nvSpPr>
        <p:spPr>
          <a:xfrm>
            <a:off x="5197537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FF3486-3452-E268-1C29-0732E9D7A414}"/>
              </a:ext>
            </a:extLst>
          </p:cNvPr>
          <p:cNvSpPr/>
          <p:nvPr/>
        </p:nvSpPr>
        <p:spPr>
          <a:xfrm>
            <a:off x="557675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9EE4D9-DDEA-3546-0FC7-DE3C6328F772}"/>
              </a:ext>
            </a:extLst>
          </p:cNvPr>
          <p:cNvSpPr/>
          <p:nvPr/>
        </p:nvSpPr>
        <p:spPr>
          <a:xfrm>
            <a:off x="2664884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D64079-C7A4-FB82-30B9-8AC880E4CC35}"/>
              </a:ext>
            </a:extLst>
          </p:cNvPr>
          <p:cNvSpPr/>
          <p:nvPr/>
        </p:nvSpPr>
        <p:spPr>
          <a:xfrm>
            <a:off x="3046141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65FFAB-5B19-0A3A-98D7-58AD0FD9A0D6}"/>
              </a:ext>
            </a:extLst>
          </p:cNvPr>
          <p:cNvSpPr/>
          <p:nvPr/>
        </p:nvSpPr>
        <p:spPr>
          <a:xfrm>
            <a:off x="3425354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279EB2-38C3-40C1-588B-0EE0CEB1482F}"/>
              </a:ext>
            </a:extLst>
          </p:cNvPr>
          <p:cNvSpPr/>
          <p:nvPr/>
        </p:nvSpPr>
        <p:spPr>
          <a:xfrm>
            <a:off x="2759737" y="138057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E9878-D0B1-241B-D486-6182DFD9AF96}"/>
              </a:ext>
            </a:extLst>
          </p:cNvPr>
          <p:cNvSpPr/>
          <p:nvPr/>
        </p:nvSpPr>
        <p:spPr>
          <a:xfrm>
            <a:off x="3138950" y="138057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0E0E84-EF91-79E9-D3CA-AA09ACBED7A1}"/>
              </a:ext>
            </a:extLst>
          </p:cNvPr>
          <p:cNvGrpSpPr/>
          <p:nvPr/>
        </p:nvGrpSpPr>
        <p:grpSpPr>
          <a:xfrm>
            <a:off x="2101498" y="3327461"/>
            <a:ext cx="3284618" cy="859185"/>
            <a:chOff x="2686702" y="3087047"/>
            <a:chExt cx="3284618" cy="85918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6980C67-31F5-18B5-2EE5-8EEE27C94D3C}"/>
                </a:ext>
              </a:extLst>
            </p:cNvPr>
            <p:cNvSpPr txBox="1"/>
            <p:nvPr/>
          </p:nvSpPr>
          <p:spPr>
            <a:xfrm>
              <a:off x="4013733" y="3087047"/>
              <a:ext cx="1957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+ 8)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AAEB0C-82C5-8CB0-CBF8-BC2E4CF177CA}"/>
                </a:ext>
              </a:extLst>
            </p:cNvPr>
            <p:cNvSpPr txBox="1"/>
            <p:nvPr/>
          </p:nvSpPr>
          <p:spPr>
            <a:xfrm>
              <a:off x="2686702" y="314591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endParaRPr lang="en-US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0AC1046-CD44-2DBD-15DE-283EB4D71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3861" y="3457568"/>
              <a:ext cx="263607" cy="488664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7EB351A-90DF-E989-8FAE-EFABC3A38847}"/>
                </a:ext>
              </a:extLst>
            </p:cNvPr>
            <p:cNvCxnSpPr>
              <a:cxnSpLocks/>
            </p:cNvCxnSpPr>
            <p:nvPr/>
          </p:nvCxnSpPr>
          <p:spPr>
            <a:xfrm>
              <a:off x="5691945" y="3410327"/>
              <a:ext cx="229436" cy="46881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A7B306-2693-42EF-70BB-64C452599BBC}"/>
              </a:ext>
            </a:extLst>
          </p:cNvPr>
          <p:cNvGrpSpPr/>
          <p:nvPr/>
        </p:nvGrpSpPr>
        <p:grpSpPr>
          <a:xfrm>
            <a:off x="2968947" y="730845"/>
            <a:ext cx="1704313" cy="802344"/>
            <a:chOff x="3030964" y="3053874"/>
            <a:chExt cx="1704313" cy="80234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A82B6C-2AEE-05F8-AA53-702E968EB014}"/>
                </a:ext>
              </a:extLst>
            </p:cNvPr>
            <p:cNvSpPr txBox="1"/>
            <p:nvPr/>
          </p:nvSpPr>
          <p:spPr>
            <a:xfrm>
              <a:off x="3030964" y="3053874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A9D5CCB-8427-338C-F55F-F6ADAF679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0964" y="3366760"/>
              <a:ext cx="236911" cy="48945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4FFD60-88BA-3F23-7AE8-762DCAA4742D}"/>
              </a:ext>
            </a:extLst>
          </p:cNvPr>
          <p:cNvGrpSpPr/>
          <p:nvPr/>
        </p:nvGrpSpPr>
        <p:grpSpPr>
          <a:xfrm>
            <a:off x="3253657" y="2080371"/>
            <a:ext cx="2464136" cy="800107"/>
            <a:chOff x="3315674" y="4403400"/>
            <a:chExt cx="2464136" cy="80010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05ECCCE-FBA6-1EB8-A1BA-BFC3561557DB}"/>
                </a:ext>
              </a:extLst>
            </p:cNvPr>
            <p:cNvSpPr txBox="1"/>
            <p:nvPr/>
          </p:nvSpPr>
          <p:spPr>
            <a:xfrm>
              <a:off x="3315674" y="4403400"/>
              <a:ext cx="2464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 + 1)</a:t>
              </a:r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BFB40B-62A4-AA55-9FAB-0BDCDC2B91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3193" y="4716286"/>
              <a:ext cx="229392" cy="48722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39990F-D5E9-FD0B-D870-89DCBBFCAF60}"/>
              </a:ext>
            </a:extLst>
          </p:cNvPr>
          <p:cNvSpPr txBox="1"/>
          <p:nvPr/>
        </p:nvSpPr>
        <p:spPr>
          <a:xfrm>
            <a:off x="6204014" y="198042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77AC1-955B-FBA5-8670-3228797D9AAA}"/>
              </a:ext>
            </a:extLst>
          </p:cNvPr>
          <p:cNvSpPr txBox="1"/>
          <p:nvPr/>
        </p:nvSpPr>
        <p:spPr>
          <a:xfrm>
            <a:off x="6207051" y="163888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BC7614-E51F-22CB-99D2-CBB6F22B8C5B}"/>
              </a:ext>
            </a:extLst>
          </p:cNvPr>
          <p:cNvSpPr/>
          <p:nvPr/>
        </p:nvSpPr>
        <p:spPr>
          <a:xfrm>
            <a:off x="7087691" y="1638883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86D097-DBCE-CD3B-25EC-6500B70CEF58}"/>
              </a:ext>
            </a:extLst>
          </p:cNvPr>
          <p:cNvSpPr txBox="1"/>
          <p:nvPr/>
        </p:nvSpPr>
        <p:spPr>
          <a:xfrm>
            <a:off x="6182593" y="130243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7F7E5-A468-3C0D-41DD-A7FF86823E68}"/>
              </a:ext>
            </a:extLst>
          </p:cNvPr>
          <p:cNvSpPr/>
          <p:nvPr/>
        </p:nvSpPr>
        <p:spPr>
          <a:xfrm>
            <a:off x="7086816" y="1994777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715802-02D4-A9AF-06F7-6715BFFA5689}"/>
              </a:ext>
            </a:extLst>
          </p:cNvPr>
          <p:cNvSpPr txBox="1"/>
          <p:nvPr/>
        </p:nvSpPr>
        <p:spPr>
          <a:xfrm>
            <a:off x="6248283" y="3998025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C58B75-BCA7-11E8-5CB5-86B635DB37A8}"/>
              </a:ext>
            </a:extLst>
          </p:cNvPr>
          <p:cNvSpPr/>
          <p:nvPr/>
        </p:nvSpPr>
        <p:spPr>
          <a:xfrm>
            <a:off x="6926676" y="399281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6CE896-EFE6-9EAA-A8B1-F91087C557C3}"/>
              </a:ext>
            </a:extLst>
          </p:cNvPr>
          <p:cNvSpPr txBox="1"/>
          <p:nvPr/>
        </p:nvSpPr>
        <p:spPr>
          <a:xfrm>
            <a:off x="6248283" y="3536309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244C3-0AD4-CF21-BA28-39058D24477E}"/>
              </a:ext>
            </a:extLst>
          </p:cNvPr>
          <p:cNvSpPr/>
          <p:nvPr/>
        </p:nvSpPr>
        <p:spPr>
          <a:xfrm>
            <a:off x="6926676" y="3531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A5694B-EC14-DEBD-047F-AA93B0DE008B}"/>
              </a:ext>
            </a:extLst>
          </p:cNvPr>
          <p:cNvSpPr txBox="1"/>
          <p:nvPr/>
        </p:nvSpPr>
        <p:spPr>
          <a:xfrm>
            <a:off x="7027401" y="4643106"/>
            <a:ext cx="3389069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(No space between c and 3)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99F241-E98A-0751-7C85-A7029243E118}"/>
              </a:ext>
            </a:extLst>
          </p:cNvPr>
          <p:cNvSpPr/>
          <p:nvPr/>
        </p:nvSpPr>
        <p:spPr>
          <a:xfrm>
            <a:off x="7081532" y="1273408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5AD368-EF6E-91FA-B2AF-2B68EE0E32A2}"/>
              </a:ext>
            </a:extLst>
          </p:cNvPr>
          <p:cNvCxnSpPr>
            <a:cxnSpLocks/>
          </p:cNvCxnSpPr>
          <p:nvPr/>
        </p:nvCxnSpPr>
        <p:spPr>
          <a:xfrm flipV="1">
            <a:off x="7166913" y="2344139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2694BB-6B4F-2C6A-3A55-6913BB358837}"/>
              </a:ext>
            </a:extLst>
          </p:cNvPr>
          <p:cNvCxnSpPr>
            <a:cxnSpLocks/>
          </p:cNvCxnSpPr>
          <p:nvPr/>
        </p:nvCxnSpPr>
        <p:spPr>
          <a:xfrm>
            <a:off x="7491549" y="2143493"/>
            <a:ext cx="864912" cy="1976067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495FF0-6A0C-C6D1-2AA0-907FA327A083}"/>
              </a:ext>
            </a:extLst>
          </p:cNvPr>
          <p:cNvCxnSpPr>
            <a:cxnSpLocks/>
          </p:cNvCxnSpPr>
          <p:nvPr/>
        </p:nvCxnSpPr>
        <p:spPr>
          <a:xfrm>
            <a:off x="7543757" y="1831158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0C2A044-B4B5-345D-D07D-2C0CAFB96F12}"/>
              </a:ext>
            </a:extLst>
          </p:cNvPr>
          <p:cNvSpPr/>
          <p:nvPr/>
        </p:nvSpPr>
        <p:spPr>
          <a:xfrm>
            <a:off x="8356461" y="409563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C95113-D7F7-9849-EA00-E29864837E9E}"/>
              </a:ext>
            </a:extLst>
          </p:cNvPr>
          <p:cNvSpPr/>
          <p:nvPr/>
        </p:nvSpPr>
        <p:spPr>
          <a:xfrm>
            <a:off x="8722681" y="409563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FF3CF7-15A5-AF72-0C18-7353222C19F1}"/>
              </a:ext>
            </a:extLst>
          </p:cNvPr>
          <p:cNvSpPr/>
          <p:nvPr/>
        </p:nvSpPr>
        <p:spPr>
          <a:xfrm>
            <a:off x="911145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94E1C4-921C-987E-E807-244872C62BA7}"/>
              </a:ext>
            </a:extLst>
          </p:cNvPr>
          <p:cNvSpPr/>
          <p:nvPr/>
        </p:nvSpPr>
        <p:spPr>
          <a:xfrm>
            <a:off x="9500233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546E70-1863-1487-ED9E-A5152F656F8D}"/>
              </a:ext>
            </a:extLst>
          </p:cNvPr>
          <p:cNvSpPr/>
          <p:nvPr/>
        </p:nvSpPr>
        <p:spPr>
          <a:xfrm>
            <a:off x="9889009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4267FB-CAE7-B783-ACD7-48FB475BA5D5}"/>
              </a:ext>
            </a:extLst>
          </p:cNvPr>
          <p:cNvSpPr/>
          <p:nvPr/>
        </p:nvSpPr>
        <p:spPr>
          <a:xfrm>
            <a:off x="10277785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6D193E-A3C1-710E-D2E2-D5D2F7DA51BF}"/>
              </a:ext>
            </a:extLst>
          </p:cNvPr>
          <p:cNvSpPr/>
          <p:nvPr/>
        </p:nvSpPr>
        <p:spPr>
          <a:xfrm>
            <a:off x="10666561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865993D-F981-734B-D786-7609FB189CB4}"/>
              </a:ext>
            </a:extLst>
          </p:cNvPr>
          <p:cNvSpPr/>
          <p:nvPr/>
        </p:nvSpPr>
        <p:spPr>
          <a:xfrm>
            <a:off x="1105533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7A89FD-9FEF-B1E5-121C-655B6071C66C}"/>
              </a:ext>
            </a:extLst>
          </p:cNvPr>
          <p:cNvSpPr/>
          <p:nvPr/>
        </p:nvSpPr>
        <p:spPr>
          <a:xfrm>
            <a:off x="11436594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0DD01E6-BAC7-CFEB-E03E-BA7B47497F71}"/>
              </a:ext>
            </a:extLst>
          </p:cNvPr>
          <p:cNvSpPr/>
          <p:nvPr/>
        </p:nvSpPr>
        <p:spPr>
          <a:xfrm>
            <a:off x="1181580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09BB52C-177B-3A03-FD47-48E3299163E1}"/>
              </a:ext>
            </a:extLst>
          </p:cNvPr>
          <p:cNvSpPr/>
          <p:nvPr/>
        </p:nvSpPr>
        <p:spPr>
          <a:xfrm>
            <a:off x="8903941" y="283411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343EBF9-5C2F-EE12-4DB6-D4B6E6973B8D}"/>
              </a:ext>
            </a:extLst>
          </p:cNvPr>
          <p:cNvSpPr/>
          <p:nvPr/>
        </p:nvSpPr>
        <p:spPr>
          <a:xfrm>
            <a:off x="9285198" y="283411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BD270E-0403-7B61-09D7-1FD72278F73F}"/>
              </a:ext>
            </a:extLst>
          </p:cNvPr>
          <p:cNvSpPr/>
          <p:nvPr/>
        </p:nvSpPr>
        <p:spPr>
          <a:xfrm>
            <a:off x="10020085" y="282634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2CBE2D2-92CE-401A-8B41-4212B00C21C6}"/>
              </a:ext>
            </a:extLst>
          </p:cNvPr>
          <p:cNvSpPr/>
          <p:nvPr/>
        </p:nvSpPr>
        <p:spPr>
          <a:xfrm>
            <a:off x="9649772" y="282510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6710231-C889-2807-C4AC-B3CCB07D95AC}"/>
              </a:ext>
            </a:extLst>
          </p:cNvPr>
          <p:cNvGrpSpPr/>
          <p:nvPr/>
        </p:nvGrpSpPr>
        <p:grpSpPr>
          <a:xfrm>
            <a:off x="8323021" y="3419515"/>
            <a:ext cx="3351483" cy="830680"/>
            <a:chOff x="2686702" y="3093881"/>
            <a:chExt cx="3351483" cy="83068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15F9115-33DA-896E-94D7-C56B2507EEA7}"/>
                </a:ext>
              </a:extLst>
            </p:cNvPr>
            <p:cNvSpPr txBox="1"/>
            <p:nvPr/>
          </p:nvSpPr>
          <p:spPr>
            <a:xfrm>
              <a:off x="4333872" y="309388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+ 8)</a:t>
              </a:r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4D847E-833D-8B9B-D7E6-F2132A7CE7D8}"/>
                </a:ext>
              </a:extLst>
            </p:cNvPr>
            <p:cNvSpPr txBox="1"/>
            <p:nvPr/>
          </p:nvSpPr>
          <p:spPr>
            <a:xfrm>
              <a:off x="2686702" y="314591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endParaRPr lang="en-US" dirty="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1A8E1BE-D74B-0C9A-C285-3872175BB7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3321" y="3457568"/>
              <a:ext cx="254147" cy="46699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989E971-41A7-F199-132E-6A765CD353C9}"/>
                </a:ext>
              </a:extLst>
            </p:cNvPr>
            <p:cNvCxnSpPr>
              <a:cxnSpLocks/>
            </p:cNvCxnSpPr>
            <p:nvPr/>
          </p:nvCxnSpPr>
          <p:spPr>
            <a:xfrm>
              <a:off x="5879066" y="3461196"/>
              <a:ext cx="93251" cy="450992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E89AF4-7AEB-B37D-AD0D-51BFFCC6B728}"/>
              </a:ext>
            </a:extLst>
          </p:cNvPr>
          <p:cNvGrpSpPr/>
          <p:nvPr/>
        </p:nvGrpSpPr>
        <p:grpSpPr>
          <a:xfrm>
            <a:off x="9492714" y="2172983"/>
            <a:ext cx="2210862" cy="772691"/>
            <a:chOff x="3315674" y="4403400"/>
            <a:chExt cx="2210862" cy="77269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667C586-6CBD-FB94-51E7-8E12C5175630}"/>
                </a:ext>
              </a:extLst>
            </p:cNvPr>
            <p:cNvSpPr txBox="1"/>
            <p:nvPr/>
          </p:nvSpPr>
          <p:spPr>
            <a:xfrm>
              <a:off x="3315674" y="4403400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+ 1)+2)</a:t>
              </a:r>
              <a:endParaRPr lang="en-US" dirty="0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65959F0-7871-873B-5126-DB2AD865E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1969" y="4702897"/>
              <a:ext cx="231585" cy="473194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714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6190-A279-7547-8EAC-171EBA84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38" y="55806"/>
            <a:ext cx="10515600" cy="474090"/>
          </a:xfrm>
        </p:spPr>
        <p:txBody>
          <a:bodyPr/>
          <a:lstStyle/>
          <a:p>
            <a:r>
              <a:rPr lang="en-US" dirty="0"/>
              <a:t>Memory Addresses &amp; Memory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5E95-0896-6A48-B0A0-6F52905A36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858" y="1170515"/>
            <a:ext cx="7455056" cy="495997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x =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Lvalue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8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endParaRPr lang="en-US" sz="2800" b="1" dirty="0"/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Variable name </a:t>
            </a:r>
            <a:r>
              <a:rPr lang="en-US" sz="2400" dirty="0"/>
              <a:t>in a C statement evaluates to either:</a:t>
            </a:r>
          </a:p>
          <a:p>
            <a:pPr lvl="1"/>
            <a:r>
              <a:rPr lang="en-US" sz="2400" b="1" dirty="0" err="1">
                <a:solidFill>
                  <a:srgbClr val="0070C0"/>
                </a:solidFill>
              </a:rPr>
              <a:t>Lvalue</a:t>
            </a:r>
            <a:r>
              <a:rPr lang="en-US" sz="2400" b="1" dirty="0">
                <a:solidFill>
                  <a:srgbClr val="0070C0"/>
                </a:solidFill>
              </a:rPr>
              <a:t>: </a:t>
            </a:r>
            <a:r>
              <a:rPr lang="en-US" sz="2400" dirty="0"/>
              <a:t>when on the </a:t>
            </a:r>
            <a:r>
              <a:rPr lang="en-US" sz="2400" dirty="0">
                <a:solidFill>
                  <a:srgbClr val="0070C0"/>
                </a:solidFill>
              </a:rPr>
              <a:t>left side (</a:t>
            </a:r>
            <a:r>
              <a:rPr lang="en-US" sz="2400" dirty="0" err="1">
                <a:solidFill>
                  <a:srgbClr val="0070C0"/>
                </a:solidFill>
              </a:rPr>
              <a:t>Lside</a:t>
            </a:r>
            <a:r>
              <a:rPr lang="en-US" sz="2400" dirty="0">
                <a:solidFill>
                  <a:srgbClr val="0070C0"/>
                </a:solidFill>
              </a:rPr>
              <a:t> or Left value)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0070C0"/>
                </a:solidFill>
              </a:rPr>
              <a:t>= </a:t>
            </a:r>
            <a:r>
              <a:rPr lang="en-US" sz="2400" dirty="0"/>
              <a:t>sign is the </a:t>
            </a:r>
          </a:p>
          <a:p>
            <a:pPr lvl="2"/>
            <a:r>
              <a:rPr lang="en-US" sz="2200" dirty="0">
                <a:solidFill>
                  <a:srgbClr val="F37440"/>
                </a:solidFill>
              </a:rPr>
              <a:t>address where it is stored in </a:t>
            </a:r>
            <a:r>
              <a:rPr lang="en-US" sz="2200" dirty="0">
                <a:solidFill>
                  <a:srgbClr val="2C895B"/>
                </a:solidFill>
              </a:rPr>
              <a:t>memory</a:t>
            </a:r>
            <a:r>
              <a:rPr lang="en-US" sz="2200" dirty="0">
                <a:solidFill>
                  <a:srgbClr val="F37440"/>
                </a:solidFill>
              </a:rPr>
              <a:t> – </a:t>
            </a:r>
            <a:r>
              <a:rPr lang="en-US" sz="2200" dirty="0">
                <a:solidFill>
                  <a:srgbClr val="FF0000"/>
                </a:solidFill>
              </a:rPr>
              <a:t>a constant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Address assigned to a variable cannot be changed at runtime</a:t>
            </a:r>
          </a:p>
          <a:p>
            <a:pPr lvl="1"/>
            <a:r>
              <a:rPr lang="en-US" sz="2400" b="1" dirty="0" err="1">
                <a:solidFill>
                  <a:schemeClr val="accent5"/>
                </a:solidFill>
              </a:rPr>
              <a:t>Rvalue</a:t>
            </a:r>
            <a:r>
              <a:rPr lang="en-US" sz="2400" b="1" dirty="0">
                <a:solidFill>
                  <a:schemeClr val="accent5"/>
                </a:solidFill>
              </a:rPr>
              <a:t>: </a:t>
            </a:r>
            <a:r>
              <a:rPr lang="en-US" sz="2400" dirty="0">
                <a:solidFill>
                  <a:schemeClr val="accent6"/>
                </a:solidFill>
              </a:rPr>
              <a:t>when</a:t>
            </a:r>
            <a:r>
              <a:rPr lang="en-US" sz="2400" b="1" dirty="0">
                <a:solidFill>
                  <a:schemeClr val="accent5"/>
                </a:solidFill>
              </a:rPr>
              <a:t> </a:t>
            </a:r>
            <a:r>
              <a:rPr lang="en-US" sz="2400" dirty="0"/>
              <a:t>on the </a:t>
            </a:r>
            <a:r>
              <a:rPr lang="en-US" sz="2400" dirty="0">
                <a:solidFill>
                  <a:schemeClr val="accent5"/>
                </a:solidFill>
              </a:rPr>
              <a:t>right side (</a:t>
            </a:r>
            <a:r>
              <a:rPr lang="en-US" sz="2400" dirty="0" err="1">
                <a:solidFill>
                  <a:schemeClr val="accent5"/>
                </a:solidFill>
              </a:rPr>
              <a:t>Rside</a:t>
            </a:r>
            <a:r>
              <a:rPr lang="en-US" sz="2400" dirty="0">
                <a:solidFill>
                  <a:schemeClr val="accent5"/>
                </a:solidFill>
              </a:rPr>
              <a:t> or Right value) </a:t>
            </a:r>
            <a:r>
              <a:rPr lang="en-US" sz="2400" dirty="0"/>
              <a:t>of an </a:t>
            </a:r>
            <a:r>
              <a:rPr lang="en-US" sz="2400" dirty="0">
                <a:solidFill>
                  <a:schemeClr val="accent5"/>
                </a:solidFill>
              </a:rPr>
              <a:t>=</a:t>
            </a:r>
            <a:r>
              <a:rPr lang="en-US" sz="2400" dirty="0"/>
              <a:t> sign is the </a:t>
            </a:r>
          </a:p>
          <a:p>
            <a:pPr lvl="2"/>
            <a:r>
              <a:rPr lang="en-US" sz="2200" dirty="0">
                <a:solidFill>
                  <a:srgbClr val="F37440"/>
                </a:solidFill>
              </a:rPr>
              <a:t>contents or value stored in the </a:t>
            </a:r>
            <a:r>
              <a:rPr lang="en-US" sz="2200" dirty="0">
                <a:solidFill>
                  <a:srgbClr val="2C895B"/>
                </a:solidFill>
              </a:rPr>
              <a:t>variable</a:t>
            </a:r>
            <a:r>
              <a:rPr lang="en-US" sz="2200" dirty="0">
                <a:solidFill>
                  <a:srgbClr val="F37440"/>
                </a:solidFill>
              </a:rPr>
              <a:t> </a:t>
            </a:r>
            <a:r>
              <a:rPr lang="en-US" sz="2200" dirty="0"/>
              <a:t>(at its memory address) </a:t>
            </a:r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requires a memory read to obtain</a:t>
            </a:r>
            <a:endParaRPr lang="en-US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465A5D-DCF0-D24A-A47E-D88280A929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1AAFD5-45B6-0314-D20A-3F64ECCB2492}"/>
              </a:ext>
            </a:extLst>
          </p:cNvPr>
          <p:cNvGrpSpPr/>
          <p:nvPr/>
        </p:nvGrpSpPr>
        <p:grpSpPr>
          <a:xfrm>
            <a:off x="8720793" y="834155"/>
            <a:ext cx="2582734" cy="5530105"/>
            <a:chOff x="10375708" y="710592"/>
            <a:chExt cx="2582734" cy="5530105"/>
          </a:xfrm>
        </p:grpSpPr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C5EA9A3D-B7E8-92EE-6941-84E20445648B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568416" y="1306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F5385374-A6FB-CE1C-7602-A9BBFFC7E2A1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568416" y="1611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EED59C71-08C1-348D-CEF4-654212F3B2C3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68416" y="19159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28984B5E-EE55-2939-8E02-7D38C757C5CF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568416" y="2220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9F140273-B6C3-BCB7-2633-1C5357CCFE3D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568416" y="25255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4" name="Rectangle 7">
              <a:extLst>
                <a:ext uri="{FF2B5EF4-FFF2-40B4-BE49-F238E27FC236}">
                  <a16:creationId xmlns:a16="http://schemas.microsoft.com/office/drawing/2014/main" id="{907A87A0-2FD7-6045-3EE6-3B36DBA45CD2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568416" y="28303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5" name="Rectangle 8">
              <a:extLst>
                <a:ext uri="{FF2B5EF4-FFF2-40B4-BE49-F238E27FC236}">
                  <a16:creationId xmlns:a16="http://schemas.microsoft.com/office/drawing/2014/main" id="{95DFCCF1-B81E-A4E5-2C93-E6ABDAD87BE2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568416" y="31351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6" name="Rectangle 9">
              <a:extLst>
                <a:ext uri="{FF2B5EF4-FFF2-40B4-BE49-F238E27FC236}">
                  <a16:creationId xmlns:a16="http://schemas.microsoft.com/office/drawing/2014/main" id="{861A0589-9C82-C2AF-DF11-5C64CEC2F3A6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0568416" y="34399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77</a:t>
              </a:r>
            </a:p>
          </p:txBody>
        </p:sp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642FC3CF-AD76-473C-92A9-D9BC86E56972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68416" y="3744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8" name="Rectangle 11">
              <a:extLst>
                <a:ext uri="{FF2B5EF4-FFF2-40B4-BE49-F238E27FC236}">
                  <a16:creationId xmlns:a16="http://schemas.microsoft.com/office/drawing/2014/main" id="{13569C51-B329-F1FB-9961-CC71646B7383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68416" y="40495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9" name="Rectangle 12">
              <a:extLst>
                <a:ext uri="{FF2B5EF4-FFF2-40B4-BE49-F238E27FC236}">
                  <a16:creationId xmlns:a16="http://schemas.microsoft.com/office/drawing/2014/main" id="{6FD01793-43CE-5EC0-974B-EED1C89E088A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568416" y="4354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60" name="Rectangle 13">
              <a:extLst>
                <a:ext uri="{FF2B5EF4-FFF2-40B4-BE49-F238E27FC236}">
                  <a16:creationId xmlns:a16="http://schemas.microsoft.com/office/drawing/2014/main" id="{70E37A99-66A2-0461-3D56-674A609BB3E3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568416" y="4659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61" name="Text Box 37">
              <a:extLst>
                <a:ext uri="{FF2B5EF4-FFF2-40B4-BE49-F238E27FC236}">
                  <a16:creationId xmlns:a16="http://schemas.microsoft.com/office/drawing/2014/main" id="{9EB4078E-5A46-642F-44F3-F022048E7BC9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375708" y="948381"/>
              <a:ext cx="99501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(1 Byte)</a:t>
              </a:r>
            </a:p>
          </p:txBody>
        </p:sp>
        <p:sp>
          <p:nvSpPr>
            <p:cNvPr id="62" name="Rectangle 39">
              <a:extLst>
                <a:ext uri="{FF2B5EF4-FFF2-40B4-BE49-F238E27FC236}">
                  <a16:creationId xmlns:a16="http://schemas.microsoft.com/office/drawing/2014/main" id="{38E8715E-A2D6-00F5-B088-1D45CC2B58FA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568416" y="49639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63" name="Rectangle 41">
              <a:extLst>
                <a:ext uri="{FF2B5EF4-FFF2-40B4-BE49-F238E27FC236}">
                  <a16:creationId xmlns:a16="http://schemas.microsoft.com/office/drawing/2014/main" id="{D6F71EB2-2CA3-F625-A7FA-6FE491F30137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568416" y="52687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64" name="Rectangle 43">
              <a:extLst>
                <a:ext uri="{FF2B5EF4-FFF2-40B4-BE49-F238E27FC236}">
                  <a16:creationId xmlns:a16="http://schemas.microsoft.com/office/drawing/2014/main" id="{857D65D3-FD97-5291-3304-655244FB4761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568416" y="55735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01</a:t>
              </a:r>
            </a:p>
          </p:txBody>
        </p:sp>
        <p:sp>
          <p:nvSpPr>
            <p:cNvPr id="65" name="Rectangle 45">
              <a:extLst>
                <a:ext uri="{FF2B5EF4-FFF2-40B4-BE49-F238E27FC236}">
                  <a16:creationId xmlns:a16="http://schemas.microsoft.com/office/drawing/2014/main" id="{0804E7AE-573F-A855-0E68-56F3DA64A053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568416" y="58783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08</a:t>
              </a:r>
            </a:p>
          </p:txBody>
        </p:sp>
        <p:sp>
          <p:nvSpPr>
            <p:cNvPr id="66" name="Rectangle 14">
              <a:extLst>
                <a:ext uri="{FF2B5EF4-FFF2-40B4-BE49-F238E27FC236}">
                  <a16:creationId xmlns:a16="http://schemas.microsoft.com/office/drawing/2014/main" id="{AF19A7BE-B714-2DD6-5789-898902911BC3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223864" y="5871365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0x90001000</a:t>
              </a:r>
            </a:p>
          </p:txBody>
        </p:sp>
        <p:sp>
          <p:nvSpPr>
            <p:cNvPr id="67" name="Rectangle 15">
              <a:extLst>
                <a:ext uri="{FF2B5EF4-FFF2-40B4-BE49-F238E27FC236}">
                  <a16:creationId xmlns:a16="http://schemas.microsoft.com/office/drawing/2014/main" id="{2EA09C50-3419-80EB-A8DF-C13B7BD38B50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223864" y="5521631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0x90001001</a:t>
              </a:r>
            </a:p>
          </p:txBody>
        </p:sp>
        <p:sp>
          <p:nvSpPr>
            <p:cNvPr id="68" name="Rectangle 16">
              <a:extLst>
                <a:ext uri="{FF2B5EF4-FFF2-40B4-BE49-F238E27FC236}">
                  <a16:creationId xmlns:a16="http://schemas.microsoft.com/office/drawing/2014/main" id="{6A8E75A3-67E3-BA8F-B442-F6D0435109BD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1223864" y="5233442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0x90001002</a:t>
              </a:r>
            </a:p>
          </p:txBody>
        </p:sp>
        <p:sp>
          <p:nvSpPr>
            <p:cNvPr id="69" name="Rectangle 17">
              <a:extLst>
                <a:ext uri="{FF2B5EF4-FFF2-40B4-BE49-F238E27FC236}">
                  <a16:creationId xmlns:a16="http://schemas.microsoft.com/office/drawing/2014/main" id="{EAE6D9C4-1B28-7240-9519-D50118D87F80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1223864" y="492544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0x90001003</a:t>
              </a:r>
            </a:p>
          </p:txBody>
        </p:sp>
        <p:sp>
          <p:nvSpPr>
            <p:cNvPr id="70" name="Rectangle 18">
              <a:extLst>
                <a:ext uri="{FF2B5EF4-FFF2-40B4-BE49-F238E27FC236}">
                  <a16:creationId xmlns:a16="http://schemas.microsoft.com/office/drawing/2014/main" id="{145735BB-72E2-80A6-7DC8-7300DB040F93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1223864" y="4627682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0x90001004</a:t>
              </a:r>
            </a:p>
          </p:txBody>
        </p:sp>
        <p:sp>
          <p:nvSpPr>
            <p:cNvPr id="71" name="Rectangle 19">
              <a:extLst>
                <a:ext uri="{FF2B5EF4-FFF2-40B4-BE49-F238E27FC236}">
                  <a16:creationId xmlns:a16="http://schemas.microsoft.com/office/drawing/2014/main" id="{CB7B7A89-15FE-3C27-75EF-A2B082BAE413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1223864" y="431784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0x90001005</a:t>
              </a:r>
            </a:p>
          </p:txBody>
        </p:sp>
        <p:sp>
          <p:nvSpPr>
            <p:cNvPr id="72" name="Rectangle 20">
              <a:extLst>
                <a:ext uri="{FF2B5EF4-FFF2-40B4-BE49-F238E27FC236}">
                  <a16:creationId xmlns:a16="http://schemas.microsoft.com/office/drawing/2014/main" id="{BAC31785-48EE-CBDE-9616-6CF274BD4F79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1223864" y="402467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0x90001006</a:t>
              </a:r>
            </a:p>
          </p:txBody>
        </p:sp>
        <p:sp>
          <p:nvSpPr>
            <p:cNvPr id="73" name="Rectangle 21">
              <a:extLst>
                <a:ext uri="{FF2B5EF4-FFF2-40B4-BE49-F238E27FC236}">
                  <a16:creationId xmlns:a16="http://schemas.microsoft.com/office/drawing/2014/main" id="{2F671586-1355-E2D7-93F9-D5D274D13125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1223864" y="371367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0x90001007</a:t>
              </a:r>
            </a:p>
          </p:txBody>
        </p:sp>
        <p:sp>
          <p:nvSpPr>
            <p:cNvPr id="74" name="Rectangle 22">
              <a:extLst>
                <a:ext uri="{FF2B5EF4-FFF2-40B4-BE49-F238E27FC236}">
                  <a16:creationId xmlns:a16="http://schemas.microsoft.com/office/drawing/2014/main" id="{C1224170-59FD-02CC-9FFA-72737476D56D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223864" y="341879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90001008</a:t>
              </a:r>
            </a:p>
          </p:txBody>
        </p: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BC5E50CB-1437-036F-934E-3799FE0F397C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1223864" y="314108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0x90001009</a:t>
              </a:r>
            </a:p>
          </p:txBody>
        </p:sp>
        <p:sp>
          <p:nvSpPr>
            <p:cNvPr id="76" name="Rectangle 24">
              <a:extLst>
                <a:ext uri="{FF2B5EF4-FFF2-40B4-BE49-F238E27FC236}">
                  <a16:creationId xmlns:a16="http://schemas.microsoft.com/office/drawing/2014/main" id="{64DA4042-4424-3803-CA15-1749288A2A2C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1223864" y="2831209"/>
              <a:ext cx="135325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0x9000100A</a:t>
              </a:r>
            </a:p>
          </p:txBody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709F08EB-59DD-6232-ED7B-55D1350D8643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1223864" y="2521334"/>
              <a:ext cx="134524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0x9000100B</a:t>
              </a:r>
            </a:p>
          </p:txBody>
        </p:sp>
        <p:sp>
          <p:nvSpPr>
            <p:cNvPr id="78" name="Rectangle 40">
              <a:extLst>
                <a:ext uri="{FF2B5EF4-FFF2-40B4-BE49-F238E27FC236}">
                  <a16:creationId xmlns:a16="http://schemas.microsoft.com/office/drawing/2014/main" id="{D6972570-32CB-E2B2-D211-A26C4BCE2893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1223864" y="2211459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0x9000100C</a:t>
              </a:r>
            </a:p>
          </p:txBody>
        </p:sp>
        <p:sp>
          <p:nvSpPr>
            <p:cNvPr id="79" name="Rectangle 42">
              <a:extLst>
                <a:ext uri="{FF2B5EF4-FFF2-40B4-BE49-F238E27FC236}">
                  <a16:creationId xmlns:a16="http://schemas.microsoft.com/office/drawing/2014/main" id="{FECA8FDB-3B67-6669-C754-E023B2AB6D05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1223864" y="1931614"/>
              <a:ext cx="136287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0x9000100D</a:t>
              </a:r>
            </a:p>
          </p:txBody>
        </p:sp>
        <p:sp>
          <p:nvSpPr>
            <p:cNvPr id="80" name="Rectangle 44">
              <a:extLst>
                <a:ext uri="{FF2B5EF4-FFF2-40B4-BE49-F238E27FC236}">
                  <a16:creationId xmlns:a16="http://schemas.microsoft.com/office/drawing/2014/main" id="{9A5F8EC5-3379-32F7-B0E7-43718A6DF0D6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1223864" y="1605636"/>
              <a:ext cx="133241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0x9000100E</a:t>
              </a:r>
            </a:p>
          </p:txBody>
        </p:sp>
        <p:sp>
          <p:nvSpPr>
            <p:cNvPr id="81" name="Rectangle 46">
              <a:extLst>
                <a:ext uri="{FF2B5EF4-FFF2-40B4-BE49-F238E27FC236}">
                  <a16:creationId xmlns:a16="http://schemas.microsoft.com/office/drawing/2014/main" id="{1B0D84E1-41C8-A746-155A-E5CC42CDDCAF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1223864" y="1297500"/>
              <a:ext cx="132600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0x9000100F</a:t>
              </a:r>
            </a:p>
          </p:txBody>
        </p:sp>
        <p:sp>
          <p:nvSpPr>
            <p:cNvPr id="82" name="Text Box 36">
              <a:extLst>
                <a:ext uri="{FF2B5EF4-FFF2-40B4-BE49-F238E27FC236}">
                  <a16:creationId xmlns:a16="http://schemas.microsoft.com/office/drawing/2014/main" id="{8F9C89A0-7122-7F8F-F595-13225AEA9AA5}"/>
                </a:ext>
              </a:extLst>
            </p:cNvPr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1223864" y="710592"/>
              <a:ext cx="1734578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32-bit address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(hex)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46D1DB3-0E77-7358-4A9E-AC6AD61B8A60}"/>
              </a:ext>
            </a:extLst>
          </p:cNvPr>
          <p:cNvSpPr txBox="1"/>
          <p:nvPr/>
        </p:nvSpPr>
        <p:spPr>
          <a:xfrm>
            <a:off x="7727213" y="3014229"/>
            <a:ext cx="118628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x's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contents (</a:t>
            </a:r>
            <a:r>
              <a:rPr lang="en-US" dirty="0" err="1">
                <a:solidFill>
                  <a:schemeClr val="accent6"/>
                </a:solidFill>
              </a:rPr>
              <a:t>rvalue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92D12AFB-C1D7-63B7-D70A-DBA672062ADC}"/>
              </a:ext>
            </a:extLst>
          </p:cNvPr>
          <p:cNvSpPr/>
          <p:nvPr/>
        </p:nvSpPr>
        <p:spPr>
          <a:xfrm>
            <a:off x="8720793" y="3654620"/>
            <a:ext cx="159657" cy="187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C15853B-8028-2BA6-6464-C0B5DA60A77A}"/>
              </a:ext>
            </a:extLst>
          </p:cNvPr>
          <p:cNvSpPr txBox="1"/>
          <p:nvPr/>
        </p:nvSpPr>
        <p:spPr>
          <a:xfrm>
            <a:off x="10984399" y="2967335"/>
            <a:ext cx="1186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x's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address (</a:t>
            </a:r>
            <a:r>
              <a:rPr lang="en-US" dirty="0" err="1">
                <a:solidFill>
                  <a:schemeClr val="accent6"/>
                </a:solidFill>
              </a:rPr>
              <a:t>lvalue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CA2FAA5F-9736-B64D-0955-494FEEF76CCC}"/>
              </a:ext>
            </a:extLst>
          </p:cNvPr>
          <p:cNvSpPr/>
          <p:nvPr/>
        </p:nvSpPr>
        <p:spPr>
          <a:xfrm rot="10800000">
            <a:off x="10890029" y="3632000"/>
            <a:ext cx="159657" cy="187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17BE-D260-D54E-9045-82F33E55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2503"/>
          </a:xfrm>
        </p:spPr>
        <p:txBody>
          <a:bodyPr/>
          <a:lstStyle/>
          <a:p>
            <a:r>
              <a:rPr lang="en-US" dirty="0"/>
              <a:t>PA4: Creating a 2D Array of Mutable String Pointers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DF6279-8D17-054C-B017-33E337490D8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05980" y="473632"/>
            <a:ext cx="10396200" cy="172047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Break a string of comma separated words into individual strings without copying. Do This by walking the string until you see an either a comma , or a newline \n. Each points at a field or column in a record.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Record the start of each string into successive elements in an array of pointers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Replace each comma or newline with a null '\0'</a:t>
            </a:r>
          </a:p>
        </p:txBody>
      </p:sp>
      <p:graphicFrame>
        <p:nvGraphicFramePr>
          <p:cNvPr id="4" name="Group 63">
            <a:extLst>
              <a:ext uri="{FF2B5EF4-FFF2-40B4-BE49-F238E27FC236}">
                <a16:creationId xmlns:a16="http://schemas.microsoft.com/office/drawing/2014/main" id="{4BD158BA-A4BA-6F41-BFBB-4EC5A952C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109683"/>
              </p:ext>
            </p:extLst>
          </p:nvPr>
        </p:nvGraphicFramePr>
        <p:xfrm>
          <a:off x="87379" y="2272060"/>
          <a:ext cx="11899608" cy="946977"/>
        </p:xfrm>
        <a:graphic>
          <a:graphicData uri="http://schemas.openxmlformats.org/drawingml/2006/table">
            <a:tbl>
              <a:tblPr/>
              <a:tblGrid>
                <a:gridCol w="813923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801511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790222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  <a:gridCol w="835378">
                  <a:extLst>
                    <a:ext uri="{9D8B030D-6E8A-4147-A177-3AD203B41FA5}">
                      <a16:colId xmlns:a16="http://schemas.microsoft.com/office/drawing/2014/main" val="3794492007"/>
                    </a:ext>
                  </a:extLst>
                </a:gridCol>
                <a:gridCol w="857955">
                  <a:extLst>
                    <a:ext uri="{9D8B030D-6E8A-4147-A177-3AD203B41FA5}">
                      <a16:colId xmlns:a16="http://schemas.microsoft.com/office/drawing/2014/main" val="1177723285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990227050"/>
                    </a:ext>
                  </a:extLst>
                </a:gridCol>
                <a:gridCol w="790222">
                  <a:extLst>
                    <a:ext uri="{9D8B030D-6E8A-4147-A177-3AD203B41FA5}">
                      <a16:colId xmlns:a16="http://schemas.microsoft.com/office/drawing/2014/main" val="2110540263"/>
                    </a:ext>
                  </a:extLst>
                </a:gridCol>
                <a:gridCol w="790223">
                  <a:extLst>
                    <a:ext uri="{9D8B030D-6E8A-4147-A177-3AD203B41FA5}">
                      <a16:colId xmlns:a16="http://schemas.microsoft.com/office/drawing/2014/main" val="2226831461"/>
                    </a:ext>
                  </a:extLst>
                </a:gridCol>
                <a:gridCol w="824088">
                  <a:extLst>
                    <a:ext uri="{9D8B030D-6E8A-4147-A177-3AD203B41FA5}">
                      <a16:colId xmlns:a16="http://schemas.microsoft.com/office/drawing/2014/main" val="20167147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7392883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36843694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5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48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[6]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[7]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[8]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[9]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1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'\n'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B0AEDC2-662F-A042-AF03-8FAB3D8FC626}"/>
              </a:ext>
            </a:extLst>
          </p:cNvPr>
          <p:cNvGrpSpPr/>
          <p:nvPr/>
        </p:nvGrpSpPr>
        <p:grpSpPr>
          <a:xfrm>
            <a:off x="2639339" y="2691875"/>
            <a:ext cx="689906" cy="484322"/>
            <a:chOff x="1878173" y="2202991"/>
            <a:chExt cx="689906" cy="484322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F0E7C0A-6979-934A-A786-36C6F5711BD9}"/>
                </a:ext>
              </a:extLst>
            </p:cNvPr>
            <p:cNvSpPr/>
            <p:nvPr/>
          </p:nvSpPr>
          <p:spPr>
            <a:xfrm>
              <a:off x="1878173" y="2202991"/>
              <a:ext cx="689906" cy="4843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A3F4B2-17B5-0645-BFA6-618CCAB6BB9B}"/>
                </a:ext>
              </a:extLst>
            </p:cNvPr>
            <p:cNvSpPr txBox="1"/>
            <p:nvPr/>
          </p:nvSpPr>
          <p:spPr>
            <a:xfrm>
              <a:off x="1983317" y="2259554"/>
              <a:ext cx="46358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'\0'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89B4910-63C7-CC4C-AEE3-673EE5AF1DE9}"/>
              </a:ext>
            </a:extLst>
          </p:cNvPr>
          <p:cNvSpPr txBox="1"/>
          <p:nvPr/>
        </p:nvSpPr>
        <p:spPr>
          <a:xfrm>
            <a:off x="11866594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5CBCF1F-A8E2-C447-B53A-57F5FB1578A5}"/>
              </a:ext>
            </a:extLst>
          </p:cNvPr>
          <p:cNvGrpSpPr/>
          <p:nvPr/>
        </p:nvGrpSpPr>
        <p:grpSpPr>
          <a:xfrm>
            <a:off x="5881205" y="2705555"/>
            <a:ext cx="689906" cy="484322"/>
            <a:chOff x="1878173" y="2202991"/>
            <a:chExt cx="689906" cy="484322"/>
          </a:xfrm>
          <a:solidFill>
            <a:schemeClr val="bg1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18A63B-E856-9C4B-AC65-5BE27FEAB6C9}"/>
                </a:ext>
              </a:extLst>
            </p:cNvPr>
            <p:cNvSpPr/>
            <p:nvPr/>
          </p:nvSpPr>
          <p:spPr>
            <a:xfrm>
              <a:off x="1878173" y="2202991"/>
              <a:ext cx="689906" cy="4843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0481890-7EE3-D94B-8EC4-0E13962C1751}"/>
                </a:ext>
              </a:extLst>
            </p:cNvPr>
            <p:cNvSpPr txBox="1"/>
            <p:nvPr/>
          </p:nvSpPr>
          <p:spPr>
            <a:xfrm>
              <a:off x="1983317" y="2259554"/>
              <a:ext cx="46358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'\0'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1115B91-85D6-854D-87F9-3D10E9EF72CF}"/>
              </a:ext>
            </a:extLst>
          </p:cNvPr>
          <p:cNvGrpSpPr/>
          <p:nvPr/>
        </p:nvGrpSpPr>
        <p:grpSpPr>
          <a:xfrm>
            <a:off x="10287583" y="2699629"/>
            <a:ext cx="689906" cy="484322"/>
            <a:chOff x="1878173" y="2202991"/>
            <a:chExt cx="689906" cy="484322"/>
          </a:xfrm>
          <a:solidFill>
            <a:schemeClr val="bg1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2EBCD9-ED25-DB46-8061-3C293D194C03}"/>
                </a:ext>
              </a:extLst>
            </p:cNvPr>
            <p:cNvSpPr/>
            <p:nvPr/>
          </p:nvSpPr>
          <p:spPr>
            <a:xfrm>
              <a:off x="1878173" y="2202991"/>
              <a:ext cx="689906" cy="4843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CC1827-8A3F-6B40-B60E-49BCC9582EDB}"/>
                </a:ext>
              </a:extLst>
            </p:cNvPr>
            <p:cNvSpPr txBox="1"/>
            <p:nvPr/>
          </p:nvSpPr>
          <p:spPr>
            <a:xfrm>
              <a:off x="1983317" y="2259554"/>
              <a:ext cx="46358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'\0'</a:t>
              </a:r>
            </a:p>
          </p:txBody>
        </p:sp>
      </p:grpSp>
      <p:graphicFrame>
        <p:nvGraphicFramePr>
          <p:cNvPr id="34" name="Group 63">
            <a:extLst>
              <a:ext uri="{FF2B5EF4-FFF2-40B4-BE49-F238E27FC236}">
                <a16:creationId xmlns:a16="http://schemas.microsoft.com/office/drawing/2014/main" id="{C72F340C-03BD-FB4D-AF75-D2243664A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946813"/>
              </p:ext>
            </p:extLst>
          </p:nvPr>
        </p:nvGraphicFramePr>
        <p:xfrm>
          <a:off x="2108374" y="4113818"/>
          <a:ext cx="4351575" cy="1283601"/>
        </p:xfrm>
        <a:graphic>
          <a:graphicData uri="http://schemas.openxmlformats.org/drawingml/2006/table">
            <a:tbl>
              <a:tblPr/>
              <a:tblGrid>
                <a:gridCol w="1450525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1450525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1450525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</a:tblGrid>
              <a:tr h="6321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4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charset="0"/>
                        </a:rPr>
                        <a:t>ptable</a:t>
                      </a: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charset="0"/>
                        </a:rPr>
                        <a:t>ptable+1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charset="0"/>
                        </a:rPr>
                        <a:t>ptable+2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40651E3-2238-A749-9DF4-488160DC6D37}"/>
              </a:ext>
            </a:extLst>
          </p:cNvPr>
          <p:cNvSpPr txBox="1"/>
          <p:nvPr/>
        </p:nvSpPr>
        <p:spPr>
          <a:xfrm>
            <a:off x="87379" y="1104269"/>
            <a:ext cx="110799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*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5C25FB-ED03-9F41-A910-4ADCEF73B0F6}"/>
              </a:ext>
            </a:extLst>
          </p:cNvPr>
          <p:cNvSpPr txBox="1"/>
          <p:nvPr/>
        </p:nvSpPr>
        <p:spPr>
          <a:xfrm>
            <a:off x="111148" y="4113818"/>
            <a:ext cx="150554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**</a:t>
            </a:r>
            <a:r>
              <a:rPr lang="en-US" dirty="0" err="1">
                <a:solidFill>
                  <a:srgbClr val="0070C0"/>
                </a:solidFill>
              </a:rPr>
              <a:t>ptable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99964F-C222-2A43-A64C-7C8868F4712D}"/>
              </a:ext>
            </a:extLst>
          </p:cNvPr>
          <p:cNvSpPr/>
          <p:nvPr/>
        </p:nvSpPr>
        <p:spPr>
          <a:xfrm>
            <a:off x="87379" y="1479960"/>
            <a:ext cx="1108890" cy="38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A62B31-6601-2044-BEDA-9332EC7E1554}"/>
              </a:ext>
            </a:extLst>
          </p:cNvPr>
          <p:cNvCxnSpPr>
            <a:cxnSpLocks/>
          </p:cNvCxnSpPr>
          <p:nvPr/>
        </p:nvCxnSpPr>
        <p:spPr>
          <a:xfrm>
            <a:off x="548204" y="1674947"/>
            <a:ext cx="0" cy="648705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151CEAF-B7B8-B14E-AA3B-921738578E68}"/>
              </a:ext>
            </a:extLst>
          </p:cNvPr>
          <p:cNvSpPr/>
          <p:nvPr/>
        </p:nvSpPr>
        <p:spPr>
          <a:xfrm>
            <a:off x="111148" y="4483150"/>
            <a:ext cx="1561366" cy="38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27B1AA-E6DA-3549-A0C8-291844815EEB}"/>
              </a:ext>
            </a:extLst>
          </p:cNvPr>
          <p:cNvCxnSpPr>
            <a:cxnSpLocks/>
          </p:cNvCxnSpPr>
          <p:nvPr/>
        </p:nvCxnSpPr>
        <p:spPr>
          <a:xfrm>
            <a:off x="1209729" y="4594029"/>
            <a:ext cx="898645" cy="0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5142B9-0808-1C43-9E48-55AC5EAB9A08}"/>
              </a:ext>
            </a:extLst>
          </p:cNvPr>
          <p:cNvCxnSpPr>
            <a:cxnSpLocks/>
          </p:cNvCxnSpPr>
          <p:nvPr/>
        </p:nvCxnSpPr>
        <p:spPr>
          <a:xfrm flipH="1" flipV="1">
            <a:off x="641377" y="3213131"/>
            <a:ext cx="2196756" cy="1230795"/>
          </a:xfrm>
          <a:prstGeom prst="straightConnector1">
            <a:avLst/>
          </a:prstGeom>
          <a:ln w="34925">
            <a:solidFill>
              <a:srgbClr val="2C895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FB417BC-7E53-C34A-B324-81B3847F190A}"/>
              </a:ext>
            </a:extLst>
          </p:cNvPr>
          <p:cNvCxnSpPr>
            <a:cxnSpLocks/>
          </p:cNvCxnSpPr>
          <p:nvPr/>
        </p:nvCxnSpPr>
        <p:spPr>
          <a:xfrm flipH="1" flipV="1">
            <a:off x="3758629" y="3269863"/>
            <a:ext cx="525532" cy="1174063"/>
          </a:xfrm>
          <a:prstGeom prst="straightConnector1">
            <a:avLst/>
          </a:prstGeom>
          <a:ln w="34925">
            <a:solidFill>
              <a:srgbClr val="2C895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5482FF3-B4D8-BC42-9D36-CA4D7E8C260B}"/>
              </a:ext>
            </a:extLst>
          </p:cNvPr>
          <p:cNvCxnSpPr>
            <a:cxnSpLocks/>
          </p:cNvCxnSpPr>
          <p:nvPr/>
        </p:nvCxnSpPr>
        <p:spPr>
          <a:xfrm flipV="1">
            <a:off x="5616476" y="3201494"/>
            <a:ext cx="1200728" cy="1242432"/>
          </a:xfrm>
          <a:prstGeom prst="straightConnector1">
            <a:avLst/>
          </a:prstGeom>
          <a:ln w="34925">
            <a:solidFill>
              <a:srgbClr val="2C895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0934970-80AC-8D47-9850-C1F288465DA5}"/>
              </a:ext>
            </a:extLst>
          </p:cNvPr>
          <p:cNvSpPr txBox="1"/>
          <p:nvPr/>
        </p:nvSpPr>
        <p:spPr>
          <a:xfrm>
            <a:off x="2670882" y="5421572"/>
            <a:ext cx="2393604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./extract </a:t>
            </a:r>
            <a:r>
              <a:rPr lang="en-US" sz="24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–c3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F99B03E-DFB8-6067-F044-3DABDACD1F1F}"/>
              </a:ext>
            </a:extLst>
          </p:cNvPr>
          <p:cNvSpPr/>
          <p:nvPr/>
        </p:nvSpPr>
        <p:spPr bwMode="auto">
          <a:xfrm>
            <a:off x="7006958" y="3236452"/>
            <a:ext cx="5185042" cy="338875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extrack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token(), passed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&amp;&amp; (*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'\0')) 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ptable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'\0') 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/* process chars including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*/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for too many or too few fields</a:t>
            </a:r>
          </a:p>
        </p:txBody>
      </p:sp>
    </p:spTree>
    <p:extLst>
      <p:ext uri="{BB962C8B-B14F-4D97-AF65-F5344CB8AC3E}">
        <p14:creationId xmlns:p14="http://schemas.microsoft.com/office/powerpoint/2010/main" val="258911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2" grpId="0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5939" y="668473"/>
            <a:ext cx="11919414" cy="58936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How to access: 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[1][1] </a:t>
            </a:r>
            <a:r>
              <a:rPr lang="en-US" sz="2200" dirty="0"/>
              <a:t>is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*(*(</a:t>
            </a:r>
            <a:r>
              <a:rPr lang="en-US" sz="22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 + 1) </a:t>
            </a:r>
            <a:r>
              <a:rPr lang="en-US" sz="2200" dirty="0"/>
              <a:t>which contains '</a:t>
            </a:r>
            <a:r>
              <a:rPr lang="en-US" sz="2200" b="1" dirty="0">
                <a:solidFill>
                  <a:srgbClr val="FF0000"/>
                </a:solidFill>
              </a:rPr>
              <a:t>n</a:t>
            </a:r>
            <a:r>
              <a:rPr lang="en-US" sz="2200" dirty="0"/>
              <a:t>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its address is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(*(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+ 1)</a:t>
            </a:r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Review: Pointer Array to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/>
        </p:nvGraphicFramePr>
        <p:xfrm>
          <a:off x="2275581" y="2951520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/>
        </p:nvGraphicFramePr>
        <p:xfrm>
          <a:off x="2275581" y="2481201"/>
          <a:ext cx="968732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3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070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29959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8730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29336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20589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560077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67238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3BD824D-51F1-B04C-A0FB-A1DED6BF504A}"/>
              </a:ext>
            </a:extLst>
          </p:cNvPr>
          <p:cNvGraphicFramePr>
            <a:graphicFrameLocks noGrp="1"/>
          </p:cNvGraphicFramePr>
          <p:nvPr/>
        </p:nvGraphicFramePr>
        <p:xfrm>
          <a:off x="2275581" y="1994650"/>
          <a:ext cx="620996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52710857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/>
        </p:nvGraphicFramePr>
        <p:xfrm>
          <a:off x="942496" y="2041794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231634" y="2180070"/>
            <a:ext cx="1043947" cy="956870"/>
            <a:chOff x="1231634" y="2180070"/>
            <a:chExt cx="1043947" cy="95687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231634" y="2974085"/>
              <a:ext cx="1043947" cy="16285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231634" y="2666553"/>
              <a:ext cx="1043947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601B52-F740-4447-A870-73F7F040BAB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231634" y="2180070"/>
              <a:ext cx="1043947" cy="738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157328" y="2041794"/>
            <a:ext cx="821696" cy="1097237"/>
            <a:chOff x="200479" y="2805224"/>
            <a:chExt cx="821696" cy="10972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1DC7D0-40D2-4741-83AF-4F956CFB8530}"/>
                </a:ext>
              </a:extLst>
            </p:cNvPr>
            <p:cNvSpPr txBox="1"/>
            <p:nvPr/>
          </p:nvSpPr>
          <p:spPr>
            <a:xfrm>
              <a:off x="209132" y="280522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[2]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[0]</a:t>
              </a:r>
            </a:p>
          </p:txBody>
        </p:sp>
      </p:grp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FE5AAA47-73EC-6C1B-9523-E85A3916591A}"/>
              </a:ext>
            </a:extLst>
          </p:cNvPr>
          <p:cNvGraphicFramePr>
            <a:graphicFrameLocks noGrp="1"/>
          </p:cNvGraphicFramePr>
          <p:nvPr/>
        </p:nvGraphicFramePr>
        <p:xfrm>
          <a:off x="2608043" y="3814090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EDA6C4D-0601-BF61-2B66-96DD998956A5}"/>
              </a:ext>
            </a:extLst>
          </p:cNvPr>
          <p:cNvGraphicFramePr>
            <a:graphicFrameLocks noGrp="1"/>
          </p:cNvGraphicFramePr>
          <p:nvPr/>
        </p:nvGraphicFramePr>
        <p:xfrm>
          <a:off x="4490448" y="3834921"/>
          <a:ext cx="3040542" cy="335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135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760135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950672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569600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</a:tblGrid>
              <a:tr h="335389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8AF346BE-72DB-E634-AF32-AF4F2992D959}"/>
              </a:ext>
            </a:extLst>
          </p:cNvPr>
          <p:cNvGrpSpPr/>
          <p:nvPr/>
        </p:nvGrpSpPr>
        <p:grpSpPr>
          <a:xfrm>
            <a:off x="1843693" y="3835370"/>
            <a:ext cx="817853" cy="1075957"/>
            <a:chOff x="1843693" y="3835370"/>
            <a:chExt cx="817853" cy="10759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A1F146-C243-D250-9D7F-E1D60D2F5F97}"/>
                </a:ext>
              </a:extLst>
            </p:cNvPr>
            <p:cNvSpPr txBox="1"/>
            <p:nvPr/>
          </p:nvSpPr>
          <p:spPr>
            <a:xfrm>
              <a:off x="1843693" y="421998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aos+1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70AD87-468B-C098-B06A-E6AC5536395E}"/>
                </a:ext>
              </a:extLst>
            </p:cNvPr>
            <p:cNvSpPr txBox="1"/>
            <p:nvPr/>
          </p:nvSpPr>
          <p:spPr>
            <a:xfrm>
              <a:off x="2059934" y="4541995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184C02-4DF1-8D1C-80B2-D3EF936FDB62}"/>
                </a:ext>
              </a:extLst>
            </p:cNvPr>
            <p:cNvSpPr txBox="1"/>
            <p:nvPr/>
          </p:nvSpPr>
          <p:spPr>
            <a:xfrm>
              <a:off x="1843693" y="383537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aos+2</a:t>
              </a:r>
              <a:endParaRPr lang="en-US" dirty="0"/>
            </a:p>
          </p:txBody>
        </p:sp>
      </p:grpSp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9A8C6B5D-2110-B436-C4E3-F827F65247B2}"/>
              </a:ext>
            </a:extLst>
          </p:cNvPr>
          <p:cNvGraphicFramePr>
            <a:graphicFrameLocks noGrp="1"/>
          </p:cNvGraphicFramePr>
          <p:nvPr/>
        </p:nvGraphicFramePr>
        <p:xfrm>
          <a:off x="4475908" y="5630574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A12980-8F33-FD12-11F7-15AB86950780}"/>
              </a:ext>
            </a:extLst>
          </p:cNvPr>
          <p:cNvCxnSpPr>
            <a:cxnSpLocks/>
          </p:cNvCxnSpPr>
          <p:nvPr/>
        </p:nvCxnSpPr>
        <p:spPr>
          <a:xfrm>
            <a:off x="2822984" y="4720136"/>
            <a:ext cx="1669373" cy="10751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97D27A-FD03-1E53-C151-1ADAE24F57C6}"/>
              </a:ext>
            </a:extLst>
          </p:cNvPr>
          <p:cNvGrpSpPr/>
          <p:nvPr/>
        </p:nvGrpSpPr>
        <p:grpSpPr>
          <a:xfrm>
            <a:off x="4236291" y="5105779"/>
            <a:ext cx="2781472" cy="1447583"/>
            <a:chOff x="4236291" y="5105779"/>
            <a:chExt cx="2781472" cy="144758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D6382A-9A4D-8F85-8F24-09C330E749A7}"/>
                </a:ext>
              </a:extLst>
            </p:cNvPr>
            <p:cNvSpPr txBox="1"/>
            <p:nvPr/>
          </p:nvSpPr>
          <p:spPr>
            <a:xfrm>
              <a:off x="4236291" y="618403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6343497-E041-E541-B20B-9294E33AC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049" y="6013750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915725-9475-8F5B-2885-25E6E07CD540}"/>
                </a:ext>
              </a:extLst>
            </p:cNvPr>
            <p:cNvSpPr txBox="1"/>
            <p:nvPr/>
          </p:nvSpPr>
          <p:spPr>
            <a:xfrm>
              <a:off x="4915863" y="5105779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</a:t>
              </a:r>
              <a:endParaRPr lang="en-US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F4F1B93-1436-A618-F471-55770F9B6EB6}"/>
                </a:ext>
              </a:extLst>
            </p:cNvPr>
            <p:cNvCxnSpPr>
              <a:cxnSpLocks/>
            </p:cNvCxnSpPr>
            <p:nvPr/>
          </p:nvCxnSpPr>
          <p:spPr>
            <a:xfrm>
              <a:off x="5229873" y="5443573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4E6873C-6C9F-5DCE-E3C5-3C5F3874840F}"/>
                </a:ext>
              </a:extLst>
            </p:cNvPr>
            <p:cNvSpPr txBox="1"/>
            <p:nvPr/>
          </p:nvSpPr>
          <p:spPr>
            <a:xfrm>
              <a:off x="5440087" y="6176708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4C5B942-D3D5-8CE1-9BBD-EE7424EB1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1845" y="6006428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0538D59-EF54-25CE-8C22-085D8DB40B20}"/>
              </a:ext>
            </a:extLst>
          </p:cNvPr>
          <p:cNvGrpSpPr/>
          <p:nvPr/>
        </p:nvGrpSpPr>
        <p:grpSpPr>
          <a:xfrm>
            <a:off x="2814781" y="3308945"/>
            <a:ext cx="6371663" cy="1443073"/>
            <a:chOff x="2814781" y="3308945"/>
            <a:chExt cx="6371663" cy="144307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F6FE86-6B64-0929-D61E-F1AC5796F345}"/>
                </a:ext>
              </a:extLst>
            </p:cNvPr>
            <p:cNvSpPr txBox="1"/>
            <p:nvPr/>
          </p:nvSpPr>
          <p:spPr>
            <a:xfrm>
              <a:off x="3155960" y="3784810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*(aos+1)</a:t>
              </a:r>
              <a:endParaRPr lang="en-U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C9875E8-9222-EBF5-F743-E0230B134A8F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2814781" y="4002615"/>
              <a:ext cx="1675667" cy="3962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95CEFD-80D0-BBB0-FDE1-305AA02ACC51}"/>
                </a:ext>
              </a:extLst>
            </p:cNvPr>
            <p:cNvSpPr txBox="1"/>
            <p:nvPr/>
          </p:nvSpPr>
          <p:spPr>
            <a:xfrm>
              <a:off x="4490448" y="3348370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+ 1)</a:t>
              </a:r>
              <a:endParaRPr lang="en-US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7D2871-B672-4A15-6EC7-4596D0410CF2}"/>
                </a:ext>
              </a:extLst>
            </p:cNvPr>
            <p:cNvCxnSpPr>
              <a:cxnSpLocks/>
            </p:cNvCxnSpPr>
            <p:nvPr/>
          </p:nvCxnSpPr>
          <p:spPr>
            <a:xfrm>
              <a:off x="5590198" y="3678271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C3464A-0979-EE1C-9E11-BE17D9F8CE54}"/>
                </a:ext>
              </a:extLst>
            </p:cNvPr>
            <p:cNvSpPr txBox="1"/>
            <p:nvPr/>
          </p:nvSpPr>
          <p:spPr>
            <a:xfrm>
              <a:off x="4236291" y="4382686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**(aos+1)</a:t>
              </a:r>
              <a:endParaRPr lang="en-US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910325D-F05C-DB98-CDD4-81561A8B5C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3778" y="4167740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510401-AFC3-4FC6-1FD5-FEBB8FADDDC2}"/>
                </a:ext>
              </a:extLst>
            </p:cNvPr>
            <p:cNvSpPr txBox="1"/>
            <p:nvPr/>
          </p:nvSpPr>
          <p:spPr>
            <a:xfrm>
              <a:off x="6052980" y="4336035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+ 2)</a:t>
              </a:r>
              <a:endParaRPr lang="en-US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E185687-EFB2-26CD-6B6C-A85E7FDCD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4738" y="4165755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24BA974-8288-9D5F-80ED-854A2FA12DFB}"/>
                </a:ext>
              </a:extLst>
            </p:cNvPr>
            <p:cNvSpPr txBox="1"/>
            <p:nvPr/>
          </p:nvSpPr>
          <p:spPr>
            <a:xfrm>
              <a:off x="6975582" y="3308945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+ 3)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733161B-7C5F-42C9-84BF-BA82628CBBCF}"/>
                </a:ext>
              </a:extLst>
            </p:cNvPr>
            <p:cNvCxnSpPr>
              <a:cxnSpLocks/>
            </p:cNvCxnSpPr>
            <p:nvPr/>
          </p:nvCxnSpPr>
          <p:spPr>
            <a:xfrm>
              <a:off x="7353168" y="3663693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B05C198-B075-DB72-01FD-900BF2ED5347}"/>
              </a:ext>
            </a:extLst>
          </p:cNvPr>
          <p:cNvSpPr txBox="1"/>
          <p:nvPr/>
        </p:nvSpPr>
        <p:spPr>
          <a:xfrm>
            <a:off x="2913645" y="5252033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(address)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4AA31B0-A343-3AE4-26BF-7FE503362EC6}"/>
              </a:ext>
            </a:extLst>
          </p:cNvPr>
          <p:cNvGrpSpPr/>
          <p:nvPr/>
        </p:nvGrpSpPr>
        <p:grpSpPr>
          <a:xfrm>
            <a:off x="352497" y="3139031"/>
            <a:ext cx="2341028" cy="3167769"/>
            <a:chOff x="352497" y="3139031"/>
            <a:chExt cx="2341028" cy="316776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A07AF5-5DE4-356E-B3DC-16AB7B97CD93}"/>
                </a:ext>
              </a:extLst>
            </p:cNvPr>
            <p:cNvSpPr txBox="1"/>
            <p:nvPr/>
          </p:nvSpPr>
          <p:spPr>
            <a:xfrm>
              <a:off x="352497" y="5383470"/>
              <a:ext cx="2341028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Notice that the first elements address is the array name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89EE993-1BA9-C196-389F-479E8EA1DBEB}"/>
                </a:ext>
              </a:extLst>
            </p:cNvPr>
            <p:cNvCxnSpPr>
              <a:endCxn id="17" idx="2"/>
            </p:cNvCxnSpPr>
            <p:nvPr/>
          </p:nvCxnSpPr>
          <p:spPr>
            <a:xfrm flipH="1" flipV="1">
              <a:off x="563850" y="3139031"/>
              <a:ext cx="476751" cy="227930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A1085A6-7625-206E-D360-6A9D4F5130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011" y="4903132"/>
              <a:ext cx="536090" cy="48033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9CB4B86-8814-37EA-3393-B5650284D388}"/>
              </a:ext>
            </a:extLst>
          </p:cNvPr>
          <p:cNvSpPr txBox="1"/>
          <p:nvPr/>
        </p:nvSpPr>
        <p:spPr>
          <a:xfrm>
            <a:off x="9172719" y="741918"/>
            <a:ext cx="29051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aos+2 is not shown due to space limits on the slide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7C0C2A-A96F-3DF4-7460-14A704FAE494}"/>
              </a:ext>
            </a:extLst>
          </p:cNvPr>
          <p:cNvSpPr txBox="1"/>
          <p:nvPr/>
        </p:nvSpPr>
        <p:spPr>
          <a:xfrm>
            <a:off x="9041805" y="4429704"/>
            <a:ext cx="2499761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='X';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',')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or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(**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== ','</a:t>
            </a:r>
          </a:p>
        </p:txBody>
      </p:sp>
    </p:spTree>
    <p:extLst>
      <p:ext uri="{BB962C8B-B14F-4D97-AF65-F5344CB8AC3E}">
        <p14:creationId xmlns:p14="http://schemas.microsoft.com/office/powerpoint/2010/main" val="153979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8" grpId="0"/>
      <p:bldP spid="53" grpId="0" animBg="1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6190-A279-7547-8EAC-171EBA84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38" y="55806"/>
            <a:ext cx="10515600" cy="474090"/>
          </a:xfrm>
        </p:spPr>
        <p:txBody>
          <a:bodyPr/>
          <a:lstStyle/>
          <a:p>
            <a:r>
              <a:rPr lang="en-US" dirty="0"/>
              <a:t>Memory Addresses &amp; Memory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5E95-0896-6A48-B0A0-6F52905A36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3630" y="529896"/>
            <a:ext cx="11574148" cy="595498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42;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x =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Lvalue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x</a:t>
            </a:r>
            <a:r>
              <a:rPr lang="en-US" sz="2400" dirty="0"/>
              <a:t> on </a:t>
            </a:r>
            <a:r>
              <a:rPr lang="en-US" sz="2400" dirty="0">
                <a:solidFill>
                  <a:srgbClr val="0070C0"/>
                </a:solidFill>
              </a:rPr>
              <a:t>left side (</a:t>
            </a:r>
            <a:r>
              <a:rPr lang="en-US" sz="2400" b="1" dirty="0" err="1">
                <a:solidFill>
                  <a:srgbClr val="0070C0"/>
                </a:solidFill>
              </a:rPr>
              <a:t>Lside</a:t>
            </a:r>
            <a:r>
              <a:rPr lang="en-US" sz="2400" dirty="0">
                <a:solidFill>
                  <a:srgbClr val="0070C0"/>
                </a:solidFill>
              </a:rPr>
              <a:t>)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7030A0"/>
                </a:solidFill>
              </a:rPr>
              <a:t>assignment operator = evaluates to: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The address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rgbClr val="0070C0"/>
                </a:solidFill>
              </a:rPr>
              <a:t>memory </a:t>
            </a:r>
            <a:r>
              <a:rPr lang="en-US" sz="2400" dirty="0"/>
              <a:t>assigned to the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x </a:t>
            </a:r>
            <a:r>
              <a:rPr lang="en-US" sz="2400" dirty="0"/>
              <a:t>– this is x's </a:t>
            </a:r>
            <a:r>
              <a:rPr lang="en-US" sz="2400" b="1" dirty="0" err="1">
                <a:solidFill>
                  <a:srgbClr val="0070C0"/>
                </a:solidFill>
              </a:rPr>
              <a:t>Lvalue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chemeClr val="accent5"/>
                </a:solidFill>
              </a:rPr>
              <a:t>y</a:t>
            </a:r>
            <a:r>
              <a:rPr lang="en-US" sz="2400" dirty="0"/>
              <a:t> on </a:t>
            </a:r>
            <a:r>
              <a:rPr lang="en-US" sz="2400" dirty="0">
                <a:solidFill>
                  <a:schemeClr val="accent5"/>
                </a:solidFill>
              </a:rPr>
              <a:t>right side (</a:t>
            </a:r>
            <a:r>
              <a:rPr lang="en-US" sz="2400" b="1" dirty="0" err="1">
                <a:solidFill>
                  <a:schemeClr val="accent5"/>
                </a:solidFill>
              </a:rPr>
              <a:t>Rside</a:t>
            </a:r>
            <a:r>
              <a:rPr lang="en-US" sz="2400" dirty="0">
                <a:solidFill>
                  <a:schemeClr val="accent5"/>
                </a:solidFill>
              </a:rPr>
              <a:t>)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7030A0"/>
                </a:solidFill>
              </a:rPr>
              <a:t>assignment operator =</a:t>
            </a:r>
            <a:r>
              <a:rPr lang="en-US" sz="2400" dirty="0"/>
              <a:t> evaluates to: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READ</a:t>
            </a:r>
            <a:r>
              <a:rPr lang="en-US" sz="2400" dirty="0">
                <a:solidFill>
                  <a:schemeClr val="accent5"/>
                </a:solidFill>
              </a:rPr>
              <a:t> the contents</a:t>
            </a:r>
            <a:r>
              <a:rPr lang="en-US" sz="2400" dirty="0"/>
              <a:t> of the </a:t>
            </a:r>
            <a:r>
              <a:rPr lang="en-US" sz="2400" dirty="0">
                <a:solidFill>
                  <a:schemeClr val="accent5"/>
                </a:solidFill>
              </a:rPr>
              <a:t>memory</a:t>
            </a:r>
            <a:r>
              <a:rPr lang="en-US" sz="2400" dirty="0"/>
              <a:t> assigned to the </a:t>
            </a:r>
            <a:r>
              <a:rPr lang="en-US" sz="2400" dirty="0">
                <a:solidFill>
                  <a:schemeClr val="accent5"/>
                </a:solidFill>
              </a:rPr>
              <a:t>variable y</a:t>
            </a:r>
            <a:r>
              <a:rPr lang="en-US" sz="2400" dirty="0"/>
              <a:t> (type determines length – number of bytes) - this is y’s </a:t>
            </a:r>
            <a:r>
              <a:rPr lang="en-US" sz="2400" b="1" dirty="0" err="1">
                <a:solidFill>
                  <a:schemeClr val="accent5"/>
                </a:solidFill>
              </a:rPr>
              <a:t>Rvalue</a:t>
            </a:r>
            <a:endParaRPr lang="en-US" sz="2400" b="1" dirty="0">
              <a:solidFill>
                <a:schemeClr val="accent5"/>
              </a:solidFill>
            </a:endParaRPr>
          </a:p>
          <a:p>
            <a:r>
              <a:rPr lang="en-US" sz="2400" dirty="0">
                <a:solidFill>
                  <a:schemeClr val="accent3"/>
                </a:solidFill>
              </a:rPr>
              <a:t>So x = y; is: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	Read memory </a:t>
            </a:r>
            <a:r>
              <a:rPr lang="en-US" sz="2400" dirty="0"/>
              <a:t>at y (</a:t>
            </a:r>
            <a:r>
              <a:rPr lang="en-US" sz="2400" b="1" dirty="0" err="1">
                <a:solidFill>
                  <a:srgbClr val="0070C0"/>
                </a:solidFill>
              </a:rPr>
              <a:t>Rvalue</a:t>
            </a:r>
            <a:r>
              <a:rPr lang="en-US" sz="2400" dirty="0"/>
              <a:t>);  </a:t>
            </a:r>
            <a:r>
              <a:rPr lang="en-US" sz="2400" dirty="0">
                <a:solidFill>
                  <a:srgbClr val="F37440"/>
                </a:solidFill>
              </a:rPr>
              <a:t>write it to memory </a:t>
            </a:r>
            <a:r>
              <a:rPr lang="en-US" sz="2400" dirty="0"/>
              <a:t>at </a:t>
            </a:r>
            <a:r>
              <a:rPr lang="en-US" sz="2400" dirty="0">
                <a:solidFill>
                  <a:srgbClr val="7030A0"/>
                </a:solidFill>
              </a:rPr>
              <a:t>x's address  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chemeClr val="accent5"/>
                </a:solidFill>
              </a:rPr>
              <a:t>Lvalue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465A5D-DCF0-D24A-A47E-D88280A929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BFFD09-E7DE-FE4C-92B7-0ECA256EB940}"/>
              </a:ext>
            </a:extLst>
          </p:cNvPr>
          <p:cNvGrpSpPr/>
          <p:nvPr/>
        </p:nvGrpSpPr>
        <p:grpSpPr>
          <a:xfrm>
            <a:off x="718850" y="1899309"/>
            <a:ext cx="3362573" cy="977930"/>
            <a:chOff x="6063876" y="2614700"/>
            <a:chExt cx="3362573" cy="97793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FEE1CE2-5AD1-A141-96D2-F20AE6D9CAB5}"/>
                </a:ext>
              </a:extLst>
            </p:cNvPr>
            <p:cNvSpPr/>
            <p:nvPr/>
          </p:nvSpPr>
          <p:spPr>
            <a:xfrm flipH="1" flipV="1">
              <a:off x="6063876" y="2847807"/>
              <a:ext cx="2640088" cy="569120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867FAC1-2552-4F42-925A-0295D741E9AD}"/>
                </a:ext>
              </a:extLst>
            </p:cNvPr>
            <p:cNvGrpSpPr/>
            <p:nvPr/>
          </p:nvGrpSpPr>
          <p:grpSpPr>
            <a:xfrm>
              <a:off x="6370888" y="2614700"/>
              <a:ext cx="3055561" cy="977930"/>
              <a:chOff x="6370888" y="2614700"/>
              <a:chExt cx="3055561" cy="97793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BFD53F-9019-BB4B-9716-A10610C0314A}"/>
                  </a:ext>
                </a:extLst>
              </p:cNvPr>
              <p:cNvSpPr txBox="1"/>
              <p:nvPr/>
            </p:nvSpPr>
            <p:spPr>
              <a:xfrm>
                <a:off x="6683794" y="2638297"/>
                <a:ext cx="99568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42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F8CE34-9C91-AE48-816A-DA6A98EC7135}"/>
                  </a:ext>
                </a:extLst>
              </p:cNvPr>
              <p:cNvSpPr txBox="1"/>
              <p:nvPr/>
            </p:nvSpPr>
            <p:spPr>
              <a:xfrm>
                <a:off x="6370888" y="26147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687BD0-D974-614C-B7C8-C9BCC84D287E}"/>
                  </a:ext>
                </a:extLst>
              </p:cNvPr>
              <p:cNvSpPr txBox="1"/>
              <p:nvPr/>
            </p:nvSpPr>
            <p:spPr>
              <a:xfrm>
                <a:off x="6683794" y="3130965"/>
                <a:ext cx="99568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42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D3E121-E6A6-8845-9415-A73451152617}"/>
                  </a:ext>
                </a:extLst>
              </p:cNvPr>
              <p:cNvSpPr txBox="1"/>
              <p:nvPr/>
            </p:nvSpPr>
            <p:spPr>
              <a:xfrm>
                <a:off x="6370888" y="310736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x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518E2-3463-F74B-968D-8683E011A358}"/>
                  </a:ext>
                </a:extLst>
              </p:cNvPr>
              <p:cNvSpPr txBox="1"/>
              <p:nvPr/>
            </p:nvSpPr>
            <p:spPr>
              <a:xfrm>
                <a:off x="8754470" y="2891699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copy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96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683"/>
            <a:ext cx="10515600" cy="416014"/>
          </a:xfrm>
        </p:spPr>
        <p:txBody>
          <a:bodyPr/>
          <a:lstStyle/>
          <a:p>
            <a:r>
              <a:rPr lang="en-US" dirty="0"/>
              <a:t>Introduction: Address Operator: </a:t>
            </a:r>
            <a:r>
              <a:rPr lang="en-US" dirty="0">
                <a:solidFill>
                  <a:srgbClr val="FF0000"/>
                </a:solidFill>
              </a:rPr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1" y="1240057"/>
            <a:ext cx="11276181" cy="470354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Unary </a:t>
            </a:r>
            <a:r>
              <a:rPr lang="en-US" sz="2400" b="1" i="1" dirty="0">
                <a:solidFill>
                  <a:schemeClr val="accent1"/>
                </a:solidFill>
              </a:rPr>
              <a:t>address operator 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>
                <a:solidFill>
                  <a:schemeClr val="accent1"/>
                </a:solidFill>
              </a:rPr>
              <a:t>) </a:t>
            </a:r>
            <a:r>
              <a:rPr lang="en-US" sz="2400" dirty="0"/>
              <a:t>produces the </a:t>
            </a:r>
            <a:r>
              <a:rPr lang="en-US" sz="2400" b="1" dirty="0">
                <a:solidFill>
                  <a:schemeClr val="accent1"/>
                </a:solidFill>
              </a:rPr>
              <a:t>address</a:t>
            </a:r>
            <a:r>
              <a:rPr lang="en-US" sz="2400" b="1" dirty="0"/>
              <a:t> </a:t>
            </a:r>
            <a:r>
              <a:rPr lang="en-US" sz="2400" dirty="0"/>
              <a:t>of where an </a:t>
            </a:r>
            <a:r>
              <a:rPr lang="en-US" sz="2400" dirty="0">
                <a:solidFill>
                  <a:srgbClr val="2C895B"/>
                </a:solidFill>
              </a:rPr>
              <a:t>identifier</a:t>
            </a:r>
            <a:r>
              <a:rPr lang="en-US" sz="2400" dirty="0"/>
              <a:t> is in memory</a:t>
            </a:r>
          </a:p>
          <a:p>
            <a:r>
              <a:rPr lang="en-US" sz="2400" dirty="0">
                <a:solidFill>
                  <a:srgbClr val="2C895B"/>
                </a:solidFill>
              </a:rPr>
              <a:t>Requirement: </a:t>
            </a:r>
            <a:r>
              <a:rPr lang="en-US" sz="2400" b="1" dirty="0">
                <a:solidFill>
                  <a:srgbClr val="0070C0"/>
                </a:solidFill>
              </a:rPr>
              <a:t>identifier must have a </a:t>
            </a:r>
            <a:r>
              <a:rPr lang="en-US" sz="2400" b="1" dirty="0" err="1">
                <a:solidFill>
                  <a:srgbClr val="0070C0"/>
                </a:solidFill>
              </a:rPr>
              <a:t>Lvalue</a:t>
            </a:r>
            <a:endParaRPr lang="en-US" sz="2400" b="1" dirty="0">
              <a:solidFill>
                <a:srgbClr val="0070C0"/>
              </a:solidFill>
            </a:endParaRP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Cannot be used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F37440"/>
                </a:solidFill>
              </a:rPr>
              <a:t>constants</a:t>
            </a:r>
            <a:r>
              <a:rPr lang="en-US" sz="2400" dirty="0"/>
              <a:t> (e.g., 12)</a:t>
            </a:r>
            <a:r>
              <a:rPr lang="en-US" sz="2400" dirty="0">
                <a:solidFill>
                  <a:srgbClr val="2C895B"/>
                </a:solidFill>
              </a:rPr>
              <a:t>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7030A0"/>
                </a:solidFill>
              </a:rPr>
              <a:t>expressions</a:t>
            </a:r>
            <a:r>
              <a:rPr lang="en-US" sz="2400" dirty="0"/>
              <a:t> (e.g., x + y)</a:t>
            </a:r>
          </a:p>
          <a:p>
            <a:pPr lvl="1"/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&amp;12 </a:t>
            </a:r>
            <a:r>
              <a:rPr lang="en-US" sz="2400" dirty="0"/>
              <a:t>does not have an </a:t>
            </a:r>
            <a:r>
              <a:rPr lang="en-US" sz="2400" i="1" dirty="0" err="1">
                <a:solidFill>
                  <a:schemeClr val="accent1"/>
                </a:solidFill>
              </a:rPr>
              <a:t>Lvalue</a:t>
            </a:r>
            <a:r>
              <a:rPr lang="en-US" sz="2400" dirty="0"/>
              <a:t>, so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>
                <a:solidFill>
                  <a:srgbClr val="2C895B"/>
                </a:solidFill>
              </a:rPr>
              <a:t>12 is </a:t>
            </a:r>
            <a:r>
              <a:rPr lang="en-US" sz="2400" b="1" u="sng" dirty="0">
                <a:solidFill>
                  <a:srgbClr val="2C895B"/>
                </a:solidFill>
              </a:rPr>
              <a:t>not</a:t>
            </a:r>
            <a:r>
              <a:rPr lang="en-US" sz="2400" dirty="0">
                <a:solidFill>
                  <a:srgbClr val="2C895B"/>
                </a:solidFill>
              </a:rPr>
              <a:t> a legal expression </a:t>
            </a:r>
          </a:p>
          <a:p>
            <a:r>
              <a:rPr lang="en-US" sz="2400" dirty="0"/>
              <a:t>How can I get an </a:t>
            </a:r>
            <a:r>
              <a:rPr lang="en-US" sz="2400" dirty="0">
                <a:solidFill>
                  <a:srgbClr val="7030A0"/>
                </a:solidFill>
              </a:rPr>
              <a:t>address for use </a:t>
            </a:r>
            <a:r>
              <a:rPr lang="en-US" sz="2400" dirty="0">
                <a:solidFill>
                  <a:srgbClr val="2C895B"/>
                </a:solidFill>
              </a:rPr>
              <a:t>on the </a:t>
            </a:r>
            <a:r>
              <a:rPr lang="en-US" sz="2400" b="1" dirty="0" err="1">
                <a:solidFill>
                  <a:srgbClr val="2C895B"/>
                </a:solidFill>
              </a:rPr>
              <a:t>Rside</a:t>
            </a:r>
            <a:r>
              <a:rPr lang="en-US" sz="2400" dirty="0"/>
              <a:t>?  Three ways: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/>
              <a:t>(any variable identifier or name)</a:t>
            </a:r>
          </a:p>
          <a:p>
            <a:pPr lvl="1"/>
            <a:r>
              <a:rPr lang="en-US" sz="2400" b="1" dirty="0" err="1">
                <a:solidFill>
                  <a:srgbClr val="0070C0"/>
                </a:solidFill>
              </a:rPr>
              <a:t>function_name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(name of a </a:t>
            </a:r>
            <a:r>
              <a:rPr lang="en-US" sz="2400" dirty="0">
                <a:solidFill>
                  <a:srgbClr val="2C895B"/>
                </a:solidFill>
              </a:rPr>
              <a:t>function</a:t>
            </a:r>
            <a:r>
              <a:rPr lang="en-US" sz="2400" dirty="0"/>
              <a:t>, not </a:t>
            </a:r>
            <a:r>
              <a:rPr lang="en-US" sz="2400" dirty="0" err="1"/>
              <a:t>func</a:t>
            </a:r>
            <a:r>
              <a:rPr lang="en-US" sz="2400" dirty="0"/>
              <a:t>());  </a:t>
            </a:r>
            <a:r>
              <a:rPr lang="en-US" sz="2400" b="1" dirty="0">
                <a:solidFill>
                  <a:srgbClr val="FF0000"/>
                </a:solidFill>
              </a:rPr>
              <a:t>&amp;</a:t>
            </a:r>
            <a:r>
              <a:rPr lang="en-US" sz="2400" b="1" dirty="0" err="1">
                <a:solidFill>
                  <a:srgbClr val="0070C0"/>
                </a:solidFill>
              </a:rPr>
              <a:t>funct_name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is equivalent</a:t>
            </a:r>
          </a:p>
          <a:p>
            <a:pPr lvl="1"/>
            <a:r>
              <a:rPr lang="en-US" sz="2400" b="1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>
                <a:solidFill>
                  <a:schemeClr val="tx2"/>
                </a:solidFill>
              </a:rPr>
              <a:t>name of the </a:t>
            </a:r>
            <a:r>
              <a:rPr lang="en-US" sz="2400" dirty="0">
                <a:solidFill>
                  <a:srgbClr val="2C895B"/>
                </a:solidFill>
              </a:rPr>
              <a:t>array </a:t>
            </a:r>
            <a:r>
              <a:rPr lang="en-US" sz="2400" dirty="0">
                <a:solidFill>
                  <a:schemeClr val="tx2"/>
                </a:solidFill>
              </a:rPr>
              <a:t>like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[5]); 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is equivalent</a:t>
            </a:r>
          </a:p>
          <a:p>
            <a:pPr lvl="3"/>
            <a:endParaRPr 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64D56-4ADF-7540-98C8-5B4E3C0C6B4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662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683"/>
            <a:ext cx="10515600" cy="416014"/>
          </a:xfrm>
        </p:spPr>
        <p:txBody>
          <a:bodyPr/>
          <a:lstStyle/>
          <a:p>
            <a:r>
              <a:rPr lang="en-US" dirty="0"/>
              <a:t>Introduction: Address Operator: </a:t>
            </a:r>
            <a:r>
              <a:rPr lang="en-US" dirty="0">
                <a:solidFill>
                  <a:srgbClr val="FF0000"/>
                </a:solidFill>
              </a:rPr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7909" y="1319187"/>
            <a:ext cx="11469869" cy="447494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Unary </a:t>
            </a:r>
            <a:r>
              <a:rPr lang="en-US" sz="2400" b="1" i="1" dirty="0">
                <a:solidFill>
                  <a:schemeClr val="accent1"/>
                </a:solidFill>
              </a:rPr>
              <a:t>address operator 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>
                <a:solidFill>
                  <a:schemeClr val="accent1"/>
                </a:solidFill>
              </a:rPr>
              <a:t>) </a:t>
            </a:r>
            <a:r>
              <a:rPr lang="en-US" sz="2400" dirty="0"/>
              <a:t>produces the </a:t>
            </a:r>
            <a:r>
              <a:rPr lang="en-US" sz="2400" b="1" dirty="0">
                <a:solidFill>
                  <a:schemeClr val="accent1"/>
                </a:solidFill>
              </a:rPr>
              <a:t>address</a:t>
            </a:r>
            <a:r>
              <a:rPr lang="en-US" sz="2400" b="1" dirty="0"/>
              <a:t> </a:t>
            </a:r>
            <a:r>
              <a:rPr lang="en-US" sz="2400" dirty="0"/>
              <a:t>of where an </a:t>
            </a:r>
            <a:r>
              <a:rPr lang="en-US" sz="2400" dirty="0">
                <a:solidFill>
                  <a:srgbClr val="2C895B"/>
                </a:solidFill>
              </a:rPr>
              <a:t>identifier</a:t>
            </a:r>
            <a:r>
              <a:rPr lang="en-US" sz="2400" dirty="0"/>
              <a:t> is in memory</a:t>
            </a:r>
          </a:p>
          <a:p>
            <a:pPr lvl="3"/>
            <a:endParaRPr lang="en-US" sz="2400" dirty="0"/>
          </a:p>
          <a:p>
            <a:r>
              <a:rPr lang="en-US" sz="2400" dirty="0">
                <a:solidFill>
                  <a:srgbClr val="2C895B"/>
                </a:solidFill>
              </a:rPr>
              <a:t>Example: </a:t>
            </a:r>
            <a:r>
              <a:rPr lang="en-US" sz="2400" dirty="0"/>
              <a:t>this might print: </a:t>
            </a:r>
          </a:p>
          <a:p>
            <a:pPr marL="354012" lvl="1" indent="0">
              <a:buNone/>
            </a:pPr>
            <a:r>
              <a:rPr lang="en-US" sz="2400" b="1" i="1" dirty="0">
                <a:solidFill>
                  <a:srgbClr val="00B050"/>
                </a:solidFill>
              </a:rPr>
              <a:t>value</a:t>
            </a:r>
            <a:r>
              <a:rPr lang="en-US" sz="2400" i="1" dirty="0">
                <a:solidFill>
                  <a:srgbClr val="00B050"/>
                </a:solidFill>
              </a:rPr>
              <a:t> of g is: </a:t>
            </a:r>
            <a:r>
              <a:rPr lang="en-US" sz="2400" i="1" dirty="0">
                <a:solidFill>
                  <a:schemeClr val="tx2"/>
                </a:solidFill>
              </a:rPr>
              <a:t>42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</a:p>
          <a:p>
            <a:pPr marL="354012" lvl="1" indent="0">
              <a:buNone/>
            </a:pPr>
            <a:r>
              <a:rPr lang="en-US" sz="2400" b="1" i="1" dirty="0">
                <a:solidFill>
                  <a:schemeClr val="accent1"/>
                </a:solidFill>
              </a:rPr>
              <a:t>address</a:t>
            </a:r>
            <a:r>
              <a:rPr lang="en-US" sz="2400" i="1" dirty="0">
                <a:solidFill>
                  <a:schemeClr val="accent1"/>
                </a:solidFill>
              </a:rPr>
              <a:t> of g is: </a:t>
            </a:r>
            <a:r>
              <a:rPr lang="en-US" sz="2400" i="1" dirty="0">
                <a:solidFill>
                  <a:schemeClr val="tx2"/>
                </a:solidFill>
              </a:rPr>
              <a:t>0x71a0a0</a:t>
            </a:r>
          </a:p>
          <a:p>
            <a:pPr marL="354012" lvl="1" indent="0">
              <a:buNone/>
            </a:pPr>
            <a:r>
              <a:rPr lang="en-US" sz="2400" i="1" dirty="0">
                <a:solidFill>
                  <a:schemeClr val="accent1"/>
                </a:solidFill>
              </a:rPr>
              <a:t>(the address will vary)</a:t>
            </a:r>
          </a:p>
          <a:p>
            <a:pPr marL="354012" lvl="1" indent="0">
              <a:buNone/>
            </a:pPr>
            <a:endParaRPr lang="en-US" sz="2400" i="1" dirty="0">
              <a:solidFill>
                <a:schemeClr val="accent1"/>
              </a:solidFill>
            </a:endParaRPr>
          </a:p>
          <a:p>
            <a:r>
              <a:rPr lang="en-US" sz="2400" i="1" dirty="0">
                <a:solidFill>
                  <a:srgbClr val="0070C0"/>
                </a:solidFill>
              </a:rPr>
              <a:t>Tip</a:t>
            </a:r>
            <a:r>
              <a:rPr lang="en-US" sz="2400" dirty="0"/>
              <a:t>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/>
              <a:t>format specifier </a:t>
            </a:r>
            <a:r>
              <a:rPr lang="en-US" sz="2400" dirty="0">
                <a:solidFill>
                  <a:schemeClr val="accent1"/>
                </a:solidFill>
              </a:rPr>
              <a:t>to display an address/pointer </a:t>
            </a:r>
            <a:r>
              <a:rPr lang="en-US" sz="2400" dirty="0"/>
              <a:t>(in hex) is </a:t>
            </a:r>
            <a:r>
              <a:rPr lang="en-US" sz="2400" dirty="0">
                <a:solidFill>
                  <a:schemeClr val="accent1"/>
                </a:solidFill>
              </a:rPr>
              <a:t>"%p"</a:t>
            </a:r>
            <a:r>
              <a:rPr lang="en-US" sz="2400" dirty="0"/>
              <a:t>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CCFAF58-F4AA-9943-91A0-4ABFD49006BC}"/>
              </a:ext>
            </a:extLst>
          </p:cNvPr>
          <p:cNvSpPr/>
          <p:nvPr/>
        </p:nvSpPr>
        <p:spPr bwMode="auto">
          <a:xfrm>
            <a:off x="5187106" y="2242328"/>
            <a:ext cx="66437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 = 42;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("value of g is: %d\n", g);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("address of g is: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%p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64D56-4ADF-7540-98C8-5B4E3C0C6B4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834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50339</TotalTime>
  <Words>9304</Words>
  <Application>Microsoft Macintosh PowerPoint</Application>
  <PresentationFormat>Widescreen</PresentationFormat>
  <Paragraphs>1846</Paragraphs>
  <Slides>61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</vt:lpstr>
      <vt:lpstr>Arial Regular</vt:lpstr>
      <vt:lpstr>Calibri</vt:lpstr>
      <vt:lpstr>Cambria Math</vt:lpstr>
      <vt:lpstr>Consolas</vt:lpstr>
      <vt:lpstr>Courier</vt:lpstr>
      <vt:lpstr>Courier New</vt:lpstr>
      <vt:lpstr>Roboto Regular</vt:lpstr>
      <vt:lpstr>Theme1</vt:lpstr>
      <vt:lpstr>PowerPoint Presentation</vt:lpstr>
      <vt:lpstr>Memory Review: Organized in Units of Bytes</vt:lpstr>
      <vt:lpstr>Address and Pointers</vt:lpstr>
      <vt:lpstr>Variables in Memory: Size and Address</vt:lpstr>
      <vt:lpstr>sizeof(): Variable Size (number of bytes) Operator</vt:lpstr>
      <vt:lpstr>Memory Addresses &amp; Memory Content</vt:lpstr>
      <vt:lpstr>Memory Addresses &amp; Memory Content</vt:lpstr>
      <vt:lpstr>Introduction: Address Operator: &amp;</vt:lpstr>
      <vt:lpstr>Introduction: Address Operator: &amp;</vt:lpstr>
      <vt:lpstr>Introduction: Pointer Variables - 1</vt:lpstr>
      <vt:lpstr>Introduction: Pointer Variables - 1</vt:lpstr>
      <vt:lpstr>Introduction: Pointer Variables - 2</vt:lpstr>
      <vt:lpstr>Introduction: Pointer Variables - 3</vt:lpstr>
      <vt:lpstr>Introduction: Pointer Variables - 4</vt:lpstr>
      <vt:lpstr>Introduction: Indirection (or dereference) Operator: *</vt:lpstr>
      <vt:lpstr>Introduction: Indirection (or dereference) Operator: *</vt:lpstr>
      <vt:lpstr>Introduction: Indirection Operator Rside</vt:lpstr>
      <vt:lpstr>Introduction: Indirection Operator Lside</vt:lpstr>
      <vt:lpstr>Each use of a * operator results in one additional read -1</vt:lpstr>
      <vt:lpstr>Each use of a * operator results in one additional read -2</vt:lpstr>
      <vt:lpstr>Recap: Lside, Rside, Lvalue, Rvalue</vt:lpstr>
      <vt:lpstr>Pointer Practice </vt:lpstr>
      <vt:lpstr>The NULL Constant and Pointers</vt:lpstr>
      <vt:lpstr>Using the NULL Pointer</vt:lpstr>
      <vt:lpstr>What is Aliasing?</vt:lpstr>
      <vt:lpstr>PowerPoint Presentation</vt:lpstr>
      <vt:lpstr>Defining Arrays</vt:lpstr>
      <vt:lpstr>Array Initialization</vt:lpstr>
      <vt:lpstr>Accessing Arrays Using Indexing</vt:lpstr>
      <vt:lpstr>How many elements are in an array?</vt:lpstr>
      <vt:lpstr>Determining Element Count for a compiler calculated array</vt:lpstr>
      <vt:lpstr>Pointer and Arrays - 1</vt:lpstr>
      <vt:lpstr>Pointer and Arrays - 2</vt:lpstr>
      <vt:lpstr>Pointer Arithmetic In Use – C's Performance Focus</vt:lpstr>
      <vt:lpstr>Pointer Arithmetic</vt:lpstr>
      <vt:lpstr>Pointer Comparisons</vt:lpstr>
      <vt:lpstr>Fast Ways to "Walk" an Array: Use a Limit Pointer</vt:lpstr>
      <vt:lpstr>C Strings - 1</vt:lpstr>
      <vt:lpstr>C Strings - 2</vt:lpstr>
      <vt:lpstr>Defining Strings: Initialization</vt:lpstr>
      <vt:lpstr>Defining Strings: Initialization Equivalents</vt:lpstr>
      <vt:lpstr>Background: Different Ways to Pass Parameters</vt:lpstr>
      <vt:lpstr>Passing Parameters – Call by Value Example</vt:lpstr>
      <vt:lpstr>Output Parameters</vt:lpstr>
      <vt:lpstr>Example Using Output Parameters</vt:lpstr>
      <vt:lpstr>Array Parameters: Call-By-Value or Call-By-Reference?</vt:lpstr>
      <vt:lpstr>Arrays As Parameters: What is the size of the array?</vt:lpstr>
      <vt:lpstr>Arrays As Parameters, Approach 1: Pass the size</vt:lpstr>
      <vt:lpstr>Arrays As Parameters, Approach 2: Use a sentinel element</vt:lpstr>
      <vt:lpstr>Do not overuse strlen()</vt:lpstr>
      <vt:lpstr>Comparing stings</vt:lpstr>
      <vt:lpstr>Copying Strings: Use the Sentinel; libc: strcpy(), strncpy()</vt:lpstr>
      <vt:lpstr>Reference: Some String Routines in libc (#include &lt;string.h&gt;)</vt:lpstr>
      <vt:lpstr>2D Array of Char (where elements may contain strings)</vt:lpstr>
      <vt:lpstr>Pointer Array to Strings (This is NOT a 2D array)</vt:lpstr>
      <vt:lpstr>main() Command line arguments: argc, argv</vt:lpstr>
      <vt:lpstr>main() Command line arguments: argc, argv</vt:lpstr>
      <vt:lpstr>main() Command line arguments: argc, argv</vt:lpstr>
      <vt:lpstr>main() Command line arguments: argc, argv</vt:lpstr>
      <vt:lpstr>PA4: Creating a 2D Array of Mutable String Pointers </vt:lpstr>
      <vt:lpstr>Review: Pointer Array to Strings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2453</cp:revision>
  <cp:lastPrinted>2022-10-19T02:08:05Z</cp:lastPrinted>
  <dcterms:created xsi:type="dcterms:W3CDTF">2018-10-05T16:35:28Z</dcterms:created>
  <dcterms:modified xsi:type="dcterms:W3CDTF">2024-03-23T23:53:39Z</dcterms:modified>
  <cp:category/>
</cp:coreProperties>
</file>