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5"/>
  </p:notesMasterIdLst>
  <p:handoutMasterIdLst>
    <p:handoutMasterId r:id="rId96"/>
  </p:handoutMasterIdLst>
  <p:sldIdLst>
    <p:sldId id="1778" r:id="rId2"/>
    <p:sldId id="1675" r:id="rId3"/>
    <p:sldId id="2826" r:id="rId4"/>
    <p:sldId id="2972" r:id="rId5"/>
    <p:sldId id="2534" r:id="rId6"/>
    <p:sldId id="2832" r:id="rId7"/>
    <p:sldId id="2827" r:id="rId8"/>
    <p:sldId id="2973" r:id="rId9"/>
    <p:sldId id="2974" r:id="rId10"/>
    <p:sldId id="2971" r:id="rId11"/>
    <p:sldId id="2829" r:id="rId12"/>
    <p:sldId id="2985" r:id="rId13"/>
    <p:sldId id="2977" r:id="rId14"/>
    <p:sldId id="2828" r:id="rId15"/>
    <p:sldId id="2697" r:id="rId16"/>
    <p:sldId id="2728" r:id="rId17"/>
    <p:sldId id="2730" r:id="rId18"/>
    <p:sldId id="2519" r:id="rId19"/>
    <p:sldId id="2986" r:id="rId20"/>
    <p:sldId id="2978" r:id="rId21"/>
    <p:sldId id="2980" r:id="rId22"/>
    <p:sldId id="2982" r:id="rId23"/>
    <p:sldId id="2979" r:id="rId24"/>
    <p:sldId id="2843" r:id="rId25"/>
    <p:sldId id="2602" r:id="rId26"/>
    <p:sldId id="2984" r:id="rId27"/>
    <p:sldId id="2357" r:id="rId28"/>
    <p:sldId id="2988" r:id="rId29"/>
    <p:sldId id="2748" r:id="rId30"/>
    <p:sldId id="2983" r:id="rId31"/>
    <p:sldId id="2989" r:id="rId32"/>
    <p:sldId id="2990" r:id="rId33"/>
    <p:sldId id="2992" r:id="rId34"/>
    <p:sldId id="2815" r:id="rId35"/>
    <p:sldId id="2817" r:id="rId36"/>
    <p:sldId id="2993" r:id="rId37"/>
    <p:sldId id="2994" r:id="rId38"/>
    <p:sldId id="2759" r:id="rId39"/>
    <p:sldId id="2790" r:id="rId40"/>
    <p:sldId id="2757" r:id="rId41"/>
    <p:sldId id="2789" r:id="rId42"/>
    <p:sldId id="2761" r:id="rId43"/>
    <p:sldId id="2779" r:id="rId44"/>
    <p:sldId id="2995" r:id="rId45"/>
    <p:sldId id="2780" r:id="rId46"/>
    <p:sldId id="2591" r:id="rId47"/>
    <p:sldId id="2557" r:id="rId48"/>
    <p:sldId id="2645" r:id="rId49"/>
    <p:sldId id="2596" r:id="rId50"/>
    <p:sldId id="2365" r:id="rId51"/>
    <p:sldId id="2590" r:id="rId52"/>
    <p:sldId id="2055" r:id="rId53"/>
    <p:sldId id="2996" r:id="rId54"/>
    <p:sldId id="2595" r:id="rId55"/>
    <p:sldId id="2810" r:id="rId56"/>
    <p:sldId id="2746" r:id="rId57"/>
    <p:sldId id="2744" r:id="rId58"/>
    <p:sldId id="2606" r:id="rId59"/>
    <p:sldId id="2517" r:id="rId60"/>
    <p:sldId id="2783" r:id="rId61"/>
    <p:sldId id="2747" r:id="rId62"/>
    <p:sldId id="2750" r:id="rId63"/>
    <p:sldId id="2679" r:id="rId64"/>
    <p:sldId id="2622" r:id="rId65"/>
    <p:sldId id="2366" r:id="rId66"/>
    <p:sldId id="2587" r:id="rId67"/>
    <p:sldId id="2657" r:id="rId68"/>
    <p:sldId id="2607" r:id="rId69"/>
    <p:sldId id="2608" r:id="rId70"/>
    <p:sldId id="2745" r:id="rId71"/>
    <p:sldId id="2743" r:id="rId72"/>
    <p:sldId id="3001" r:id="rId73"/>
    <p:sldId id="3004" r:id="rId74"/>
    <p:sldId id="3000" r:id="rId75"/>
    <p:sldId id="3002" r:id="rId76"/>
    <p:sldId id="3003" r:id="rId77"/>
    <p:sldId id="2558" r:id="rId78"/>
    <p:sldId id="2799" r:id="rId79"/>
    <p:sldId id="2763" r:id="rId80"/>
    <p:sldId id="3015" r:id="rId81"/>
    <p:sldId id="2776" r:id="rId82"/>
    <p:sldId id="2800" r:id="rId83"/>
    <p:sldId id="3014" r:id="rId84"/>
    <p:sldId id="2771" r:id="rId85"/>
    <p:sldId id="2598" r:id="rId86"/>
    <p:sldId id="2552" r:id="rId87"/>
    <p:sldId id="2593" r:id="rId88"/>
    <p:sldId id="2592" r:id="rId89"/>
    <p:sldId id="2594" r:id="rId90"/>
    <p:sldId id="2640" r:id="rId91"/>
    <p:sldId id="2638" r:id="rId92"/>
    <p:sldId id="2639" r:id="rId93"/>
    <p:sldId id="2571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/>
    <p:restoredTop sz="97532"/>
  </p:normalViewPr>
  <p:slideViewPr>
    <p:cSldViewPr snapToGrid="0" snapToObjects="1">
      <p:cViewPr varScale="1">
        <p:scale>
          <a:sx n="206" d="100"/>
          <a:sy n="206" d="100"/>
        </p:scale>
        <p:origin x="216" y="56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3/22/24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csd.zoom.us/j/9433100712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094FD1"/>
                </a:solidFill>
                <a:latin typeface="Helvetica Neue" panose="02000503000000020004" pitchFamily="2" charset="0"/>
                <a:hlinkClick r:id="rId3"/>
              </a:rPr>
              <a:t>https://ucsd.zoom.us/j/94331007124</a:t>
            </a:r>
            <a:endParaRPr lang="en-US" sz="2200" dirty="0"/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9414" y="405239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6" y="531599"/>
            <a:ext cx="7825676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accent1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522" y="565564"/>
            <a:ext cx="7212468" cy="59966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54012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 (upper chart at right)</a:t>
            </a:r>
          </a:p>
          <a:p>
            <a:pPr marL="696912" lvl="1" indent="-3429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Escape the special meaning of the next char such as:          	</a:t>
            </a:r>
            <a:r>
              <a:rPr lang="en-US" altLang="en-US" sz="2000" dirty="0">
                <a:solidFill>
                  <a:srgbClr val="FF0000"/>
                </a:solidFill>
              </a:rPr>
              <a:t>'</a:t>
            </a:r>
            <a:r>
              <a:rPr lang="en-US" altLang="en-US" sz="2000" dirty="0">
                <a:solidFill>
                  <a:schemeClr val="accent6"/>
                </a:solidFill>
              </a:rPr>
              <a:t> ,  </a:t>
            </a:r>
            <a:r>
              <a:rPr lang="en-US" altLang="en-US" sz="2000" dirty="0">
                <a:solidFill>
                  <a:srgbClr val="FF0000"/>
                </a:solidFill>
              </a:rPr>
              <a:t>"</a:t>
            </a:r>
            <a:r>
              <a:rPr lang="en-US" altLang="en-US" sz="2000" dirty="0">
                <a:solidFill>
                  <a:schemeClr val="accent6"/>
                </a:solidFill>
              </a:rPr>
              <a:t>, 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inside literals (bottom chart at right)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(comment:  try to avoid using these)</a:t>
            </a:r>
            <a:endParaRPr lang="en-US" altLang="en-US" sz="20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0979945"/>
              </p:ext>
            </p:extLst>
          </p:nvPr>
        </p:nvGraphicFramePr>
        <p:xfrm>
          <a:off x="7724894" y="911182"/>
          <a:ext cx="4187627" cy="295656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letter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07159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digit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383739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1730468"/>
              </p:ext>
            </p:extLst>
          </p:nvPr>
        </p:nvGraphicFramePr>
        <p:xfrm>
          <a:off x="7724894" y="437353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1224259" y="1762932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50DC561-002C-437D-2CBF-481F2AEC940E}"/>
              </a:ext>
            </a:extLst>
          </p:cNvPr>
          <p:cNvSpPr/>
          <p:nvPr/>
        </p:nvSpPr>
        <p:spPr bwMode="auto">
          <a:xfrm>
            <a:off x="1112544" y="3740124"/>
            <a:ext cx="5244643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</a:t>
            </a:r>
            <a:r>
              <a:rPr lang="en-US" b="1" dirty="0">
                <a:solidFill>
                  <a:srgbClr val="F3753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r>
              <a:rPr lang="en-US" b="1" dirty="0">
                <a:solidFill>
                  <a:srgbClr val="F3753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69902" y="5747582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4640851" y="5747582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1EDB94B-E213-0E5F-CA25-BA11C7EDF9CC}"/>
              </a:ext>
            </a:extLst>
          </p:cNvPr>
          <p:cNvSpPr/>
          <p:nvPr/>
        </p:nvSpPr>
        <p:spPr bwMode="auto">
          <a:xfrm>
            <a:off x="505420" y="2970744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BA6A9E-77A5-AE42-159C-982D8CB84B84}"/>
              </a:ext>
            </a:extLst>
          </p:cNvPr>
          <p:cNvGrpSpPr/>
          <p:nvPr/>
        </p:nvGrpSpPr>
        <p:grpSpPr>
          <a:xfrm>
            <a:off x="557293" y="4991460"/>
            <a:ext cx="6793448" cy="661885"/>
            <a:chOff x="557293" y="4991460"/>
            <a:chExt cx="6793448" cy="66188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E2C22A0-5DCB-AE79-0474-9CECF3C852EB}"/>
                </a:ext>
              </a:extLst>
            </p:cNvPr>
            <p:cNvSpPr/>
            <p:nvPr/>
          </p:nvSpPr>
          <p:spPr bwMode="auto">
            <a:xfrm>
              <a:off x="557293" y="4994513"/>
              <a:ext cx="4057898" cy="658832"/>
            </a:xfrm>
            <a:prstGeom prst="roundRect">
              <a:avLst>
                <a:gd name="adj" fmla="val 4393"/>
              </a:avLst>
            </a:prstGeom>
            <a:solidFill>
              <a:schemeClr val="bg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char a[] = </a:t>
              </a:r>
              <a:r>
                <a:rPr lang="en-US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string: </a:t>
              </a:r>
              <a:r>
                <a:rPr lang="en-US" dirty="0">
                  <a:solidFill>
                    <a:srgbClr val="F3753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Hello \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World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dirty="0">
                  <a:solidFill>
                    <a:srgbClr val="F3753F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\"</a:t>
              </a:r>
              <a:r>
                <a:rPr lang="en-US" dirty="0">
                  <a:solidFill>
                    <a:schemeClr val="accent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\n</a:t>
              </a:r>
              <a:r>
                <a:rPr lang="en-US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A118967-FC0B-C1CD-40E5-0673AB334081}"/>
                </a:ext>
              </a:extLst>
            </p:cNvPr>
            <p:cNvSpPr/>
            <p:nvPr/>
          </p:nvSpPr>
          <p:spPr bwMode="auto">
            <a:xfrm>
              <a:off x="4777825" y="4991460"/>
              <a:ext cx="2572916" cy="533340"/>
            </a:xfrm>
            <a:prstGeom prst="roundRect">
              <a:avLst>
                <a:gd name="adj" fmla="val 4393"/>
              </a:avLst>
            </a:prstGeom>
            <a:solidFill>
              <a:schemeClr val="bg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&lt;- merged by </a:t>
              </a:r>
              <a:r>
                <a:rPr lang="en-US" sz="14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cpp</a:t>
              </a:r>
              <a:r>
                <a:rPr lang="en-US" sz="14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to the #2 second example above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0" grpId="0" animBg="1"/>
      <p:bldP spid="16" grpId="0" animBg="1"/>
      <p:bldP spid="22" grpId="0" animBg="1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85413" y="651002"/>
            <a:ext cx="9723836" cy="59111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Canvas</a:t>
            </a:r>
            <a:r>
              <a:rPr lang="en-US" sz="2000" dirty="0">
                <a:solidFill>
                  <a:srgbClr val="2C895B"/>
                </a:solidFill>
              </a:rPr>
              <a:t>: quizzes, textbooks, programming assignments, exams</a:t>
            </a:r>
            <a:endParaRPr lang="en-US" sz="2000" b="1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Piazza</a:t>
            </a:r>
            <a:r>
              <a:rPr lang="en-US" sz="2000" b="1" dirty="0">
                <a:solidFill>
                  <a:srgbClr val="2C895B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piazza.com</a:t>
            </a:r>
            <a:r>
              <a:rPr lang="en-US" sz="2000" b="1" dirty="0">
                <a:solidFill>
                  <a:srgbClr val="F3753F"/>
                </a:solidFill>
              </a:rPr>
              <a:t>/</a:t>
            </a:r>
            <a:r>
              <a:rPr lang="en-US" sz="2000" b="1" dirty="0" err="1">
                <a:solidFill>
                  <a:srgbClr val="F3753F"/>
                </a:solidFill>
              </a:rPr>
              <a:t>ucsd</a:t>
            </a:r>
            <a:r>
              <a:rPr lang="en-US" sz="2000" b="1" dirty="0">
                <a:solidFill>
                  <a:srgbClr val="F3753F"/>
                </a:solidFill>
              </a:rPr>
              <a:t>/spring2024/cse30_sp24_a0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First Place to go to </a:t>
            </a:r>
            <a:r>
              <a:rPr lang="en-US" sz="2000" dirty="0">
                <a:solidFill>
                  <a:schemeClr val="accent6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Q/A </a:t>
            </a:r>
            <a:r>
              <a:rPr lang="en-US" sz="2000" dirty="0">
                <a:solidFill>
                  <a:schemeClr val="accent6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20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Do not post publicly </a:t>
            </a:r>
            <a:r>
              <a:rPr lang="en-US" sz="20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Private posts are for: </a:t>
            </a:r>
            <a:r>
              <a:rPr lang="en-US" sz="20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Gradescope</a:t>
            </a:r>
            <a:r>
              <a:rPr lang="en-US" sz="2000" b="1" dirty="0">
                <a:solidFill>
                  <a:srgbClr val="0070C0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www.gradescope.com</a:t>
            </a:r>
            <a:endParaRPr lang="en-US" sz="2000" b="1" dirty="0">
              <a:solidFill>
                <a:srgbClr val="F3753F"/>
              </a:solidFill>
            </a:endParaRP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Submitting programming assignments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Class </a:t>
            </a:r>
            <a:r>
              <a:rPr lang="en-US" sz="2000" b="1" dirty="0" err="1">
                <a:solidFill>
                  <a:schemeClr val="accent1"/>
                </a:solidFill>
              </a:rPr>
              <a:t>github</a:t>
            </a:r>
            <a:r>
              <a:rPr lang="en-US" sz="2000" b="1" dirty="0">
                <a:solidFill>
                  <a:schemeClr val="accent1"/>
                </a:solidFill>
              </a:rPr>
              <a:t>: </a:t>
            </a:r>
            <a:r>
              <a:rPr lang="en-US" sz="2000" b="1" dirty="0">
                <a:solidFill>
                  <a:srgbClr val="F3753F"/>
                </a:solidFill>
              </a:rPr>
              <a:t>https://</a:t>
            </a:r>
            <a:r>
              <a:rPr lang="en-US" sz="2000" b="1" dirty="0" err="1">
                <a:solidFill>
                  <a:srgbClr val="F3753F"/>
                </a:solidFill>
              </a:rPr>
              <a:t>github.com</a:t>
            </a:r>
            <a:r>
              <a:rPr lang="en-US" sz="2000" b="1" dirty="0">
                <a:solidFill>
                  <a:srgbClr val="F3753F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Section B Lecture Slides</a:t>
            </a:r>
          </a:p>
          <a:p>
            <a:pPr lvl="1"/>
            <a:r>
              <a:rPr lang="en-US" sz="2000" dirty="0"/>
              <a:t>Located on class </a:t>
            </a:r>
            <a:r>
              <a:rPr lang="en-US" sz="2000" dirty="0" err="1"/>
              <a:t>github</a:t>
            </a:r>
            <a:r>
              <a:rPr lang="en-US" sz="2000" dirty="0"/>
              <a:t> in both </a:t>
            </a:r>
            <a:r>
              <a:rPr lang="en-US" sz="2000" dirty="0">
                <a:solidFill>
                  <a:srgbClr val="2C895B"/>
                </a:solidFill>
              </a:rPr>
              <a:t>pptx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70C0"/>
                </a:solidFill>
              </a:rPr>
              <a:t>pdf</a:t>
            </a:r>
            <a:r>
              <a:rPr lang="en-US" sz="2000" dirty="0"/>
              <a:t> format</a:t>
            </a:r>
          </a:p>
          <a:p>
            <a:pPr marL="354012" lvl="1" indent="0">
              <a:buNone/>
            </a:pPr>
            <a:r>
              <a:rPr lang="en-US" sz="2000" b="1" dirty="0">
                <a:solidFill>
                  <a:srgbClr val="F3753F"/>
                </a:solidFill>
              </a:rPr>
              <a:t>		  https://</a:t>
            </a:r>
            <a:r>
              <a:rPr lang="en-US" sz="2000" b="1" dirty="0" err="1">
                <a:solidFill>
                  <a:srgbClr val="F3753F"/>
                </a:solidFill>
              </a:rPr>
              <a:t>github.com</a:t>
            </a:r>
            <a:r>
              <a:rPr lang="en-US" sz="2000" b="1" dirty="0">
                <a:solidFill>
                  <a:srgbClr val="F3753F"/>
                </a:solidFill>
              </a:rPr>
              <a:t>/cse30-sp24/</a:t>
            </a:r>
            <a:r>
              <a:rPr lang="en-US" sz="2000" b="1" dirty="0" err="1">
                <a:solidFill>
                  <a:srgbClr val="F3753F"/>
                </a:solidFill>
              </a:rPr>
              <a:t>Muller_Slides</a:t>
            </a:r>
            <a:endParaRPr lang="en-US" sz="2000" b="1" dirty="0">
              <a:solidFill>
                <a:srgbClr val="F3753F"/>
              </a:solidFill>
            </a:endParaRPr>
          </a:p>
          <a:p>
            <a:pPr lvl="1"/>
            <a:r>
              <a:rPr lang="en-US" sz="2000" dirty="0"/>
              <a:t>Slides </a:t>
            </a:r>
            <a:r>
              <a:rPr lang="en-US" sz="2000" b="1" dirty="0">
                <a:solidFill>
                  <a:srgbClr val="0070C0"/>
                </a:solidFill>
              </a:rPr>
              <a:t>are updated constantly </a:t>
            </a:r>
            <a:r>
              <a:rPr lang="en-US" sz="20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</a:rPr>
              <a:t>Always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check</a:t>
            </a:r>
            <a:r>
              <a:rPr lang="en-US" sz="2000" dirty="0">
                <a:solidFill>
                  <a:srgbClr val="2C895B"/>
                </a:solidFill>
              </a:rPr>
              <a:t> you have the current version the morning before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67182"/>
          </a:xfrm>
        </p:spPr>
        <p:txBody>
          <a:bodyPr/>
          <a:lstStyle/>
          <a:p>
            <a:r>
              <a:rPr lang="en-US" dirty="0"/>
              <a:t>Aside: Suppress 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cc1: all warnings being treated as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4992435"/>
            <a:ext cx="435888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7"/>
            <a:ext cx="4898834" cy="577078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</a:rPr>
              <a:t>C Functions </a:t>
            </a:r>
            <a:r>
              <a:rPr lang="en-US" sz="2200" b="1" dirty="0">
                <a:solidFill>
                  <a:srgbClr val="FF0000"/>
                </a:solidFill>
              </a:rPr>
              <a:t>are not </a:t>
            </a:r>
            <a:r>
              <a:rPr lang="en-US" sz="22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no classes, no objects</a:t>
            </a:r>
            <a:endParaRPr lang="en-US" sz="2200" b="1" dirty="0">
              <a:solidFill>
                <a:schemeClr val="accent5"/>
              </a:solidFill>
            </a:endParaRPr>
          </a:p>
          <a:p>
            <a:r>
              <a:rPr lang="en-US" sz="2200" b="1" dirty="0">
                <a:solidFill>
                  <a:schemeClr val="accent5"/>
                </a:solidFill>
              </a:rPr>
              <a:t>C function definition</a:t>
            </a:r>
            <a:endParaRPr lang="en-US" sz="2200" dirty="0">
              <a:solidFill>
                <a:schemeClr val="accent5"/>
              </a:solidFill>
            </a:endParaRP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returns a value </a:t>
            </a:r>
            <a:r>
              <a:rPr lang="en-US" sz="2200" dirty="0"/>
              <a:t>of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solidFill>
                  <a:srgbClr val="C00000"/>
                </a:solidFill>
              </a:rPr>
              <a:t>zero</a:t>
            </a:r>
            <a:r>
              <a:rPr lang="en-US" sz="2200" dirty="0">
                <a:solidFill>
                  <a:srgbClr val="0070C0"/>
                </a:solidFill>
              </a:rPr>
              <a:t> or more </a:t>
            </a:r>
            <a:r>
              <a:rPr lang="en-US" sz="2200" b="1" i="1" dirty="0">
                <a:solidFill>
                  <a:srgbClr val="2C895B"/>
                </a:solidFill>
              </a:rPr>
              <a:t>typed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24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2400" dirty="0">
                <a:solidFill>
                  <a:schemeClr val="accent5"/>
                </a:solidFill>
              </a:rPr>
              <a:t>main() 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main() </a:t>
            </a:r>
            <a:r>
              <a:rPr lang="en-US" sz="2400" dirty="0">
                <a:solidFill>
                  <a:schemeClr val="tx2"/>
                </a:solidFill>
              </a:rPr>
              <a:t>is the </a:t>
            </a:r>
            <a:r>
              <a:rPr lang="en-US" sz="2400" b="1" dirty="0">
                <a:solidFill>
                  <a:srgbClr val="F3753F"/>
                </a:solidFill>
              </a:rPr>
              <a:t>first function in your code </a:t>
            </a:r>
            <a:r>
              <a:rPr lang="en-US" sz="24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2200" dirty="0">
                <a:solidFill>
                  <a:schemeClr val="accent5"/>
                </a:solidFill>
              </a:rPr>
              <a:t>main() </a:t>
            </a:r>
            <a:r>
              <a:rPr lang="en-US" sz="2200" dirty="0">
                <a:solidFill>
                  <a:srgbClr val="2C895B"/>
                </a:solidFill>
              </a:rPr>
              <a:t>is </a:t>
            </a:r>
            <a:r>
              <a:rPr lang="en-US" sz="2200" b="1" dirty="0">
                <a:solidFill>
                  <a:srgbClr val="2C895B"/>
                </a:solidFill>
              </a:rPr>
              <a:t>not the first function </a:t>
            </a:r>
            <a:r>
              <a:rPr lang="en-US" sz="2200" dirty="0">
                <a:solidFill>
                  <a:srgbClr val="2C895B"/>
                </a:solidFill>
              </a:rPr>
              <a:t>to run in a Linux process, </a:t>
            </a:r>
            <a:r>
              <a:rPr lang="en-US" sz="2200" dirty="0">
                <a:solidFill>
                  <a:schemeClr val="accent6"/>
                </a:solidFill>
              </a:rPr>
              <a:t>it is </a:t>
            </a:r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2000" dirty="0">
                <a:solidFill>
                  <a:schemeClr val="tx2"/>
                </a:solidFill>
              </a:rPr>
              <a:t>later in course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4275534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2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433888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287943" y="2038415"/>
            <a:ext cx="9178233" cy="2185273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41143" y="1114084"/>
            <a:ext cx="6425623" cy="2314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36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62289</TotalTime>
  <Words>14092</Words>
  <Application>Microsoft Macintosh PowerPoint</Application>
  <PresentationFormat>Widescreen</PresentationFormat>
  <Paragraphs>2189</Paragraphs>
  <Slides>93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9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Memory Organization is in Units of Bytes</vt:lpstr>
      <vt:lpstr>Variables in Memory: Size and Address</vt:lpstr>
      <vt:lpstr>Variables in C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Aside: Suppress compiler warnings on fall throughs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Extra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2673</cp:revision>
  <cp:lastPrinted>2024-03-23T01:34:27Z</cp:lastPrinted>
  <dcterms:created xsi:type="dcterms:W3CDTF">2018-10-05T16:35:28Z</dcterms:created>
  <dcterms:modified xsi:type="dcterms:W3CDTF">2024-03-23T01:34:33Z</dcterms:modified>
  <cp:category/>
</cp:coreProperties>
</file>