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4"/>
  </p:notesMasterIdLst>
  <p:handoutMasterIdLst>
    <p:handoutMasterId r:id="rId45"/>
  </p:handoutMasterIdLst>
  <p:sldIdLst>
    <p:sldId id="1778" r:id="rId2"/>
    <p:sldId id="3035" r:id="rId3"/>
    <p:sldId id="2990" r:id="rId4"/>
    <p:sldId id="2607" r:id="rId5"/>
    <p:sldId id="2746" r:id="rId6"/>
    <p:sldId id="2744" r:id="rId7"/>
    <p:sldId id="2606" r:id="rId8"/>
    <p:sldId id="2517" r:id="rId9"/>
    <p:sldId id="2783" r:id="rId10"/>
    <p:sldId id="2608" r:id="rId11"/>
    <p:sldId id="2745" r:id="rId12"/>
    <p:sldId id="2743" r:id="rId13"/>
    <p:sldId id="3004" r:id="rId14"/>
    <p:sldId id="3000" r:id="rId15"/>
    <p:sldId id="3001" r:id="rId16"/>
    <p:sldId id="3002" r:id="rId17"/>
    <p:sldId id="3003" r:id="rId18"/>
    <p:sldId id="2799" r:id="rId19"/>
    <p:sldId id="2763" r:id="rId20"/>
    <p:sldId id="3015" r:id="rId21"/>
    <p:sldId id="2776" r:id="rId22"/>
    <p:sldId id="2800" r:id="rId23"/>
    <p:sldId id="3014" r:id="rId24"/>
    <p:sldId id="2771" r:id="rId25"/>
    <p:sldId id="2750" r:id="rId26"/>
    <p:sldId id="3021" r:id="rId27"/>
    <p:sldId id="2596" r:id="rId28"/>
    <p:sldId id="2365" r:id="rId29"/>
    <p:sldId id="3018" r:id="rId30"/>
    <p:sldId id="2810" r:id="rId31"/>
    <p:sldId id="3020" r:id="rId32"/>
    <p:sldId id="2591" r:id="rId33"/>
    <p:sldId id="2593" r:id="rId34"/>
    <p:sldId id="2592" r:id="rId35"/>
    <p:sldId id="2594" r:id="rId36"/>
    <p:sldId id="2552" r:id="rId37"/>
    <p:sldId id="2640" r:id="rId38"/>
    <p:sldId id="2638" r:id="rId39"/>
    <p:sldId id="2639" r:id="rId40"/>
    <p:sldId id="2571" r:id="rId41"/>
    <p:sldId id="3028" r:id="rId42"/>
    <p:sldId id="302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9"/>
    <p:restoredTop sz="97532"/>
  </p:normalViewPr>
  <p:slideViewPr>
    <p:cSldViewPr snapToGrid="0" snapToObjects="1">
      <p:cViewPr varScale="1">
        <p:scale>
          <a:sx n="186" d="100"/>
          <a:sy n="186" d="100"/>
        </p:scale>
        <p:origin x="784" y="20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814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3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2.21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0889" y="684535"/>
            <a:ext cx="1112426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prototype: </a:t>
            </a:r>
            <a:r>
              <a:rPr lang="en-US" sz="2000" dirty="0"/>
              <a:t>describes how to </a:t>
            </a:r>
            <a:r>
              <a:rPr lang="en-US" sz="2000" b="1" dirty="0"/>
              <a:t>write the code </a:t>
            </a:r>
            <a:r>
              <a:rPr lang="en-US" sz="2000" b="1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declaration: </a:t>
            </a:r>
            <a:r>
              <a:rPr lang="en-US" sz="2000" dirty="0"/>
              <a:t>describes how to </a:t>
            </a:r>
            <a:r>
              <a:rPr lang="en-US" sz="2000" b="1" dirty="0"/>
              <a:t>write the code to use a variable </a:t>
            </a:r>
            <a:r>
              <a:rPr lang="en-US" sz="2000" dirty="0"/>
              <a:t>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observe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is declared above main()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006351" y="1874775"/>
            <a:ext cx="5951262" cy="497311"/>
            <a:chOff x="-39993" y="1877735"/>
            <a:chExt cx="5951262" cy="4973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-39993" y="1974936"/>
              <a:ext cx="513275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BOTH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760" y="1877735"/>
              <a:ext cx="818509" cy="28636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2"/>
            <a:ext cx="6437584" cy="2760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</a:t>
            </a:r>
            <a:r>
              <a:rPr lang="en-US" sz="1800" b="1" i="1" dirty="0">
                <a:solidFill>
                  <a:srgbClr val="7030A0"/>
                </a:solidFill>
              </a:rPr>
              <a:t>range of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file, </a:t>
            </a:r>
            <a:r>
              <a:rPr lang="en-US" sz="1800" dirty="0">
                <a:solidFill>
                  <a:schemeClr val="accent6"/>
                </a:solidFill>
              </a:rPr>
              <a:t>stopping at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1216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>
                <a:solidFill>
                  <a:schemeClr val="accent6"/>
                </a:solidFill>
              </a:rPr>
              <a:t>Use before declaration will implicitly cause types to default to be of type </a:t>
            </a:r>
            <a:r>
              <a:rPr lang="en-US" sz="1800" b="1" dirty="0">
                <a:solidFill>
                  <a:schemeClr val="accent6"/>
                </a:solidFill>
              </a:rPr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578073" y="5456110"/>
            <a:ext cx="61231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Observation: Requiring function order in a file is a pain….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  <a:p>
            <a:r>
              <a:rPr lang="en-US" dirty="0">
                <a:solidFill>
                  <a:srgbClr val="FF0000"/>
                </a:solidFill>
              </a:rPr>
              <a:t>Question: How do we remove this limitation?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9002650" y="1362670"/>
            <a:ext cx="2999019" cy="923330"/>
            <a:chOff x="3212004" y="108661"/>
            <a:chExt cx="299901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800835" y="108661"/>
              <a:ext cx="241018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dirty="0">
                  <a:solidFill>
                    <a:srgbClr val="0070C0"/>
                  </a:solidFill>
                </a:rPr>
                <a:t>,  are both </a:t>
              </a:r>
              <a:r>
                <a:rPr lang="en-US" dirty="0">
                  <a:solidFill>
                    <a:srgbClr val="2C895B"/>
                  </a:solidFill>
                </a:rPr>
                <a:t>defined</a:t>
              </a:r>
              <a:r>
                <a:rPr lang="en-US" dirty="0">
                  <a:solidFill>
                    <a:srgbClr val="0070C0"/>
                  </a:solidFill>
                </a:rPr>
                <a:t> and </a:t>
              </a:r>
              <a:r>
                <a:rPr lang="en-US" dirty="0">
                  <a:solidFill>
                    <a:srgbClr val="FF0000"/>
                  </a:solidFill>
                </a:rPr>
                <a:t>declared</a:t>
              </a:r>
              <a:r>
                <a:rPr lang="en-US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2004" y="717967"/>
              <a:ext cx="588831" cy="298146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How to Declare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how we </a:t>
            </a:r>
            <a:r>
              <a:rPr lang="en-US" sz="2000" b="1" dirty="0">
                <a:solidFill>
                  <a:srgbClr val="2C895B"/>
                </a:solidFill>
              </a:rPr>
              <a:t>declare a function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</a:t>
            </a:r>
            <a:r>
              <a:rPr lang="en-US" sz="2000" i="1" dirty="0">
                <a:solidFill>
                  <a:srgbClr val="2C895B"/>
                </a:solidFill>
              </a:rPr>
              <a:t>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Declares the function </a:t>
            </a:r>
            <a:r>
              <a:rPr lang="en-US" sz="2000" dirty="0">
                <a:solidFill>
                  <a:srgbClr val="0070C0"/>
                </a:solidFill>
              </a:rPr>
              <a:t>valid 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file,</a:t>
            </a:r>
            <a:r>
              <a:rPr lang="en-US" sz="2000" b="1" dirty="0">
                <a:solidFill>
                  <a:srgbClr val="0070C0"/>
                </a:solidFill>
              </a:rPr>
              <a:t> stopping at the end of THAT FILE!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 </a:t>
            </a:r>
            <a:r>
              <a:rPr lang="en-US" sz="2000" dirty="0">
                <a:solidFill>
                  <a:srgbClr val="2C895B"/>
                </a:solidFill>
              </a:rPr>
              <a:t>(but this will use of interface files – in a few slides)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91722" y="570051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 Review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13" y="127111"/>
            <a:ext cx="10515600" cy="715294"/>
          </a:xfrm>
        </p:spPr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</a:t>
            </a:r>
            <a:r>
              <a:rPr lang="en-US" b="0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remember </a:t>
            </a:r>
            <a:r>
              <a:rPr lang="en-US" b="1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en-US" b="0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also declarations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hides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declaration 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appears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an outer scope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</a:t>
            </a:r>
            <a:r>
              <a:rPr lang="en-US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parameter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</a:t>
            </a:r>
            <a:r>
              <a:rPr lang="en-US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045" y="805068"/>
            <a:ext cx="11331909" cy="5314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1800" dirty="0"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1800" b="1" dirty="0">
                <a:solidFill>
                  <a:srgbClr val="2C895B"/>
                </a:solidFill>
                <a:cs typeface="Cambria"/>
              </a:rPr>
              <a:t>prior to program start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1800" dirty="0"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1800" b="1" dirty="0">
                <a:solidFill>
                  <a:srgbClr val="FF0000"/>
                </a:solidFill>
                <a:cs typeface="Cambria"/>
              </a:rPr>
              <a:t>and is not implicitly initialized (value = unspecified) 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by </a:t>
            </a:r>
            <a:r>
              <a:rPr lang="en-US" sz="1800" b="1" dirty="0">
                <a:solidFill>
                  <a:srgbClr val="2C895B"/>
                </a:solidFill>
                <a:cs typeface="Cambria"/>
              </a:rPr>
              <a:t>executing code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when entering scope a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nd </a:t>
            </a:r>
            <a:r>
              <a:rPr lang="en-US" sz="1800" b="1" dirty="0">
                <a:solidFill>
                  <a:schemeClr val="accent1"/>
                </a:solidFill>
                <a:cs typeface="Cambria"/>
              </a:rPr>
              <a:t>made available for reuse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by </a:t>
            </a:r>
            <a:r>
              <a:rPr lang="en-US" sz="1800" b="1" dirty="0">
                <a:solidFill>
                  <a:schemeClr val="accent1"/>
                </a:solidFill>
                <a:cs typeface="Cambria"/>
              </a:rPr>
              <a:t>executing code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when </a:t>
            </a:r>
            <a:r>
              <a:rPr lang="en-US" sz="1800" dirty="0">
                <a:solidFill>
                  <a:srgbClr val="7030A0"/>
                </a:solidFill>
                <a:cs typeface="Cambria"/>
              </a:rPr>
              <a:t>exiting scope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  <a:cs typeface="Cambria"/>
              </a:rPr>
              <a:t>It is </a:t>
            </a:r>
            <a:r>
              <a:rPr lang="en-US" sz="1800" b="1" dirty="0">
                <a:solidFill>
                  <a:srgbClr val="FF0000"/>
                </a:solidFill>
                <a:cs typeface="Cambria"/>
              </a:rPr>
              <a:t>not correct to say that automatic storage has been deallocated on exit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(it </a:t>
            </a:r>
            <a:r>
              <a:rPr lang="en-US" sz="1800" b="1" i="1" dirty="0">
                <a:solidFill>
                  <a:schemeClr val="accent1"/>
                </a:solidFill>
                <a:cs typeface="Cambria"/>
              </a:rPr>
              <a:t>might be)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 but more often is </a:t>
            </a:r>
            <a:r>
              <a:rPr lang="en-US" sz="1800" i="1" dirty="0">
                <a:solidFill>
                  <a:schemeClr val="accent1"/>
                </a:solidFill>
                <a:cs typeface="Cambria"/>
              </a:rPr>
              <a:t>still part of your program </a:t>
            </a:r>
            <a:r>
              <a:rPr lang="en-US" sz="1800" b="1" dirty="0">
                <a:solidFill>
                  <a:schemeClr val="accent1"/>
                </a:solidFill>
                <a:cs typeface="Cambria"/>
              </a:rPr>
              <a:t>and may be referenced from the viewpoint of the OS without causing a runtime fault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if you have an address (pointers later in course)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cs typeface="Cambria"/>
              </a:rPr>
              <a:t>Contents of storage after exiting scope is not changed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(why would C act this way?)</a:t>
            </a: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lvl="3">
              <a:lnSpc>
                <a:spcPct val="100000"/>
              </a:lnSpc>
            </a:pP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18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18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18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1800" dirty="0"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18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scope, or automatic)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duration, </a:t>
            </a:r>
            <a:r>
              <a:rPr lang="en-US" sz="1800" b="1" dirty="0">
                <a:solidFill>
                  <a:srgbClr val="F3753F"/>
                </a:solidFill>
              </a:rPr>
              <a:t>with one exception (see below)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unspecified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by code when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unspecified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always 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 (when used global variables it restricts scope – later slides)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246293" y="5052941"/>
            <a:ext cx="1036997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duration, initial value = 0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"local" with static storage duration, initial value = 0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46093-B6C7-6EED-2DA2-5E8195B8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05" y="264121"/>
            <a:ext cx="6222045" cy="62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6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1" y="841733"/>
            <a:ext cx="11170490" cy="55469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Internal Linkage (private)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2C895B"/>
                </a:solidFill>
              </a:rPr>
              <a:t>functions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global with internal linkage </a:t>
            </a:r>
            <a:r>
              <a:rPr lang="en-US" sz="1800" dirty="0"/>
              <a:t>can </a:t>
            </a:r>
            <a:r>
              <a:rPr lang="en-US" sz="1800" b="1" dirty="0"/>
              <a:t>only be referenced </a:t>
            </a:r>
            <a:r>
              <a:rPr lang="en-US" sz="1800" dirty="0"/>
              <a:t>in the </a:t>
            </a:r>
            <a:r>
              <a:rPr lang="en-US" sz="1800" b="1" dirty="0"/>
              <a:t>same source file</a:t>
            </a:r>
          </a:p>
          <a:p>
            <a:r>
              <a:rPr lang="en-US" sz="1800" dirty="0"/>
              <a:t>Global variables and functions can be defined to have </a:t>
            </a:r>
            <a:r>
              <a:rPr lang="en-US" sz="1800" dirty="0">
                <a:solidFill>
                  <a:schemeClr val="accent1"/>
                </a:solidFill>
              </a:rPr>
              <a:t>internal linkage</a:t>
            </a:r>
            <a:r>
              <a:rPr lang="en-US" sz="1800" dirty="0"/>
              <a:t> by using the keyword </a:t>
            </a:r>
            <a:r>
              <a:rPr lang="en-US" sz="1800" b="1" dirty="0">
                <a:solidFill>
                  <a:srgbClr val="FF0000"/>
                </a:solidFill>
              </a:rPr>
              <a:t>static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in front of the definition </a:t>
            </a:r>
            <a:r>
              <a:rPr lang="en-US" sz="18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cs typeface="Consolas" panose="020B0609020204030204" pitchFamily="49" charset="0"/>
              </a:rPr>
              <a:t>Use of the keyword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1800" dirty="0">
                <a:cs typeface="Consolas" panose="020B0609020204030204" pitchFamily="49" charset="0"/>
              </a:rPr>
              <a:t> in front of a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1800" dirty="0"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1800" dirty="0">
                <a:cs typeface="Consolas" panose="020B0609020204030204" pitchFamily="49" charset="0"/>
              </a:rPr>
              <a:t>changes it to </a:t>
            </a:r>
            <a:r>
              <a:rPr lang="en-US" sz="18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1800" dirty="0">
                <a:cs typeface="Consolas" panose="020B0609020204030204" pitchFamily="49" charset="0"/>
              </a:rPr>
              <a:t>and effectively makes it 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file)</a:t>
            </a:r>
          </a:p>
          <a:p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different files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(translation units) </a:t>
            </a:r>
            <a:r>
              <a:rPr lang="en-US" sz="1800" dirty="0">
                <a:cs typeface="Consolas" panose="020B0609020204030204" pitchFamily="49" charset="0"/>
              </a:rPr>
              <a:t>can </a:t>
            </a:r>
            <a:r>
              <a:rPr lang="en-US" sz="1800" b="1" dirty="0">
                <a:cs typeface="Consolas" panose="020B0609020204030204" pitchFamily="49" charset="0"/>
              </a:rPr>
              <a:t>re-use the same name </a:t>
            </a:r>
            <a:r>
              <a:rPr lang="en-US" sz="1800" dirty="0">
                <a:cs typeface="Consolas" panose="020B0609020204030204" pitchFamily="49" charset="0"/>
              </a:rPr>
              <a:t>if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18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No Linkage: </a:t>
            </a:r>
            <a:r>
              <a:rPr lang="en-US" sz="1800" dirty="0">
                <a:solidFill>
                  <a:srgbClr val="2C895B"/>
                </a:solidFill>
              </a:rPr>
              <a:t>function parameters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>
                <a:solidFill>
                  <a:srgbClr val="2C895B"/>
                </a:solidFill>
              </a:rPr>
              <a:t>variables defined inside a block </a:t>
            </a:r>
            <a:r>
              <a:rPr lang="en-US" sz="18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2CC18-D2A3-E452-9E9D-A19F0C9E828C}"/>
              </a:ext>
            </a:extLst>
          </p:cNvPr>
          <p:cNvSpPr txBox="1">
            <a:spLocks/>
          </p:cNvSpPr>
          <p:nvPr/>
        </p:nvSpPr>
        <p:spPr>
          <a:xfrm>
            <a:off x="3605545" y="2404157"/>
            <a:ext cx="3672051" cy="8658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(void) { }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663788" y="1586647"/>
            <a:ext cx="10756052" cy="3513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to this file, default initial value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linkage, no initial value set (value unspecified)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351926" y="535891"/>
            <a:ext cx="5725894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535356" y="2858078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5177" y="756147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5844972" y="1142182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492640" y="248874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b="1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b="1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b="1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564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2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490655"/>
            <a:ext cx="4032980" cy="1477328"/>
            <a:chOff x="7800900" y="2490655"/>
            <a:chExt cx="4032980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26537" y="2490655"/>
              <a:ext cx="34073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 again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88F2B7-E179-9AD5-2411-E2AFCB45BF35}"/>
              </a:ext>
            </a:extLst>
          </p:cNvPr>
          <p:cNvSpPr txBox="1"/>
          <p:nvPr/>
        </p:nvSpPr>
        <p:spPr>
          <a:xfrm>
            <a:off x="6096000" y="64886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of </a:t>
            </a:r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91DE25-0642-3A4E-CFE3-9F8D6CA8693C}"/>
              </a:ext>
            </a:extLst>
          </p:cNvPr>
          <p:cNvSpPr txBox="1"/>
          <p:nvPr/>
        </p:nvSpPr>
        <p:spPr>
          <a:xfrm>
            <a:off x="6001681" y="780178"/>
            <a:ext cx="2329309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SUM_H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SUM_H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BAR_H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BAR_H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SUM_H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SUM_H</a:t>
            </a:r>
          </a:p>
          <a:p>
            <a:endParaRPr lang="en-US" strike="sngStrik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 1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5183218"/>
            <a:ext cx="356379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468655"/>
            <a:ext cx="9703403" cy="41498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b="1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b="1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not normally used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555152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3203" y="779444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should never </a:t>
            </a:r>
            <a:r>
              <a:rPr lang="en-US" sz="1800" b="1" dirty="0">
                <a:solidFill>
                  <a:schemeClr val="accent6"/>
                </a:solidFill>
              </a:rPr>
              <a:t>make a call to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1800" dirty="0">
                <a:solidFill>
                  <a:schemeClr val="accent6"/>
                </a:solidFill>
              </a:rPr>
              <a:t>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10736280" y="1577278"/>
            <a:ext cx="12709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7557" y="1260138"/>
            <a:ext cx="6768493" cy="530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(argument)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parameters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values </a:t>
            </a:r>
            <a:r>
              <a:rPr lang="en-US" sz="2200" dirty="0">
                <a:solidFill>
                  <a:srgbClr val="FF0000"/>
                </a:solidFill>
              </a:rPr>
              <a:t>are COPIED </a:t>
            </a:r>
            <a:r>
              <a:rPr lang="en-US" sz="2200" dirty="0">
                <a:solidFill>
                  <a:srgbClr val="2C895B"/>
                </a:solidFill>
              </a:rPr>
              <a:t>to a memory allocated for the parameter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 – </a:t>
            </a:r>
            <a:r>
              <a:rPr lang="en-US" sz="2200" dirty="0">
                <a:solidFill>
                  <a:schemeClr val="accent6"/>
                </a:solidFill>
              </a:rPr>
              <a:t>this is very important to know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 Parameter passing </a:t>
            </a:r>
            <a:r>
              <a:rPr lang="en-US" sz="2000" dirty="0">
                <a:solidFill>
                  <a:schemeClr val="tx2"/>
                </a:solidFill>
              </a:rPr>
              <a:t>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587482" y="490697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506090" y="875418"/>
            <a:ext cx="500981" cy="2912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17B9350-5F74-E6E7-D0A2-700E55F393B2}"/>
              </a:ext>
            </a:extLst>
          </p:cNvPr>
          <p:cNvSpPr/>
          <p:nvPr/>
        </p:nvSpPr>
        <p:spPr>
          <a:xfrm rot="10800000">
            <a:off x="7834535" y="1744537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36AB6D5-89A7-E3B3-337C-D38573F0CE12}"/>
              </a:ext>
            </a:extLst>
          </p:cNvPr>
          <p:cNvSpPr/>
          <p:nvPr/>
        </p:nvSpPr>
        <p:spPr>
          <a:xfrm rot="10800000">
            <a:off x="10194877" y="1625207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343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641300" y="1924371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69"/>
            <a:ext cx="10918426" cy="4379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command line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64035</TotalTime>
  <Words>6783</Words>
  <Application>Microsoft Macintosh PowerPoint</Application>
  <PresentationFormat>Widescreen</PresentationFormat>
  <Paragraphs>953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Regular</vt:lpstr>
      <vt:lpstr>Calibri</vt:lpstr>
      <vt:lpstr>Cambria</vt:lpstr>
      <vt:lpstr>Consolas</vt:lpstr>
      <vt:lpstr>Courier New</vt:lpstr>
      <vt:lpstr>Wingdings</vt:lpstr>
      <vt:lpstr>Theme1</vt:lpstr>
      <vt:lpstr>PowerPoint Presentation</vt:lpstr>
      <vt:lpstr>PowerPoint Presentation</vt:lpstr>
      <vt:lpstr>Why header guards are needed</vt:lpstr>
      <vt:lpstr>Background: What is a Definition?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Background: What is a Declaration?</vt:lpstr>
      <vt:lpstr>Definitions and Declarations Use in C</vt:lpstr>
      <vt:lpstr>Function Prototypes:  How to Declare a Function</vt:lpstr>
      <vt:lpstr>C and Scope Review</vt:lpstr>
      <vt:lpstr>Nested Scope</vt:lpstr>
      <vt:lpstr>C Variable Storage Lifetime</vt:lpstr>
      <vt:lpstr>Variables in C</vt:lpstr>
      <vt:lpstr>Example:  Block scope (local) static storage duration variables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C standard I/O Library (stdio) File I/O File Position Pointer and EOF</vt:lpstr>
      <vt:lpstr>Reference Slides </vt:lpstr>
      <vt:lpstr>C vs Java: Expression Type Promotions, Demotions, Casts</vt:lpstr>
      <vt:lpstr>Java versus C: Mostly Similar Syntax</vt:lpstr>
      <vt:lpstr>Compiler Warning and unused variable and parameters</vt:lpstr>
      <vt:lpstr>Compiler warnings on fall throughs</vt:lpstr>
      <vt:lpstr>Compiler warnings on unused variables and parameter</vt:lpstr>
      <vt:lpstr>Data types: C Versus Java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  <vt:lpstr>Aside: Remember make from CSE15L?</vt:lpstr>
      <vt:lpstr>Programming a Deterministic Finite Automaton -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01-C-Part1.pptx</dc:title>
  <dc:subject/>
  <dc:creator>Keith Muller</dc:creator>
  <cp:keywords/>
  <dc:description>Copyright 2022, 2024 Keith Muller
All rights reserved.</dc:description>
  <cp:lastModifiedBy>Keith Muller</cp:lastModifiedBy>
  <cp:revision>2777</cp:revision>
  <cp:lastPrinted>2024-04-11T15:22:52Z</cp:lastPrinted>
  <dcterms:created xsi:type="dcterms:W3CDTF">2018-10-05T16:35:28Z</dcterms:created>
  <dcterms:modified xsi:type="dcterms:W3CDTF">2024-04-15T15:02:31Z</dcterms:modified>
  <cp:category/>
</cp:coreProperties>
</file>