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notesSlides/notesSlide5.xml" ContentType="application/vnd.openxmlformats-officedocument.presentationml.notesSlide+xml"/>
  <Override PartName="/ppt/tags/tag15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94"/>
  </p:notesMasterIdLst>
  <p:handoutMasterIdLst>
    <p:handoutMasterId r:id="rId95"/>
  </p:handoutMasterIdLst>
  <p:sldIdLst>
    <p:sldId id="2727" r:id="rId2"/>
    <p:sldId id="3091" r:id="rId3"/>
    <p:sldId id="3131" r:id="rId4"/>
    <p:sldId id="3101" r:id="rId5"/>
    <p:sldId id="3122" r:id="rId6"/>
    <p:sldId id="3102" r:id="rId7"/>
    <p:sldId id="3103" r:id="rId8"/>
    <p:sldId id="3104" r:id="rId9"/>
    <p:sldId id="3123" r:id="rId10"/>
    <p:sldId id="3105" r:id="rId11"/>
    <p:sldId id="3106" r:id="rId12"/>
    <p:sldId id="3107" r:id="rId13"/>
    <p:sldId id="3108" r:id="rId14"/>
    <p:sldId id="3109" r:id="rId15"/>
    <p:sldId id="3128" r:id="rId16"/>
    <p:sldId id="3112" r:id="rId17"/>
    <p:sldId id="3113" r:id="rId18"/>
    <p:sldId id="2936" r:id="rId19"/>
    <p:sldId id="2978" r:id="rId20"/>
    <p:sldId id="3130" r:id="rId21"/>
    <p:sldId id="3133" r:id="rId22"/>
    <p:sldId id="3121" r:id="rId23"/>
    <p:sldId id="3134" r:id="rId24"/>
    <p:sldId id="3129" r:id="rId25"/>
    <p:sldId id="3120" r:id="rId26"/>
    <p:sldId id="2924" r:id="rId27"/>
    <p:sldId id="2963" r:id="rId28"/>
    <p:sldId id="3066" r:id="rId29"/>
    <p:sldId id="2494" r:id="rId30"/>
    <p:sldId id="563" r:id="rId31"/>
    <p:sldId id="565" r:id="rId32"/>
    <p:sldId id="564" r:id="rId33"/>
    <p:sldId id="569" r:id="rId34"/>
    <p:sldId id="566" r:id="rId35"/>
    <p:sldId id="571" r:id="rId36"/>
    <p:sldId id="570" r:id="rId37"/>
    <p:sldId id="573" r:id="rId38"/>
    <p:sldId id="572" r:id="rId39"/>
    <p:sldId id="3034" r:id="rId40"/>
    <p:sldId id="3035" r:id="rId41"/>
    <p:sldId id="3036" r:id="rId42"/>
    <p:sldId id="3037" r:id="rId43"/>
    <p:sldId id="578" r:id="rId44"/>
    <p:sldId id="579" r:id="rId45"/>
    <p:sldId id="2529" r:id="rId46"/>
    <p:sldId id="2972" r:id="rId47"/>
    <p:sldId id="2630" r:id="rId48"/>
    <p:sldId id="3051" r:id="rId49"/>
    <p:sldId id="3052" r:id="rId50"/>
    <p:sldId id="2498" r:id="rId51"/>
    <p:sldId id="3040" r:id="rId52"/>
    <p:sldId id="3041" r:id="rId53"/>
    <p:sldId id="3042" r:id="rId54"/>
    <p:sldId id="3077" r:id="rId55"/>
    <p:sldId id="3054" r:id="rId56"/>
    <p:sldId id="3079" r:id="rId57"/>
    <p:sldId id="3056" r:id="rId58"/>
    <p:sldId id="3055" r:id="rId59"/>
    <p:sldId id="3058" r:id="rId60"/>
    <p:sldId id="3059" r:id="rId61"/>
    <p:sldId id="3060" r:id="rId62"/>
    <p:sldId id="3061" r:id="rId63"/>
    <p:sldId id="3062" r:id="rId64"/>
    <p:sldId id="3080" r:id="rId65"/>
    <p:sldId id="2158" r:id="rId66"/>
    <p:sldId id="2970" r:id="rId67"/>
    <p:sldId id="3047" r:id="rId68"/>
    <p:sldId id="3049" r:id="rId69"/>
    <p:sldId id="2599" r:id="rId70"/>
    <p:sldId id="2980" r:id="rId71"/>
    <p:sldId id="3057" r:id="rId72"/>
    <p:sldId id="2834" r:id="rId73"/>
    <p:sldId id="2611" r:id="rId74"/>
    <p:sldId id="3045" r:id="rId75"/>
    <p:sldId id="3064" r:id="rId76"/>
    <p:sldId id="2500" r:id="rId77"/>
    <p:sldId id="3039" r:id="rId78"/>
    <p:sldId id="3067" r:id="rId79"/>
    <p:sldId id="2824" r:id="rId80"/>
    <p:sldId id="2863" r:id="rId81"/>
    <p:sldId id="3068" r:id="rId82"/>
    <p:sldId id="3081" r:id="rId83"/>
    <p:sldId id="3069" r:id="rId84"/>
    <p:sldId id="3078" r:id="rId85"/>
    <p:sldId id="3070" r:id="rId86"/>
    <p:sldId id="3082" r:id="rId87"/>
    <p:sldId id="3083" r:id="rId88"/>
    <p:sldId id="2125" r:id="rId89"/>
    <p:sldId id="2547" r:id="rId90"/>
    <p:sldId id="3033" r:id="rId91"/>
    <p:sldId id="2559" r:id="rId92"/>
    <p:sldId id="3085"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8"/>
    <p:restoredTop sz="97532"/>
  </p:normalViewPr>
  <p:slideViewPr>
    <p:cSldViewPr snapToGrid="0" snapToObjects="1">
      <p:cViewPr varScale="1">
        <p:scale>
          <a:sx n="125" d="100"/>
          <a:sy n="125" d="100"/>
        </p:scale>
        <p:origin x="1208"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5/23/24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19</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48</a:t>
            </a:fld>
            <a:endParaRPr lang="en-US"/>
          </a:p>
        </p:txBody>
      </p:sp>
    </p:spTree>
    <p:extLst>
      <p:ext uri="{BB962C8B-B14F-4D97-AF65-F5344CB8AC3E}">
        <p14:creationId xmlns:p14="http://schemas.microsoft.com/office/powerpoint/2010/main" val="31003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50</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65</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69</a:t>
            </a:fld>
            <a:endParaRPr lang="en-US"/>
          </a:p>
        </p:txBody>
      </p:sp>
    </p:spTree>
    <p:extLst>
      <p:ext uri="{BB962C8B-B14F-4D97-AF65-F5344CB8AC3E}">
        <p14:creationId xmlns:p14="http://schemas.microsoft.com/office/powerpoint/2010/main" val="376389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70</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75</a:t>
            </a:fld>
            <a:endParaRPr lang="en-US"/>
          </a:p>
        </p:txBody>
      </p:sp>
    </p:spTree>
    <p:extLst>
      <p:ext uri="{BB962C8B-B14F-4D97-AF65-F5344CB8AC3E}">
        <p14:creationId xmlns:p14="http://schemas.microsoft.com/office/powerpoint/2010/main" val="1369889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34336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0399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800" r:id="rId7"/>
    <p:sldLayoutId id="2147483801" r:id="rId8"/>
    <p:sldLayoutId id="2147483802"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42" Type="http://schemas.openxmlformats.org/officeDocument/2006/relationships/tags" Target="../tags/tag54.xml"/><Relationship Id="rId47" Type="http://schemas.openxmlformats.org/officeDocument/2006/relationships/tags" Target="../tags/tag59.xml"/><Relationship Id="rId63" Type="http://schemas.openxmlformats.org/officeDocument/2006/relationships/tags" Target="../tags/tag75.xml"/><Relationship Id="rId68" Type="http://schemas.openxmlformats.org/officeDocument/2006/relationships/tags" Target="../tags/tag80.xml"/><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tags" Target="../tags/tag28.xml"/><Relationship Id="rId29" Type="http://schemas.openxmlformats.org/officeDocument/2006/relationships/tags" Target="../tags/tag41.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tags" Target="../tags/tag57.xml"/><Relationship Id="rId53" Type="http://schemas.openxmlformats.org/officeDocument/2006/relationships/tags" Target="../tags/tag65.xml"/><Relationship Id="rId58" Type="http://schemas.openxmlformats.org/officeDocument/2006/relationships/tags" Target="../tags/tag70.xml"/><Relationship Id="rId66" Type="http://schemas.openxmlformats.org/officeDocument/2006/relationships/tags" Target="../tags/tag78.xml"/><Relationship Id="rId5" Type="http://schemas.openxmlformats.org/officeDocument/2006/relationships/tags" Target="../tags/tag17.xml"/><Relationship Id="rId61" Type="http://schemas.openxmlformats.org/officeDocument/2006/relationships/tags" Target="../tags/tag73.xml"/><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69" Type="http://schemas.openxmlformats.org/officeDocument/2006/relationships/tags" Target="../tags/tag81.xml"/><Relationship Id="rId8" Type="http://schemas.openxmlformats.org/officeDocument/2006/relationships/tags" Target="../tags/tag20.xml"/><Relationship Id="rId51" Type="http://schemas.openxmlformats.org/officeDocument/2006/relationships/tags" Target="../tags/tag63.xml"/><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tags" Target="../tags/tag79.xml"/><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70"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tags" Target="../tags/tag77.xml"/><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 Id="rId34" Type="http://schemas.openxmlformats.org/officeDocument/2006/relationships/tags" Target="../tags/tag46.xml"/><Relationship Id="rId50" Type="http://schemas.openxmlformats.org/officeDocument/2006/relationships/tags" Target="../tags/tag62.xml"/><Relationship Id="rId55" Type="http://schemas.openxmlformats.org/officeDocument/2006/relationships/tags" Target="../tags/tag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- 16</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2.12</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E0A6E-DF4E-B396-3A20-D3B25A2B8C35}"/>
              </a:ext>
            </a:extLst>
          </p:cNvPr>
          <p:cNvPicPr>
            <a:picLocks noChangeAspect="1"/>
          </p:cNvPicPr>
          <p:nvPr/>
        </p:nvPicPr>
        <p:blipFill>
          <a:blip r:embed="rId2"/>
          <a:stretch>
            <a:fillRect/>
          </a:stretch>
        </p:blipFill>
        <p:spPr>
          <a:xfrm>
            <a:off x="2834640" y="167640"/>
            <a:ext cx="6192520" cy="6192520"/>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00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Calls</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86499" y="476171"/>
            <a:ext cx="11460850" cy="4762556"/>
          </a:xfrm>
          <a:solidFill>
            <a:schemeClr val="accent4">
              <a:lumMod val="20000"/>
              <a:lumOff val="80000"/>
            </a:schemeClr>
          </a:solidFill>
          <a:ln w="31750">
            <a:solidFill>
              <a:srgbClr val="0070C0"/>
            </a:solidFill>
          </a:ln>
        </p:spPr>
        <p:txBody>
          <a:bodyPr/>
          <a:lstStyle/>
          <a:p>
            <a:pPr marL="0" indent="0">
              <a:buNone/>
            </a:pPr>
            <a:r>
              <a:rPr lang="en-US" sz="1800" b="1" dirty="0"/>
              <a:t>Branch with Link </a:t>
            </a:r>
            <a:r>
              <a:rPr lang="en-US" sz="1800" b="1" dirty="0">
                <a:solidFill>
                  <a:srgbClr val="0070C0"/>
                </a:solidFill>
              </a:rPr>
              <a:t>(function call) </a:t>
            </a:r>
            <a:r>
              <a:rPr lang="en-US" sz="1800" dirty="0">
                <a:solidFill>
                  <a:schemeClr val="tx2"/>
                </a:solidFill>
              </a:rPr>
              <a:t>instruction</a:t>
            </a:r>
          </a:p>
          <a:p>
            <a:pPr marL="0" indent="0">
              <a:lnSpc>
                <a:spcPct val="100000"/>
              </a:lnSpc>
              <a:buNone/>
            </a:pPr>
            <a:r>
              <a:rPr lang="en-US" sz="18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bl </a:t>
            </a:r>
            <a:r>
              <a:rPr lang="en-US" sz="2000" b="1" dirty="0">
                <a:solidFill>
                  <a:srgbClr val="F3753F"/>
                </a:solidFill>
                <a:latin typeface="Courier New" panose="02070309020205020404" pitchFamily="49" charset="0"/>
                <a:cs typeface="Courier New" panose="02070309020205020404" pitchFamily="49" charset="0"/>
              </a:rPr>
              <a:t>label </a:t>
            </a:r>
            <a:endParaRPr lang="en-US" sz="1800" b="1" dirty="0">
              <a:solidFill>
                <a:srgbClr val="F3753F"/>
              </a:solidFill>
              <a:latin typeface="Courier New" panose="02070309020205020404" pitchFamily="49" charset="0"/>
              <a:cs typeface="Courier New" panose="02070309020205020404" pitchFamily="49" charset="0"/>
            </a:endParaRPr>
          </a:p>
          <a:p>
            <a:pPr>
              <a:lnSpc>
                <a:spcPct val="100000"/>
              </a:lnSpc>
            </a:pPr>
            <a:r>
              <a:rPr lang="en-US" sz="1800" dirty="0"/>
              <a:t>Function call to the instruction with the address </a:t>
            </a:r>
            <a:r>
              <a:rPr lang="en-US" sz="1800" b="1" dirty="0">
                <a:solidFill>
                  <a:srgbClr val="F37440"/>
                </a:solidFill>
                <a:latin typeface="Courier New" panose="02070309020205020404" pitchFamily="49" charset="0"/>
                <a:cs typeface="Courier New" panose="02070309020205020404" pitchFamily="49" charset="0"/>
              </a:rPr>
              <a:t>label</a:t>
            </a:r>
            <a:r>
              <a:rPr lang="en-US" sz="1800" dirty="0"/>
              <a:t> (</a:t>
            </a:r>
            <a:r>
              <a:rPr lang="en-US" sz="1800" dirty="0">
                <a:solidFill>
                  <a:srgbClr val="C00000"/>
                </a:solidFill>
              </a:rPr>
              <a:t>no local labels for functions</a:t>
            </a:r>
            <a:r>
              <a:rPr lang="en-US" sz="1800" dirty="0"/>
              <a:t>)</a:t>
            </a:r>
          </a:p>
          <a:p>
            <a:pPr lvl="1"/>
            <a:r>
              <a:rPr lang="en-US" sz="1800" dirty="0">
                <a:solidFill>
                  <a:srgbClr val="F37440"/>
                </a:solidFill>
              </a:rPr>
              <a:t>imm24</a:t>
            </a:r>
            <a:r>
              <a:rPr lang="en-US" sz="1800" dirty="0"/>
              <a:t> number of instructions from pc+8 (24-bits)</a:t>
            </a:r>
          </a:p>
          <a:p>
            <a:pPr lvl="1"/>
            <a:r>
              <a:rPr lang="en-US" sz="1800" dirty="0">
                <a:solidFill>
                  <a:srgbClr val="F37440"/>
                </a:solidFill>
                <a:cs typeface="Courier New" panose="02070309020205020404" pitchFamily="49" charset="0"/>
              </a:rPr>
              <a:t>label</a:t>
            </a:r>
            <a:r>
              <a:rPr lang="en-US" sz="1800" dirty="0">
                <a:cs typeface="Courier New" panose="02070309020205020404" pitchFamily="49" charset="0"/>
              </a:rPr>
              <a:t> </a:t>
            </a:r>
            <a:r>
              <a:rPr lang="en-US" sz="1800" b="1" dirty="0">
                <a:solidFill>
                  <a:srgbClr val="0070C0"/>
                </a:solidFill>
                <a:cs typeface="Courier New" panose="02070309020205020404" pitchFamily="49" charset="0"/>
              </a:rPr>
              <a:t>any function label </a:t>
            </a:r>
            <a:r>
              <a:rPr lang="en-US" sz="1800" dirty="0">
                <a:cs typeface="Courier New" panose="02070309020205020404" pitchFamily="49" charset="0"/>
              </a:rPr>
              <a:t>in the current ﬁle, </a:t>
            </a:r>
            <a:r>
              <a:rPr lang="en-US" sz="1800" dirty="0">
                <a:solidFill>
                  <a:srgbClr val="2C895B"/>
                </a:solidFill>
                <a:cs typeface="Courier New" panose="02070309020205020404" pitchFamily="49" charset="0"/>
              </a:rPr>
              <a:t>any function label that is deﬁned as </a:t>
            </a:r>
            <a:r>
              <a:rPr lang="en-US" sz="1800" b="1" dirty="0">
                <a:solidFill>
                  <a:schemeClr val="accent6"/>
                </a:solidFill>
                <a:cs typeface="Courier New" panose="02070309020205020404" pitchFamily="49" charset="0"/>
              </a:rPr>
              <a:t>.global </a:t>
            </a:r>
            <a:r>
              <a:rPr lang="en-US" sz="1800" dirty="0">
                <a:solidFill>
                  <a:srgbClr val="2C895B"/>
                </a:solidFill>
                <a:cs typeface="Courier New" panose="02070309020205020404" pitchFamily="49" charset="0"/>
              </a:rPr>
              <a:t>in any ﬁle that it is linked to, any C function that is not static</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t>Branch with Link Indirect </a:t>
            </a:r>
            <a:r>
              <a:rPr lang="en-US" sz="1800" b="1" dirty="0">
                <a:solidFill>
                  <a:srgbClr val="0070C0"/>
                </a:solidFill>
              </a:rPr>
              <a:t>(function call) </a:t>
            </a:r>
            <a:r>
              <a:rPr lang="en-US" sz="1800" dirty="0">
                <a:solidFill>
                  <a:schemeClr val="tx2"/>
                </a:solidFill>
              </a:rPr>
              <a:t>instruction</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solidFill>
                  <a:srgbClr val="F3753F"/>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blx</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53F"/>
                </a:solidFill>
                <a:latin typeface="Courier New" panose="02070309020205020404" pitchFamily="49" charset="0"/>
                <a:cs typeface="Courier New" panose="02070309020205020404" pitchFamily="49" charset="0"/>
              </a:rPr>
              <a:t>Rm</a:t>
            </a:r>
          </a:p>
          <a:p>
            <a:pPr>
              <a:lnSpc>
                <a:spcPct val="100000"/>
              </a:lnSpc>
            </a:pPr>
            <a:r>
              <a:rPr lang="en-US" sz="1800" dirty="0"/>
              <a:t>Function call to the instruction whose address is stored in Rm (Rm is a function pointer)</a:t>
            </a:r>
            <a:endParaRPr lang="en-US" sz="1800" dirty="0">
              <a:solidFill>
                <a:srgbClr val="FF0000"/>
              </a:solidFill>
            </a:endParaRPr>
          </a:p>
          <a:p>
            <a:pPr>
              <a:lnSpc>
                <a:spcPct val="100000"/>
              </a:lnSpc>
            </a:pPr>
            <a:r>
              <a:rPr lang="en-US" sz="1800" dirty="0">
                <a:solidFill>
                  <a:srgbClr val="FF0000"/>
                </a:solidFill>
              </a:rPr>
              <a:t>bl and </a:t>
            </a:r>
            <a:r>
              <a:rPr lang="en-US" sz="1800" dirty="0" err="1">
                <a:solidFill>
                  <a:srgbClr val="FF0000"/>
                </a:solidFill>
              </a:rPr>
              <a:t>blx</a:t>
            </a:r>
            <a:r>
              <a:rPr lang="en-US" sz="1800" dirty="0">
                <a:solidFill>
                  <a:srgbClr val="FF0000"/>
                </a:solidFill>
              </a:rPr>
              <a:t> </a:t>
            </a:r>
            <a:r>
              <a:rPr lang="en-US" sz="1800" b="1" dirty="0">
                <a:solidFill>
                  <a:srgbClr val="FF0000"/>
                </a:solidFill>
              </a:rPr>
              <a:t>both save</a:t>
            </a:r>
            <a:r>
              <a:rPr lang="en-US" sz="1800" dirty="0">
                <a:solidFill>
                  <a:srgbClr val="FF0000"/>
                </a:solidFill>
              </a:rPr>
              <a:t> the address of the instruction </a:t>
            </a:r>
            <a:r>
              <a:rPr lang="en-US" sz="1800" b="1" dirty="0">
                <a:solidFill>
                  <a:srgbClr val="7030A0"/>
                </a:solidFill>
              </a:rPr>
              <a:t>immediately</a:t>
            </a:r>
            <a:r>
              <a:rPr lang="en-US" sz="1800" dirty="0">
                <a:solidFill>
                  <a:srgbClr val="7030A0"/>
                </a:solidFill>
              </a:rPr>
              <a:t> following the </a:t>
            </a:r>
            <a:r>
              <a:rPr lang="en-US" sz="1800" b="1" u="sng" dirty="0">
                <a:solidFill>
                  <a:schemeClr val="accent1"/>
                </a:solidFill>
              </a:rPr>
              <a:t>bl</a:t>
            </a:r>
            <a:r>
              <a:rPr lang="en-US" sz="1800" dirty="0">
                <a:solidFill>
                  <a:schemeClr val="accent1"/>
                </a:solidFill>
              </a:rPr>
              <a:t> or </a:t>
            </a:r>
            <a:r>
              <a:rPr lang="en-US" sz="1800" dirty="0" err="1">
                <a:solidFill>
                  <a:schemeClr val="accent1"/>
                </a:solidFill>
              </a:rPr>
              <a:t>blx</a:t>
            </a:r>
            <a:r>
              <a:rPr lang="en-US" sz="1800" dirty="0">
                <a:solidFill>
                  <a:schemeClr val="accent1"/>
                </a:solidFill>
              </a:rPr>
              <a:t> instruction </a:t>
            </a:r>
            <a:r>
              <a:rPr lang="en-US" sz="1800" b="1" dirty="0">
                <a:solidFill>
                  <a:schemeClr val="accent1"/>
                </a:solidFill>
              </a:rPr>
              <a:t>in register </a:t>
            </a:r>
            <a:r>
              <a:rPr lang="en-US" sz="1800" b="1" u="sng" dirty="0" err="1">
                <a:solidFill>
                  <a:schemeClr val="accent1"/>
                </a:solidFill>
              </a:rPr>
              <a:t>lr</a:t>
            </a:r>
            <a:r>
              <a:rPr lang="en-US" sz="1800" b="1" dirty="0">
                <a:solidFill>
                  <a:schemeClr val="accent1"/>
                </a:solidFill>
              </a:rPr>
              <a:t> </a:t>
            </a:r>
            <a:r>
              <a:rPr lang="en-US" sz="1800" dirty="0"/>
              <a:t>(link register is also known as r14)</a:t>
            </a:r>
          </a:p>
          <a:p>
            <a:pPr>
              <a:lnSpc>
                <a:spcPct val="100000"/>
              </a:lnSpc>
            </a:pPr>
            <a:r>
              <a:rPr lang="en-US" sz="1800" b="1" dirty="0">
                <a:solidFill>
                  <a:srgbClr val="0070C0"/>
                </a:solidFill>
              </a:rPr>
              <a:t>The contents of the link register is the </a:t>
            </a:r>
            <a:r>
              <a:rPr lang="en-US" sz="1800" b="1" u="sng" dirty="0">
                <a:solidFill>
                  <a:srgbClr val="0070C0"/>
                </a:solidFill>
              </a:rPr>
              <a:t>return address in the calling function</a:t>
            </a:r>
            <a:r>
              <a:rPr lang="en-US" sz="1800" dirty="0">
                <a:solidFill>
                  <a:srgbClr val="0070C0"/>
                </a:solidFill>
              </a:rPr>
              <a:t> </a:t>
            </a:r>
            <a:endParaRPr lang="en-US" sz="1800" dirty="0">
              <a:solidFill>
                <a:schemeClr val="tx2"/>
              </a:solidFill>
            </a:endParaRPr>
          </a:p>
        </p:txBody>
      </p:sp>
      <p:grpSp>
        <p:nvGrpSpPr>
          <p:cNvPr id="12" name="Group 11">
            <a:extLst>
              <a:ext uri="{FF2B5EF4-FFF2-40B4-BE49-F238E27FC236}">
                <a16:creationId xmlns:a16="http://schemas.microsoft.com/office/drawing/2014/main" id="{1BCB94FF-17EF-9A36-96D9-1988932A748C}"/>
              </a:ext>
            </a:extLst>
          </p:cNvPr>
          <p:cNvGrpSpPr/>
          <p:nvPr/>
        </p:nvGrpSpPr>
        <p:grpSpPr>
          <a:xfrm>
            <a:off x="4131782" y="897709"/>
            <a:ext cx="2277983" cy="400110"/>
            <a:chOff x="3818017" y="910981"/>
            <a:chExt cx="2277983" cy="400110"/>
          </a:xfrm>
        </p:grpSpPr>
        <p:sp>
          <p:nvSpPr>
            <p:cNvPr id="21" name="TextBox 20">
              <a:extLst>
                <a:ext uri="{FF2B5EF4-FFF2-40B4-BE49-F238E27FC236}">
                  <a16:creationId xmlns:a16="http://schemas.microsoft.com/office/drawing/2014/main" id="{0D93AB59-B241-9640-B948-186025428D90}"/>
                </a:ext>
              </a:extLst>
            </p:cNvPr>
            <p:cNvSpPr txBox="1"/>
            <p:nvPr/>
          </p:nvSpPr>
          <p:spPr>
            <a:xfrm>
              <a:off x="3818017" y="91098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100215" y="91098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E4BFCA3-9B46-3036-9B9D-5775B12B6F9A}"/>
              </a:ext>
            </a:extLst>
          </p:cNvPr>
          <p:cNvGrpSpPr/>
          <p:nvPr/>
        </p:nvGrpSpPr>
        <p:grpSpPr>
          <a:xfrm>
            <a:off x="4131782" y="3145952"/>
            <a:ext cx="1880439" cy="400110"/>
            <a:chOff x="3922933" y="3119057"/>
            <a:chExt cx="1880439" cy="400110"/>
          </a:xfrm>
        </p:grpSpPr>
        <p:sp>
          <p:nvSpPr>
            <p:cNvPr id="5" name="TextBox 4">
              <a:extLst>
                <a:ext uri="{FF2B5EF4-FFF2-40B4-BE49-F238E27FC236}">
                  <a16:creationId xmlns:a16="http://schemas.microsoft.com/office/drawing/2014/main" id="{BC960E62-F8FC-BC87-1D45-9C6A31AF0423}"/>
                </a:ext>
              </a:extLst>
            </p:cNvPr>
            <p:cNvSpPr txBox="1"/>
            <p:nvPr/>
          </p:nvSpPr>
          <p:spPr>
            <a:xfrm>
              <a:off x="3922933" y="3119057"/>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blx</a:t>
              </a:r>
              <a:endParaRPr lang="en-US" sz="2000" b="1" dirty="0">
                <a:solidFill>
                  <a:schemeClr val="tx2"/>
                </a:solidFill>
              </a:endParaRPr>
            </a:p>
          </p:txBody>
        </p:sp>
        <p:sp>
          <p:nvSpPr>
            <p:cNvPr id="6" name="TextBox 5">
              <a:extLst>
                <a:ext uri="{FF2B5EF4-FFF2-40B4-BE49-F238E27FC236}">
                  <a16:creationId xmlns:a16="http://schemas.microsoft.com/office/drawing/2014/main" id="{F852A4D8-FBA7-EC09-6E98-E0A7A6BE99A1}"/>
                </a:ext>
              </a:extLst>
            </p:cNvPr>
            <p:cNvSpPr txBox="1"/>
            <p:nvPr/>
          </p:nvSpPr>
          <p:spPr>
            <a:xfrm>
              <a:off x="5205131" y="3119057"/>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 Return</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066579"/>
          </a:xfrm>
          <a:solidFill>
            <a:schemeClr val="accent4">
              <a:lumMod val="20000"/>
              <a:lumOff val="80000"/>
            </a:schemeClr>
          </a:solidFill>
          <a:ln w="28575">
            <a:solidFill>
              <a:srgbClr val="0070C0"/>
            </a:solidFill>
          </a:ln>
        </p:spPr>
        <p:txBody>
          <a:bodyPr/>
          <a:lstStyle/>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either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 or </a:t>
            </a:r>
            <a:r>
              <a:rPr lang="en-US" sz="2200" b="1" dirty="0" err="1">
                <a:solidFill>
                  <a:schemeClr val="accent1"/>
                </a:solidFill>
                <a:latin typeface="Courier New" panose="02070309020205020404" pitchFamily="49" charset="0"/>
                <a:cs typeface="Courier New" panose="02070309020205020404" pitchFamily="49" charset="0"/>
              </a:rPr>
              <a:t>blx</a:t>
            </a:r>
            <a:r>
              <a:rPr lang="en-US" sz="2200" b="1" dirty="0">
                <a:solidFill>
                  <a:srgbClr val="F3753F"/>
                </a:solidFill>
                <a:latin typeface="Courier New" panose="02070309020205020404" pitchFamily="49" charset="0"/>
                <a:cs typeface="Courier New" panose="02070309020205020404" pitchFamily="49" charset="0"/>
              </a:rPr>
              <a:t> Rm</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170411" y="1202000"/>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4071249" y="41792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5052457" y="51926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544961" y="54607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7470788" y="52880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824650" y="52589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8069344" cy="715294"/>
          </a:xfrm>
        </p:spPr>
        <p:txBody>
          <a:bodyPr/>
          <a:lstStyle/>
          <a:p>
            <a:r>
              <a:rPr lang="en-US" dirty="0"/>
              <a:t>Understanding bl and bx - 1</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519587" y="1771020"/>
            <a:ext cx="2736579"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2991251" y="5645693"/>
            <a:ext cx="7060468"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FF0000"/>
                </a:solidFill>
              </a:rPr>
              <a:t>But there is a problem we must address here – next slide</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149973" y="1510818"/>
            <a:ext cx="4636119" cy="338875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&lt;a&gt;: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&lt;main&gt;: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051719" y="1980183"/>
            <a:ext cx="901333" cy="1239680"/>
            <a:chOff x="10141743" y="1403617"/>
            <a:chExt cx="901333" cy="1239680"/>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239680"/>
              <a:chOff x="10654683" y="1434868"/>
              <a:chExt cx="683877" cy="1239680"/>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23968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989497" y="2659881"/>
                <a:ext cx="349063"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41743" y="171439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10603989" y="1970857"/>
            <a:ext cx="1323789" cy="1718973"/>
            <a:chOff x="10694013" y="1394291"/>
            <a:chExt cx="1323789" cy="1718973"/>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0694013" y="1394291"/>
              <a:ext cx="1323789" cy="1718973"/>
              <a:chOff x="10014771" y="1434868"/>
              <a:chExt cx="1323789" cy="1239680"/>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flipH="1">
                <a:off x="10363834" y="1453222"/>
                <a:ext cx="974726" cy="10909"/>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338560" y="1434868"/>
                <a:ext cx="0" cy="123968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flipH="1">
                <a:off x="10014771" y="2659881"/>
                <a:ext cx="1323789"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189789" y="175200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grpSp>
        <p:nvGrpSpPr>
          <p:cNvPr id="89" name="Group 88">
            <a:extLst>
              <a:ext uri="{FF2B5EF4-FFF2-40B4-BE49-F238E27FC236}">
                <a16:creationId xmlns:a16="http://schemas.microsoft.com/office/drawing/2014/main" id="{9DB73E16-1200-CC8A-2155-30694E3290B2}"/>
              </a:ext>
            </a:extLst>
          </p:cNvPr>
          <p:cNvGrpSpPr/>
          <p:nvPr/>
        </p:nvGrpSpPr>
        <p:grpSpPr>
          <a:xfrm>
            <a:off x="5284305" y="2512544"/>
            <a:ext cx="1379962" cy="1177286"/>
            <a:chOff x="5284305" y="2512544"/>
            <a:chExt cx="1379962" cy="1177286"/>
          </a:xfrm>
        </p:grpSpPr>
        <p:grpSp>
          <p:nvGrpSpPr>
            <p:cNvPr id="66" name="Group 65">
              <a:extLst>
                <a:ext uri="{FF2B5EF4-FFF2-40B4-BE49-F238E27FC236}">
                  <a16:creationId xmlns:a16="http://schemas.microsoft.com/office/drawing/2014/main" id="{62607BF5-9388-C4C0-C1FA-DFDAE8620CA8}"/>
                </a:ext>
              </a:extLst>
            </p:cNvPr>
            <p:cNvGrpSpPr/>
            <p:nvPr/>
          </p:nvGrpSpPr>
          <p:grpSpPr>
            <a:xfrm>
              <a:off x="5284305" y="2512544"/>
              <a:ext cx="1379962" cy="1177286"/>
              <a:chOff x="6391484" y="1967229"/>
              <a:chExt cx="658290" cy="1177286"/>
            </a:xfrm>
          </p:grpSpPr>
          <p:cxnSp>
            <p:nvCxnSpPr>
              <p:cNvPr id="51" name="Straight Arrow Connector 50">
                <a:extLst>
                  <a:ext uri="{FF2B5EF4-FFF2-40B4-BE49-F238E27FC236}">
                    <a16:creationId xmlns:a16="http://schemas.microsoft.com/office/drawing/2014/main" id="{F7E6944B-3666-A8C5-058F-F67F9E40AC02}"/>
                  </a:ext>
                </a:extLst>
              </p:cNvPr>
              <p:cNvCxnSpPr>
                <a:cxnSpLocks/>
              </p:cNvCxnSpPr>
              <p:nvPr/>
            </p:nvCxnSpPr>
            <p:spPr>
              <a:xfrm flipH="1">
                <a:off x="6416714" y="1967229"/>
                <a:ext cx="633060"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2E804CE-5B28-DF4A-A56D-D465BB5A002E}"/>
                  </a:ext>
                </a:extLst>
              </p:cNvPr>
              <p:cNvCxnSpPr>
                <a:cxnSpLocks/>
              </p:cNvCxnSpPr>
              <p:nvPr/>
            </p:nvCxnSpPr>
            <p:spPr>
              <a:xfrm flipV="1">
                <a:off x="6391484" y="1967229"/>
                <a:ext cx="0" cy="1177286"/>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928A3E-7FC4-79D9-1A58-A7D380FA5C32}"/>
                  </a:ext>
                </a:extLst>
              </p:cNvPr>
              <p:cNvCxnSpPr>
                <a:cxnSpLocks/>
              </p:cNvCxnSpPr>
              <p:nvPr/>
            </p:nvCxnSpPr>
            <p:spPr>
              <a:xfrm>
                <a:off x="6391484" y="3144515"/>
                <a:ext cx="63306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779098F-5B7E-912B-9243-0A9FB64C4513}"/>
                </a:ext>
              </a:extLst>
            </p:cNvPr>
            <p:cNvSpPr txBox="1"/>
            <p:nvPr/>
          </p:nvSpPr>
          <p:spPr>
            <a:xfrm>
              <a:off x="5369491" y="286588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90" name="Group 89">
            <a:extLst>
              <a:ext uri="{FF2B5EF4-FFF2-40B4-BE49-F238E27FC236}">
                <a16:creationId xmlns:a16="http://schemas.microsoft.com/office/drawing/2014/main" id="{65559646-AF59-5A95-E229-5AACFE43D277}"/>
              </a:ext>
            </a:extLst>
          </p:cNvPr>
          <p:cNvGrpSpPr/>
          <p:nvPr/>
        </p:nvGrpSpPr>
        <p:grpSpPr>
          <a:xfrm>
            <a:off x="3807336" y="2512544"/>
            <a:ext cx="2844736" cy="1650501"/>
            <a:chOff x="3807336" y="2512544"/>
            <a:chExt cx="2844736" cy="1650501"/>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4649176" y="2512544"/>
              <a:ext cx="2002896" cy="1650501"/>
              <a:chOff x="6385118" y="1967229"/>
              <a:chExt cx="1045685" cy="1177286"/>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391251" y="1967229"/>
                <a:ext cx="426725" cy="0"/>
              </a:xfrm>
              <a:prstGeom prst="straightConnector1">
                <a:avLst/>
              </a:prstGeom>
              <a:ln w="38100">
                <a:solidFill>
                  <a:srgbClr val="F3753F"/>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391484" y="1967229"/>
                <a:ext cx="0" cy="1177286"/>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385118" y="3144515"/>
                <a:ext cx="1045685" cy="0"/>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134C44D-BFD5-647D-974F-CB783D46DD98}"/>
                </a:ext>
              </a:extLst>
            </p:cNvPr>
            <p:cNvSpPr txBox="1"/>
            <p:nvPr/>
          </p:nvSpPr>
          <p:spPr>
            <a:xfrm>
              <a:off x="3807336" y="322508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cxnSp>
        <p:nvCxnSpPr>
          <p:cNvPr id="91" name="Straight Arrow Connector 90">
            <a:extLst>
              <a:ext uri="{FF2B5EF4-FFF2-40B4-BE49-F238E27FC236}">
                <a16:creationId xmlns:a16="http://schemas.microsoft.com/office/drawing/2014/main" id="{9E3C70BB-FBB5-5685-C170-086D6BB79C7D}"/>
              </a:ext>
            </a:extLst>
          </p:cNvPr>
          <p:cNvCxnSpPr>
            <a:cxnSpLocks/>
          </p:cNvCxnSpPr>
          <p:nvPr/>
        </p:nvCxnSpPr>
        <p:spPr>
          <a:xfrm>
            <a:off x="6921112" y="210434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Understanding bl and bx - 2</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477666" y="1346529"/>
            <a:ext cx="2760158"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int b(void)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a(void)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b();</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main(void)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096000" y="1804200"/>
            <a:ext cx="4636119" cy="465558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&lt;a&gt;: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&lt;b&gt;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00010408 &lt;main&gt;:</a:t>
            </a:r>
          </a:p>
          <a:p>
            <a:r>
              <a:rPr lang="en-US" sz="1600" dirty="0">
                <a:solidFill>
                  <a:srgbClr val="000000"/>
                </a:solidFill>
                <a:effectLst/>
                <a:latin typeface="Menlo" panose="020B0609030804020204" pitchFamily="49" charset="0"/>
              </a:rPr>
              <a:t>   10408: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1040c: </a:t>
            </a:r>
            <a:r>
              <a:rPr lang="en-US" sz="1600" dirty="0" err="1">
                <a:solidFill>
                  <a:srgbClr val="000000"/>
                </a:solidFill>
                <a:effectLst/>
                <a:latin typeface="Menlo" panose="020B0609030804020204" pitchFamily="49" charset="0"/>
              </a:rPr>
              <a:t>ebfffffa</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10410: e3a00000 	mov r0, 0</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313020" y="3510562"/>
            <a:ext cx="911505" cy="1712693"/>
            <a:chOff x="10131571" y="1403617"/>
            <a:chExt cx="911505" cy="1712693"/>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712693"/>
              <a:chOff x="10654683" y="1434868"/>
              <a:chExt cx="683877" cy="1712693"/>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712693"/>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1040c</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3773790" y="3935507"/>
            <a:ext cx="2902588" cy="646331"/>
            <a:chOff x="11711051" y="2568197"/>
            <a:chExt cx="2902588" cy="646331"/>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2592822" y="2569418"/>
              <a:ext cx="2020817" cy="595299"/>
              <a:chOff x="11913580" y="2282342"/>
              <a:chExt cx="2020817" cy="429315"/>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1913580" y="2282342"/>
                <a:ext cx="4535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913580" y="2282342"/>
                <a:ext cx="0" cy="429315"/>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1913580" y="2697829"/>
                <a:ext cx="2020817"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711051" y="2568197"/>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230255" y="2251446"/>
            <a:ext cx="1767940" cy="1298099"/>
            <a:chOff x="9275136" y="1818211"/>
            <a:chExt cx="1767940" cy="1298099"/>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9275136" y="1818211"/>
              <a:ext cx="1767940" cy="1298099"/>
              <a:chOff x="9570620" y="1849462"/>
              <a:chExt cx="1767940" cy="1298099"/>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9570620" y="1849462"/>
                <a:ext cx="176794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1298099"/>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3147561"/>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156223" y="2782164"/>
            <a:ext cx="1396604" cy="1186099"/>
            <a:chOff x="5156223" y="2037194"/>
            <a:chExt cx="1396604" cy="1186099"/>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156223" y="2037194"/>
              <a:ext cx="1396604" cy="1186099"/>
              <a:chOff x="6040565" y="2320975"/>
              <a:chExt cx="1396604" cy="846033"/>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040565" y="2320975"/>
                <a:ext cx="139660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040565" y="2320975"/>
                <a:ext cx="0" cy="8460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065795" y="3144515"/>
                <a:ext cx="137137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227139" y="223185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sp>
        <p:nvSpPr>
          <p:cNvPr id="36" name="Rounded Rectangular Callout 35">
            <a:extLst>
              <a:ext uri="{FF2B5EF4-FFF2-40B4-BE49-F238E27FC236}">
                <a16:creationId xmlns:a16="http://schemas.microsoft.com/office/drawing/2014/main" id="{21CA86A7-360A-6674-50DD-08D1D000F0C5}"/>
              </a:ext>
            </a:extLst>
          </p:cNvPr>
          <p:cNvSpPr/>
          <p:nvPr/>
        </p:nvSpPr>
        <p:spPr>
          <a:xfrm>
            <a:off x="3870159" y="464034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0000"/>
                </a:solidFill>
              </a:rPr>
              <a:t>Uh No </a:t>
            </a:r>
          </a:p>
          <a:p>
            <a:r>
              <a:rPr lang="en-US" dirty="0">
                <a:solidFill>
                  <a:srgbClr val="FF0000"/>
                </a:solidFill>
              </a:rPr>
              <a:t>Infinite loop!!!</a:t>
            </a:r>
          </a:p>
        </p:txBody>
      </p:sp>
      <p:grpSp>
        <p:nvGrpSpPr>
          <p:cNvPr id="37" name="Group 36">
            <a:extLst>
              <a:ext uri="{FF2B5EF4-FFF2-40B4-BE49-F238E27FC236}">
                <a16:creationId xmlns:a16="http://schemas.microsoft.com/office/drawing/2014/main" id="{B05B5719-99FA-1961-3BA4-F1B2F2DFF650}"/>
              </a:ext>
            </a:extLst>
          </p:cNvPr>
          <p:cNvGrpSpPr/>
          <p:nvPr/>
        </p:nvGrpSpPr>
        <p:grpSpPr>
          <a:xfrm>
            <a:off x="8052386" y="598113"/>
            <a:ext cx="3697948" cy="1867036"/>
            <a:chOff x="8348144" y="1098426"/>
            <a:chExt cx="3697948" cy="1867036"/>
          </a:xfrm>
        </p:grpSpPr>
        <p:sp>
          <p:nvSpPr>
            <p:cNvPr id="38" name="TextBox 37">
              <a:extLst>
                <a:ext uri="{FF2B5EF4-FFF2-40B4-BE49-F238E27FC236}">
                  <a16:creationId xmlns:a16="http://schemas.microsoft.com/office/drawing/2014/main" id="{D42F8D63-E467-6410-184E-D4C8DB34F478}"/>
                </a:ext>
              </a:extLst>
            </p:cNvPr>
            <p:cNvSpPr txBox="1"/>
            <p:nvPr/>
          </p:nvSpPr>
          <p:spPr>
            <a:xfrm>
              <a:off x="8348144" y="1098426"/>
              <a:ext cx="3697948"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Cannot return to main()</a:t>
              </a:r>
            </a:p>
          </p:txBody>
        </p:sp>
        <p:cxnSp>
          <p:nvCxnSpPr>
            <p:cNvPr id="39" name="Straight Arrow Connector 38">
              <a:extLst>
                <a:ext uri="{FF2B5EF4-FFF2-40B4-BE49-F238E27FC236}">
                  <a16:creationId xmlns:a16="http://schemas.microsoft.com/office/drawing/2014/main" id="{DDA3F30A-54EC-BED2-3100-13218908D641}"/>
                </a:ext>
              </a:extLst>
            </p:cNvPr>
            <p:cNvCxnSpPr>
              <a:cxnSpLocks/>
            </p:cNvCxnSpPr>
            <p:nvPr/>
          </p:nvCxnSpPr>
          <p:spPr>
            <a:xfrm>
              <a:off x="11397825" y="2029974"/>
              <a:ext cx="212251" cy="93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6931272" y="4130331"/>
            <a:ext cx="0" cy="31017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6931272" y="239402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F9CDFE-D8BC-2AC0-C57C-8DBEFF2593F5}"/>
              </a:ext>
            </a:extLst>
          </p:cNvPr>
          <p:cNvSpPr txBox="1"/>
          <p:nvPr/>
        </p:nvSpPr>
        <p:spPr>
          <a:xfrm>
            <a:off x="666559" y="5645465"/>
            <a:ext cx="2963312" cy="369332"/>
          </a:xfrm>
          <a:prstGeom prst="rect">
            <a:avLst/>
          </a:prstGeom>
          <a:solidFill>
            <a:schemeClr val="accent4">
              <a:lumMod val="20000"/>
              <a:lumOff val="80000"/>
            </a:schemeClr>
          </a:solidFill>
          <a:ln w="31750">
            <a:solidFill>
              <a:srgbClr val="FF0000"/>
            </a:solidFill>
          </a:ln>
        </p:spPr>
        <p:txBody>
          <a:bodyPr wrap="none" rtlCol="0">
            <a:spAutoFit/>
          </a:bodyPr>
          <a:lstStyle/>
          <a:p>
            <a:r>
              <a:rPr lang="en-US" dirty="0">
                <a:solidFill>
                  <a:srgbClr val="FF0000"/>
                </a:solidFill>
              </a:rPr>
              <a:t>We need to preserve the </a:t>
            </a:r>
            <a:r>
              <a:rPr lang="en-US" dirty="0" err="1">
                <a:solidFill>
                  <a:srgbClr val="FF0000"/>
                </a:solidFill>
              </a:rPr>
              <a:t>lr</a:t>
            </a:r>
            <a:r>
              <a:rPr lang="en-US" dirty="0">
                <a:solidFill>
                  <a:srgbClr val="FF0000"/>
                </a:solidFill>
              </a:rPr>
              <a:t>!</a:t>
            </a:r>
          </a:p>
        </p:txBody>
      </p:sp>
    </p:spTree>
    <p:extLst>
      <p:ext uri="{BB962C8B-B14F-4D97-AF65-F5344CB8AC3E}">
        <p14:creationId xmlns:p14="http://schemas.microsoft.com/office/powerpoint/2010/main" val="36603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205087" y="417742"/>
            <a:ext cx="3100388" cy="715294"/>
          </a:xfrm>
        </p:spPr>
        <p:txBody>
          <a:bodyPr/>
          <a:lstStyle/>
          <a:p>
            <a:r>
              <a:rPr lang="en-US" dirty="0"/>
              <a:t>Understanding bl and </a:t>
            </a:r>
            <a:r>
              <a:rPr lang="en-US" dirty="0" err="1"/>
              <a:t>blx</a:t>
            </a:r>
            <a:r>
              <a:rPr lang="en-US" dirty="0"/>
              <a:t> - 3</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05087" y="1804200"/>
            <a:ext cx="2895301"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endParaRPr lang="en-US" dirty="0">
              <a:solidFill>
                <a:srgbClr val="000000"/>
              </a:solidFill>
              <a:effectLst/>
              <a:latin typeface="Menlo" panose="020B0609030804020204" pitchFamily="49" charset="0"/>
            </a:endParaRPr>
          </a:p>
          <a:p>
            <a:r>
              <a:rPr lang="en-US" dirty="0">
                <a:solidFill>
                  <a:schemeClr val="accent1"/>
                </a:solidFill>
                <a:effectLst/>
                <a:latin typeface="Menlo" panose="020B0609030804020204" pitchFamily="49" charset="0"/>
              </a:rPr>
              <a:t>int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func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not shown</a:t>
            </a:r>
          </a:p>
        </p:txBody>
      </p:sp>
      <p:sp>
        <p:nvSpPr>
          <p:cNvPr id="3" name="Rounded Rectangle 2">
            <a:extLst>
              <a:ext uri="{FF2B5EF4-FFF2-40B4-BE49-F238E27FC236}">
                <a16:creationId xmlns:a16="http://schemas.microsoft.com/office/drawing/2014/main" id="{895ABA7C-FD17-9462-3041-FEFCF57C8D68}"/>
              </a:ext>
            </a:extLst>
          </p:cNvPr>
          <p:cNvSpPr/>
          <p:nvPr/>
        </p:nvSpPr>
        <p:spPr bwMode="auto">
          <a:xfrm>
            <a:off x="3795869" y="194272"/>
            <a:ext cx="8067229" cy="608076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     .data</a:t>
            </a:r>
          </a:p>
          <a:p>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:.word a </a:t>
            </a:r>
            <a:r>
              <a:rPr lang="en-US" i="1" dirty="0">
                <a:solidFill>
                  <a:srgbClr val="2C895B"/>
                </a:solidFill>
                <a:effectLst/>
                <a:latin typeface="Menlo" panose="020B0609030804020204" pitchFamily="49" charset="0"/>
              </a:rPr>
              <a:t>//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initialized with address of a()</a:t>
            </a: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.text</a:t>
            </a:r>
          </a:p>
          <a:p>
            <a:r>
              <a:rPr lang="en-US" dirty="0">
                <a:solidFill>
                  <a:srgbClr val="000000"/>
                </a:solidFill>
                <a:effectLst/>
                <a:latin typeface="Menlo" panose="020B0609030804020204" pitchFamily="49" charset="0"/>
              </a:rPr>
              <a:t>    .global a</a:t>
            </a:r>
          </a:p>
          <a:p>
            <a:r>
              <a:rPr lang="en-US" dirty="0">
                <a:solidFill>
                  <a:srgbClr val="000000"/>
                </a:solidFill>
                <a:effectLst/>
                <a:latin typeface="Menlo" panose="020B0609030804020204" pitchFamily="49" charset="0"/>
              </a:rPr>
              <a:t>    .type   a,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    mov     r0, 0</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.size a, (.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.global main</a:t>
            </a:r>
          </a:p>
          <a:p>
            <a:r>
              <a:rPr lang="en-US" dirty="0">
                <a:solidFill>
                  <a:srgbClr val="000000"/>
                </a:solidFill>
                <a:effectLst/>
                <a:latin typeface="Menlo" panose="020B0609030804020204" pitchFamily="49" charset="0"/>
              </a:rPr>
              <a:t>    .type   main,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main:</a:t>
            </a: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a:t>
            </a:r>
            <a:r>
              <a:rPr lang="en-US" i="1" dirty="0">
                <a:solidFill>
                  <a:srgbClr val="2C895B"/>
                </a:solidFill>
                <a:effectLst/>
                <a:latin typeface="Menlo" panose="020B0609030804020204" pitchFamily="49" charset="0"/>
              </a:rPr>
              <a:t>// load address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[r4]     </a:t>
            </a:r>
            <a:r>
              <a:rPr lang="en-US" i="1" dirty="0">
                <a:solidFill>
                  <a:srgbClr val="2C895B"/>
                </a:solidFill>
                <a:effectLst/>
                <a:latin typeface="Menlo" panose="020B0609030804020204" pitchFamily="49" charset="0"/>
              </a:rPr>
              <a:t>// load contents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blx</a:t>
            </a:r>
            <a:r>
              <a:rPr lang="en-US" dirty="0">
                <a:solidFill>
                  <a:schemeClr val="accent1"/>
                </a:solidFill>
                <a:effectLst/>
                <a:latin typeface="Menlo" panose="020B0609030804020204" pitchFamily="49" charset="0"/>
              </a:rPr>
              <a:t>     r4</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we lose the </a:t>
            </a:r>
            <a:r>
              <a:rPr lang="en-US" dirty="0" err="1">
                <a:solidFill>
                  <a:srgbClr val="FF0000"/>
                </a:solidFill>
                <a:effectLst/>
                <a:latin typeface="Menlo" panose="020B0609030804020204" pitchFamily="49" charset="0"/>
              </a:rPr>
              <a:t>lr</a:t>
            </a:r>
            <a:r>
              <a:rPr lang="en-US" dirty="0">
                <a:solidFill>
                  <a:srgbClr val="FF0000"/>
                </a:solidFill>
                <a:effectLst/>
                <a:latin typeface="Menlo" panose="020B0609030804020204" pitchFamily="49" charset="0"/>
              </a:rPr>
              <a:t> for main!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 not shown</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 infinite loop!</a:t>
            </a:r>
          </a:p>
        </p:txBody>
      </p:sp>
      <p:sp>
        <p:nvSpPr>
          <p:cNvPr id="4" name="TextBox 3">
            <a:extLst>
              <a:ext uri="{FF2B5EF4-FFF2-40B4-BE49-F238E27FC236}">
                <a16:creationId xmlns:a16="http://schemas.microsoft.com/office/drawing/2014/main" id="{314C3991-F6E3-3BDE-D7C5-E90F09B7C8AD}"/>
              </a:ext>
            </a:extLst>
          </p:cNvPr>
          <p:cNvSpPr txBox="1"/>
          <p:nvPr/>
        </p:nvSpPr>
        <p:spPr>
          <a:xfrm>
            <a:off x="400340" y="5439657"/>
            <a:ext cx="3106396"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F0000"/>
                </a:solidFill>
              </a:rPr>
              <a:t>But this has the same infinite loop problem when main() returns!</a:t>
            </a:r>
          </a:p>
        </p:txBody>
      </p:sp>
      <p:sp>
        <p:nvSpPr>
          <p:cNvPr id="6" name="Right Arrow 5">
            <a:extLst>
              <a:ext uri="{FF2B5EF4-FFF2-40B4-BE49-F238E27FC236}">
                <a16:creationId xmlns:a16="http://schemas.microsoft.com/office/drawing/2014/main" id="{D669D8A0-11CF-76F4-EC51-008C290E5B98}"/>
              </a:ext>
            </a:extLst>
          </p:cNvPr>
          <p:cNvSpPr/>
          <p:nvPr/>
        </p:nvSpPr>
        <p:spPr>
          <a:xfrm>
            <a:off x="3506736" y="5892084"/>
            <a:ext cx="996436" cy="21515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02C0248-AE58-4DAB-1A7F-56717E01676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706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 - 1</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763088" y="4465914"/>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225619" y="5234214"/>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797900" y="4602252"/>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682119" y="4502960"/>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661999" y="5213130"/>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573460" y="5164903"/>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579100" y="5149219"/>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429487" y="4094385"/>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171177" y="4062334"/>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graphicFrame>
        <p:nvGraphicFramePr>
          <p:cNvPr id="15" name="Table 14">
            <a:extLst>
              <a:ext uri="{FF2B5EF4-FFF2-40B4-BE49-F238E27FC236}">
                <a16:creationId xmlns:a16="http://schemas.microsoft.com/office/drawing/2014/main" id="{CABD404C-D91E-369F-7ED2-76A5D8627914}"/>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 - 2</a:t>
            </a:r>
            <a:br>
              <a:rPr lang="en-US" sz="2800" dirty="0"/>
            </a:b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04800" y="3160606"/>
            <a:ext cx="11510682" cy="3586225"/>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is a </a:t>
            </a:r>
            <a:r>
              <a:rPr lang="en-US" sz="2000" b="1" dirty="0">
                <a:solidFill>
                  <a:schemeClr val="accent1"/>
                </a:solidFill>
                <a:cs typeface="Courier New" panose="02070309020205020404" pitchFamily="49" charset="0"/>
              </a:rPr>
              <a:t>list of registers </a:t>
            </a:r>
            <a:r>
              <a:rPr lang="en-US" sz="2000" dirty="0">
                <a:solidFill>
                  <a:schemeClr val="accent1"/>
                </a:solidFill>
                <a:cs typeface="Courier New" panose="02070309020205020404" pitchFamily="49" charset="0"/>
              </a:rPr>
              <a:t>in </a:t>
            </a:r>
            <a:r>
              <a:rPr lang="en-US" sz="2000" b="1" dirty="0">
                <a:solidFill>
                  <a:schemeClr val="accent1"/>
                </a:solidFill>
                <a:cs typeface="Courier New" panose="02070309020205020404" pitchFamily="49" charset="0"/>
              </a:rPr>
              <a:t>numerically increasing order, left to right </a:t>
            </a:r>
          </a:p>
          <a:p>
            <a:pPr marL="0" indent="0">
              <a:buNone/>
            </a:pPr>
            <a:r>
              <a:rPr lang="en-US" sz="2000" dirty="0">
                <a:solidFill>
                  <a:schemeClr val="accent1"/>
                </a:solidFill>
                <a:latin typeface="Courier New" panose="02070309020205020404" pitchFamily="49" charset="0"/>
                <a:cs typeface="Courier New" panose="02070309020205020404" pitchFamily="49" charset="0"/>
              </a:rPr>
              <a:t>		</a:t>
            </a:r>
            <a:r>
              <a:rPr lang="en-US" sz="2000" dirty="0">
                <a:solidFill>
                  <a:schemeClr val="accent1"/>
                </a:solidFill>
                <a:latin typeface="Consolas" panose="020B0609020204030204" pitchFamily="49" charset="0"/>
                <a:cs typeface="Consolas" panose="020B0609020204030204" pitchFamily="49" charset="0"/>
              </a:rPr>
              <a:t>push </a:t>
            </a:r>
            <a:r>
              <a:rPr lang="en-US" sz="2000" dirty="0">
                <a:solidFill>
                  <a:srgbClr val="F37440"/>
                </a:solidFill>
                <a:latin typeface="Consolas" panose="020B0609020204030204" pitchFamily="49" charset="0"/>
                <a:cs typeface="Consolas" panose="020B0609020204030204" pitchFamily="49" charset="0"/>
              </a:rPr>
              <a:t>{r4-r10,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 </a:t>
            </a:r>
            <a:r>
              <a:rPr lang="en-US" sz="2000" i="1" dirty="0" err="1">
                <a:solidFill>
                  <a:srgbClr val="2C895B"/>
                </a:solidFill>
                <a:latin typeface="Consolas" panose="020B0609020204030204" pitchFamily="49" charset="0"/>
                <a:cs typeface="Consolas" panose="020B0609020204030204" pitchFamily="49" charset="0"/>
              </a:rPr>
              <a:t>fp</a:t>
            </a:r>
            <a:r>
              <a:rPr lang="en-US" sz="2000" i="1" dirty="0">
                <a:solidFill>
                  <a:srgbClr val="2C895B"/>
                </a:solidFill>
                <a:latin typeface="Consolas" panose="020B0609020204030204" pitchFamily="49" charset="0"/>
                <a:cs typeface="Consolas" panose="020B0609020204030204" pitchFamily="49" charset="0"/>
              </a:rPr>
              <a:t> is r11, </a:t>
            </a:r>
            <a:r>
              <a:rPr lang="en-US" sz="2000" i="1" dirty="0" err="1">
                <a:solidFill>
                  <a:srgbClr val="2C895B"/>
                </a:solidFill>
                <a:latin typeface="Consolas" panose="020B0609020204030204" pitchFamily="49" charset="0"/>
                <a:cs typeface="Consolas" panose="020B0609020204030204" pitchFamily="49" charset="0"/>
              </a:rPr>
              <a:t>lr</a:t>
            </a:r>
            <a:r>
              <a:rPr lang="en-US" sz="2000" i="1" dirty="0">
                <a:solidFill>
                  <a:srgbClr val="2C895B"/>
                </a:solidFill>
                <a:latin typeface="Consolas" panose="020B0609020204030204" pitchFamily="49" charset="0"/>
                <a:cs typeface="Consolas" panose="020B0609020204030204" pitchFamily="49" charset="0"/>
              </a:rPr>
              <a:t> is r14</a:t>
            </a:r>
          </a:p>
          <a:p>
            <a:r>
              <a:rPr lang="en-US" sz="2000" dirty="0">
                <a:cs typeface="Courier New" panose="02070309020205020404" pitchFamily="49" charset="0"/>
              </a:rPr>
              <a:t>Registers </a:t>
            </a:r>
            <a:r>
              <a:rPr lang="en-US" sz="2000" dirty="0">
                <a:solidFill>
                  <a:srgbClr val="FF0000"/>
                </a:solidFill>
                <a:cs typeface="Courier New" panose="02070309020205020404" pitchFamily="49" charset="0"/>
              </a:rPr>
              <a:t>cannot be</a:t>
            </a:r>
            <a:r>
              <a:rPr lang="en-US" sz="2000" dirty="0">
                <a:cs typeface="Courier New" panose="02070309020205020404" pitchFamily="49" charset="0"/>
              </a:rPr>
              <a:t>: </a:t>
            </a:r>
          </a:p>
          <a:p>
            <a:pPr marL="811212" lvl="1" indent="-457200">
              <a:buFont typeface="+mj-lt"/>
              <a:buAutoNum type="arabicPeriod"/>
            </a:pPr>
            <a:r>
              <a:rPr lang="en-US" sz="2000" dirty="0">
                <a:cs typeface="Courier New" panose="02070309020205020404" pitchFamily="49" charset="0"/>
              </a:rPr>
              <a:t>duplicated in the list</a:t>
            </a:r>
          </a:p>
          <a:p>
            <a:pPr marL="811212" lvl="1" indent="-457200">
              <a:buFont typeface="+mj-lt"/>
              <a:buAutoNum type="arabicPeriod"/>
            </a:pPr>
            <a:r>
              <a:rPr lang="en-US" sz="2000" dirty="0">
                <a:cs typeface="Courier New" panose="02070309020205020404" pitchFamily="49" charset="0"/>
              </a:rPr>
              <a:t>listed out of increasing numeric order (left to right)</a:t>
            </a:r>
          </a:p>
          <a:p>
            <a:r>
              <a:rPr lang="en-US" sz="2000" dirty="0">
                <a:cs typeface="Courier New" panose="02070309020205020404" pitchFamily="49" charset="0"/>
              </a:rPr>
              <a:t>Register ranges can be specified</a:t>
            </a:r>
            <a:r>
              <a:rPr lang="en-US" sz="2000" dirty="0">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{r4, r5, r8-r10,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a:t>
            </a:r>
          </a:p>
          <a:p>
            <a:r>
              <a:rPr lang="en-US" sz="2000" b="1" dirty="0">
                <a:solidFill>
                  <a:srgbClr val="FF0000"/>
                </a:solidFill>
                <a:cs typeface="Consolas" panose="020B0609020204030204" pitchFamily="49" charset="0"/>
              </a:rPr>
              <a:t>Never!</a:t>
            </a:r>
            <a:r>
              <a:rPr lang="en-US" sz="2000" dirty="0">
                <a:solidFill>
                  <a:schemeClr val="accent1"/>
                </a:solidFill>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push/pop r12, r13, or r15</a:t>
            </a:r>
          </a:p>
          <a:p>
            <a:pPr lvl="1"/>
            <a:r>
              <a:rPr lang="en-US" sz="2000" dirty="0">
                <a:cs typeface="Consolas" panose="020B0609020204030204" pitchFamily="49" charset="0"/>
              </a:rPr>
              <a:t>the top two registers on the stack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lr</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2C895B"/>
                </a:solidFill>
                <a:cs typeface="Consolas" panose="020B0609020204030204" pitchFamily="49" charset="0"/>
              </a:rPr>
              <a:t>// ARM function spec – later slides</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597060" y="875400"/>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the </a:t>
            </a:r>
            <a:r>
              <a:rPr lang="en-US" sz="2000" b="1" dirty="0">
                <a:solidFill>
                  <a:srgbClr val="F37440"/>
                </a:solidFill>
                <a:latin typeface="Consolas" panose="020B0609020204030204" pitchFamily="49" charset="0"/>
                <a:cs typeface="Consolas" panose="020B06090202040302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a:t>
            </a:r>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 </a:t>
            </a:r>
            <a:r>
              <a:rPr lang="en-US" sz="2000" dirty="0" err="1">
                <a:solidFill>
                  <a:srgbClr val="0070C0"/>
                </a:solidFill>
                <a:cs typeface="Courier New" panose="02070309020205020404" pitchFamily="49" charset="0"/>
              </a:rPr>
              <a:t>registers_saved</a:t>
            </a:r>
            <a:r>
              <a:rPr lang="en-US" sz="2000" dirty="0">
                <a:solidFill>
                  <a:srgbClr val="0070C0"/>
                </a:solidFill>
                <a:cs typeface="Courier New" panose="02070309020205020404" pitchFamily="49" charset="0"/>
              </a:rPr>
              <a:t> * 4)</a:t>
            </a:r>
          </a:p>
          <a:p>
            <a:r>
              <a:rPr lang="en-US" sz="2000" b="1" dirty="0">
                <a:solidFill>
                  <a:schemeClr val="tx2"/>
                </a:solidFill>
                <a:cs typeface="Courier New" panose="02070309020205020404" pitchFamily="49" charset="0"/>
              </a:rPr>
              <a:t>this must always be true: </a:t>
            </a:r>
            <a:r>
              <a:rPr lang="en-US" sz="2000" b="1" dirty="0" err="1">
                <a:solidFill>
                  <a:srgbClr val="FF0000"/>
                </a:solidFill>
                <a:cs typeface="Courier New" panose="02070309020205020404" pitchFamily="49" charset="0"/>
              </a:rPr>
              <a:t>sp</a:t>
            </a:r>
            <a:r>
              <a:rPr lang="en-US" sz="2000" b="1" dirty="0">
                <a:solidFill>
                  <a:srgbClr val="FF0000"/>
                </a:solidFill>
                <a:cs typeface="Courier New" panose="02070309020205020404" pitchFamily="49" charset="0"/>
              </a:rPr>
              <a:t> % 8 == 0</a:t>
            </a:r>
            <a:endParaRPr lang="en-US" sz="20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to the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386276" y="1316311"/>
            <a:ext cx="3296095"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3"/>
            <a:ext cx="2692708" cy="1487281"/>
            <a:chOff x="4654148" y="1816804"/>
            <a:chExt cx="2692708" cy="1487281"/>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974031" y="836791"/>
              <a:ext cx="275809" cy="223583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3772023" y="1885662"/>
            <a:ext cx="2275536" cy="1897094"/>
            <a:chOff x="3735122" y="1975823"/>
            <a:chExt cx="2275536"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735122" y="2030836"/>
              <a:ext cx="1982313" cy="1754326"/>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rPr>
                <a:t>If you have </a:t>
              </a:r>
              <a:r>
                <a:rPr lang="en-US" dirty="0">
                  <a:solidFill>
                    <a:srgbClr val="FF0000"/>
                  </a:solidFill>
                </a:rPr>
                <a:t>no stack variables </a:t>
              </a:r>
              <a:r>
                <a:rPr lang="en-US" dirty="0">
                  <a:solidFill>
                    <a:schemeClr val="accent6"/>
                  </a:solidFill>
                </a:rPr>
                <a:t>(later slides) then always </a:t>
              </a:r>
              <a:r>
                <a:rPr lang="en-US" dirty="0">
                  <a:solidFill>
                    <a:srgbClr val="0070C0"/>
                  </a:solidFill>
                </a:rPr>
                <a:t>push an </a:t>
              </a:r>
              <a:r>
                <a:rPr lang="en-US" b="1" dirty="0">
                  <a:solidFill>
                    <a:srgbClr val="0070C0"/>
                  </a:solidFill>
                </a:rPr>
                <a:t>EVEN</a:t>
              </a:r>
              <a:r>
                <a:rPr lang="en-US" dirty="0">
                  <a:solidFill>
                    <a:srgbClr val="0070C0"/>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670381" y="602632"/>
            <a:ext cx="2710851" cy="3615587"/>
            <a:chOff x="8282574" y="241775"/>
            <a:chExt cx="2710851" cy="3615587"/>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365330" y="3549585"/>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pop</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stack segment memory to the </a:t>
            </a:r>
            <a:r>
              <a:rPr lang="en-US" sz="2000" b="1" dirty="0">
                <a:solidFill>
                  <a:srgbClr val="F37440"/>
                </a:solidFill>
                <a:latin typeface="Consolas" panose="020B0609020204030204" pitchFamily="49" charset="0"/>
                <a:cs typeface="Consolas" panose="020B0609020204030204" pitchFamily="49" charset="0"/>
              </a:rPr>
              <a:t>{reg list}</a:t>
            </a:r>
            <a:endParaRPr lang="en-US" sz="2000" dirty="0">
              <a:latin typeface="Consolas" panose="020B0609020204030204" pitchFamily="49" charset="0"/>
              <a:cs typeface="Consolas" panose="020B0609020204030204" pitchFamily="49" charset="0"/>
            </a:endParaRPr>
          </a:p>
          <a:p>
            <a:r>
              <a:rPr lang="en-US" sz="2000" b="1" dirty="0">
                <a:solidFill>
                  <a:schemeClr val="accent5"/>
                </a:solidFill>
                <a:latin typeface="Consolas" panose="020B0609020204030204" pitchFamily="49" charset="0"/>
                <a:cs typeface="Consolas" panose="020B06090202040302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from the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918793" cy="1539446"/>
            <a:chOff x="704683" y="2107234"/>
            <a:chExt cx="2918793"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80696" y="1147338"/>
              <a:ext cx="382883" cy="230267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497801" y="1135962"/>
            <a:ext cx="328166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7291C-DCB8-F0A2-8DB8-EF050E219244}"/>
              </a:ext>
            </a:extLst>
          </p:cNvPr>
          <p:cNvSpPr>
            <a:spLocks noGrp="1"/>
          </p:cNvSpPr>
          <p:nvPr>
            <p:ph sz="quarter" idx="15"/>
          </p:nvPr>
        </p:nvSpPr>
        <p:spPr>
          <a:xfrm>
            <a:off x="2192377" y="5455520"/>
            <a:ext cx="7216264" cy="419100"/>
          </a:xfrm>
          <a:solidFill>
            <a:schemeClr val="accent4">
              <a:lumMod val="20000"/>
              <a:lumOff val="80000"/>
            </a:schemeClr>
          </a:solidFill>
          <a:ln>
            <a:solidFill>
              <a:schemeClr val="accent1"/>
            </a:solidFill>
          </a:ln>
        </p:spPr>
        <p:txBody>
          <a:bodyPr/>
          <a:lstStyle/>
          <a:p>
            <a:r>
              <a:rPr lang="en-US" dirty="0" err="1">
                <a:solidFill>
                  <a:schemeClr val="accent6"/>
                </a:solidFill>
              </a:rPr>
              <a:t>lr</a:t>
            </a:r>
            <a:r>
              <a:rPr lang="en-US" dirty="0">
                <a:solidFill>
                  <a:schemeClr val="accent6"/>
                </a:solidFill>
              </a:rPr>
              <a:t> gets an address on the stack, likely segmentation fault</a:t>
            </a:r>
          </a:p>
        </p:txBody>
      </p:sp>
      <p:sp>
        <p:nvSpPr>
          <p:cNvPr id="3" name="Title 2">
            <a:extLst>
              <a:ext uri="{FF2B5EF4-FFF2-40B4-BE49-F238E27FC236}">
                <a16:creationId xmlns:a16="http://schemas.microsoft.com/office/drawing/2014/main" id="{3BD104C6-2E03-9BE3-520B-5DAA87A90BFB}"/>
              </a:ext>
            </a:extLst>
          </p:cNvPr>
          <p:cNvSpPr>
            <a:spLocks noGrp="1"/>
          </p:cNvSpPr>
          <p:nvPr>
            <p:ph type="title"/>
          </p:nvPr>
        </p:nvSpPr>
        <p:spPr/>
        <p:txBody>
          <a:bodyPr/>
          <a:lstStyle/>
          <a:p>
            <a:r>
              <a:rPr lang="en-US" dirty="0"/>
              <a:t>Consequences of inconsistent push and pop operands</a:t>
            </a:r>
          </a:p>
        </p:txBody>
      </p:sp>
      <p:grpSp>
        <p:nvGrpSpPr>
          <p:cNvPr id="4" name="Group 3">
            <a:extLst>
              <a:ext uri="{FF2B5EF4-FFF2-40B4-BE49-F238E27FC236}">
                <a16:creationId xmlns:a16="http://schemas.microsoft.com/office/drawing/2014/main" id="{625CDE28-9022-EF1C-78C9-24F55D659DAE}"/>
              </a:ext>
            </a:extLst>
          </p:cNvPr>
          <p:cNvGrpSpPr/>
          <p:nvPr/>
        </p:nvGrpSpPr>
        <p:grpSpPr>
          <a:xfrm>
            <a:off x="3185274" y="2584063"/>
            <a:ext cx="1377797" cy="1283166"/>
            <a:chOff x="5015537" y="3266589"/>
            <a:chExt cx="1377797" cy="1283166"/>
          </a:xfrm>
        </p:grpSpPr>
        <p:sp>
          <p:nvSpPr>
            <p:cNvPr id="5" name="Rectangle 4">
              <a:extLst>
                <a:ext uri="{FF2B5EF4-FFF2-40B4-BE49-F238E27FC236}">
                  <a16:creationId xmlns:a16="http://schemas.microsoft.com/office/drawing/2014/main" id="{DE75C2C5-0D17-A985-E2A3-CB92EF1719C1}"/>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A55701FC-48AA-7B3C-950E-BE733027BB5C}"/>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AEA67088-7AF6-B77B-407F-03F9759287F8}"/>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8" name="Rectangle 7">
              <a:extLst>
                <a:ext uri="{FF2B5EF4-FFF2-40B4-BE49-F238E27FC236}">
                  <a16:creationId xmlns:a16="http://schemas.microsoft.com/office/drawing/2014/main" id="{2225A820-1512-7A9F-B7B3-62AB98ED667F}"/>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grpSp>
      <p:grpSp>
        <p:nvGrpSpPr>
          <p:cNvPr id="11" name="Group 10">
            <a:extLst>
              <a:ext uri="{FF2B5EF4-FFF2-40B4-BE49-F238E27FC236}">
                <a16:creationId xmlns:a16="http://schemas.microsoft.com/office/drawing/2014/main" id="{B5ED044A-F5A5-C04E-0FF7-3DD1AE3ADCD9}"/>
              </a:ext>
            </a:extLst>
          </p:cNvPr>
          <p:cNvGrpSpPr/>
          <p:nvPr/>
        </p:nvGrpSpPr>
        <p:grpSpPr>
          <a:xfrm>
            <a:off x="834796" y="1760489"/>
            <a:ext cx="1620957" cy="2097955"/>
            <a:chOff x="6517723" y="611915"/>
            <a:chExt cx="1620957" cy="2097955"/>
          </a:xfrm>
        </p:grpSpPr>
        <p:sp>
          <p:nvSpPr>
            <p:cNvPr id="12" name="Rectangle 11">
              <a:extLst>
                <a:ext uri="{FF2B5EF4-FFF2-40B4-BE49-F238E27FC236}">
                  <a16:creationId xmlns:a16="http://schemas.microsoft.com/office/drawing/2014/main" id="{A94656B5-289E-BD80-77DD-BE4EB00F37B1}"/>
                </a:ext>
              </a:extLst>
            </p:cNvPr>
            <p:cNvSpPr>
              <a:spLocks noChangeArrowheads="1"/>
            </p:cNvSpPr>
            <p:nvPr>
              <p:custDataLst>
                <p:tags r:id="rId5"/>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15" name="Rectangle 9">
              <a:extLst>
                <a:ext uri="{FF2B5EF4-FFF2-40B4-BE49-F238E27FC236}">
                  <a16:creationId xmlns:a16="http://schemas.microsoft.com/office/drawing/2014/main" id="{662E9E5E-223B-8716-2640-4BC36C9737A4}"/>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6" name="Rectangle 8">
              <a:extLst>
                <a:ext uri="{FF2B5EF4-FFF2-40B4-BE49-F238E27FC236}">
                  <a16:creationId xmlns:a16="http://schemas.microsoft.com/office/drawing/2014/main" id="{8FFAAB40-BD47-FFBB-D701-F9832B622584}"/>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7" name="Rectangle 16">
              <a:extLst>
                <a:ext uri="{FF2B5EF4-FFF2-40B4-BE49-F238E27FC236}">
                  <a16:creationId xmlns:a16="http://schemas.microsoft.com/office/drawing/2014/main" id="{AE61288D-0F19-E4F9-213D-C21073906490}"/>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8" name="TextBox 17">
              <a:extLst>
                <a:ext uri="{FF2B5EF4-FFF2-40B4-BE49-F238E27FC236}">
                  <a16:creationId xmlns:a16="http://schemas.microsoft.com/office/drawing/2014/main" id="{C3E927D4-C7E5-268A-90E8-DF3D652FF1EE}"/>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9" name="Group 18">
            <a:extLst>
              <a:ext uri="{FF2B5EF4-FFF2-40B4-BE49-F238E27FC236}">
                <a16:creationId xmlns:a16="http://schemas.microsoft.com/office/drawing/2014/main" id="{0A53B930-192F-81CD-D2CD-13789BD61497}"/>
              </a:ext>
            </a:extLst>
          </p:cNvPr>
          <p:cNvGrpSpPr/>
          <p:nvPr/>
        </p:nvGrpSpPr>
        <p:grpSpPr>
          <a:xfrm>
            <a:off x="2324701" y="2249422"/>
            <a:ext cx="724396" cy="1545265"/>
            <a:chOff x="8007628" y="1100848"/>
            <a:chExt cx="724396" cy="1545265"/>
          </a:xfrm>
        </p:grpSpPr>
        <p:sp>
          <p:nvSpPr>
            <p:cNvPr id="20" name="Right Arrow 19">
              <a:extLst>
                <a:ext uri="{FF2B5EF4-FFF2-40B4-BE49-F238E27FC236}">
                  <a16:creationId xmlns:a16="http://schemas.microsoft.com/office/drawing/2014/main" id="{E96D372E-EAB2-23D5-A0F2-A4CA95D81751}"/>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1" name="Right Arrow 20">
              <a:extLst>
                <a:ext uri="{FF2B5EF4-FFF2-40B4-BE49-F238E27FC236}">
                  <a16:creationId xmlns:a16="http://schemas.microsoft.com/office/drawing/2014/main" id="{F9AF7D0E-40DC-B54D-D59D-4F4FE457413D}"/>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2" name="Right Arrow 21">
              <a:extLst>
                <a:ext uri="{FF2B5EF4-FFF2-40B4-BE49-F238E27FC236}">
                  <a16:creationId xmlns:a16="http://schemas.microsoft.com/office/drawing/2014/main" id="{68B03C6B-7B82-CF73-E4F1-D28B34370E7F}"/>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ight Arrow 22">
              <a:extLst>
                <a:ext uri="{FF2B5EF4-FFF2-40B4-BE49-F238E27FC236}">
                  <a16:creationId xmlns:a16="http://schemas.microsoft.com/office/drawing/2014/main" id="{DCB021A3-47DF-406E-60C2-614A597823B2}"/>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987908CA-2B92-0C6E-2E97-5423811CC77C}"/>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27" name="Group 26">
            <a:extLst>
              <a:ext uri="{FF2B5EF4-FFF2-40B4-BE49-F238E27FC236}">
                <a16:creationId xmlns:a16="http://schemas.microsoft.com/office/drawing/2014/main" id="{D57716A8-55E3-B914-26F4-F8C2F0EB6644}"/>
              </a:ext>
            </a:extLst>
          </p:cNvPr>
          <p:cNvGrpSpPr/>
          <p:nvPr/>
        </p:nvGrpSpPr>
        <p:grpSpPr>
          <a:xfrm>
            <a:off x="4573493" y="3739795"/>
            <a:ext cx="1167312" cy="252557"/>
            <a:chOff x="10256420" y="2591221"/>
            <a:chExt cx="1167312" cy="252557"/>
          </a:xfrm>
        </p:grpSpPr>
        <p:sp>
          <p:nvSpPr>
            <p:cNvPr id="28" name="Rectangle 8">
              <a:extLst>
                <a:ext uri="{FF2B5EF4-FFF2-40B4-BE49-F238E27FC236}">
                  <a16:creationId xmlns:a16="http://schemas.microsoft.com/office/drawing/2014/main" id="{352EBA62-3BBC-A75C-C19C-7A652BD01DCF}"/>
                </a:ext>
              </a:extLst>
            </p:cNvPr>
            <p:cNvSpPr>
              <a:spLocks noChangeArrowheads="1"/>
            </p:cNvSpPr>
            <p:nvPr>
              <p:custDataLst>
                <p:tags r:id="rId4"/>
              </p:custDataLst>
            </p:nvPr>
          </p:nvSpPr>
          <p:spPr bwMode="gray">
            <a:xfrm>
              <a:off x="10843054" y="2591221"/>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29" name="Left Arrow 28">
              <a:extLst>
                <a:ext uri="{FF2B5EF4-FFF2-40B4-BE49-F238E27FC236}">
                  <a16:creationId xmlns:a16="http://schemas.microsoft.com/office/drawing/2014/main" id="{9DB28E9A-2F76-F215-E851-E3F05FDFC5F1}"/>
                </a:ext>
              </a:extLst>
            </p:cNvPr>
            <p:cNvSpPr/>
            <p:nvPr/>
          </p:nvSpPr>
          <p:spPr>
            <a:xfrm>
              <a:off x="10256420" y="2653335"/>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2" name="Group 31">
            <a:extLst>
              <a:ext uri="{FF2B5EF4-FFF2-40B4-BE49-F238E27FC236}">
                <a16:creationId xmlns:a16="http://schemas.microsoft.com/office/drawing/2014/main" id="{465CBFE1-25B1-05FD-A72B-408DE9DB56C4}"/>
              </a:ext>
            </a:extLst>
          </p:cNvPr>
          <p:cNvGrpSpPr/>
          <p:nvPr/>
        </p:nvGrpSpPr>
        <p:grpSpPr>
          <a:xfrm>
            <a:off x="2535524" y="1390349"/>
            <a:ext cx="2774974" cy="2773940"/>
            <a:chOff x="8218451" y="241775"/>
            <a:chExt cx="2774974" cy="2773940"/>
          </a:xfrm>
        </p:grpSpPr>
        <p:sp>
          <p:nvSpPr>
            <p:cNvPr id="33" name="Rectangle 32">
              <a:extLst>
                <a:ext uri="{FF2B5EF4-FFF2-40B4-BE49-F238E27FC236}">
                  <a16:creationId xmlns:a16="http://schemas.microsoft.com/office/drawing/2014/main" id="{327FDD37-B7E7-23BD-5227-852979CA4116}"/>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3605E3EC-1816-C674-13A3-919F10DDA7CD}"/>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16681E0F-4143-7049-4F74-254A428DC6D1}"/>
                </a:ext>
              </a:extLst>
            </p:cNvPr>
            <p:cNvSpPr txBox="1"/>
            <p:nvPr/>
          </p:nvSpPr>
          <p:spPr>
            <a:xfrm>
              <a:off x="8218451" y="2707938"/>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36" name="TextBox 35">
              <a:extLst>
                <a:ext uri="{FF2B5EF4-FFF2-40B4-BE49-F238E27FC236}">
                  <a16:creationId xmlns:a16="http://schemas.microsoft.com/office/drawing/2014/main" id="{F47B09DE-DA13-6498-9247-1C9750CA99FB}"/>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37" name="Rectangle 36">
              <a:extLst>
                <a:ext uri="{FF2B5EF4-FFF2-40B4-BE49-F238E27FC236}">
                  <a16:creationId xmlns:a16="http://schemas.microsoft.com/office/drawing/2014/main" id="{6FE60DB7-A573-2951-CC01-12722FF71913}"/>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8" name="Rectangle 37">
              <a:extLst>
                <a:ext uri="{FF2B5EF4-FFF2-40B4-BE49-F238E27FC236}">
                  <a16:creationId xmlns:a16="http://schemas.microsoft.com/office/drawing/2014/main" id="{AB4212EE-D8E1-A29E-23F2-C4118266914D}"/>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9" name="Rectangle 38">
              <a:extLst>
                <a:ext uri="{FF2B5EF4-FFF2-40B4-BE49-F238E27FC236}">
                  <a16:creationId xmlns:a16="http://schemas.microsoft.com/office/drawing/2014/main" id="{494D419F-F98D-1191-5D5F-D8177E5A54F3}"/>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4389B8E2-1A62-DEB2-43BF-103A93F25A50}"/>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D80A5234-BE0E-5A45-D6EA-B7C377D870C2}"/>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48" name="TextBox 47">
            <a:extLst>
              <a:ext uri="{FF2B5EF4-FFF2-40B4-BE49-F238E27FC236}">
                <a16:creationId xmlns:a16="http://schemas.microsoft.com/office/drawing/2014/main" id="{86201B66-02AA-F6DF-DE1E-7C4BA4EC1E19}"/>
              </a:ext>
            </a:extLst>
          </p:cNvPr>
          <p:cNvSpPr txBox="1"/>
          <p:nvPr/>
        </p:nvSpPr>
        <p:spPr>
          <a:xfrm>
            <a:off x="1593554" y="4280074"/>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push </a:t>
            </a:r>
            <a:r>
              <a:rPr lang="en-US" dirty="0">
                <a:solidFill>
                  <a:schemeClr val="accent6"/>
                </a:solidFill>
                <a:latin typeface="Consolas" panose="020B0609020204030204" pitchFamily="49" charset="0"/>
                <a:cs typeface="Consolas" panose="020B0609020204030204" pitchFamily="49" charset="0"/>
              </a:rPr>
              <a:t>{r6, r8, </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
        <p:nvSpPr>
          <p:cNvPr id="79" name="TextBox 78">
            <a:extLst>
              <a:ext uri="{FF2B5EF4-FFF2-40B4-BE49-F238E27FC236}">
                <a16:creationId xmlns:a16="http://schemas.microsoft.com/office/drawing/2014/main" id="{4EB67249-7838-21A5-0562-6C88A3B44E1D}"/>
              </a:ext>
            </a:extLst>
          </p:cNvPr>
          <p:cNvSpPr txBox="1"/>
          <p:nvPr/>
        </p:nvSpPr>
        <p:spPr>
          <a:xfrm>
            <a:off x="8010312" y="138983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80" name="Group 79">
            <a:extLst>
              <a:ext uri="{FF2B5EF4-FFF2-40B4-BE49-F238E27FC236}">
                <a16:creationId xmlns:a16="http://schemas.microsoft.com/office/drawing/2014/main" id="{D1635A6E-0D65-0E0E-6E2F-DA8EEBCE759E}"/>
              </a:ext>
            </a:extLst>
          </p:cNvPr>
          <p:cNvGrpSpPr/>
          <p:nvPr/>
        </p:nvGrpSpPr>
        <p:grpSpPr>
          <a:xfrm>
            <a:off x="7624391" y="2959881"/>
            <a:ext cx="724394" cy="905637"/>
            <a:chOff x="8068368" y="893716"/>
            <a:chExt cx="724394" cy="905637"/>
          </a:xfrm>
        </p:grpSpPr>
        <p:sp>
          <p:nvSpPr>
            <p:cNvPr id="81" name="Right Arrow 80">
              <a:extLst>
                <a:ext uri="{FF2B5EF4-FFF2-40B4-BE49-F238E27FC236}">
                  <a16:creationId xmlns:a16="http://schemas.microsoft.com/office/drawing/2014/main" id="{6136A6F3-E35F-167E-F662-379D17421BF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2" name="Right Arrow 81">
              <a:extLst>
                <a:ext uri="{FF2B5EF4-FFF2-40B4-BE49-F238E27FC236}">
                  <a16:creationId xmlns:a16="http://schemas.microsoft.com/office/drawing/2014/main" id="{0B523595-C4C7-5156-539E-07F8541B25D9}"/>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7" name="TextBox 86">
              <a:extLst>
                <a:ext uri="{FF2B5EF4-FFF2-40B4-BE49-F238E27FC236}">
                  <a16:creationId xmlns:a16="http://schemas.microsoft.com/office/drawing/2014/main" id="{1FBA9C75-F0FC-82FD-C968-9054A7878790}"/>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88" name="Group 87">
            <a:extLst>
              <a:ext uri="{FF2B5EF4-FFF2-40B4-BE49-F238E27FC236}">
                <a16:creationId xmlns:a16="http://schemas.microsoft.com/office/drawing/2014/main" id="{5684FD24-1ECC-78EE-9685-5EC1EC9CE043}"/>
              </a:ext>
            </a:extLst>
          </p:cNvPr>
          <p:cNvGrpSpPr/>
          <p:nvPr/>
        </p:nvGrpSpPr>
        <p:grpSpPr>
          <a:xfrm>
            <a:off x="9844865" y="3102557"/>
            <a:ext cx="1167312" cy="215725"/>
            <a:chOff x="10337353" y="1049807"/>
            <a:chExt cx="1167312" cy="215725"/>
          </a:xfrm>
        </p:grpSpPr>
        <p:sp>
          <p:nvSpPr>
            <p:cNvPr id="89" name="Rectangle 8">
              <a:extLst>
                <a:ext uri="{FF2B5EF4-FFF2-40B4-BE49-F238E27FC236}">
                  <a16:creationId xmlns:a16="http://schemas.microsoft.com/office/drawing/2014/main" id="{E935BDFF-99CC-6660-AE7E-2F067522DE85}"/>
                </a:ext>
              </a:extLst>
            </p:cNvPr>
            <p:cNvSpPr>
              <a:spLocks noChangeArrowheads="1"/>
            </p:cNvSpPr>
            <p:nvPr>
              <p:custDataLst>
                <p:tags r:id="rId3"/>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p>
          </p:txBody>
        </p:sp>
        <p:sp>
          <p:nvSpPr>
            <p:cNvPr id="90" name="Left Arrow 89">
              <a:extLst>
                <a:ext uri="{FF2B5EF4-FFF2-40B4-BE49-F238E27FC236}">
                  <a16:creationId xmlns:a16="http://schemas.microsoft.com/office/drawing/2014/main" id="{5C6274FF-DCD2-DFAA-EE4F-2842C25C3B44}"/>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96" name="Group 95">
            <a:extLst>
              <a:ext uri="{FF2B5EF4-FFF2-40B4-BE49-F238E27FC236}">
                <a16:creationId xmlns:a16="http://schemas.microsoft.com/office/drawing/2014/main" id="{84DF87C4-B747-77BF-15BE-5F6D98E5DCEF}"/>
              </a:ext>
            </a:extLst>
          </p:cNvPr>
          <p:cNvGrpSpPr/>
          <p:nvPr/>
        </p:nvGrpSpPr>
        <p:grpSpPr>
          <a:xfrm>
            <a:off x="5997623" y="1674278"/>
            <a:ext cx="4592930" cy="2721279"/>
            <a:chOff x="6458987" y="317753"/>
            <a:chExt cx="4592930" cy="2721279"/>
          </a:xfrm>
        </p:grpSpPr>
        <p:sp>
          <p:nvSpPr>
            <p:cNvPr id="100" name="Rectangle 99">
              <a:extLst>
                <a:ext uri="{FF2B5EF4-FFF2-40B4-BE49-F238E27FC236}">
                  <a16:creationId xmlns:a16="http://schemas.microsoft.com/office/drawing/2014/main" id="{CFD240CF-8AAA-33A6-CE4D-481A72FB8786}"/>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1" name="Rectangle 100">
              <a:extLst>
                <a:ext uri="{FF2B5EF4-FFF2-40B4-BE49-F238E27FC236}">
                  <a16:creationId xmlns:a16="http://schemas.microsoft.com/office/drawing/2014/main" id="{0C760823-77CB-105A-84AF-B3147E89437C}"/>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2" name="Rectangle 101">
              <a:extLst>
                <a:ext uri="{FF2B5EF4-FFF2-40B4-BE49-F238E27FC236}">
                  <a16:creationId xmlns:a16="http://schemas.microsoft.com/office/drawing/2014/main" id="{E17F2358-23B3-3181-0498-6A9AA5C87FB4}"/>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103" name="Rectangle 102">
              <a:extLst>
                <a:ext uri="{FF2B5EF4-FFF2-40B4-BE49-F238E27FC236}">
                  <a16:creationId xmlns:a16="http://schemas.microsoft.com/office/drawing/2014/main" id="{00E8CDF6-8B6E-D2D6-2D9E-48058F0ECB23}"/>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104" name="Rectangle 103">
              <a:extLst>
                <a:ext uri="{FF2B5EF4-FFF2-40B4-BE49-F238E27FC236}">
                  <a16:creationId xmlns:a16="http://schemas.microsoft.com/office/drawing/2014/main" id="{0A4B3DFE-BC2C-92F4-E452-80572E55C450}"/>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105" name="Rectangle 104">
              <a:extLst>
                <a:ext uri="{FF2B5EF4-FFF2-40B4-BE49-F238E27FC236}">
                  <a16:creationId xmlns:a16="http://schemas.microsoft.com/office/drawing/2014/main" id="{4B664F0E-E55D-88D7-DB6F-1BABFD792D92}"/>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108" name="Rectangle 9">
              <a:extLst>
                <a:ext uri="{FF2B5EF4-FFF2-40B4-BE49-F238E27FC236}">
                  <a16:creationId xmlns:a16="http://schemas.microsoft.com/office/drawing/2014/main" id="{E7530EAA-93C5-6C96-E8C7-F5B5CA004949}"/>
                </a:ext>
              </a:extLst>
            </p:cNvPr>
            <p:cNvSpPr>
              <a:spLocks noChangeArrowheads="1"/>
            </p:cNvSpPr>
            <p:nvPr>
              <p:custDataLst>
                <p:tags r:id="rId1"/>
              </p:custDataLst>
            </p:nvPr>
          </p:nvSpPr>
          <p:spPr bwMode="gray">
            <a:xfrm>
              <a:off x="6773174" y="2009433"/>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09" name="Rectangle 8">
              <a:extLst>
                <a:ext uri="{FF2B5EF4-FFF2-40B4-BE49-F238E27FC236}">
                  <a16:creationId xmlns:a16="http://schemas.microsoft.com/office/drawing/2014/main" id="{21D0B74C-BC74-2F1B-0A98-035466BA949A}"/>
                </a:ext>
              </a:extLst>
            </p:cNvPr>
            <p:cNvSpPr>
              <a:spLocks noChangeArrowheads="1"/>
            </p:cNvSpPr>
            <p:nvPr>
              <p:custDataLst>
                <p:tags r:id="rId2"/>
              </p:custDataLst>
            </p:nvPr>
          </p:nvSpPr>
          <p:spPr bwMode="gray">
            <a:xfrm>
              <a:off x="6773174" y="2349412"/>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1" name="TextBox 110">
              <a:extLst>
                <a:ext uri="{FF2B5EF4-FFF2-40B4-BE49-F238E27FC236}">
                  <a16:creationId xmlns:a16="http://schemas.microsoft.com/office/drawing/2014/main" id="{C82C1D76-6E56-4BE7-DF2C-9D99A8483795}"/>
                </a:ext>
              </a:extLst>
            </p:cNvPr>
            <p:cNvSpPr txBox="1"/>
            <p:nvPr/>
          </p:nvSpPr>
          <p:spPr>
            <a:xfrm>
              <a:off x="8174206" y="2700478"/>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112" name="TextBox 111">
              <a:extLst>
                <a:ext uri="{FF2B5EF4-FFF2-40B4-BE49-F238E27FC236}">
                  <a16:creationId xmlns:a16="http://schemas.microsoft.com/office/drawing/2014/main" id="{98CA9DB1-FB68-3EDE-23E8-FDD952223017}"/>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113" name="Rectangle 112">
              <a:extLst>
                <a:ext uri="{FF2B5EF4-FFF2-40B4-BE49-F238E27FC236}">
                  <a16:creationId xmlns:a16="http://schemas.microsoft.com/office/drawing/2014/main" id="{08BA7D7C-8D4E-7594-D8F3-C3429703E61E}"/>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114" name="TextBox 113">
            <a:extLst>
              <a:ext uri="{FF2B5EF4-FFF2-40B4-BE49-F238E27FC236}">
                <a16:creationId xmlns:a16="http://schemas.microsoft.com/office/drawing/2014/main" id="{BCF8F020-DA0F-F7E3-13C0-94C5FEB2984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15" name="TextBox 114">
            <a:extLst>
              <a:ext uri="{FF2B5EF4-FFF2-40B4-BE49-F238E27FC236}">
                <a16:creationId xmlns:a16="http://schemas.microsoft.com/office/drawing/2014/main" id="{FC531832-1571-F8DB-F379-AF276ACC2C8A}"/>
              </a:ext>
            </a:extLst>
          </p:cNvPr>
          <p:cNvSpPr txBox="1"/>
          <p:nvPr/>
        </p:nvSpPr>
        <p:spPr>
          <a:xfrm>
            <a:off x="7348467" y="4515415"/>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pop </a:t>
            </a:r>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695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91557" y="401942"/>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115422" y="1355591"/>
            <a:ext cx="8638178" cy="4530859"/>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allocating at function entry:   </a:t>
            </a:r>
            <a:r>
              <a:rPr lang="en-US" sz="2000" b="1" dirty="0">
                <a:solidFill>
                  <a:srgbClr val="7030A0"/>
                </a:solidFill>
                <a:latin typeface="Consolas" panose="020B0609020204030204" pitchFamily="49" charset="0"/>
                <a:cs typeface="Consolas" panose="020B0609020204030204" pitchFamily="49" charset="0"/>
              </a:rPr>
              <a:t>push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rPr>
              <a:t> always points at top element in the stack (lowest byte address)</a:t>
            </a:r>
          </a:p>
          <a:p>
            <a:pPr>
              <a:lnSpc>
                <a:spcPct val="100000"/>
              </a:lnSpc>
            </a:pP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chemeClr val="tx2"/>
                </a:solidFill>
              </a:rPr>
              <a:t> always </a:t>
            </a:r>
            <a:r>
              <a:rPr lang="en-US" sz="2000" dirty="0">
                <a:solidFill>
                  <a:srgbClr val="0070C0"/>
                </a:solidFill>
                <a:cs typeface="Courier New" panose="02070309020205020404" pitchFamily="49" charset="0"/>
              </a:rPr>
              <a:t>points at the bottom element in the stack</a:t>
            </a:r>
          </a:p>
          <a:p>
            <a:pPr lvl="1"/>
            <a:r>
              <a:rPr lang="en-US" sz="1800" dirty="0">
                <a:solidFill>
                  <a:srgbClr val="0070C0"/>
                </a:solidFill>
                <a:cs typeface="Courier New" panose="02070309020205020404" pitchFamily="49" charset="0"/>
              </a:rPr>
              <a:t>Bottom element is always the saved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(contains the return address of caller)</a:t>
            </a:r>
          </a:p>
          <a:p>
            <a:pPr lvl="1"/>
            <a:r>
              <a:rPr lang="en-US" sz="1800" dirty="0">
                <a:solidFill>
                  <a:schemeClr val="tx2"/>
                </a:solidFill>
                <a:cs typeface="Courier New" panose="02070309020205020404" pitchFamily="49" charset="0"/>
              </a:rPr>
              <a:t>A saved copy </a:t>
            </a:r>
            <a:r>
              <a:rPr lang="en-US" sz="1800" dirty="0">
                <a:solidFill>
                  <a:srgbClr val="F3753F"/>
                </a:solidFill>
                <a:cs typeface="Courier New" panose="02070309020205020404" pitchFamily="49" charset="0"/>
              </a:rPr>
              <a:t>of callers </a:t>
            </a:r>
            <a:r>
              <a:rPr lang="en-US" sz="1800" dirty="0" err="1">
                <a:solidFill>
                  <a:srgbClr val="F3753F"/>
                </a:solidFill>
                <a:cs typeface="Courier New" panose="02070309020205020404" pitchFamily="49" charset="0"/>
              </a:rPr>
              <a:t>fp</a:t>
            </a:r>
            <a:r>
              <a:rPr lang="en-US" sz="1800" dirty="0">
                <a:solidFill>
                  <a:schemeClr val="tx2"/>
                </a:solidFill>
                <a:cs typeface="Courier New" panose="02070309020205020404" pitchFamily="49" charset="0"/>
              </a:rPr>
              <a:t> is always the next element below the </a:t>
            </a:r>
            <a:r>
              <a:rPr lang="en-US" sz="1800" dirty="0" err="1">
                <a:solidFill>
                  <a:schemeClr val="tx2"/>
                </a:solidFill>
                <a:cs typeface="Courier New" panose="02070309020205020404" pitchFamily="49" charset="0"/>
              </a:rPr>
              <a:t>lr</a:t>
            </a:r>
            <a:endParaRPr lang="en-US" sz="1800" dirty="0">
              <a:solidFill>
                <a:srgbClr val="0070C0"/>
              </a:solidFill>
              <a:cs typeface="Courier New" panose="02070309020205020404" pitchFamily="49" charset="0"/>
            </a:endParaRPr>
          </a:p>
          <a:p>
            <a:pPr lvl="1"/>
            <a:r>
              <a:rPr lang="en-US" sz="2000" dirty="0" err="1">
                <a:solidFill>
                  <a:srgbClr val="0070C0"/>
                </a:solidFill>
                <a:cs typeface="Courier New" panose="02070309020205020404" pitchFamily="49" charset="0"/>
              </a:rPr>
              <a:t>fp</a:t>
            </a:r>
            <a:r>
              <a:rPr lang="en-US" sz="2000" dirty="0">
                <a:solidFill>
                  <a:srgbClr val="0070C0"/>
                </a:solidFill>
                <a:cs typeface="Courier New" panose="02070309020205020404" pitchFamily="49" charset="0"/>
              </a:rPr>
              <a:t> will be used later when referencing stack variables</a:t>
            </a:r>
          </a:p>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deallocating at function exit: </a:t>
            </a:r>
            <a:r>
              <a:rPr lang="en-US" sz="2000" b="1" dirty="0">
                <a:solidFill>
                  <a:srgbClr val="7030A0"/>
                </a:solidFill>
                <a:latin typeface="Consolas" panose="020B0609020204030204" pitchFamily="49" charset="0"/>
                <a:cs typeface="Consolas" panose="020B0609020204030204" pitchFamily="49" charset="0"/>
              </a:rPr>
              <a:t>pop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r>
              <a:rPr lang="en-US" sz="2000" b="1" dirty="0">
                <a:solidFill>
                  <a:srgbClr val="0070C0"/>
                </a:solidFill>
                <a:cs typeface="Courier New" panose="02070309020205020404" pitchFamily="49" charset="0"/>
              </a:rPr>
              <a:t>On function entry</a:t>
            </a:r>
            <a:r>
              <a:rPr lang="en-US" sz="2000" dirty="0">
                <a:solidFill>
                  <a:srgbClr val="0070C0"/>
                </a:solidFill>
                <a:cs typeface="Courier New" panose="02070309020205020404" pitchFamily="49" charset="0"/>
              </a:rPr>
              <a:t>: </a:t>
            </a:r>
            <a:r>
              <a:rPr lang="en-US" sz="2000" dirty="0" err="1">
                <a:solidFill>
                  <a:schemeClr val="accent6"/>
                </a:solidFill>
                <a:cs typeface="Courier New" panose="02070309020205020404" pitchFamily="49" charset="0"/>
              </a:rPr>
              <a:t>sp</a:t>
            </a:r>
            <a:r>
              <a:rPr lang="en-US" sz="2000" dirty="0">
                <a:solidFill>
                  <a:schemeClr val="accent6"/>
                </a:solidFill>
                <a:cs typeface="Courier New" panose="02070309020205020404" pitchFamily="49" charset="0"/>
              </a:rPr>
              <a:t> must be 8-byte aligned </a:t>
            </a:r>
            <a:r>
              <a:rPr lang="en-US" sz="2000" dirty="0">
                <a:solidFill>
                  <a:srgbClr val="0070C0"/>
                </a:solidFill>
                <a:cs typeface="Courier New" panose="02070309020205020404" pitchFamily="49" charset="0"/>
              </a:rPr>
              <a:t>(</a:t>
            </a:r>
            <a:r>
              <a:rPr lang="en-US" sz="2000" b="1" dirty="0" err="1">
                <a:solidFill>
                  <a:srgbClr val="7030A0"/>
                </a:solidFill>
                <a:latin typeface="Consolas" panose="020B0609020204030204" pitchFamily="49" charset="0"/>
                <a:cs typeface="Consolas" panose="020B0609020204030204" pitchFamily="49" charset="0"/>
              </a:rPr>
              <a:t>sp</a:t>
            </a:r>
            <a:r>
              <a:rPr lang="en-US" sz="2000" b="1" dirty="0">
                <a:solidFill>
                  <a:srgbClr val="7030A0"/>
                </a:solidFill>
                <a:latin typeface="Consolas" panose="020B0609020204030204" pitchFamily="49" charset="0"/>
                <a:cs typeface="Consolas" panose="020B0609020204030204" pitchFamily="49" charset="0"/>
              </a:rPr>
              <a:t> % 8 == 0</a:t>
            </a:r>
            <a:r>
              <a:rPr lang="en-US" sz="2000" dirty="0">
                <a:solidFill>
                  <a:srgbClr val="0070C0"/>
                </a:solidFill>
                <a:cs typeface="Courier New" panose="02070309020205020404" pitchFamily="49" charset="0"/>
              </a:rPr>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 name="Group 2">
            <a:extLst>
              <a:ext uri="{FF2B5EF4-FFF2-40B4-BE49-F238E27FC236}">
                <a16:creationId xmlns:a16="http://schemas.microsoft.com/office/drawing/2014/main" id="{2A139026-3D91-E9F9-DD81-39C0D41BAA89}"/>
              </a:ext>
            </a:extLst>
          </p:cNvPr>
          <p:cNvGrpSpPr/>
          <p:nvPr/>
        </p:nvGrpSpPr>
        <p:grpSpPr>
          <a:xfrm>
            <a:off x="4396054" y="1736641"/>
            <a:ext cx="2382356" cy="1346026"/>
            <a:chOff x="8947672" y="672672"/>
            <a:chExt cx="2382356" cy="1346026"/>
          </a:xfrm>
        </p:grpSpPr>
        <p:grpSp>
          <p:nvGrpSpPr>
            <p:cNvPr id="8" name="Group 7">
              <a:extLst>
                <a:ext uri="{FF2B5EF4-FFF2-40B4-BE49-F238E27FC236}">
                  <a16:creationId xmlns:a16="http://schemas.microsoft.com/office/drawing/2014/main" id="{41C53438-1A19-93E2-91C8-13CFFA40BAD5}"/>
                </a:ext>
              </a:extLst>
            </p:cNvPr>
            <p:cNvGrpSpPr/>
            <p:nvPr/>
          </p:nvGrpSpPr>
          <p:grpSpPr>
            <a:xfrm>
              <a:off x="9151360" y="1051716"/>
              <a:ext cx="2178668" cy="966982"/>
              <a:chOff x="6454958" y="1095336"/>
              <a:chExt cx="2178668"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solidFill>
                      <a:srgbClr val="2C895B"/>
                    </a:solidFill>
                  </a:rPr>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6454958" y="1095336"/>
                <a:ext cx="2178668" cy="902424"/>
                <a:chOff x="6454958" y="1095336"/>
                <a:chExt cx="2178668" cy="902424"/>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628428"/>
                  <a:ext cx="428322"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sp</a:t>
                  </a:r>
                  <a:endParaRPr lang="en-US" dirty="0">
                    <a:solidFill>
                      <a:schemeClr val="accent6"/>
                    </a:solidFill>
                  </a:endParaRPr>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27870" y="1128283"/>
                  <a:ext cx="377026"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fp</a:t>
                  </a:r>
                  <a:endParaRPr lang="en-US" dirty="0">
                    <a:solidFill>
                      <a:schemeClr val="accent6"/>
                    </a:solidFill>
                  </a:endParaRPr>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3AD6300-0F49-21CB-3BEA-0670D414654F}"/>
                </a:ext>
              </a:extLst>
            </p:cNvPr>
            <p:cNvSpPr txBox="1"/>
            <p:nvPr/>
          </p:nvSpPr>
          <p:spPr>
            <a:xfrm>
              <a:off x="8947672" y="672672"/>
              <a:ext cx="2382356" cy="369332"/>
            </a:xfrm>
            <a:prstGeom prst="rect">
              <a:avLst/>
            </a:prstGeom>
            <a:noFill/>
          </p:spPr>
          <p:txBody>
            <a:bodyPr wrap="square" rtlCol="0">
              <a:spAutoFit/>
            </a:bodyPr>
            <a:lstStyle/>
            <a:p>
              <a:r>
                <a:rPr lang="en-US" dirty="0">
                  <a:solidFill>
                    <a:srgbClr val="2C895B"/>
                  </a:solidFill>
                </a:rPr>
                <a:t>Minimum stack frame </a:t>
              </a:r>
            </a:p>
          </p:txBody>
        </p:sp>
      </p:grpSp>
    </p:spTree>
    <p:extLst>
      <p:ext uri="{BB962C8B-B14F-4D97-AF65-F5344CB8AC3E}">
        <p14:creationId xmlns:p14="http://schemas.microsoft.com/office/powerpoint/2010/main" val="352395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8" y="-1118"/>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551849" y="1378356"/>
            <a:ext cx="11088302" cy="3765144"/>
          </a:xfrm>
          <a:solidFill>
            <a:schemeClr val="accent4">
              <a:lumMod val="20000"/>
              <a:lumOff val="80000"/>
            </a:schemeClr>
          </a:solidFill>
          <a:ln>
            <a:solidFill>
              <a:schemeClr val="accent1"/>
            </a:solidFill>
          </a:ln>
        </p:spPr>
        <p:txBody>
          <a:bodyPr/>
          <a:lstStyle/>
          <a:p>
            <a:pPr marL="0" indent="0">
              <a:lnSpc>
                <a:spcPct val="100000"/>
              </a:lnSpc>
              <a:buNone/>
            </a:pPr>
            <a:r>
              <a:rPr lang="en-US" sz="2000" dirty="0">
                <a:solidFill>
                  <a:srgbClr val="0070C0"/>
                </a:solidFill>
                <a:cs typeface="Courier New" panose="02070309020205020404" pitchFamily="49" charset="0"/>
              </a:rPr>
              <a:t>									main() calls </a:t>
            </a:r>
            <a:r>
              <a:rPr lang="en-US" sz="2000" dirty="0" err="1">
                <a:solidFill>
                  <a:srgbClr val="0070C0"/>
                </a:solidFill>
                <a:cs typeface="Courier New" panose="02070309020205020404" pitchFamily="49" charset="0"/>
              </a:rPr>
              <a:t>funcA</a:t>
            </a:r>
            <a:r>
              <a:rPr lang="en-US" sz="2000" dirty="0">
                <a:solidFill>
                  <a:srgbClr val="0070C0"/>
                </a:solidFill>
                <a:cs typeface="Courier New" panose="02070309020205020404" pitchFamily="49" charset="0"/>
              </a:rPr>
              <a:t>()</a:t>
            </a:r>
          </a:p>
          <a:p>
            <a:r>
              <a:rPr lang="en-US" sz="2000" dirty="0">
                <a:solidFill>
                  <a:srgbClr val="C00000"/>
                </a:solidFill>
              </a:rPr>
              <a:t>Function entry </a:t>
            </a:r>
            <a:r>
              <a:rPr lang="en-US" sz="2000" dirty="0"/>
              <a:t>(</a:t>
            </a:r>
            <a:r>
              <a:rPr lang="en-US" sz="2000" dirty="0">
                <a:solidFill>
                  <a:srgbClr val="FF0000"/>
                </a:solidFill>
              </a:rPr>
              <a:t>Function </a:t>
            </a:r>
            <a:r>
              <a:rPr lang="en-US" sz="2000" b="1" dirty="0">
                <a:solidFill>
                  <a:srgbClr val="FF0000"/>
                </a:solidFill>
              </a:rPr>
              <a:t>Prologue</a:t>
            </a:r>
            <a:r>
              <a:rPr lang="en-US" sz="2000" dirty="0"/>
              <a:t>): </a:t>
            </a:r>
          </a:p>
          <a:p>
            <a:pPr marL="800100" lvl="1" indent="-457200">
              <a:buFont typeface="+mj-lt"/>
              <a:buAutoNum type="arabicPeriod"/>
            </a:pPr>
            <a:r>
              <a:rPr lang="en-US" sz="2000" dirty="0"/>
              <a:t>create (activate) frame </a:t>
            </a:r>
          </a:p>
          <a:p>
            <a:pPr marL="800100" lvl="1" indent="-457200">
              <a:buFont typeface="+mj-lt"/>
              <a:buAutoNum type="arabicPeriod"/>
            </a:pPr>
            <a:r>
              <a:rPr lang="en-US" sz="2000" dirty="0"/>
              <a:t>save preserved registers</a:t>
            </a:r>
          </a:p>
          <a:p>
            <a:pPr marL="800100" lvl="1" indent="-457200">
              <a:buFont typeface="+mj-lt"/>
              <a:buAutoNum type="arabicPeriod"/>
            </a:pPr>
            <a:r>
              <a:rPr lang="en-US" sz="2000" dirty="0"/>
              <a:t>allocate space for locals</a:t>
            </a:r>
          </a:p>
          <a:p>
            <a:r>
              <a:rPr lang="en-US" sz="2000" dirty="0">
                <a:solidFill>
                  <a:srgbClr val="2C895B"/>
                </a:solidFill>
              </a:rPr>
              <a:t>Function return </a:t>
            </a:r>
            <a:r>
              <a:rPr lang="en-US" sz="2000" dirty="0"/>
              <a:t>(</a:t>
            </a:r>
            <a:r>
              <a:rPr lang="en-US" sz="2000" dirty="0">
                <a:solidFill>
                  <a:srgbClr val="2C895B"/>
                </a:solidFill>
              </a:rPr>
              <a:t>Function </a:t>
            </a:r>
            <a:r>
              <a:rPr lang="en-US" sz="2000" b="1" dirty="0">
                <a:solidFill>
                  <a:srgbClr val="2C895B"/>
                </a:solidFill>
              </a:rPr>
              <a:t>Epilogue</a:t>
            </a:r>
            <a:r>
              <a:rPr lang="en-US" sz="2000" dirty="0"/>
              <a:t>): </a:t>
            </a:r>
          </a:p>
          <a:p>
            <a:pPr marL="800100" lvl="1" indent="-457200">
              <a:buFont typeface="+mj-lt"/>
              <a:buAutoNum type="arabicPeriod"/>
            </a:pPr>
            <a:r>
              <a:rPr lang="en-US" sz="2000" dirty="0"/>
              <a:t>deallocate space for locals</a:t>
            </a:r>
          </a:p>
          <a:p>
            <a:pPr marL="800100" lvl="1" indent="-457200">
              <a:buFont typeface="+mj-lt"/>
              <a:buAutoNum type="arabicPeriod"/>
            </a:pPr>
            <a:r>
              <a:rPr lang="en-US" sz="2000" dirty="0"/>
              <a:t>restores preserved registers</a:t>
            </a:r>
          </a:p>
          <a:p>
            <a:pPr marL="800100" lvl="1" indent="-457200">
              <a:buFont typeface="+mj-lt"/>
              <a:buAutoNum type="arabicPeriod"/>
            </a:pPr>
            <a:r>
              <a:rPr lang="en-US" sz="2000" dirty="0"/>
              <a:t>removes the frame</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688E4FC3-10E5-C8FA-FAF4-B73F74B2A5B8}"/>
              </a:ext>
            </a:extLst>
          </p:cNvPr>
          <p:cNvGrpSpPr/>
          <p:nvPr/>
        </p:nvGrpSpPr>
        <p:grpSpPr>
          <a:xfrm>
            <a:off x="5456319" y="1858214"/>
            <a:ext cx="5855963" cy="1443654"/>
            <a:chOff x="5628891" y="3475977"/>
            <a:chExt cx="5855963" cy="1443654"/>
          </a:xfrm>
        </p:grpSpPr>
        <p:grpSp>
          <p:nvGrpSpPr>
            <p:cNvPr id="24" name="Group 23">
              <a:extLst>
                <a:ext uri="{FF2B5EF4-FFF2-40B4-BE49-F238E27FC236}">
                  <a16:creationId xmlns:a16="http://schemas.microsoft.com/office/drawing/2014/main" id="{8B8D2060-2515-74B2-EB69-4D525545938D}"/>
                </a:ext>
              </a:extLst>
            </p:cNvPr>
            <p:cNvGrpSpPr/>
            <p:nvPr/>
          </p:nvGrpSpPr>
          <p:grpSpPr>
            <a:xfrm>
              <a:off x="5628891" y="3661964"/>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41" name="Group 40">
              <a:extLst>
                <a:ext uri="{FF2B5EF4-FFF2-40B4-BE49-F238E27FC236}">
                  <a16:creationId xmlns:a16="http://schemas.microsoft.com/office/drawing/2014/main" id="{6EB7F728-4027-F4EB-ADCB-09649626331A}"/>
                </a:ext>
              </a:extLst>
            </p:cNvPr>
            <p:cNvGrpSpPr/>
            <p:nvPr/>
          </p:nvGrpSpPr>
          <p:grpSpPr>
            <a:xfrm>
              <a:off x="9290911" y="4122201"/>
              <a:ext cx="2193943" cy="797430"/>
              <a:chOff x="6454958" y="1095336"/>
              <a:chExt cx="2193943" cy="797430"/>
            </a:xfrm>
          </p:grpSpPr>
          <p:sp>
            <p:nvSpPr>
              <p:cNvPr id="42" name="Rectangle 41">
                <a:extLst>
                  <a:ext uri="{FF2B5EF4-FFF2-40B4-BE49-F238E27FC236}">
                    <a16:creationId xmlns:a16="http://schemas.microsoft.com/office/drawing/2014/main" id="{3ED2E88B-6E9C-F324-E610-37306C6C0656}"/>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43" name="Rectangle 42">
                <a:extLst>
                  <a:ext uri="{FF2B5EF4-FFF2-40B4-BE49-F238E27FC236}">
                    <a16:creationId xmlns:a16="http://schemas.microsoft.com/office/drawing/2014/main" id="{5C468BF2-025B-8FA4-E461-57ED73743AB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44" name="TextBox 43">
                <a:extLst>
                  <a:ext uri="{FF2B5EF4-FFF2-40B4-BE49-F238E27FC236}">
                    <a16:creationId xmlns:a16="http://schemas.microsoft.com/office/drawing/2014/main" id="{95BFCC5D-395F-D116-1BB3-B04F5192774D}"/>
                  </a:ext>
                </a:extLst>
              </p:cNvPr>
              <p:cNvSpPr txBox="1"/>
              <p:nvPr/>
            </p:nvSpPr>
            <p:spPr>
              <a:xfrm>
                <a:off x="8205304" y="1523434"/>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45" name="Left Arrow 44">
                <a:extLst>
                  <a:ext uri="{FF2B5EF4-FFF2-40B4-BE49-F238E27FC236}">
                    <a16:creationId xmlns:a16="http://schemas.microsoft.com/office/drawing/2014/main" id="{CEE8DB46-0644-38A9-DF99-CA7037C64B79}"/>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865B2D6-BA04-941F-DAB8-194DF7F56D45}"/>
                  </a:ext>
                </a:extLst>
              </p:cNvPr>
              <p:cNvSpPr txBox="1"/>
              <p:nvPr/>
            </p:nvSpPr>
            <p:spPr>
              <a:xfrm>
                <a:off x="8271875" y="1169988"/>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47" name="Left Arrow 46">
                <a:extLst>
                  <a:ext uri="{FF2B5EF4-FFF2-40B4-BE49-F238E27FC236}">
                    <a16:creationId xmlns:a16="http://schemas.microsoft.com/office/drawing/2014/main" id="{77C6F63F-8B02-9FA0-8615-1DC92971BA42}"/>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84B52635-7935-D05A-B820-13607F14E3F5}"/>
                </a:ext>
              </a:extLst>
            </p:cNvPr>
            <p:cNvSpPr/>
            <p:nvPr/>
          </p:nvSpPr>
          <p:spPr>
            <a:xfrm>
              <a:off x="9290911" y="347597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9" name="Rectangle 48">
              <a:extLst>
                <a:ext uri="{FF2B5EF4-FFF2-40B4-BE49-F238E27FC236}">
                  <a16:creationId xmlns:a16="http://schemas.microsoft.com/office/drawing/2014/main" id="{E37D3F83-9878-473F-4DD0-CE291A3C1A24}"/>
                </a:ext>
              </a:extLst>
            </p:cNvPr>
            <p:cNvSpPr/>
            <p:nvPr/>
          </p:nvSpPr>
          <p:spPr>
            <a:xfrm>
              <a:off x="9290911" y="37988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2AD30B3E-7DC4-5A1E-B9DD-6584F5C26E1E}"/>
                </a:ext>
              </a:extLst>
            </p:cNvPr>
            <p:cNvSpPr txBox="1"/>
            <p:nvPr/>
          </p:nvSpPr>
          <p:spPr>
            <a:xfrm>
              <a:off x="8210594" y="4314154"/>
              <a:ext cx="928459" cy="369332"/>
            </a:xfrm>
            <a:prstGeom prst="rect">
              <a:avLst/>
            </a:prstGeom>
            <a:noFill/>
          </p:spPr>
          <p:txBody>
            <a:bodyPr wrap="none" rtlCol="0">
              <a:spAutoFit/>
            </a:bodyPr>
            <a:lstStyle/>
            <a:p>
              <a:r>
                <a:rPr lang="en-US" dirty="0" err="1"/>
                <a:t>funcA</a:t>
              </a:r>
              <a:r>
                <a:rPr lang="en-US" dirty="0"/>
                <a:t>()</a:t>
              </a:r>
            </a:p>
          </p:txBody>
        </p:sp>
        <p:sp>
          <p:nvSpPr>
            <p:cNvPr id="51" name="TextBox 50">
              <a:extLst>
                <a:ext uri="{FF2B5EF4-FFF2-40B4-BE49-F238E27FC236}">
                  <a16:creationId xmlns:a16="http://schemas.microsoft.com/office/drawing/2014/main" id="{2723CA47-E2BF-C944-59D4-2728008F6885}"/>
                </a:ext>
              </a:extLst>
            </p:cNvPr>
            <p:cNvSpPr txBox="1"/>
            <p:nvPr/>
          </p:nvSpPr>
          <p:spPr>
            <a:xfrm>
              <a:off x="8179363" y="3603398"/>
              <a:ext cx="838691" cy="369332"/>
            </a:xfrm>
            <a:prstGeom prst="rect">
              <a:avLst/>
            </a:prstGeom>
            <a:noFill/>
          </p:spPr>
          <p:txBody>
            <a:bodyPr wrap="none" rtlCol="0">
              <a:spAutoFit/>
            </a:bodyPr>
            <a:lstStyle/>
            <a:p>
              <a:r>
                <a:rPr lang="en-US" dirty="0"/>
                <a:t>main()</a:t>
              </a:r>
            </a:p>
          </p:txBody>
        </p:sp>
        <p:sp>
          <p:nvSpPr>
            <p:cNvPr id="76" name="Left Brace 75">
              <a:extLst>
                <a:ext uri="{FF2B5EF4-FFF2-40B4-BE49-F238E27FC236}">
                  <a16:creationId xmlns:a16="http://schemas.microsoft.com/office/drawing/2014/main" id="{B6B9EDF9-193D-FD4C-DEAA-5D94FEF91BF7}"/>
                </a:ext>
              </a:extLst>
            </p:cNvPr>
            <p:cNvSpPr/>
            <p:nvPr/>
          </p:nvSpPr>
          <p:spPr>
            <a:xfrm>
              <a:off x="8981797" y="347597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a:extLst>
                <a:ext uri="{FF2B5EF4-FFF2-40B4-BE49-F238E27FC236}">
                  <a16:creationId xmlns:a16="http://schemas.microsoft.com/office/drawing/2014/main" id="{B0E0E7A8-0E9E-293E-357C-335B8BC062E5}"/>
                </a:ext>
              </a:extLst>
            </p:cNvPr>
            <p:cNvSpPr/>
            <p:nvPr/>
          </p:nvSpPr>
          <p:spPr>
            <a:xfrm>
              <a:off x="9029378" y="4161189"/>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CD80E55-9965-DA3D-42D6-611776D3E9DB}"/>
              </a:ext>
            </a:extLst>
          </p:cNvPr>
          <p:cNvGrpSpPr/>
          <p:nvPr/>
        </p:nvGrpSpPr>
        <p:grpSpPr>
          <a:xfrm>
            <a:off x="5165830" y="3710077"/>
            <a:ext cx="6135188" cy="1125618"/>
            <a:chOff x="5338402" y="5327840"/>
            <a:chExt cx="6135188" cy="1125618"/>
          </a:xfrm>
        </p:grpSpPr>
        <p:grpSp>
          <p:nvGrpSpPr>
            <p:cNvPr id="25" name="Group 24">
              <a:extLst>
                <a:ext uri="{FF2B5EF4-FFF2-40B4-BE49-F238E27FC236}">
                  <a16:creationId xmlns:a16="http://schemas.microsoft.com/office/drawing/2014/main" id="{1B494211-B8DF-FA25-FA0D-2CFEBC8489FC}"/>
                </a:ext>
              </a:extLst>
            </p:cNvPr>
            <p:cNvGrpSpPr/>
            <p:nvPr/>
          </p:nvGrpSpPr>
          <p:grpSpPr>
            <a:xfrm>
              <a:off x="5338402" y="5327840"/>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52" name="Group 51">
              <a:extLst>
                <a:ext uri="{FF2B5EF4-FFF2-40B4-BE49-F238E27FC236}">
                  <a16:creationId xmlns:a16="http://schemas.microsoft.com/office/drawing/2014/main" id="{6282F05F-F001-584F-777B-CFC695CF43CD}"/>
                </a:ext>
              </a:extLst>
            </p:cNvPr>
            <p:cNvGrpSpPr/>
            <p:nvPr/>
          </p:nvGrpSpPr>
          <p:grpSpPr>
            <a:xfrm>
              <a:off x="9290911" y="5499701"/>
              <a:ext cx="2182679" cy="953757"/>
              <a:chOff x="6454958" y="1034043"/>
              <a:chExt cx="2182679" cy="953757"/>
            </a:xfrm>
          </p:grpSpPr>
          <p:sp>
            <p:nvSpPr>
              <p:cNvPr id="53" name="Rectangle 52">
                <a:extLst>
                  <a:ext uri="{FF2B5EF4-FFF2-40B4-BE49-F238E27FC236}">
                    <a16:creationId xmlns:a16="http://schemas.microsoft.com/office/drawing/2014/main" id="{CA1B475F-1D83-DD95-B827-049D579CB967}"/>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4" name="Rectangle 53">
                <a:extLst>
                  <a:ext uri="{FF2B5EF4-FFF2-40B4-BE49-F238E27FC236}">
                    <a16:creationId xmlns:a16="http://schemas.microsoft.com/office/drawing/2014/main" id="{F947A4CD-3E0E-0C5B-ABEB-A1E27A74015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5" name="TextBox 54">
                <a:extLst>
                  <a:ext uri="{FF2B5EF4-FFF2-40B4-BE49-F238E27FC236}">
                    <a16:creationId xmlns:a16="http://schemas.microsoft.com/office/drawing/2014/main" id="{798CD512-EDB4-E894-D10D-42C7660F40CF}"/>
                  </a:ext>
                </a:extLst>
              </p:cNvPr>
              <p:cNvSpPr txBox="1"/>
              <p:nvPr/>
            </p:nvSpPr>
            <p:spPr>
              <a:xfrm>
                <a:off x="8209315" y="1618468"/>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56" name="Left Arrow 55">
                <a:extLst>
                  <a:ext uri="{FF2B5EF4-FFF2-40B4-BE49-F238E27FC236}">
                    <a16:creationId xmlns:a16="http://schemas.microsoft.com/office/drawing/2014/main" id="{8E6F1604-02E7-5FB2-FA51-505FD8657B32}"/>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A853C88-00F1-F126-20CC-7B82B452E8D8}"/>
                  </a:ext>
                </a:extLst>
              </p:cNvPr>
              <p:cNvSpPr txBox="1"/>
              <p:nvPr/>
            </p:nvSpPr>
            <p:spPr>
              <a:xfrm>
                <a:off x="8205304" y="1034043"/>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58" name="Left Arrow 57">
                <a:extLst>
                  <a:ext uri="{FF2B5EF4-FFF2-40B4-BE49-F238E27FC236}">
                    <a16:creationId xmlns:a16="http://schemas.microsoft.com/office/drawing/2014/main" id="{616D3766-3818-7620-F6B1-A212408E2ADF}"/>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54F52FF-0E43-AEFF-A38B-14F91AAFEF1A}"/>
                </a:ext>
              </a:extLst>
            </p:cNvPr>
            <p:cNvSpPr txBox="1"/>
            <p:nvPr/>
          </p:nvSpPr>
          <p:spPr>
            <a:xfrm>
              <a:off x="8306774" y="5699210"/>
              <a:ext cx="838691" cy="369332"/>
            </a:xfrm>
            <a:prstGeom prst="rect">
              <a:avLst/>
            </a:prstGeom>
            <a:noFill/>
          </p:spPr>
          <p:txBody>
            <a:bodyPr wrap="none" rtlCol="0">
              <a:spAutoFit/>
            </a:bodyPr>
            <a:lstStyle/>
            <a:p>
              <a:r>
                <a:rPr lang="en-US" dirty="0"/>
                <a:t>main()</a:t>
              </a:r>
            </a:p>
          </p:txBody>
        </p:sp>
        <p:sp>
          <p:nvSpPr>
            <p:cNvPr id="78" name="Left Brace 77">
              <a:extLst>
                <a:ext uri="{FF2B5EF4-FFF2-40B4-BE49-F238E27FC236}">
                  <a16:creationId xmlns:a16="http://schemas.microsoft.com/office/drawing/2014/main" id="{5088369A-33D4-5897-E61E-72D51CF6D639}"/>
                </a:ext>
              </a:extLst>
            </p:cNvPr>
            <p:cNvSpPr/>
            <p:nvPr/>
          </p:nvSpPr>
          <p:spPr>
            <a:xfrm>
              <a:off x="8994163" y="5563584"/>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72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6358" y="38218"/>
            <a:ext cx="11507262" cy="509814"/>
          </a:xfrm>
        </p:spPr>
        <p:txBody>
          <a:bodyPr/>
          <a:lstStyle/>
          <a:p>
            <a:r>
              <a:rPr lang="en-US" sz="2800" dirty="0"/>
              <a:t>How to set the FP – Minimum Activation Frame</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68895" y="1849917"/>
            <a:ext cx="4008924" cy="2494002"/>
            <a:chOff x="7984270" y="2060837"/>
            <a:chExt cx="4008924" cy="2494002"/>
          </a:xfrm>
        </p:grpSpPr>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7984270" y="3908508"/>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33867" y="3732354"/>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86093" y="391480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5" name="Rectangle 24">
              <a:extLst>
                <a:ext uri="{FF2B5EF4-FFF2-40B4-BE49-F238E27FC236}">
                  <a16:creationId xmlns:a16="http://schemas.microsoft.com/office/drawing/2014/main" id="{B96DF14B-49B3-D74E-A156-5FD39DA9421A}"/>
                </a:ext>
              </a:extLst>
            </p:cNvPr>
            <p:cNvSpPr/>
            <p:nvPr/>
          </p:nvSpPr>
          <p:spPr>
            <a:xfrm>
              <a:off x="7999492" y="2060837"/>
              <a:ext cx="2204450"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a:t>
              </a:r>
              <a:r>
                <a:rPr lang="en-US" sz="1600" b="1" dirty="0" err="1">
                  <a:solidFill>
                    <a:srgbClr val="F3753F"/>
                  </a:solidFill>
                  <a:latin typeface="Consolas" panose="020B0609020204030204" pitchFamily="49" charset="0"/>
                  <a:cs typeface="Consolas" panose="020B0609020204030204" pitchFamily="49" charset="0"/>
                </a:rPr>
                <a:t>fp,lr</a:t>
              </a:r>
              <a:r>
                <a:rPr lang="en-US" sz="1600" b="1" dirty="0">
                  <a:solidFill>
                    <a:srgbClr val="F3753F"/>
                  </a:solidFill>
                  <a:latin typeface="Consolas" panose="020B0609020204030204" pitchFamily="49" charset="0"/>
                  <a:cs typeface="Consolas" panose="020B0609020204030204" pitchFamily="49" charset="0"/>
                </a:rPr>
                <a:t>}</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845166"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+ 4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52132" cy="341306"/>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136367" y="1273501"/>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4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pSp>
        <p:nvGrpSpPr>
          <p:cNvPr id="33" name="Group 32">
            <a:extLst>
              <a:ext uri="{FF2B5EF4-FFF2-40B4-BE49-F238E27FC236}">
                <a16:creationId xmlns:a16="http://schemas.microsoft.com/office/drawing/2014/main" id="{37E78FC1-EF7C-1C40-99DA-6A0541D96039}"/>
              </a:ext>
            </a:extLst>
          </p:cNvPr>
          <p:cNvGrpSpPr/>
          <p:nvPr/>
        </p:nvGrpSpPr>
        <p:grpSpPr>
          <a:xfrm>
            <a:off x="3697969" y="1063169"/>
            <a:ext cx="3462297" cy="1754326"/>
            <a:chOff x="9538831" y="4093393"/>
            <a:chExt cx="3462297" cy="1754326"/>
          </a:xfrm>
        </p:grpSpPr>
        <p:sp>
          <p:nvSpPr>
            <p:cNvPr id="34" name="TextBox 33">
              <a:extLst>
                <a:ext uri="{FF2B5EF4-FFF2-40B4-BE49-F238E27FC236}">
                  <a16:creationId xmlns:a16="http://schemas.microsoft.com/office/drawing/2014/main" id="{A4786F0D-6342-7F4E-8F72-64D1B9AC5D63}"/>
                </a:ext>
              </a:extLst>
            </p:cNvPr>
            <p:cNvSpPr txBox="1"/>
            <p:nvPr/>
          </p:nvSpPr>
          <p:spPr>
            <a:xfrm>
              <a:off x="10337452" y="4093393"/>
              <a:ext cx="2663676" cy="1754326"/>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a:t>
              </a:r>
              <a:r>
                <a:rPr lang="en-US" dirty="0">
                  <a:solidFill>
                    <a:srgbClr val="7030A0"/>
                  </a:solidFill>
                </a:rPr>
                <a:t>push</a:t>
              </a:r>
              <a:r>
                <a:rPr lang="en-US" dirty="0"/>
                <a:t> saves regs and allocates space by subtracting from </a:t>
              </a:r>
              <a:r>
                <a:rPr lang="en-US" dirty="0" err="1"/>
                <a:t>sp</a:t>
              </a:r>
              <a:r>
                <a:rPr lang="en-US" dirty="0"/>
                <a:t> and </a:t>
              </a:r>
              <a:r>
                <a:rPr lang="en-US" dirty="0">
                  <a:solidFill>
                    <a:srgbClr val="FF0000"/>
                  </a:solidFill>
                </a:rPr>
                <a:t>sets </a:t>
              </a:r>
              <a:r>
                <a:rPr lang="en-US" dirty="0" err="1">
                  <a:solidFill>
                    <a:srgbClr val="FF0000"/>
                  </a:solidFill>
                </a:rPr>
                <a:t>fp</a:t>
              </a:r>
              <a:r>
                <a:rPr lang="en-US" dirty="0">
                  <a:solidFill>
                    <a:srgbClr val="FF0000"/>
                  </a:solidFill>
                </a:rPr>
                <a:t> with the add</a:t>
              </a: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3734665" y="3056588"/>
            <a:ext cx="3204843" cy="1892908"/>
            <a:chOff x="9544330" y="5930750"/>
            <a:chExt cx="3204843" cy="1892908"/>
          </a:xfrm>
        </p:grpSpPr>
        <p:sp>
          <p:nvSpPr>
            <p:cNvPr id="40" name="TextBox 39">
              <a:extLst>
                <a:ext uri="{FF2B5EF4-FFF2-40B4-BE49-F238E27FC236}">
                  <a16:creationId xmlns:a16="http://schemas.microsoft.com/office/drawing/2014/main" id="{63A74AD4-95A8-764F-8710-D0458D381FCF}"/>
                </a:ext>
              </a:extLst>
            </p:cNvPr>
            <p:cNvSpPr txBox="1"/>
            <p:nvPr/>
          </p:nvSpPr>
          <p:spPr>
            <a:xfrm>
              <a:off x="10291930" y="6069332"/>
              <a:ext cx="2457243" cy="1754326"/>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7030A0"/>
                  </a:solidFill>
                </a:rPr>
                <a:t>pop</a:t>
              </a:r>
              <a:r>
                <a:rPr lang="en-US" dirty="0"/>
                <a:t> </a:t>
              </a:r>
              <a:r>
                <a:rPr lang="en-US" dirty="0">
                  <a:solidFill>
                    <a:srgbClr val="FF0000"/>
                  </a:solidFill>
                </a:rPr>
                <a:t>restores regs </a:t>
              </a:r>
              <a:r>
                <a:rPr lang="en-US" dirty="0" err="1">
                  <a:solidFill>
                    <a:srgbClr val="FF0000"/>
                  </a:solidFill>
                </a:rPr>
                <a:t>fp</a:t>
              </a:r>
              <a:r>
                <a:rPr lang="en-US" dirty="0">
                  <a:solidFill>
                    <a:srgbClr val="FF0000"/>
                  </a:solidFill>
                </a:rPr>
                <a:t>, </a:t>
              </a:r>
              <a:r>
                <a:rPr lang="en-US" dirty="0" err="1">
                  <a:solidFill>
                    <a:srgbClr val="FF0000"/>
                  </a:solidFill>
                </a:rPr>
                <a:t>lr</a:t>
              </a:r>
              <a:r>
                <a:rPr lang="en-US" dirty="0">
                  <a:solidFill>
                    <a:srgbClr val="FF0000"/>
                  </a:solidFill>
                </a:rPr>
                <a:t> </a:t>
              </a:r>
            </a:p>
            <a:p>
              <a:r>
                <a:rPr lang="en-US" dirty="0"/>
                <a:t>and deallocates space by adding to </a:t>
              </a:r>
              <a:r>
                <a:rPr lang="en-US" dirty="0" err="1"/>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6981636" y="3027885"/>
            <a:ext cx="1157683" cy="830997"/>
            <a:chOff x="1620757" y="2673235"/>
            <a:chExt cx="1157683" cy="830997"/>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666267"/>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620757" y="2673235"/>
              <a:ext cx="839786"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main() </a:t>
              </a:r>
              <a:r>
                <a:rPr lang="en-US" sz="1600" b="1" dirty="0">
                  <a:solidFill>
                    <a:srgbClr val="0070C0"/>
                  </a:solidFill>
                </a:rPr>
                <a:t>Stack Frame</a:t>
              </a:r>
              <a:endParaRPr lang="en-US" sz="1600" dirty="0">
                <a:solidFill>
                  <a:srgbClr val="0070C0"/>
                </a:solidFill>
              </a:endParaRPr>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1481291" y="5445067"/>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7030A0"/>
                </a:solidFill>
                <a:latin typeface="Consolas" panose="020B0609020204030204" pitchFamily="49" charset="0"/>
                <a:cs typeface="Consolas" panose="020B0609020204030204" pitchFamily="49" charset="0"/>
              </a:rPr>
              <a:t>FP_OFF </a:t>
            </a:r>
            <a:r>
              <a:rPr lang="en-US" sz="2000" dirty="0">
                <a:solidFill>
                  <a:srgbClr val="F3753F"/>
                </a:solidFill>
                <a:latin typeface="Consolas" panose="020B0609020204030204" pitchFamily="49" charset="0"/>
                <a:cs typeface="Consolas" panose="020B0609020204030204" pitchFamily="49" charset="0"/>
              </a:rPr>
              <a:t>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4181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4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7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38777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26057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1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5815422" y="4238441"/>
            <a:ext cx="1560864" cy="1722275"/>
            <a:chOff x="13611971" y="2251735"/>
            <a:chExt cx="1560864" cy="1722275"/>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4489635" y="2251735"/>
              <a:ext cx="683200" cy="1722275"/>
              <a:chOff x="13810393" y="2053238"/>
              <a:chExt cx="683200" cy="1242063"/>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3810393" y="3295301"/>
                <a:ext cx="6832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3833292" y="2053238"/>
                <a:ext cx="0" cy="1242063"/>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3810393" y="2053238"/>
                <a:ext cx="664051"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3611971" y="280090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51F5DFA-26B7-8DCE-86C2-119FC18BE77B}"/>
              </a:ext>
            </a:extLst>
          </p:cNvPr>
          <p:cNvSpPr txBox="1"/>
          <p:nvPr/>
        </p:nvSpPr>
        <p:spPr>
          <a:xfrm>
            <a:off x="418397" y="4481515"/>
            <a:ext cx="5272085" cy="2031325"/>
          </a:xfrm>
          <a:prstGeom prst="rect">
            <a:avLst/>
          </a:prstGeom>
          <a:solidFill>
            <a:schemeClr val="accent4">
              <a:lumMod val="20000"/>
              <a:lumOff val="80000"/>
            </a:schemeClr>
          </a:solidFill>
          <a:ln w="31750">
            <a:solidFill>
              <a:srgbClr val="FF0000"/>
            </a:solidFill>
          </a:ln>
        </p:spPr>
        <p:txBody>
          <a:bodyPr wrap="square" rtlCol="0">
            <a:spAutoFit/>
          </a:bodyPr>
          <a:lstStyle/>
          <a:p>
            <a:r>
              <a:rPr lang="en-US" dirty="0">
                <a:solidFill>
                  <a:schemeClr val="accent1"/>
                </a:solidFill>
              </a:rPr>
              <a:t>We are saving the </a:t>
            </a:r>
            <a:r>
              <a:rPr lang="en-US" dirty="0" err="1">
                <a:solidFill>
                  <a:schemeClr val="accent1"/>
                </a:solidFill>
              </a:rPr>
              <a:t>lr</a:t>
            </a:r>
            <a:r>
              <a:rPr lang="en-US" dirty="0">
                <a:solidFill>
                  <a:schemeClr val="accent1"/>
                </a:solidFill>
              </a:rPr>
              <a:t> on the stack on each function call and restoring it before returning.</a:t>
            </a:r>
          </a:p>
          <a:p>
            <a:endParaRPr lang="en-US" dirty="0">
              <a:solidFill>
                <a:srgbClr val="FF0000"/>
              </a:solidFill>
            </a:endParaRPr>
          </a:p>
          <a:p>
            <a:r>
              <a:rPr lang="en-US" dirty="0">
                <a:solidFill>
                  <a:srgbClr val="FF0000"/>
                </a:solidFill>
              </a:rPr>
              <a:t>Result: NO infinite loop </a:t>
            </a:r>
            <a:r>
              <a:rPr lang="en-US" dirty="0">
                <a:solidFill>
                  <a:schemeClr val="accent1"/>
                </a:solidFill>
              </a:rPr>
              <a:t>and we return to the correct instruction in the caller no matter how many functions we call.</a:t>
            </a:r>
          </a:p>
          <a:p>
            <a:r>
              <a:rPr lang="en-US" dirty="0">
                <a:solidFill>
                  <a:schemeClr val="accent1"/>
                </a:solidFill>
              </a:rPr>
              <a:t>Even recursion will work!</a:t>
            </a:r>
          </a:p>
        </p:txBody>
      </p:sp>
    </p:spTree>
    <p:extLst>
      <p:ext uri="{BB962C8B-B14F-4D97-AF65-F5344CB8AC3E}">
        <p14:creationId xmlns:p14="http://schemas.microsoft.com/office/powerpoint/2010/main" val="218630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002-53E8-DCBC-04A9-5A2D7331BB47}"/>
              </a:ext>
            </a:extLst>
          </p:cNvPr>
          <p:cNvSpPr>
            <a:spLocks noGrp="1"/>
          </p:cNvSpPr>
          <p:nvPr>
            <p:ph type="title"/>
          </p:nvPr>
        </p:nvSpPr>
        <p:spPr>
          <a:xfrm>
            <a:off x="587482" y="135731"/>
            <a:ext cx="11251462" cy="398691"/>
          </a:xfrm>
        </p:spPr>
        <p:txBody>
          <a:bodyPr/>
          <a:lstStyle/>
          <a:p>
            <a:r>
              <a:rPr lang="en-US" dirty="0"/>
              <a:t>By following the saved </a:t>
            </a:r>
            <a:r>
              <a:rPr lang="en-US" dirty="0" err="1"/>
              <a:t>fp</a:t>
            </a:r>
            <a:r>
              <a:rPr lang="en-US" dirty="0"/>
              <a:t>, you can find each stack frame</a:t>
            </a:r>
          </a:p>
        </p:txBody>
      </p:sp>
      <p:sp>
        <p:nvSpPr>
          <p:cNvPr id="3" name="Content Placeholder 2">
            <a:extLst>
              <a:ext uri="{FF2B5EF4-FFF2-40B4-BE49-F238E27FC236}">
                <a16:creationId xmlns:a16="http://schemas.microsoft.com/office/drawing/2014/main" id="{02209F6C-7DEB-E43D-20FA-B1D4C78947BA}"/>
              </a:ext>
            </a:extLst>
          </p:cNvPr>
          <p:cNvSpPr>
            <a:spLocks noGrp="1"/>
          </p:cNvSpPr>
          <p:nvPr>
            <p:ph sz="quarter" idx="16"/>
          </p:nvPr>
        </p:nvSpPr>
        <p:spPr>
          <a:xfrm>
            <a:off x="1649917" y="6362178"/>
            <a:ext cx="3527288" cy="443544"/>
          </a:xfrm>
          <a:solidFill>
            <a:schemeClr val="accent4">
              <a:lumMod val="20000"/>
              <a:lumOff val="80000"/>
            </a:schemeClr>
          </a:solidFill>
        </p:spPr>
        <p:txBody>
          <a:bodyPr/>
          <a:lstStyle/>
          <a:p>
            <a:pPr marL="0" indent="0">
              <a:buNone/>
            </a:pPr>
            <a:r>
              <a:rPr lang="en-US" dirty="0"/>
              <a:t>How </a:t>
            </a:r>
            <a:r>
              <a:rPr lang="en-US" dirty="0" err="1"/>
              <a:t>gdb</a:t>
            </a:r>
            <a:r>
              <a:rPr lang="en-US" dirty="0"/>
              <a:t> finds stack frames</a:t>
            </a:r>
          </a:p>
        </p:txBody>
      </p:sp>
      <p:grpSp>
        <p:nvGrpSpPr>
          <p:cNvPr id="71" name="Group 70">
            <a:extLst>
              <a:ext uri="{FF2B5EF4-FFF2-40B4-BE49-F238E27FC236}">
                <a16:creationId xmlns:a16="http://schemas.microsoft.com/office/drawing/2014/main" id="{104955BA-133E-F2BC-CD53-B23C14B84CA2}"/>
              </a:ext>
            </a:extLst>
          </p:cNvPr>
          <p:cNvGrpSpPr/>
          <p:nvPr/>
        </p:nvGrpSpPr>
        <p:grpSpPr>
          <a:xfrm>
            <a:off x="3994325" y="774513"/>
            <a:ext cx="1196361" cy="807958"/>
            <a:chOff x="7681193" y="1932227"/>
            <a:chExt cx="1196361" cy="807958"/>
          </a:xfrm>
        </p:grpSpPr>
        <p:sp>
          <p:nvSpPr>
            <p:cNvPr id="16" name="TextBox 15">
              <a:extLst>
                <a:ext uri="{FF2B5EF4-FFF2-40B4-BE49-F238E27FC236}">
                  <a16:creationId xmlns:a16="http://schemas.microsoft.com/office/drawing/2014/main" id="{A453A2D2-6917-00BC-6C95-6A6A5234D354}"/>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7" name="Left Arrow 16">
              <a:extLst>
                <a:ext uri="{FF2B5EF4-FFF2-40B4-BE49-F238E27FC236}">
                  <a16:creationId xmlns:a16="http://schemas.microsoft.com/office/drawing/2014/main" id="{D9630870-9D48-D8E7-AE0B-71B2B4755C7C}"/>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EF47D0-310D-8CC5-1F83-F5328515874B}"/>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9" name="Left Arrow 18">
              <a:extLst>
                <a:ext uri="{FF2B5EF4-FFF2-40B4-BE49-F238E27FC236}">
                  <a16:creationId xmlns:a16="http://schemas.microsoft.com/office/drawing/2014/main" id="{01641A1A-AC49-9702-77E1-AD365D9A2E47}"/>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3F7C7F9-0543-F633-A70E-AD44F6DE021D}"/>
              </a:ext>
            </a:extLst>
          </p:cNvPr>
          <p:cNvSpPr/>
          <p:nvPr/>
        </p:nvSpPr>
        <p:spPr>
          <a:xfrm>
            <a:off x="2447047" y="74761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C6EAFB03-3694-0BA1-D1E4-578EA56DD7D4}"/>
              </a:ext>
            </a:extLst>
          </p:cNvPr>
          <p:cNvSpPr/>
          <p:nvPr/>
        </p:nvSpPr>
        <p:spPr>
          <a:xfrm>
            <a:off x="2447047" y="107049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1" name="TextBox 10">
            <a:extLst>
              <a:ext uri="{FF2B5EF4-FFF2-40B4-BE49-F238E27FC236}">
                <a16:creationId xmlns:a16="http://schemas.microsoft.com/office/drawing/2014/main" id="{A4D69A50-851A-612B-2C0A-DA2E79EA1B9C}"/>
              </a:ext>
            </a:extLst>
          </p:cNvPr>
          <p:cNvSpPr txBox="1"/>
          <p:nvPr/>
        </p:nvSpPr>
        <p:spPr>
          <a:xfrm>
            <a:off x="1335499" y="875037"/>
            <a:ext cx="838691" cy="369332"/>
          </a:xfrm>
          <a:prstGeom prst="rect">
            <a:avLst/>
          </a:prstGeom>
          <a:noFill/>
        </p:spPr>
        <p:txBody>
          <a:bodyPr wrap="none" rtlCol="0">
            <a:spAutoFit/>
          </a:bodyPr>
          <a:lstStyle/>
          <a:p>
            <a:r>
              <a:rPr lang="en-US" dirty="0"/>
              <a:t>main()</a:t>
            </a:r>
          </a:p>
        </p:txBody>
      </p:sp>
      <p:sp>
        <p:nvSpPr>
          <p:cNvPr id="12" name="Left Brace 11">
            <a:extLst>
              <a:ext uri="{FF2B5EF4-FFF2-40B4-BE49-F238E27FC236}">
                <a16:creationId xmlns:a16="http://schemas.microsoft.com/office/drawing/2014/main" id="{9D20B2AA-7006-B34B-3137-150E9E128E7C}"/>
              </a:ext>
            </a:extLst>
          </p:cNvPr>
          <p:cNvSpPr/>
          <p:nvPr/>
        </p:nvSpPr>
        <p:spPr>
          <a:xfrm>
            <a:off x="2137933" y="74761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B623B579-2531-C2F0-2C07-03F8B767D47A}"/>
              </a:ext>
            </a:extLst>
          </p:cNvPr>
          <p:cNvGrpSpPr/>
          <p:nvPr/>
        </p:nvGrpSpPr>
        <p:grpSpPr>
          <a:xfrm>
            <a:off x="3940847" y="2821347"/>
            <a:ext cx="1196361" cy="807958"/>
            <a:chOff x="7681193" y="1932227"/>
            <a:chExt cx="1196361" cy="807958"/>
          </a:xfrm>
        </p:grpSpPr>
        <p:sp>
          <p:nvSpPr>
            <p:cNvPr id="97" name="TextBox 96">
              <a:extLst>
                <a:ext uri="{FF2B5EF4-FFF2-40B4-BE49-F238E27FC236}">
                  <a16:creationId xmlns:a16="http://schemas.microsoft.com/office/drawing/2014/main" id="{9292222C-73F7-5E4E-6957-AC075F746836}"/>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98" name="Left Arrow 97">
              <a:extLst>
                <a:ext uri="{FF2B5EF4-FFF2-40B4-BE49-F238E27FC236}">
                  <a16:creationId xmlns:a16="http://schemas.microsoft.com/office/drawing/2014/main" id="{503B7743-73F6-355B-A15A-E2378688D7AE}"/>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6B58056E-E9F0-38EC-8E89-3C535914BE8D}"/>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00" name="Left Arrow 99">
              <a:extLst>
                <a:ext uri="{FF2B5EF4-FFF2-40B4-BE49-F238E27FC236}">
                  <a16:creationId xmlns:a16="http://schemas.microsoft.com/office/drawing/2014/main" id="{29BA0CD6-683C-078C-7E6F-726008DB4C9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687742C1-98DE-BB39-CC04-2AE760B39371}"/>
              </a:ext>
            </a:extLst>
          </p:cNvPr>
          <p:cNvSpPr/>
          <p:nvPr/>
        </p:nvSpPr>
        <p:spPr>
          <a:xfrm>
            <a:off x="2402165" y="2113043"/>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2" name="Rectangle 101">
            <a:extLst>
              <a:ext uri="{FF2B5EF4-FFF2-40B4-BE49-F238E27FC236}">
                <a16:creationId xmlns:a16="http://schemas.microsoft.com/office/drawing/2014/main" id="{2BEB822B-A8C8-D0C6-E765-B6233D277CD9}"/>
              </a:ext>
            </a:extLst>
          </p:cNvPr>
          <p:cNvSpPr/>
          <p:nvPr/>
        </p:nvSpPr>
        <p:spPr>
          <a:xfrm>
            <a:off x="2402165" y="2435925"/>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3" name="TextBox 102">
            <a:extLst>
              <a:ext uri="{FF2B5EF4-FFF2-40B4-BE49-F238E27FC236}">
                <a16:creationId xmlns:a16="http://schemas.microsoft.com/office/drawing/2014/main" id="{A6134D12-94EE-1616-BBD0-3C830E12153A}"/>
              </a:ext>
            </a:extLst>
          </p:cNvPr>
          <p:cNvSpPr txBox="1"/>
          <p:nvPr/>
        </p:nvSpPr>
        <p:spPr>
          <a:xfrm>
            <a:off x="1290617" y="2240464"/>
            <a:ext cx="838691" cy="369332"/>
          </a:xfrm>
          <a:prstGeom prst="rect">
            <a:avLst/>
          </a:prstGeom>
          <a:noFill/>
        </p:spPr>
        <p:txBody>
          <a:bodyPr wrap="none" rtlCol="0">
            <a:spAutoFit/>
          </a:bodyPr>
          <a:lstStyle/>
          <a:p>
            <a:r>
              <a:rPr lang="en-US" dirty="0"/>
              <a:t>main()</a:t>
            </a:r>
          </a:p>
        </p:txBody>
      </p:sp>
      <p:sp>
        <p:nvSpPr>
          <p:cNvPr id="104" name="Left Brace 103">
            <a:extLst>
              <a:ext uri="{FF2B5EF4-FFF2-40B4-BE49-F238E27FC236}">
                <a16:creationId xmlns:a16="http://schemas.microsoft.com/office/drawing/2014/main" id="{C4A9F511-76CD-84C7-79BA-927C36D61E31}"/>
              </a:ext>
            </a:extLst>
          </p:cNvPr>
          <p:cNvSpPr/>
          <p:nvPr/>
        </p:nvSpPr>
        <p:spPr>
          <a:xfrm>
            <a:off x="2093051" y="2113043"/>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9" name="Group 128">
            <a:extLst>
              <a:ext uri="{FF2B5EF4-FFF2-40B4-BE49-F238E27FC236}">
                <a16:creationId xmlns:a16="http://schemas.microsoft.com/office/drawing/2014/main" id="{C19869AE-C8C2-556B-A57F-733CA801DFC3}"/>
              </a:ext>
            </a:extLst>
          </p:cNvPr>
          <p:cNvGrpSpPr/>
          <p:nvPr/>
        </p:nvGrpSpPr>
        <p:grpSpPr>
          <a:xfrm>
            <a:off x="1321848" y="2591398"/>
            <a:ext cx="3203588" cy="860368"/>
            <a:chOff x="5054587" y="2352455"/>
            <a:chExt cx="3203588" cy="860368"/>
          </a:xfrm>
        </p:grpSpPr>
        <p:sp>
          <p:nvSpPr>
            <p:cNvPr id="130" name="Rectangle 129">
              <a:extLst>
                <a:ext uri="{FF2B5EF4-FFF2-40B4-BE49-F238E27FC236}">
                  <a16:creationId xmlns:a16="http://schemas.microsoft.com/office/drawing/2014/main" id="{BEACD520-8E67-33B7-C573-755B1630325D}"/>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31" name="Left Brace 130">
              <a:extLst>
                <a:ext uri="{FF2B5EF4-FFF2-40B4-BE49-F238E27FC236}">
                  <a16:creationId xmlns:a16="http://schemas.microsoft.com/office/drawing/2014/main" id="{F53488EB-8BDF-ED6E-DB73-0497E3A8D4ED}"/>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Rectangle 131">
              <a:extLst>
                <a:ext uri="{FF2B5EF4-FFF2-40B4-BE49-F238E27FC236}">
                  <a16:creationId xmlns:a16="http://schemas.microsoft.com/office/drawing/2014/main" id="{BA5F181B-227F-7CEC-2CE6-15A1FA974E12}"/>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33" name="TextBox 132">
              <a:extLst>
                <a:ext uri="{FF2B5EF4-FFF2-40B4-BE49-F238E27FC236}">
                  <a16:creationId xmlns:a16="http://schemas.microsoft.com/office/drawing/2014/main" id="{9DA663FD-D79C-1C1E-BCAD-E0F2A3E92EDF}"/>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34" name="Straight Connector 133">
              <a:extLst>
                <a:ext uri="{FF2B5EF4-FFF2-40B4-BE49-F238E27FC236}">
                  <a16:creationId xmlns:a16="http://schemas.microsoft.com/office/drawing/2014/main" id="{6A248EB7-6430-2442-AF4F-8D1DBFE2E86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AE0280F-F2FC-DA80-A199-754584A48183}"/>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A17A69-ECDA-3B85-F86D-3BC08E7BEFC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63CB7D91-C593-4E79-AB16-96A5D68FECA9}"/>
              </a:ext>
            </a:extLst>
          </p:cNvPr>
          <p:cNvGrpSpPr/>
          <p:nvPr/>
        </p:nvGrpSpPr>
        <p:grpSpPr>
          <a:xfrm>
            <a:off x="9441303" y="6032925"/>
            <a:ext cx="1196361" cy="807958"/>
            <a:chOff x="7681193" y="1932227"/>
            <a:chExt cx="1196361" cy="807958"/>
          </a:xfrm>
        </p:grpSpPr>
        <p:sp>
          <p:nvSpPr>
            <p:cNvPr id="138" name="TextBox 137">
              <a:extLst>
                <a:ext uri="{FF2B5EF4-FFF2-40B4-BE49-F238E27FC236}">
                  <a16:creationId xmlns:a16="http://schemas.microsoft.com/office/drawing/2014/main" id="{88D00063-067A-E538-6696-BBE3E4438415}"/>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39" name="Left Arrow 138">
              <a:extLst>
                <a:ext uri="{FF2B5EF4-FFF2-40B4-BE49-F238E27FC236}">
                  <a16:creationId xmlns:a16="http://schemas.microsoft.com/office/drawing/2014/main" id="{3C222194-6993-6CA4-CFBC-5E5CFCEE060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EFA4BF9F-8859-C205-8DD5-7D2A8E16E659}"/>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41" name="Left Arrow 140">
              <a:extLst>
                <a:ext uri="{FF2B5EF4-FFF2-40B4-BE49-F238E27FC236}">
                  <a16:creationId xmlns:a16="http://schemas.microsoft.com/office/drawing/2014/main" id="{1F99F65E-F095-BDC9-1A53-230A66F110D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A68E7C7B-8173-466C-59B1-DC66EBCC6E0E}"/>
              </a:ext>
            </a:extLst>
          </p:cNvPr>
          <p:cNvSpPr/>
          <p:nvPr/>
        </p:nvSpPr>
        <p:spPr>
          <a:xfrm>
            <a:off x="7894025" y="3405847"/>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43" name="Rectangle 142">
            <a:extLst>
              <a:ext uri="{FF2B5EF4-FFF2-40B4-BE49-F238E27FC236}">
                <a16:creationId xmlns:a16="http://schemas.microsoft.com/office/drawing/2014/main" id="{57210184-FE08-5261-DF38-A446A7BF00BB}"/>
              </a:ext>
            </a:extLst>
          </p:cNvPr>
          <p:cNvSpPr/>
          <p:nvPr/>
        </p:nvSpPr>
        <p:spPr>
          <a:xfrm>
            <a:off x="7894025" y="3728729"/>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44" name="TextBox 143">
            <a:extLst>
              <a:ext uri="{FF2B5EF4-FFF2-40B4-BE49-F238E27FC236}">
                <a16:creationId xmlns:a16="http://schemas.microsoft.com/office/drawing/2014/main" id="{3CC119D8-F80F-47B5-074B-B35CBAF5AFAA}"/>
              </a:ext>
            </a:extLst>
          </p:cNvPr>
          <p:cNvSpPr txBox="1"/>
          <p:nvPr/>
        </p:nvSpPr>
        <p:spPr>
          <a:xfrm>
            <a:off x="6782477" y="3533268"/>
            <a:ext cx="838691" cy="369332"/>
          </a:xfrm>
          <a:prstGeom prst="rect">
            <a:avLst/>
          </a:prstGeom>
          <a:noFill/>
        </p:spPr>
        <p:txBody>
          <a:bodyPr wrap="none" rtlCol="0">
            <a:spAutoFit/>
          </a:bodyPr>
          <a:lstStyle/>
          <a:p>
            <a:r>
              <a:rPr lang="en-US" dirty="0"/>
              <a:t>main()</a:t>
            </a:r>
          </a:p>
        </p:txBody>
      </p:sp>
      <p:sp>
        <p:nvSpPr>
          <p:cNvPr id="145" name="Left Brace 144">
            <a:extLst>
              <a:ext uri="{FF2B5EF4-FFF2-40B4-BE49-F238E27FC236}">
                <a16:creationId xmlns:a16="http://schemas.microsoft.com/office/drawing/2014/main" id="{FDF3B860-D919-A7E2-A4CE-170901763A5A}"/>
              </a:ext>
            </a:extLst>
          </p:cNvPr>
          <p:cNvSpPr/>
          <p:nvPr/>
        </p:nvSpPr>
        <p:spPr>
          <a:xfrm>
            <a:off x="7584911" y="340584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3974456-9C4A-BF05-891A-FA2FBDCD4100}"/>
              </a:ext>
            </a:extLst>
          </p:cNvPr>
          <p:cNvGrpSpPr/>
          <p:nvPr/>
        </p:nvGrpSpPr>
        <p:grpSpPr>
          <a:xfrm>
            <a:off x="6813708" y="5906010"/>
            <a:ext cx="3203588" cy="772048"/>
            <a:chOff x="5054587" y="4374263"/>
            <a:chExt cx="3203588" cy="772048"/>
          </a:xfrm>
        </p:grpSpPr>
        <p:sp>
          <p:nvSpPr>
            <p:cNvPr id="147" name="Rectangle 146">
              <a:extLst>
                <a:ext uri="{FF2B5EF4-FFF2-40B4-BE49-F238E27FC236}">
                  <a16:creationId xmlns:a16="http://schemas.microsoft.com/office/drawing/2014/main" id="{6BA4A97E-5E81-44D3-FE47-C7CFC7CBDF00}"/>
                </a:ext>
              </a:extLst>
            </p:cNvPr>
            <p:cNvSpPr/>
            <p:nvPr/>
          </p:nvSpPr>
          <p:spPr>
            <a:xfrm>
              <a:off x="6134904" y="4453812"/>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funcC</a:t>
              </a:r>
              <a:r>
                <a:rPr lang="en-US" dirty="0"/>
                <a:t>()</a:t>
              </a:r>
            </a:p>
          </p:txBody>
        </p:sp>
        <p:sp>
          <p:nvSpPr>
            <p:cNvPr id="148" name="Rectangle 147">
              <a:extLst>
                <a:ext uri="{FF2B5EF4-FFF2-40B4-BE49-F238E27FC236}">
                  <a16:creationId xmlns:a16="http://schemas.microsoft.com/office/drawing/2014/main" id="{041DC85F-FF3A-0DC0-F46C-FE8EC2E1AA26}"/>
                </a:ext>
              </a:extLst>
            </p:cNvPr>
            <p:cNvSpPr/>
            <p:nvPr/>
          </p:nvSpPr>
          <p:spPr>
            <a:xfrm>
              <a:off x="6134904" y="4776694"/>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funcC</a:t>
              </a:r>
              <a:r>
                <a:rPr lang="en-US" dirty="0"/>
                <a:t>() </a:t>
              </a:r>
              <a:r>
                <a:rPr lang="en-US" dirty="0" err="1"/>
                <a:t>fp</a:t>
              </a:r>
              <a:endParaRPr lang="en-US" dirty="0"/>
            </a:p>
          </p:txBody>
        </p:sp>
        <p:sp>
          <p:nvSpPr>
            <p:cNvPr id="149" name="TextBox 148">
              <a:extLst>
                <a:ext uri="{FF2B5EF4-FFF2-40B4-BE49-F238E27FC236}">
                  <a16:creationId xmlns:a16="http://schemas.microsoft.com/office/drawing/2014/main" id="{DB249965-B0DA-9413-AB59-175FBC3ABC62}"/>
                </a:ext>
              </a:extLst>
            </p:cNvPr>
            <p:cNvSpPr txBox="1"/>
            <p:nvPr/>
          </p:nvSpPr>
          <p:spPr>
            <a:xfrm>
              <a:off x="5054587" y="4645765"/>
              <a:ext cx="941283" cy="369332"/>
            </a:xfrm>
            <a:prstGeom prst="rect">
              <a:avLst/>
            </a:prstGeom>
            <a:noFill/>
          </p:spPr>
          <p:txBody>
            <a:bodyPr wrap="none" rtlCol="0">
              <a:spAutoFit/>
            </a:bodyPr>
            <a:lstStyle/>
            <a:p>
              <a:r>
                <a:rPr lang="en-US" dirty="0" err="1"/>
                <a:t>funcD</a:t>
              </a:r>
              <a:r>
                <a:rPr lang="en-US" dirty="0"/>
                <a:t>()</a:t>
              </a:r>
            </a:p>
          </p:txBody>
        </p:sp>
        <p:sp>
          <p:nvSpPr>
            <p:cNvPr id="150" name="Left Brace 149">
              <a:extLst>
                <a:ext uri="{FF2B5EF4-FFF2-40B4-BE49-F238E27FC236}">
                  <a16:creationId xmlns:a16="http://schemas.microsoft.com/office/drawing/2014/main" id="{7B9679BF-8165-2B96-B5AD-5F58A0109B3D}"/>
                </a:ext>
              </a:extLst>
            </p:cNvPr>
            <p:cNvSpPr/>
            <p:nvPr/>
          </p:nvSpPr>
          <p:spPr>
            <a:xfrm>
              <a:off x="5873371" y="4492800"/>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6C3EE8F8-F2E0-69AF-AB8C-A5C08C62F9DC}"/>
                </a:ext>
              </a:extLst>
            </p:cNvPr>
            <p:cNvCxnSpPr>
              <a:cxnSpLocks/>
            </p:cNvCxnSpPr>
            <p:nvPr/>
          </p:nvCxnSpPr>
          <p:spPr>
            <a:xfrm>
              <a:off x="7682184" y="4950619"/>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85844FA-0D0E-34C1-A00E-287EA6DD0215}"/>
                </a:ext>
              </a:extLst>
            </p:cNvPr>
            <p:cNvCxnSpPr>
              <a:cxnSpLocks/>
            </p:cNvCxnSpPr>
            <p:nvPr/>
          </p:nvCxnSpPr>
          <p:spPr>
            <a:xfrm flipH="1" flipV="1">
              <a:off x="8258173" y="4374263"/>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35C4CF4-D528-046F-602B-85D58BA1CBEB}"/>
                </a:ext>
              </a:extLst>
            </p:cNvPr>
            <p:cNvCxnSpPr>
              <a:cxnSpLocks/>
            </p:cNvCxnSpPr>
            <p:nvPr/>
          </p:nvCxnSpPr>
          <p:spPr>
            <a:xfrm>
              <a:off x="7682182" y="4374263"/>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028A3A28-1B71-08D9-F505-F523F8CBD91A}"/>
              </a:ext>
            </a:extLst>
          </p:cNvPr>
          <p:cNvGrpSpPr/>
          <p:nvPr/>
        </p:nvGrpSpPr>
        <p:grpSpPr>
          <a:xfrm>
            <a:off x="6813708" y="5190339"/>
            <a:ext cx="3203588" cy="846886"/>
            <a:chOff x="5054587" y="3658592"/>
            <a:chExt cx="3203588" cy="846886"/>
          </a:xfrm>
        </p:grpSpPr>
        <p:sp>
          <p:nvSpPr>
            <p:cNvPr id="155" name="Left Brace 154">
              <a:extLst>
                <a:ext uri="{FF2B5EF4-FFF2-40B4-BE49-F238E27FC236}">
                  <a16:creationId xmlns:a16="http://schemas.microsoft.com/office/drawing/2014/main" id="{6624298D-0AC2-1265-DF9B-C3F5648275BC}"/>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Rectangle 155">
              <a:extLst>
                <a:ext uri="{FF2B5EF4-FFF2-40B4-BE49-F238E27FC236}">
                  <a16:creationId xmlns:a16="http://schemas.microsoft.com/office/drawing/2014/main" id="{E56703FD-7B0C-0A29-79F0-605068963119}"/>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157" name="Rectangle 156">
              <a:extLst>
                <a:ext uri="{FF2B5EF4-FFF2-40B4-BE49-F238E27FC236}">
                  <a16:creationId xmlns:a16="http://schemas.microsoft.com/office/drawing/2014/main" id="{6BC35C8F-19AB-6217-7BDA-94D91E666059}"/>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158" name="TextBox 157">
              <a:extLst>
                <a:ext uri="{FF2B5EF4-FFF2-40B4-BE49-F238E27FC236}">
                  <a16:creationId xmlns:a16="http://schemas.microsoft.com/office/drawing/2014/main" id="{EDF6A936-C430-C8A7-FB70-666DADB8030E}"/>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159" name="Straight Connector 158">
              <a:extLst>
                <a:ext uri="{FF2B5EF4-FFF2-40B4-BE49-F238E27FC236}">
                  <a16:creationId xmlns:a16="http://schemas.microsoft.com/office/drawing/2014/main" id="{8D836AE7-E87C-B312-CF54-FEED859B25B4}"/>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4AEE6CB-FD10-F97D-97F3-00ABFB873D66}"/>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5B4E122-3391-0047-7038-5DC77DD0A523}"/>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EB3D9EC3-7CAC-59D1-5F06-6CA2B1C11777}"/>
              </a:ext>
            </a:extLst>
          </p:cNvPr>
          <p:cNvGrpSpPr/>
          <p:nvPr/>
        </p:nvGrpSpPr>
        <p:grpSpPr>
          <a:xfrm>
            <a:off x="6813708" y="4532325"/>
            <a:ext cx="3203588" cy="858430"/>
            <a:chOff x="5054587" y="3000578"/>
            <a:chExt cx="3203588" cy="858430"/>
          </a:xfrm>
        </p:grpSpPr>
        <p:sp>
          <p:nvSpPr>
            <p:cNvPr id="163" name="Rectangle 162">
              <a:extLst>
                <a:ext uri="{FF2B5EF4-FFF2-40B4-BE49-F238E27FC236}">
                  <a16:creationId xmlns:a16="http://schemas.microsoft.com/office/drawing/2014/main" id="{9C8D4305-8C99-AC65-8C7F-A40A887445DB}"/>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64" name="Rectangle 163">
              <a:extLst>
                <a:ext uri="{FF2B5EF4-FFF2-40B4-BE49-F238E27FC236}">
                  <a16:creationId xmlns:a16="http://schemas.microsoft.com/office/drawing/2014/main" id="{28C4339E-4AD2-E012-1E81-F81F9F495F0C}"/>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65" name="TextBox 164">
              <a:extLst>
                <a:ext uri="{FF2B5EF4-FFF2-40B4-BE49-F238E27FC236}">
                  <a16:creationId xmlns:a16="http://schemas.microsoft.com/office/drawing/2014/main" id="{1A713031-3912-4101-B8B9-9E645A3401C3}"/>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66" name="Left Brace 165">
              <a:extLst>
                <a:ext uri="{FF2B5EF4-FFF2-40B4-BE49-F238E27FC236}">
                  <a16:creationId xmlns:a16="http://schemas.microsoft.com/office/drawing/2014/main" id="{B179B074-432C-20CF-95B9-5DC72830609A}"/>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16290117-5871-B0DF-EF66-2EF5596B2A46}"/>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C551FB3-17BA-2A4E-69B5-A856E46B9E2D}"/>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F295609-EC5B-74E4-F778-563127ACA5A3}"/>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1292EB58-A0F2-1E7F-3DDC-4213D8174079}"/>
              </a:ext>
            </a:extLst>
          </p:cNvPr>
          <p:cNvGrpSpPr/>
          <p:nvPr/>
        </p:nvGrpSpPr>
        <p:grpSpPr>
          <a:xfrm>
            <a:off x="6813708" y="3884202"/>
            <a:ext cx="3203588" cy="860368"/>
            <a:chOff x="5054587" y="2352455"/>
            <a:chExt cx="3203588" cy="860368"/>
          </a:xfrm>
        </p:grpSpPr>
        <p:sp>
          <p:nvSpPr>
            <p:cNvPr id="171" name="Rectangle 170">
              <a:extLst>
                <a:ext uri="{FF2B5EF4-FFF2-40B4-BE49-F238E27FC236}">
                  <a16:creationId xmlns:a16="http://schemas.microsoft.com/office/drawing/2014/main" id="{3222CE56-FB39-F50D-2D86-83ABF56FDCC5}"/>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72" name="Left Brace 171">
              <a:extLst>
                <a:ext uri="{FF2B5EF4-FFF2-40B4-BE49-F238E27FC236}">
                  <a16:creationId xmlns:a16="http://schemas.microsoft.com/office/drawing/2014/main" id="{8479E078-6F96-AA66-E57A-A4575C809FB8}"/>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6953B74D-B7F5-914B-4080-0DCD5B96139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74" name="TextBox 173">
              <a:extLst>
                <a:ext uri="{FF2B5EF4-FFF2-40B4-BE49-F238E27FC236}">
                  <a16:creationId xmlns:a16="http://schemas.microsoft.com/office/drawing/2014/main" id="{722BC711-B042-F2AB-E401-AE06EA35890A}"/>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75" name="Straight Connector 174">
              <a:extLst>
                <a:ext uri="{FF2B5EF4-FFF2-40B4-BE49-F238E27FC236}">
                  <a16:creationId xmlns:a16="http://schemas.microsoft.com/office/drawing/2014/main" id="{7965756E-0D85-5AE1-027A-2989BA5359DA}"/>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5A11AEF-BF31-301D-898B-942046A2F11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1CB2C1-FBDE-6FC8-A0FB-D1BE9CC4E3D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01227E57-49A0-A93F-5740-B5271B201063}"/>
              </a:ext>
            </a:extLst>
          </p:cNvPr>
          <p:cNvSpPr/>
          <p:nvPr/>
        </p:nvSpPr>
        <p:spPr>
          <a:xfrm>
            <a:off x="2457576" y="4023538"/>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79" name="Rectangle 178">
            <a:extLst>
              <a:ext uri="{FF2B5EF4-FFF2-40B4-BE49-F238E27FC236}">
                <a16:creationId xmlns:a16="http://schemas.microsoft.com/office/drawing/2014/main" id="{2B31B47C-45C8-D51F-B907-4EBB74EE7000}"/>
              </a:ext>
            </a:extLst>
          </p:cNvPr>
          <p:cNvSpPr/>
          <p:nvPr/>
        </p:nvSpPr>
        <p:spPr>
          <a:xfrm>
            <a:off x="2457576" y="4346420"/>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80" name="TextBox 179">
            <a:extLst>
              <a:ext uri="{FF2B5EF4-FFF2-40B4-BE49-F238E27FC236}">
                <a16:creationId xmlns:a16="http://schemas.microsoft.com/office/drawing/2014/main" id="{899FEE1B-9A21-F5CE-5317-CE9F5FB0606C}"/>
              </a:ext>
            </a:extLst>
          </p:cNvPr>
          <p:cNvSpPr txBox="1"/>
          <p:nvPr/>
        </p:nvSpPr>
        <p:spPr>
          <a:xfrm>
            <a:off x="1346028" y="4150959"/>
            <a:ext cx="838691" cy="369332"/>
          </a:xfrm>
          <a:prstGeom prst="rect">
            <a:avLst/>
          </a:prstGeom>
          <a:noFill/>
        </p:spPr>
        <p:txBody>
          <a:bodyPr wrap="none" rtlCol="0">
            <a:spAutoFit/>
          </a:bodyPr>
          <a:lstStyle/>
          <a:p>
            <a:r>
              <a:rPr lang="en-US" dirty="0"/>
              <a:t>main()</a:t>
            </a:r>
          </a:p>
        </p:txBody>
      </p:sp>
      <p:sp>
        <p:nvSpPr>
          <p:cNvPr id="181" name="Left Brace 180">
            <a:extLst>
              <a:ext uri="{FF2B5EF4-FFF2-40B4-BE49-F238E27FC236}">
                <a16:creationId xmlns:a16="http://schemas.microsoft.com/office/drawing/2014/main" id="{31959005-7916-78BE-BA60-CFD47BB4B472}"/>
              </a:ext>
            </a:extLst>
          </p:cNvPr>
          <p:cNvSpPr/>
          <p:nvPr/>
        </p:nvSpPr>
        <p:spPr>
          <a:xfrm>
            <a:off x="2148462" y="4023538"/>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2" name="Group 181">
            <a:extLst>
              <a:ext uri="{FF2B5EF4-FFF2-40B4-BE49-F238E27FC236}">
                <a16:creationId xmlns:a16="http://schemas.microsoft.com/office/drawing/2014/main" id="{E49CCC03-5BC4-FC26-9F5D-1F2DF5F54E06}"/>
              </a:ext>
            </a:extLst>
          </p:cNvPr>
          <p:cNvGrpSpPr/>
          <p:nvPr/>
        </p:nvGrpSpPr>
        <p:grpSpPr>
          <a:xfrm>
            <a:off x="1377259" y="5150016"/>
            <a:ext cx="3203588" cy="858430"/>
            <a:chOff x="5054587" y="3000578"/>
            <a:chExt cx="3203588" cy="858430"/>
          </a:xfrm>
        </p:grpSpPr>
        <p:sp>
          <p:nvSpPr>
            <p:cNvPr id="183" name="Rectangle 182">
              <a:extLst>
                <a:ext uri="{FF2B5EF4-FFF2-40B4-BE49-F238E27FC236}">
                  <a16:creationId xmlns:a16="http://schemas.microsoft.com/office/drawing/2014/main" id="{F4C3E0BE-C5CD-53AC-1C82-E300CF87D08F}"/>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84" name="Rectangle 183">
              <a:extLst>
                <a:ext uri="{FF2B5EF4-FFF2-40B4-BE49-F238E27FC236}">
                  <a16:creationId xmlns:a16="http://schemas.microsoft.com/office/drawing/2014/main" id="{8DDB1A1A-E5AF-D627-19CA-80D16E9ACDA0}"/>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85" name="TextBox 184">
              <a:extLst>
                <a:ext uri="{FF2B5EF4-FFF2-40B4-BE49-F238E27FC236}">
                  <a16:creationId xmlns:a16="http://schemas.microsoft.com/office/drawing/2014/main" id="{7C7E6680-160C-D1BB-1D45-7EDD6AF44C34}"/>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86" name="Left Brace 185">
              <a:extLst>
                <a:ext uri="{FF2B5EF4-FFF2-40B4-BE49-F238E27FC236}">
                  <a16:creationId xmlns:a16="http://schemas.microsoft.com/office/drawing/2014/main" id="{A13188A6-3E59-795E-C736-39CE0071882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D2E42370-6C88-4118-5D7D-AD540CF7D55F}"/>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627724-95D2-D0BD-245C-F9B64F4D3A13}"/>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59CFC7-589F-0C8E-DC11-71796C9EE639}"/>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EFCAA6B4-5F89-7DC4-2B22-2BD0C40E979B}"/>
              </a:ext>
            </a:extLst>
          </p:cNvPr>
          <p:cNvGrpSpPr/>
          <p:nvPr/>
        </p:nvGrpSpPr>
        <p:grpSpPr>
          <a:xfrm>
            <a:off x="1377259" y="4501893"/>
            <a:ext cx="3203588" cy="860368"/>
            <a:chOff x="5054587" y="2352455"/>
            <a:chExt cx="3203588" cy="860368"/>
          </a:xfrm>
        </p:grpSpPr>
        <p:sp>
          <p:nvSpPr>
            <p:cNvPr id="191" name="Rectangle 190">
              <a:extLst>
                <a:ext uri="{FF2B5EF4-FFF2-40B4-BE49-F238E27FC236}">
                  <a16:creationId xmlns:a16="http://schemas.microsoft.com/office/drawing/2014/main" id="{6AD1A14F-C92E-04BE-68A1-CD3BE158DA0B}"/>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92" name="Left Brace 191">
              <a:extLst>
                <a:ext uri="{FF2B5EF4-FFF2-40B4-BE49-F238E27FC236}">
                  <a16:creationId xmlns:a16="http://schemas.microsoft.com/office/drawing/2014/main" id="{32B1A9FD-43D8-AE26-8795-4DE662D194CC}"/>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3" name="Rectangle 192">
              <a:extLst>
                <a:ext uri="{FF2B5EF4-FFF2-40B4-BE49-F238E27FC236}">
                  <a16:creationId xmlns:a16="http://schemas.microsoft.com/office/drawing/2014/main" id="{DFD05EA7-8269-2F43-249C-9FE06D594C55}"/>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94" name="TextBox 193">
              <a:extLst>
                <a:ext uri="{FF2B5EF4-FFF2-40B4-BE49-F238E27FC236}">
                  <a16:creationId xmlns:a16="http://schemas.microsoft.com/office/drawing/2014/main" id="{69277ECA-F35D-366C-0BE0-2A293BA52334}"/>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95" name="Straight Connector 194">
              <a:extLst>
                <a:ext uri="{FF2B5EF4-FFF2-40B4-BE49-F238E27FC236}">
                  <a16:creationId xmlns:a16="http://schemas.microsoft.com/office/drawing/2014/main" id="{66044DC6-C2B3-BF64-2720-1C12CEA6D9D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538CD35-004B-3351-7239-4161C015918A}"/>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439B6A3-042C-B039-AF9C-DF587778550F}"/>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207EF10-4928-3B17-ACA0-9E5E3C5EE759}"/>
              </a:ext>
            </a:extLst>
          </p:cNvPr>
          <p:cNvGrpSpPr/>
          <p:nvPr/>
        </p:nvGrpSpPr>
        <p:grpSpPr>
          <a:xfrm>
            <a:off x="4004854" y="5361859"/>
            <a:ext cx="1196361" cy="807958"/>
            <a:chOff x="7681193" y="1932227"/>
            <a:chExt cx="1196361" cy="807958"/>
          </a:xfrm>
        </p:grpSpPr>
        <p:sp>
          <p:nvSpPr>
            <p:cNvPr id="199" name="TextBox 198">
              <a:extLst>
                <a:ext uri="{FF2B5EF4-FFF2-40B4-BE49-F238E27FC236}">
                  <a16:creationId xmlns:a16="http://schemas.microsoft.com/office/drawing/2014/main" id="{03FE0857-BAD5-71FE-DFE2-7D357AB7E198}"/>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0" name="Left Arrow 199">
              <a:extLst>
                <a:ext uri="{FF2B5EF4-FFF2-40B4-BE49-F238E27FC236}">
                  <a16:creationId xmlns:a16="http://schemas.microsoft.com/office/drawing/2014/main" id="{3E2F9A12-C68A-6989-BF1D-73FEC36195D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B0A48D2A-8A5D-9E09-2039-8545A87AA30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2" name="Left Arrow 201">
              <a:extLst>
                <a:ext uri="{FF2B5EF4-FFF2-40B4-BE49-F238E27FC236}">
                  <a16:creationId xmlns:a16="http://schemas.microsoft.com/office/drawing/2014/main" id="{D5D56F53-4C53-99DA-623E-70D6EEE2BBA0}"/>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1572DDF-0C15-FFA0-4CF9-F07020DDF22C}"/>
              </a:ext>
            </a:extLst>
          </p:cNvPr>
          <p:cNvGrpSpPr/>
          <p:nvPr/>
        </p:nvGrpSpPr>
        <p:grpSpPr>
          <a:xfrm>
            <a:off x="9349051" y="2573884"/>
            <a:ext cx="1196361" cy="807958"/>
            <a:chOff x="7681193" y="1932227"/>
            <a:chExt cx="1196361" cy="807958"/>
          </a:xfrm>
        </p:grpSpPr>
        <p:sp>
          <p:nvSpPr>
            <p:cNvPr id="204" name="TextBox 203">
              <a:extLst>
                <a:ext uri="{FF2B5EF4-FFF2-40B4-BE49-F238E27FC236}">
                  <a16:creationId xmlns:a16="http://schemas.microsoft.com/office/drawing/2014/main" id="{FA615728-608D-2CA7-6D9F-A8162A419510}"/>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5" name="Left Arrow 204">
              <a:extLst>
                <a:ext uri="{FF2B5EF4-FFF2-40B4-BE49-F238E27FC236}">
                  <a16:creationId xmlns:a16="http://schemas.microsoft.com/office/drawing/2014/main" id="{B92684BF-7E76-50C5-28B4-9C87F9D8331B}"/>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DB22FD3E-37E2-FFA6-D3B3-1A16F914295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7" name="Left Arrow 206">
              <a:extLst>
                <a:ext uri="{FF2B5EF4-FFF2-40B4-BE49-F238E27FC236}">
                  <a16:creationId xmlns:a16="http://schemas.microsoft.com/office/drawing/2014/main" id="{FD4CF61D-0AE3-0169-DF2C-92DD0E645C0F}"/>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621DBCC8-E169-A52D-57E6-7275D65372EE}"/>
              </a:ext>
            </a:extLst>
          </p:cNvPr>
          <p:cNvSpPr/>
          <p:nvPr/>
        </p:nvSpPr>
        <p:spPr>
          <a:xfrm>
            <a:off x="7800720" y="55428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09" name="Rectangle 208">
            <a:extLst>
              <a:ext uri="{FF2B5EF4-FFF2-40B4-BE49-F238E27FC236}">
                <a16:creationId xmlns:a16="http://schemas.microsoft.com/office/drawing/2014/main" id="{F78637F8-7CA5-E346-1CE4-A09DB37CDEFE}"/>
              </a:ext>
            </a:extLst>
          </p:cNvPr>
          <p:cNvSpPr/>
          <p:nvPr/>
        </p:nvSpPr>
        <p:spPr>
          <a:xfrm>
            <a:off x="7800720" y="87716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10" name="TextBox 209">
            <a:extLst>
              <a:ext uri="{FF2B5EF4-FFF2-40B4-BE49-F238E27FC236}">
                <a16:creationId xmlns:a16="http://schemas.microsoft.com/office/drawing/2014/main" id="{DB317C68-62C8-F2BC-F0D8-06CE390FAED7}"/>
              </a:ext>
            </a:extLst>
          </p:cNvPr>
          <p:cNvSpPr txBox="1"/>
          <p:nvPr/>
        </p:nvSpPr>
        <p:spPr>
          <a:xfrm>
            <a:off x="6689172" y="681707"/>
            <a:ext cx="838691" cy="369332"/>
          </a:xfrm>
          <a:prstGeom prst="rect">
            <a:avLst/>
          </a:prstGeom>
          <a:noFill/>
        </p:spPr>
        <p:txBody>
          <a:bodyPr wrap="none" rtlCol="0">
            <a:spAutoFit/>
          </a:bodyPr>
          <a:lstStyle/>
          <a:p>
            <a:r>
              <a:rPr lang="en-US" dirty="0"/>
              <a:t>main()</a:t>
            </a:r>
          </a:p>
        </p:txBody>
      </p:sp>
      <p:sp>
        <p:nvSpPr>
          <p:cNvPr id="211" name="Left Brace 210">
            <a:extLst>
              <a:ext uri="{FF2B5EF4-FFF2-40B4-BE49-F238E27FC236}">
                <a16:creationId xmlns:a16="http://schemas.microsoft.com/office/drawing/2014/main" id="{8EBBD9F3-801F-1C52-5BD4-66DC330E2C8A}"/>
              </a:ext>
            </a:extLst>
          </p:cNvPr>
          <p:cNvSpPr/>
          <p:nvPr/>
        </p:nvSpPr>
        <p:spPr>
          <a:xfrm>
            <a:off x="7491606" y="55428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0" name="Group 219">
            <a:extLst>
              <a:ext uri="{FF2B5EF4-FFF2-40B4-BE49-F238E27FC236}">
                <a16:creationId xmlns:a16="http://schemas.microsoft.com/office/drawing/2014/main" id="{ADB417E3-6866-A8CB-F852-DAEFECB9D185}"/>
              </a:ext>
            </a:extLst>
          </p:cNvPr>
          <p:cNvGrpSpPr/>
          <p:nvPr/>
        </p:nvGrpSpPr>
        <p:grpSpPr>
          <a:xfrm>
            <a:off x="6720403" y="2338778"/>
            <a:ext cx="3203588" cy="846886"/>
            <a:chOff x="5054587" y="3658592"/>
            <a:chExt cx="3203588" cy="846886"/>
          </a:xfrm>
        </p:grpSpPr>
        <p:sp>
          <p:nvSpPr>
            <p:cNvPr id="221" name="Left Brace 220">
              <a:extLst>
                <a:ext uri="{FF2B5EF4-FFF2-40B4-BE49-F238E27FC236}">
                  <a16:creationId xmlns:a16="http://schemas.microsoft.com/office/drawing/2014/main" id="{6E0FDEA8-D3C9-2CCF-D9EF-3B370AB9D52E}"/>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Rectangle 221">
              <a:extLst>
                <a:ext uri="{FF2B5EF4-FFF2-40B4-BE49-F238E27FC236}">
                  <a16:creationId xmlns:a16="http://schemas.microsoft.com/office/drawing/2014/main" id="{132A4D50-D252-22F7-E4CC-7C30CBBB2871}"/>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223" name="Rectangle 222">
              <a:extLst>
                <a:ext uri="{FF2B5EF4-FFF2-40B4-BE49-F238E27FC236}">
                  <a16:creationId xmlns:a16="http://schemas.microsoft.com/office/drawing/2014/main" id="{BE71BF0D-9116-F018-9184-15F0C2089855}"/>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224" name="TextBox 223">
              <a:extLst>
                <a:ext uri="{FF2B5EF4-FFF2-40B4-BE49-F238E27FC236}">
                  <a16:creationId xmlns:a16="http://schemas.microsoft.com/office/drawing/2014/main" id="{8334E73F-04C0-DF23-E9CC-B59014F4EAF5}"/>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225" name="Straight Connector 224">
              <a:extLst>
                <a:ext uri="{FF2B5EF4-FFF2-40B4-BE49-F238E27FC236}">
                  <a16:creationId xmlns:a16="http://schemas.microsoft.com/office/drawing/2014/main" id="{58AB7F78-7097-785B-7C61-03FE825D1837}"/>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F273718-F177-243A-55FB-E9E36302BEA4}"/>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543152F-4353-31B6-84BB-E08C1A0271E0}"/>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D64A7EE-5E75-65BE-6102-3F46CB555456}"/>
              </a:ext>
            </a:extLst>
          </p:cNvPr>
          <p:cNvGrpSpPr/>
          <p:nvPr/>
        </p:nvGrpSpPr>
        <p:grpSpPr>
          <a:xfrm>
            <a:off x="6720403" y="1680764"/>
            <a:ext cx="3203588" cy="858430"/>
            <a:chOff x="5054587" y="3000578"/>
            <a:chExt cx="3203588" cy="858430"/>
          </a:xfrm>
        </p:grpSpPr>
        <p:sp>
          <p:nvSpPr>
            <p:cNvPr id="229" name="Rectangle 228">
              <a:extLst>
                <a:ext uri="{FF2B5EF4-FFF2-40B4-BE49-F238E27FC236}">
                  <a16:creationId xmlns:a16="http://schemas.microsoft.com/office/drawing/2014/main" id="{0C696FEA-4814-C756-F4DF-0DEC6A2B9926}"/>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230" name="Rectangle 229">
              <a:extLst>
                <a:ext uri="{FF2B5EF4-FFF2-40B4-BE49-F238E27FC236}">
                  <a16:creationId xmlns:a16="http://schemas.microsoft.com/office/drawing/2014/main" id="{C59D469C-2BB1-60F8-99FF-20328E904503}"/>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231" name="TextBox 230">
              <a:extLst>
                <a:ext uri="{FF2B5EF4-FFF2-40B4-BE49-F238E27FC236}">
                  <a16:creationId xmlns:a16="http://schemas.microsoft.com/office/drawing/2014/main" id="{09549723-5B8F-953F-B390-558A095B77FC}"/>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232" name="Left Brace 231">
              <a:extLst>
                <a:ext uri="{FF2B5EF4-FFF2-40B4-BE49-F238E27FC236}">
                  <a16:creationId xmlns:a16="http://schemas.microsoft.com/office/drawing/2014/main" id="{3D67572C-28F8-E9E7-1D53-64F63BAEEDB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35958CAA-6C8B-4642-493A-33174E3EDCC5}"/>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2305D7-C4FF-8179-BEC5-9EE9DCAB66A0}"/>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FF9391-1E33-A77E-F90E-4DF9668CD2C8}"/>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88670E2D-B2A7-0B3E-8577-F78F38552748}"/>
              </a:ext>
            </a:extLst>
          </p:cNvPr>
          <p:cNvGrpSpPr/>
          <p:nvPr/>
        </p:nvGrpSpPr>
        <p:grpSpPr>
          <a:xfrm>
            <a:off x="6720403" y="1032641"/>
            <a:ext cx="3203588" cy="860368"/>
            <a:chOff x="5054587" y="2352455"/>
            <a:chExt cx="3203588" cy="860368"/>
          </a:xfrm>
        </p:grpSpPr>
        <p:sp>
          <p:nvSpPr>
            <p:cNvPr id="237" name="Rectangle 236">
              <a:extLst>
                <a:ext uri="{FF2B5EF4-FFF2-40B4-BE49-F238E27FC236}">
                  <a16:creationId xmlns:a16="http://schemas.microsoft.com/office/drawing/2014/main" id="{0707BDDE-2065-4EAE-C06E-F50EBB5DCFEC}"/>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238" name="Left Brace 237">
              <a:extLst>
                <a:ext uri="{FF2B5EF4-FFF2-40B4-BE49-F238E27FC236}">
                  <a16:creationId xmlns:a16="http://schemas.microsoft.com/office/drawing/2014/main" id="{EF639A6A-0BA2-75A5-FF80-B238A44EDE86}"/>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9" name="Rectangle 238">
              <a:extLst>
                <a:ext uri="{FF2B5EF4-FFF2-40B4-BE49-F238E27FC236}">
                  <a16:creationId xmlns:a16="http://schemas.microsoft.com/office/drawing/2014/main" id="{CB843EA5-686B-B0F4-8B62-6851F8A5D72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240" name="TextBox 239">
              <a:extLst>
                <a:ext uri="{FF2B5EF4-FFF2-40B4-BE49-F238E27FC236}">
                  <a16:creationId xmlns:a16="http://schemas.microsoft.com/office/drawing/2014/main" id="{472C7187-9025-6E8D-E1FD-2FFF59BBDA95}"/>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241" name="Straight Connector 240">
              <a:extLst>
                <a:ext uri="{FF2B5EF4-FFF2-40B4-BE49-F238E27FC236}">
                  <a16:creationId xmlns:a16="http://schemas.microsoft.com/office/drawing/2014/main" id="{663F5C97-59C8-359E-85BB-68E15AED1365}"/>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C8C9B0A-8F5E-575C-F33C-F82B274D44D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E2FCBD-2BF3-3F80-322C-099652CEBFF3}"/>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244" name="TextBox 243">
            <a:extLst>
              <a:ext uri="{FF2B5EF4-FFF2-40B4-BE49-F238E27FC236}">
                <a16:creationId xmlns:a16="http://schemas.microsoft.com/office/drawing/2014/main" id="{763E9C81-2E4C-0914-F9C5-58BFB2A977A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8994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282011" y="4137117"/>
            <a:ext cx="11724830" cy="2425048"/>
          </a:xfrm>
          <a:solidFill>
            <a:schemeClr val="accent4">
              <a:lumMod val="20000"/>
              <a:lumOff val="80000"/>
            </a:schemeClr>
          </a:solidFill>
          <a:ln>
            <a:solidFill>
              <a:srgbClr val="0070C0"/>
            </a:solidFill>
          </a:ln>
        </p:spPr>
        <p:txBody>
          <a:bodyPr/>
          <a:lstStyle/>
          <a:p>
            <a:pPr marL="342900" indent="-342900">
              <a:lnSpc>
                <a:spcPct val="100000"/>
              </a:lnSpc>
              <a:defRPr/>
            </a:pPr>
            <a:r>
              <a:rPr lang="en-US" sz="1800" kern="0" dirty="0">
                <a:ea typeface="ＭＳ Ｐゴシック" charset="0"/>
                <a:cs typeface="Courier New" panose="02070309020205020404" pitchFamily="49" charset="0"/>
              </a:rPr>
              <a:t>Any value you have in a </a:t>
            </a:r>
            <a:r>
              <a:rPr lang="en-US" sz="1800" kern="0" dirty="0">
                <a:solidFill>
                  <a:srgbClr val="0070C0"/>
                </a:solidFill>
                <a:ea typeface="ＭＳ Ｐゴシック" charset="0"/>
                <a:cs typeface="Courier New" panose="02070309020205020404" pitchFamily="49" charset="0"/>
              </a:rPr>
              <a:t>preserved register before a function call </a:t>
            </a:r>
            <a:r>
              <a:rPr lang="en-US" sz="1800" b="1" kern="0" dirty="0">
                <a:ea typeface="ＭＳ Ｐゴシック" charset="0"/>
                <a:cs typeface="Courier New" panose="02070309020205020404" pitchFamily="49" charset="0"/>
              </a:rPr>
              <a:t>will still be there after the function returns</a:t>
            </a:r>
            <a:r>
              <a:rPr lang="en-US" sz="1800" kern="0" dirty="0">
                <a:ea typeface="ＭＳ Ｐゴシック" charset="0"/>
                <a:cs typeface="Courier New" panose="02070309020205020404" pitchFamily="49" charset="0"/>
              </a:rPr>
              <a:t> </a:t>
            </a:r>
          </a:p>
          <a:p>
            <a:pPr marL="342900" indent="-342900">
              <a:lnSpc>
                <a:spcPct val="100000"/>
              </a:lnSpc>
              <a:defRPr/>
            </a:pPr>
            <a:r>
              <a:rPr lang="en-US" sz="18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18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Save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value contained in the register </a:t>
            </a:r>
            <a:r>
              <a:rPr lang="en-US" sz="1800" kern="0" dirty="0">
                <a:ea typeface="ＭＳ Ｐゴシック" charset="0"/>
                <a:cs typeface="Courier New" panose="02070309020205020404" pitchFamily="49" charset="0"/>
              </a:rPr>
              <a:t>at </a:t>
            </a:r>
            <a:r>
              <a:rPr lang="en-US" sz="18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18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Restore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original saved value </a:t>
            </a:r>
            <a:r>
              <a:rPr lang="en-US" sz="1800" kern="0" dirty="0">
                <a:ea typeface="ＭＳ Ｐゴシック" charset="0"/>
                <a:cs typeface="Courier New" panose="02070309020205020404" pitchFamily="49" charset="0"/>
              </a:rPr>
              <a:t>to the register at </a:t>
            </a:r>
            <a:r>
              <a:rPr lang="en-US" sz="1800" kern="0" dirty="0">
                <a:solidFill>
                  <a:srgbClr val="0070C0"/>
                </a:solidFill>
                <a:ea typeface="ＭＳ Ｐゴシック" charset="0"/>
                <a:cs typeface="Courier New" panose="02070309020205020404" pitchFamily="49" charset="0"/>
              </a:rPr>
              <a:t>function exit </a:t>
            </a:r>
            <a:r>
              <a:rPr lang="en-US" sz="18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Registers: Requirements for Use </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90120"/>
            <a:ext cx="4491138" cy="1370945"/>
            <a:chOff x="1136348" y="1221484"/>
            <a:chExt cx="4491138" cy="1370945"/>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1792462" y="1221484"/>
              <a:ext cx="2632452" cy="461665"/>
            </a:xfrm>
            <a:prstGeom prst="rect">
              <a:avLst/>
            </a:prstGeom>
            <a:noFill/>
          </p:spPr>
          <p:txBody>
            <a:bodyPr wrap="none" rtlCol="0">
              <a:spAutoFit/>
            </a:bodyPr>
            <a:lstStyle/>
            <a:p>
              <a:r>
                <a:rPr lang="en-US" sz="2400" dirty="0">
                  <a:solidFill>
                    <a:srgbClr val="0070C0"/>
                  </a:solidFill>
                </a:rPr>
                <a:t>Single Byte (char)</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7"/>
            <a:ext cx="4499972" cy="1281581"/>
            <a:chOff x="1118201" y="3049065"/>
            <a:chExt cx="4499972" cy="1281581"/>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1447755" y="3049065"/>
              <a:ext cx="3318537" cy="461665"/>
            </a:xfrm>
            <a:prstGeom prst="rect">
              <a:avLst/>
            </a:prstGeom>
            <a:noFill/>
          </p:spPr>
          <p:txBody>
            <a:bodyPr wrap="none" rtlCol="0">
              <a:spAutoFit/>
            </a:bodyPr>
            <a:lstStyle/>
            <a:p>
              <a:r>
                <a:rPr lang="en-US" sz="2400" dirty="0">
                  <a:solidFill>
                    <a:srgbClr val="0070C0"/>
                  </a:solidFill>
                </a:rPr>
                <a:t>Single Halfword (short)</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018760"/>
            <a:ext cx="4481825" cy="1289884"/>
            <a:chOff x="1136348" y="5062828"/>
            <a:chExt cx="4481825" cy="1289884"/>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1858226" y="5062828"/>
              <a:ext cx="3498907" cy="461665"/>
            </a:xfrm>
            <a:prstGeom prst="rect">
              <a:avLst/>
            </a:prstGeom>
            <a:noFill/>
          </p:spPr>
          <p:txBody>
            <a:bodyPr wrap="none" rtlCol="0">
              <a:spAutoFit/>
            </a:bodyPr>
            <a:lstStyle/>
            <a:p>
              <a:r>
                <a:rPr lang="en-US" sz="2400" dirty="0">
                  <a:solidFill>
                    <a:srgbClr val="0070C0"/>
                  </a:solidFill>
                </a:rPr>
                <a:t>Full Word (int or pointer)</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FAC98D0-3C3F-06D2-BFEA-57FE378F5BB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222006" y="2765448"/>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1600" i="1" dirty="0">
                <a:solidFill>
                  <a:srgbClr val="2C895B"/>
                </a:solidFill>
                <a:latin typeface="Consolas" panose="020B0609020204030204" pitchFamily="49" charset="0"/>
                <a:ea typeface="CMU Bright" panose="02000603000000000000" pitchFamily="2" charset="0"/>
                <a:cs typeface="Consolas" panose="020B0609020204030204" pitchFamily="49" charset="0"/>
              </a:rPr>
              <a:t>// from </a:t>
            </a:r>
            <a:r>
              <a:rPr lang="en-US" sz="1600" i="1" dirty="0" err="1">
                <a:solidFill>
                  <a:srgbClr val="2C895B"/>
                </a:solidFill>
                <a:latin typeface="Consolas" panose="020B0609020204030204" pitchFamily="49" charset="0"/>
                <a:ea typeface="CMU Bright" panose="02000603000000000000" pitchFamily="2" charset="0"/>
                <a:cs typeface="Consolas" panose="020B0609020204030204" pitchFamily="49" charset="0"/>
              </a:rPr>
              <a:t>libc</a:t>
            </a:r>
            <a:endParaRPr lang="en-US" sz="2000" i="1" dirty="0">
              <a:solidFill>
                <a:srgbClr val="2C895B"/>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stderr:</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nvGraphicFramePr>
        <p:xfrm>
          <a:off x="261431" y="1072549"/>
          <a:ext cx="7835364" cy="5003091"/>
        </p:xfrm>
        <a:graphic>
          <a:graphicData uri="http://schemas.openxmlformats.org/drawingml/2006/table">
            <a:tbl>
              <a:tblPr firstRow="1" firstCol="1" bandRow="1"/>
              <a:tblGrid>
                <a:gridCol w="820848">
                  <a:extLst>
                    <a:ext uri="{9D8B030D-6E8A-4147-A177-3AD203B41FA5}">
                      <a16:colId xmlns:a16="http://schemas.microsoft.com/office/drawing/2014/main" val="20000"/>
                    </a:ext>
                  </a:extLst>
                </a:gridCol>
                <a:gridCol w="2310313">
                  <a:extLst>
                    <a:ext uri="{9D8B030D-6E8A-4147-A177-3AD203B41FA5}">
                      <a16:colId xmlns:a16="http://schemas.microsoft.com/office/drawing/2014/main" val="20002"/>
                    </a:ext>
                  </a:extLst>
                </a:gridCol>
                <a:gridCol w="2533880">
                  <a:extLst>
                    <a:ext uri="{9D8B030D-6E8A-4147-A177-3AD203B41FA5}">
                      <a16:colId xmlns:a16="http://schemas.microsoft.com/office/drawing/2014/main" val="1489637881"/>
                    </a:ext>
                  </a:extLst>
                </a:gridCol>
                <a:gridCol w="2170323">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 (</a:t>
                      </a:r>
                      <a:r>
                        <a:rPr lang="en-US" sz="1600" b="1" i="1" dirty="0" err="1">
                          <a:solidFill>
                            <a:schemeClr val="bg1"/>
                          </a:solidFill>
                          <a:effectLst/>
                          <a:latin typeface="+mj-lt"/>
                          <a:ea typeface="Calibri"/>
                          <a:cs typeface="Calibri"/>
                        </a:rPr>
                        <a:t>lside</a:t>
                      </a:r>
                      <a:r>
                        <a:rPr lang="en-US" sz="1600" b="1" i="1" dirty="0">
                          <a:solidFill>
                            <a:schemeClr val="bg1"/>
                          </a:solidFill>
                          <a:effectLst/>
                          <a:latin typeface="+mj-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 (</a:t>
                      </a:r>
                      <a:r>
                        <a:rPr lang="en-US" sz="1600" b="1" i="1" kern="1200" dirty="0" err="1">
                          <a:solidFill>
                            <a:schemeClr val="bg1"/>
                          </a:solidFill>
                          <a:effectLst/>
                          <a:latin typeface="+mn-lt"/>
                          <a:ea typeface="Calibri"/>
                          <a:cs typeface="Calibri"/>
                        </a:rPr>
                        <a:t>rside</a:t>
                      </a:r>
                      <a:r>
                        <a:rPr lang="en-US" sz="1600" b="1" i="1" kern="1200" dirty="0">
                          <a:solidFill>
                            <a:schemeClr val="bg1"/>
                          </a:solidFill>
                          <a:effectLst/>
                          <a:latin typeface="+mn-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a:solidFill>
                            <a:srgbClr val="000000"/>
                          </a:solidFill>
                          <a:effectLst/>
                          <a:latin typeface="Consolas" panose="020B0609020204030204" pitchFamily="49" charset="0"/>
                          <a:ea typeface="Calibri"/>
                          <a:cs typeface="Consolas" panose="020B0609020204030204" pitchFamily="49" charset="0"/>
                        </a:rPr>
                        <a:t>stderr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&lt;do not write unless you really know what you are doing&gt;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
        <p:nvSpPr>
          <p:cNvPr id="3" name="TextBox 2">
            <a:extLst>
              <a:ext uri="{FF2B5EF4-FFF2-40B4-BE49-F238E27FC236}">
                <a16:creationId xmlns:a16="http://schemas.microsoft.com/office/drawing/2014/main" id="{B35CBBCA-4212-F515-EB70-9931C436CCF0}"/>
              </a:ext>
            </a:extLst>
          </p:cNvPr>
          <p:cNvSpPr txBox="1"/>
          <p:nvPr/>
        </p:nvSpPr>
        <p:spPr>
          <a:xfrm>
            <a:off x="1573828" y="6237695"/>
            <a:ext cx="459613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rPr>
              <a:t>stdin, </a:t>
            </a:r>
            <a:r>
              <a:rPr lang="en-US" dirty="0" err="1">
                <a:solidFill>
                  <a:schemeClr val="accent6"/>
                </a:solidFill>
              </a:rPr>
              <a:t>stdout</a:t>
            </a:r>
            <a:r>
              <a:rPr lang="en-US" dirty="0">
                <a:solidFill>
                  <a:schemeClr val="accent6"/>
                </a:solidFill>
              </a:rPr>
              <a:t> and stderr are global variables</a:t>
            </a:r>
          </a:p>
        </p:txBody>
      </p:sp>
      <p:sp>
        <p:nvSpPr>
          <p:cNvPr id="4" name="TextBox 3">
            <a:extLst>
              <a:ext uri="{FF2B5EF4-FFF2-40B4-BE49-F238E27FC236}">
                <a16:creationId xmlns:a16="http://schemas.microsoft.com/office/drawing/2014/main" id="{180CA729-7430-B398-2FCE-8D59AA9D1BE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3930252"/>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(depends on the assembler) </a:t>
            </a:r>
            <a:r>
              <a:rPr lang="en-US" sz="2400" b="1" dirty="0">
                <a:solidFill>
                  <a:srgbClr val="C00000"/>
                </a:solidFill>
              </a:rPr>
              <a:t>local to the file</a:t>
            </a:r>
            <a:endParaRPr lang="en-US" sz="2400" dirty="0">
              <a:solidFill>
                <a:srgbClr val="0070C0"/>
              </a:solidFill>
            </a:endParaRP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1150892" y="402903"/>
            <a:ext cx="10123566" cy="2380385"/>
          </a:xfrm>
          <a:solidFill>
            <a:schemeClr val="accent4">
              <a:lumMod val="20000"/>
              <a:lumOff val="80000"/>
            </a:schemeClr>
          </a:solidFill>
          <a:ln>
            <a:solidFill>
              <a:schemeClr val="accent1"/>
            </a:solidFill>
          </a:ln>
        </p:spPr>
        <p:txBody>
          <a:bodyPr/>
          <a:lstStyle/>
          <a:p>
            <a:pPr>
              <a:lnSpc>
                <a:spcPct val="100000"/>
              </a:lnSpc>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a:t>
            </a:r>
          </a:p>
          <a:p>
            <a:pPr marL="0" indent="0">
              <a:lnSpc>
                <a:spcPct val="100000"/>
              </a:lnSpc>
              <a:buNone/>
            </a:pPr>
            <a:r>
              <a:rPr lang="en-US" sz="1800" b="1" kern="0" dirty="0">
                <a:latin typeface="Courier New" panose="02070309020205020404" pitchFamily="49" charset="0"/>
                <a:ea typeface="ＭＳ Ｐゴシック" charset="0"/>
                <a:cs typeface="Courier New" panose="02070309020205020404" pitchFamily="49" charset="0"/>
              </a:rPr>
              <a:t>	</a:t>
            </a:r>
            <a:r>
              <a:rPr lang="en-US" sz="1800" b="1" kern="0" dirty="0" err="1">
                <a:latin typeface="Courier New" panose="02070309020205020404" pitchFamily="49" charset="0"/>
                <a:ea typeface="ＭＳ Ｐゴシック" charset="0"/>
                <a:cs typeface="Courier New" panose="02070309020205020404" pitchFamily="49" charset="0"/>
              </a:rPr>
              <a:t>fprintf</a:t>
            </a:r>
            <a:r>
              <a:rPr lang="en-US" sz="1800" b="1" kern="0" dirty="0">
                <a:latin typeface="Courier New" panose="02070309020205020404" pitchFamily="49" charset="0"/>
                <a:ea typeface="ＭＳ Ｐゴシック" charset="0"/>
                <a:cs typeface="Courier New" panose="02070309020205020404" pitchFamily="49" charset="0"/>
              </a:rPr>
              <a:t>(stderr, "arg2", arg3, arg4)</a:t>
            </a:r>
          </a:p>
          <a:p>
            <a:pPr>
              <a:lnSpc>
                <a:spcPct val="100000"/>
              </a:lnSpc>
            </a:pPr>
            <a:r>
              <a:rPr lang="en-US" sz="1800" kern="0" dirty="0">
                <a:ea typeface="ＭＳ Ｐゴシック" charset="0"/>
                <a:cs typeface="Courier New" panose="02070309020205020404" pitchFamily="49" charset="0"/>
              </a:rPr>
              <a:t>create a literal string for arg2 which tells </a:t>
            </a:r>
            <a:r>
              <a:rPr lang="en-US" sz="1800" kern="0" dirty="0" err="1">
                <a:ea typeface="ＭＳ Ｐゴシック" charset="0"/>
                <a:cs typeface="Courier New" panose="02070309020205020404" pitchFamily="49" charset="0"/>
              </a:rPr>
              <a:t>f</a:t>
            </a:r>
            <a:r>
              <a:rPr lang="en-US" sz="1800" b="1" kern="0" dirty="0" err="1">
                <a:latin typeface="Courier New" panose="02070309020205020404" pitchFamily="49" charset="0"/>
                <a:ea typeface="ＭＳ Ｐゴシック" charset="0"/>
                <a:cs typeface="Courier New" panose="02070309020205020404" pitchFamily="49" charset="0"/>
              </a:rPr>
              <a:t>printf</a:t>
            </a:r>
            <a:r>
              <a:rPr lang="en-US" sz="1800" b="1" kern="0" dirty="0">
                <a:latin typeface="Courier New" panose="02070309020205020404" pitchFamily="49" charset="0"/>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how to interpret the remaining arguments </a:t>
            </a:r>
          </a:p>
          <a:p>
            <a:pPr>
              <a:lnSpc>
                <a:spcPct val="100000"/>
              </a:lnSpc>
            </a:pPr>
            <a:r>
              <a:rPr lang="en-US" sz="1800" dirty="0">
                <a:solidFill>
                  <a:schemeClr val="accent1"/>
                </a:solidFill>
              </a:rPr>
              <a:t>stdin, </a:t>
            </a:r>
            <a:r>
              <a:rPr lang="en-US" sz="1800" dirty="0" err="1">
                <a:solidFill>
                  <a:schemeClr val="accent1"/>
                </a:solidFill>
              </a:rPr>
              <a:t>stdout</a:t>
            </a:r>
            <a:r>
              <a:rPr lang="en-US" sz="1800" dirty="0">
                <a:solidFill>
                  <a:schemeClr val="accent1"/>
                </a:solidFill>
              </a:rPr>
              <a:t>, stderr </a:t>
            </a:r>
            <a:r>
              <a:rPr lang="en-US" sz="1800" dirty="0"/>
              <a:t>are all </a:t>
            </a:r>
            <a:r>
              <a:rPr lang="en-US" sz="1800" dirty="0">
                <a:solidFill>
                  <a:srgbClr val="00B050"/>
                </a:solidFill>
              </a:rPr>
              <a:t>global variable </a:t>
            </a:r>
            <a:r>
              <a:rPr lang="en-US" sz="1800" dirty="0"/>
              <a:t>and are </a:t>
            </a:r>
            <a:r>
              <a:rPr lang="en-US" sz="1800" dirty="0">
                <a:solidFill>
                  <a:srgbClr val="7030A0"/>
                </a:solidFill>
              </a:rPr>
              <a:t>part of </a:t>
            </a:r>
            <a:r>
              <a:rPr lang="en-US" sz="1800" dirty="0" err="1">
                <a:solidFill>
                  <a:srgbClr val="7030A0"/>
                </a:solidFill>
              </a:rPr>
              <a:t>libc</a:t>
            </a:r>
            <a:endParaRPr lang="en-US" sz="1800" dirty="0">
              <a:solidFill>
                <a:srgbClr val="7030A0"/>
              </a:solidFill>
            </a:endParaRPr>
          </a:p>
          <a:p>
            <a:pPr lvl="1"/>
            <a:r>
              <a:rPr lang="en-US" sz="1800" dirty="0"/>
              <a:t>these </a:t>
            </a:r>
            <a:r>
              <a:rPr lang="en-US" sz="1800" dirty="0">
                <a:solidFill>
                  <a:schemeClr val="accent3"/>
                </a:solidFill>
              </a:rPr>
              <a:t>names are their </a:t>
            </a:r>
            <a:r>
              <a:rPr lang="en-US" sz="1800" dirty="0" err="1">
                <a:solidFill>
                  <a:schemeClr val="accent3"/>
                </a:solidFill>
              </a:rPr>
              <a:t>lside</a:t>
            </a:r>
            <a:r>
              <a:rPr lang="en-US" sz="1800" dirty="0">
                <a:solidFill>
                  <a:schemeClr val="accent3"/>
                </a:solidFill>
              </a:rPr>
              <a:t> (label names) </a:t>
            </a:r>
          </a:p>
          <a:p>
            <a:pPr>
              <a:lnSpc>
                <a:spcPct val="100000"/>
              </a:lnSpc>
            </a:pPr>
            <a:r>
              <a:rPr lang="en-US" sz="1800" dirty="0">
                <a:solidFill>
                  <a:schemeClr val="accent1"/>
                </a:solidFill>
              </a:rPr>
              <a:t>to use </a:t>
            </a:r>
            <a:r>
              <a:rPr lang="en-US" sz="1800" dirty="0"/>
              <a:t>them you must </a:t>
            </a:r>
            <a:r>
              <a:rPr lang="en-US" sz="1800" dirty="0">
                <a:solidFill>
                  <a:srgbClr val="7030A0"/>
                </a:solidFill>
              </a:rPr>
              <a:t>get their </a:t>
            </a:r>
            <a:r>
              <a:rPr lang="en-US" sz="1800" b="1" dirty="0">
                <a:solidFill>
                  <a:srgbClr val="7030A0"/>
                </a:solidFill>
              </a:rPr>
              <a:t>contents</a:t>
            </a:r>
            <a:r>
              <a:rPr lang="en-US" sz="1800" dirty="0">
                <a:solidFill>
                  <a:srgbClr val="7030A0"/>
                </a:solidFill>
              </a:rPr>
              <a:t> to pass to </a:t>
            </a:r>
            <a:r>
              <a:rPr lang="en-US" sz="1800" dirty="0" err="1"/>
              <a:t>fprintf</a:t>
            </a:r>
            <a:r>
              <a:rPr lang="en-US" sz="1800" dirty="0"/>
              <a:t>(), </a:t>
            </a:r>
            <a:r>
              <a:rPr lang="en-US" sz="1800" dirty="0" err="1"/>
              <a:t>fread</a:t>
            </a:r>
            <a:r>
              <a:rPr lang="en-US" sz="1800" dirty="0"/>
              <a:t>(), </a:t>
            </a:r>
            <a:r>
              <a:rPr lang="en-US" sz="1800" dirty="0" err="1"/>
              <a:t>fwrite</a:t>
            </a:r>
            <a:r>
              <a:rPr lang="en-US" sz="1800" dirty="0"/>
              <a:t>()</a:t>
            </a:r>
          </a:p>
        </p:txBody>
      </p:sp>
      <p:sp>
        <p:nvSpPr>
          <p:cNvPr id="15362" name="Title 1"/>
          <p:cNvSpPr>
            <a:spLocks noGrp="1"/>
          </p:cNvSpPr>
          <p:nvPr>
            <p:ph type="title"/>
            <p:custDataLst>
              <p:tags r:id="rId1"/>
            </p:custDataLst>
          </p:nvPr>
        </p:nvSpPr>
        <p:spPr>
          <a:xfrm>
            <a:off x="272375" y="119148"/>
            <a:ext cx="11270579" cy="391196"/>
          </a:xfrm>
        </p:spPr>
        <p:txBody>
          <a:bodyPr/>
          <a:lstStyle/>
          <a:p>
            <a:pPr>
              <a:lnSpc>
                <a:spcPct val="100000"/>
              </a:lnSpc>
            </a:pPr>
            <a:r>
              <a:rPr lang="en-US" altLang="en-US" dirty="0"/>
              <a:t>Example calling </a:t>
            </a:r>
            <a:r>
              <a:rPr lang="en-US" altLang="en-US" dirty="0" err="1"/>
              <a:t>fprintf</a:t>
            </a:r>
            <a:r>
              <a:rPr lang="en-US" alt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147869" y="2819270"/>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.extern </a:t>
            </a:r>
            <a:r>
              <a:rPr lang="en-US" dirty="0" err="1">
                <a:solidFill>
                  <a:srgbClr val="FF0000"/>
                </a:solidFill>
                <a:latin typeface="Consolas" panose="020B0609020204030204" pitchFamily="49" charset="0"/>
                <a:cs typeface="Consolas" panose="020B0609020204030204" pitchFamily="49" charset="0"/>
              </a:rPr>
              <a:t>fprintf</a:t>
            </a:r>
            <a:r>
              <a:rPr lang="en-US" dirty="0">
                <a:solidFill>
                  <a:srgbClr val="FF0000"/>
                </a:solidFill>
                <a:latin typeface="Consolas" panose="020B0609020204030204" pitchFamily="49" charset="0"/>
                <a:cs typeface="Consolas" panose="020B0609020204030204" pitchFamily="49" charset="0"/>
              </a:rPr>
              <a:t>      //declare </a:t>
            </a:r>
            <a:r>
              <a:rPr lang="en-US" dirty="0" err="1">
                <a:solidFill>
                  <a:srgbClr val="FF0000"/>
                </a:solidFill>
                <a:latin typeface="Consolas" panose="020B0609020204030204" pitchFamily="49" charset="0"/>
                <a:cs typeface="Consolas" panose="020B0609020204030204" pitchFamily="49" charset="0"/>
              </a:rPr>
              <a:t>fprintf</a:t>
            </a:r>
            <a:endParaRPr lang="en-US" dirty="0">
              <a:solidFill>
                <a:srgbClr val="FF000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112954" y="4016459"/>
            <a:ext cx="6910350" cy="243863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part of the </a:t>
            </a:r>
            <a:r>
              <a:rPr lang="en-US" sz="1600" dirty="0">
                <a:solidFill>
                  <a:srgbClr val="FF0000"/>
                </a:solidFill>
                <a:latin typeface="Consolas" panose="020B0609020204030204" pitchFamily="49" charset="0"/>
                <a:cs typeface="Consolas" panose="020B0609020204030204" pitchFamily="49" charset="0"/>
              </a:rPr>
              <a:t>text segment </a:t>
            </a:r>
            <a:r>
              <a:rPr lang="en-US" sz="1600" dirty="0">
                <a:latin typeface="Consolas" panose="020B0609020204030204" pitchFamily="49" charset="0"/>
                <a:cs typeface="Consolas" panose="020B0609020204030204" pitchFamily="49" charset="0"/>
              </a:rPr>
              <a:t>below</a:t>
            </a:r>
          </a:p>
          <a:p>
            <a:r>
              <a:rPr lang="en-US" sz="1600" dirty="0">
                <a:solidFill>
                  <a:srgbClr val="0070C0"/>
                </a:solidFill>
                <a:latin typeface="Consolas" panose="020B0609020204030204" pitchFamily="49" charset="0"/>
                <a:cs typeface="Consolas" panose="020B0609020204030204" pitchFamily="49" charset="0"/>
              </a:rPr>
              <a:t>        mov     r2, 2	    </a:t>
            </a:r>
            <a:r>
              <a:rPr lang="en-US" sz="1600" dirty="0">
                <a:solidFill>
                  <a:srgbClr val="00B050"/>
                </a:solidFill>
                <a:latin typeface="Consolas" panose="020B0609020204030204" pitchFamily="49" charset="0"/>
                <a:cs typeface="Consolas" panose="020B0609020204030204" pitchFamily="49" charset="0"/>
              </a:rPr>
              <a:t>// int a = 2;</a:t>
            </a:r>
          </a:p>
          <a:p>
            <a:r>
              <a:rPr lang="en-US" sz="1600" dirty="0">
                <a:solidFill>
                  <a:srgbClr val="0070C0"/>
                </a:solidFill>
                <a:latin typeface="Consolas" panose="020B0609020204030204" pitchFamily="49" charset="0"/>
                <a:cs typeface="Consolas" panose="020B0609020204030204" pitchFamily="49" charset="0"/>
              </a:rPr>
              <a:t>        mov     r3, 3	    </a:t>
            </a:r>
            <a:r>
              <a:rPr lang="en-US" sz="1600" dirty="0">
                <a:solidFill>
                  <a:srgbClr val="00B050"/>
                </a:solidFill>
                <a:latin typeface="Consolas" panose="020B0609020204030204" pitchFamily="49" charset="0"/>
                <a:cs typeface="Consolas" panose="020B0609020204030204" pitchFamily="49" charset="0"/>
              </a:rPr>
              <a:t>// int b = 3;</a:t>
            </a:r>
          </a:p>
          <a:p>
            <a:r>
              <a:rPr lang="en-US" sz="1600" dirty="0">
                <a:solidFill>
                  <a:srgbClr val="0070C0"/>
                </a:solidFill>
                <a:latin typeface="Consolas" panose="020B0609020204030204" pitchFamily="49" charset="0"/>
                <a:cs typeface="Consolas" panose="020B0609020204030204" pitchFamily="49" charset="0"/>
              </a:rPr>
              <a:t>        add     </a:t>
            </a:r>
            <a:r>
              <a:rPr lang="en-US" sz="1600" dirty="0">
                <a:solidFill>
                  <a:srgbClr val="FF0000"/>
                </a:solidFill>
                <a:latin typeface="Consolas" panose="020B0609020204030204" pitchFamily="49" charset="0"/>
                <a:cs typeface="Consolas" panose="020B0609020204030204" pitchFamily="49" charset="0"/>
              </a:rPr>
              <a:t>r2</a:t>
            </a:r>
            <a:r>
              <a:rPr lang="en-US" sz="1600" dirty="0">
                <a:solidFill>
                  <a:srgbClr val="0070C0"/>
                </a:solidFill>
                <a:latin typeface="Consolas" panose="020B0609020204030204" pitchFamily="49" charset="0"/>
                <a:cs typeface="Consolas" panose="020B0609020204030204" pitchFamily="49" charset="0"/>
              </a:rPr>
              <a:t>, r2, r3   </a:t>
            </a:r>
            <a:r>
              <a:rPr lang="en-US" sz="1600" dirty="0">
                <a:solidFill>
                  <a:srgbClr val="00B050"/>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3: </a:t>
            </a:r>
            <a:r>
              <a:rPr lang="en-US" sz="1600" dirty="0">
                <a:solidFill>
                  <a:srgbClr val="00B050"/>
                </a:solidFill>
                <a:latin typeface="Consolas" panose="020B0609020204030204" pitchFamily="49" charset="0"/>
                <a:cs typeface="Consolas" panose="020B0609020204030204" pitchFamily="49" charset="0"/>
              </a:rPr>
              <a:t>int c = a + b;</a:t>
            </a:r>
          </a:p>
          <a:p>
            <a:r>
              <a:rPr lang="en-US" sz="1600" dirty="0">
                <a:solidFill>
                  <a:srgbClr val="00B050"/>
                </a:solidFill>
                <a:latin typeface="Consolas" panose="020B0609020204030204" pitchFamily="49" charset="0"/>
                <a:cs typeface="Consolas" panose="020B06090202040302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ldr</a:t>
            </a:r>
            <a:r>
              <a:rPr lang="en-US" sz="1600" dirty="0">
                <a:solidFill>
                  <a:srgbClr val="C00000"/>
                </a:solidFill>
                <a:latin typeface="Consolas" panose="020B0609020204030204" pitchFamily="49" charset="0"/>
                <a:cs typeface="Consolas" panose="020B0609020204030204" pitchFamily="49" charset="0"/>
              </a:rPr>
              <a:t>     r0, =stderr  // get stderr address</a:t>
            </a:r>
          </a:p>
          <a:p>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ldr</a:t>
            </a:r>
            <a:r>
              <a:rPr lang="en-US" sz="1600" dirty="0">
                <a:solidFill>
                  <a:srgbClr val="C00000"/>
                </a:solidFill>
                <a:latin typeface="Consolas" panose="020B0609020204030204" pitchFamily="49" charset="0"/>
                <a:cs typeface="Consolas" panose="020B0609020204030204" pitchFamily="49" charset="0"/>
              </a:rPr>
              <a:t>     r0, [r0]     //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1:</a:t>
            </a:r>
            <a:r>
              <a:rPr lang="en-US" sz="1600" dirty="0">
                <a:solidFill>
                  <a:srgbClr val="00B050"/>
                </a:solidFill>
                <a:latin typeface="Consolas" panose="020B0609020204030204" pitchFamily="49" charset="0"/>
                <a:cs typeface="Consolas" panose="020B0609020204030204" pitchFamily="49" charset="0"/>
              </a:rPr>
              <a:t> </a:t>
            </a:r>
            <a:r>
              <a:rPr lang="en-US" sz="1600" dirty="0">
                <a:solidFill>
                  <a:srgbClr val="C00000"/>
                </a:solidFill>
                <a:latin typeface="Consolas" panose="020B0609020204030204" pitchFamily="49" charset="0"/>
                <a:cs typeface="Consolas" panose="020B0609020204030204" pitchFamily="49" charset="0"/>
              </a:rPr>
              <a:t>get stderr contents  </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ldr</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r1</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Lfst</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2: </a:t>
            </a:r>
            <a:r>
              <a:rPr lang="en-US" sz="1600" dirty="0">
                <a:solidFill>
                  <a:srgbClr val="0070C0"/>
                </a:solidFill>
                <a:latin typeface="Consolas" panose="020B0609020204030204" pitchFamily="49" charset="0"/>
                <a:cs typeface="Consolas" panose="020B0609020204030204" pitchFamily="49" charset="0"/>
              </a:rPr>
              <a:t>=literal address</a:t>
            </a:r>
          </a:p>
          <a:p>
            <a:r>
              <a:rPr lang="en-US" sz="1600" dirty="0">
                <a:solidFill>
                  <a:srgbClr val="0070C0"/>
                </a:solidFill>
                <a:latin typeface="Consolas" panose="020B0609020204030204" pitchFamily="49" charset="0"/>
                <a:cs typeface="Consolas" panose="020B0609020204030204" pitchFamily="49" charset="0"/>
              </a:rPr>
              <a:t>        bl	 </a:t>
            </a:r>
            <a:r>
              <a:rPr lang="en-US" sz="1600" dirty="0" err="1">
                <a:solidFill>
                  <a:srgbClr val="0070C0"/>
                </a:solidFill>
                <a:latin typeface="Consolas" panose="020B0609020204030204" pitchFamily="49" charset="0"/>
                <a:cs typeface="Consolas" panose="020B0609020204030204" pitchFamily="49" charset="0"/>
              </a:rPr>
              <a:t>fprintf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146361" y="2851883"/>
            <a:ext cx="3901913" cy="389548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fprintf</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stderr,"c</a:t>
            </a:r>
            <a:r>
              <a:rPr lang="en-US" sz="1600" dirty="0">
                <a:solidFill>
                  <a:srgbClr val="0070C0"/>
                </a:solidFill>
                <a:latin typeface="Consolas" panose="020B0609020204030204" pitchFamily="49" charset="0"/>
                <a:cs typeface="Consolas" panose="020B0609020204030204" pitchFamily="49" charset="0"/>
              </a:rPr>
              <a:t>=%d\n",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7B3C80C-5378-8242-A5F5-9CF16A13B695}"/>
              </a:ext>
            </a:extLst>
          </p:cNvPr>
          <p:cNvGrpSpPr/>
          <p:nvPr/>
        </p:nvGrpSpPr>
        <p:grpSpPr>
          <a:xfrm>
            <a:off x="3682135" y="5311907"/>
            <a:ext cx="2200191" cy="923330"/>
            <a:chOff x="3975234" y="5310205"/>
            <a:chExt cx="1846665" cy="923330"/>
          </a:xfrm>
        </p:grpSpPr>
        <p:sp>
          <p:nvSpPr>
            <p:cNvPr id="3" name="TextBox 2">
              <a:extLst>
                <a:ext uri="{FF2B5EF4-FFF2-40B4-BE49-F238E27FC236}">
                  <a16:creationId xmlns:a16="http://schemas.microsoft.com/office/drawing/2014/main" id="{AB55667D-BE66-AE40-885D-2B51E2172BC9}"/>
                </a:ext>
              </a:extLst>
            </p:cNvPr>
            <p:cNvSpPr txBox="1"/>
            <p:nvPr/>
          </p:nvSpPr>
          <p:spPr>
            <a:xfrm>
              <a:off x="4379495" y="5310205"/>
              <a:ext cx="1442404" cy="923330"/>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three passed </a:t>
              </a:r>
              <a:r>
                <a:rPr lang="en-US" dirty="0" err="1">
                  <a:solidFill>
                    <a:srgbClr val="0070C0"/>
                  </a:solidFill>
                </a:rPr>
                <a:t>args</a:t>
              </a:r>
              <a:r>
                <a:rPr lang="en-US" dirty="0">
                  <a:solidFill>
                    <a:srgbClr val="0070C0"/>
                  </a:solidFill>
                </a:rPr>
                <a:t> in this use of </a:t>
              </a:r>
              <a:r>
                <a:rPr lang="en-US" dirty="0" err="1">
                  <a:solidFill>
                    <a:srgbClr val="0070C0"/>
                  </a:solidFill>
                </a:rPr>
                <a:t>fprintf</a:t>
              </a:r>
              <a:endParaRPr lang="en-US" dirty="0">
                <a:solidFill>
                  <a:srgbClr val="0070C0"/>
                </a:solidFill>
              </a:endParaRPr>
            </a:p>
          </p:txBody>
        </p:sp>
        <p:sp>
          <p:nvSpPr>
            <p:cNvPr id="4" name="Left Arrow 3">
              <a:extLst>
                <a:ext uri="{FF2B5EF4-FFF2-40B4-BE49-F238E27FC236}">
                  <a16:creationId xmlns:a16="http://schemas.microsoft.com/office/drawing/2014/main" id="{E3AB59AD-0D84-4A41-AD0B-AEC62CB3C8B6}"/>
                </a:ext>
              </a:extLst>
            </p:cNvPr>
            <p:cNvSpPr/>
            <p:nvPr/>
          </p:nvSpPr>
          <p:spPr>
            <a:xfrm>
              <a:off x="3975234" y="5621154"/>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2A31B3D0-34FB-2445-B313-F57261557833}"/>
              </a:ext>
            </a:extLst>
          </p:cNvPr>
          <p:cNvGrpSpPr/>
          <p:nvPr/>
        </p:nvGrpSpPr>
        <p:grpSpPr>
          <a:xfrm>
            <a:off x="1947841" y="3498706"/>
            <a:ext cx="2295757" cy="1477328"/>
            <a:chOff x="3975234" y="4671800"/>
            <a:chExt cx="2295757" cy="1477328"/>
          </a:xfrm>
        </p:grpSpPr>
        <p:sp>
          <p:nvSpPr>
            <p:cNvPr id="15" name="TextBox 14">
              <a:extLst>
                <a:ext uri="{FF2B5EF4-FFF2-40B4-BE49-F238E27FC236}">
                  <a16:creationId xmlns:a16="http://schemas.microsoft.com/office/drawing/2014/main" id="{0EE5EB3E-9270-804A-8AD7-01943A5BF607}"/>
                </a:ext>
              </a:extLst>
            </p:cNvPr>
            <p:cNvSpPr txBox="1"/>
            <p:nvPr/>
          </p:nvSpPr>
          <p:spPr>
            <a:xfrm>
              <a:off x="4379495" y="4671800"/>
              <a:ext cx="1891496" cy="1477328"/>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We are going to put these variables in temporary registers</a:t>
              </a:r>
            </a:p>
          </p:txBody>
        </p:sp>
        <p:sp>
          <p:nvSpPr>
            <p:cNvPr id="16" name="Left Arrow 15">
              <a:extLst>
                <a:ext uri="{FF2B5EF4-FFF2-40B4-BE49-F238E27FC236}">
                  <a16:creationId xmlns:a16="http://schemas.microsoft.com/office/drawing/2014/main" id="{FBE5D59F-0872-3449-B588-88672C99765F}"/>
                </a:ext>
              </a:extLst>
            </p:cNvPr>
            <p:cNvSpPr/>
            <p:nvPr/>
          </p:nvSpPr>
          <p:spPr>
            <a:xfrm>
              <a:off x="3975234" y="5690602"/>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412D190-E965-4C4B-A2FD-1D024761B3BD}"/>
              </a:ext>
            </a:extLst>
          </p:cNvPr>
          <p:cNvSpPr txBox="1"/>
          <p:nvPr/>
        </p:nvSpPr>
        <p:spPr>
          <a:xfrm>
            <a:off x="1651117" y="5767235"/>
            <a:ext cx="2194490"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   r2</a:t>
            </a:r>
            <a:endParaRPr lang="en-US" dirty="0"/>
          </a:p>
        </p:txBody>
      </p:sp>
    </p:spTree>
    <p:extLst>
      <p:ext uri="{BB962C8B-B14F-4D97-AF65-F5344CB8AC3E}">
        <p14:creationId xmlns:p14="http://schemas.microsoft.com/office/powerpoint/2010/main" val="345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2" grpId="0" animBg="1"/>
      <p:bldP spid="6" grpId="0" animBg="1"/>
      <p:bldP spid="8" grpId="0" animBg="1"/>
      <p:bldP spid="10"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823077" y="4258777"/>
            <a:ext cx="10126825" cy="2303388"/>
          </a:xfrm>
          <a:solidFill>
            <a:schemeClr val="accent4">
              <a:lumMod val="20000"/>
              <a:lumOff val="80000"/>
            </a:schemeClr>
          </a:solidFill>
          <a:ln>
            <a:solidFill>
              <a:srgbClr val="0070C0"/>
            </a:solidFill>
          </a:ln>
        </p:spPr>
        <p:txBody>
          <a:bodyPr/>
          <a:lstStyle/>
          <a:p>
            <a:pPr marL="342900" indent="-342900">
              <a:lnSpc>
                <a:spcPct val="100000"/>
              </a:lnSpc>
              <a:defRPr/>
            </a:pPr>
            <a:r>
              <a:rPr lang="en-US" sz="2400" kern="0" dirty="0">
                <a:solidFill>
                  <a:srgbClr val="0070C0"/>
                </a:solidFill>
                <a:ea typeface="ＭＳ Ｐゴシック" charset="0"/>
                <a:cs typeface="Courier New" panose="02070309020205020404" pitchFamily="49" charset="0"/>
              </a:rPr>
              <a:t>When to use a preserved register in a function you are writing</a:t>
            </a:r>
            <a:r>
              <a:rPr lang="en-US" sz="2400" kern="0" dirty="0">
                <a:ea typeface="ＭＳ Ｐゴシック" charset="0"/>
                <a:cs typeface="Courier New" panose="02070309020205020404" pitchFamily="49" charset="0"/>
              </a:rPr>
              <a:t>?</a:t>
            </a:r>
          </a:p>
          <a:p>
            <a:pPr marL="342900" indent="-342900">
              <a:lnSpc>
                <a:spcPct val="100000"/>
              </a:lnSpc>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defRPr/>
            </a:pPr>
            <a:r>
              <a:rPr lang="en-US" sz="2400" kern="0" dirty="0">
                <a:ea typeface="ＭＳ Ｐゴシック" charset="0"/>
                <a:cs typeface="Courier New" panose="02070309020205020404" pitchFamily="49" charset="0"/>
              </a:rPr>
              <a:t>Local variables stored in registers</a:t>
            </a:r>
          </a:p>
          <a:p>
            <a:pPr marL="914400" lvl="1" indent="-457200">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4" name="Table 3">
            <a:extLst>
              <a:ext uri="{FF2B5EF4-FFF2-40B4-BE49-F238E27FC236}">
                <a16:creationId xmlns:a16="http://schemas.microsoft.com/office/drawing/2014/main" id="{B1B35EEA-73E1-7A1E-962A-906C09B60CBE}"/>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363719" y="36093"/>
            <a:ext cx="11507262" cy="509814"/>
          </a:xfrm>
        </p:spPr>
        <p:txBody>
          <a:bodyPr/>
          <a:lstStyle/>
          <a:p>
            <a:r>
              <a:rPr lang="en-US" sz="2800" dirty="0"/>
              <a:t>Saving Preserved registers and setting FP</a:t>
            </a:r>
          </a:p>
        </p:txBody>
      </p:sp>
      <p:sp>
        <p:nvSpPr>
          <p:cNvPr id="30" name="Rectangle 29">
            <a:extLst>
              <a:ext uri="{FF2B5EF4-FFF2-40B4-BE49-F238E27FC236}">
                <a16:creationId xmlns:a16="http://schemas.microsoft.com/office/drawing/2014/main" id="{7579AE87-06F7-3C48-B7B8-59998F2B865B}"/>
              </a:ext>
            </a:extLst>
          </p:cNvPr>
          <p:cNvSpPr/>
          <p:nvPr/>
        </p:nvSpPr>
        <p:spPr>
          <a:xfrm>
            <a:off x="6968164" y="4503719"/>
            <a:ext cx="4391192" cy="400110"/>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saved - 1) * 4</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293678" y="421542"/>
            <a:ext cx="4951326" cy="3674223"/>
            <a:chOff x="7545017" y="2143255"/>
            <a:chExt cx="4951326"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545017" y="2143255"/>
              <a:ext cx="2877711"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{r4-r7,fp,lr}</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232345" y="502959"/>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24599" y="3512951"/>
          <a:ext cx="5405226" cy="3261360"/>
        </p:xfrm>
        <a:graphic>
          <a:graphicData uri="http://schemas.openxmlformats.org/drawingml/2006/table">
            <a:tbl>
              <a:tblPr firstRow="1" bandRow="1">
                <a:tableStyleId>{5A111915-BE36-4E01-A7E5-04B1672EAD32}</a:tableStyleId>
              </a:tblPr>
              <a:tblGrid>
                <a:gridCol w="1163340">
                  <a:extLst>
                    <a:ext uri="{9D8B030D-6E8A-4147-A177-3AD203B41FA5}">
                      <a16:colId xmlns:a16="http://schemas.microsoft.com/office/drawing/2014/main" val="3740377692"/>
                    </a:ext>
                  </a:extLst>
                </a:gridCol>
                <a:gridCol w="4241886">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 in Bytes</a:t>
                      </a:r>
                    </a:p>
                    <a:p>
                      <a:pPr algn="ctr"/>
                      <a:r>
                        <a:rPr lang="en-US" sz="1600" dirty="0"/>
                        <a:t>Distance from </a:t>
                      </a:r>
                      <a:r>
                        <a:rPr lang="en-US" sz="1600" dirty="0" err="1"/>
                        <a:t>lr</a:t>
                      </a:r>
                      <a:r>
                        <a:rPr lang="en-US" sz="1600" dirty="0"/>
                        <a:t> to lowest saved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4139445" y="872473"/>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186941" y="2149457"/>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5" y="2265814"/>
            <a:ext cx="1658467" cy="95410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Distance from </a:t>
            </a:r>
            <a:r>
              <a:rPr lang="en-US" sz="1400" dirty="0" err="1">
                <a:solidFill>
                  <a:srgbClr val="FF0000"/>
                </a:solidFill>
                <a:latin typeface="Consolas" panose="020B0609020204030204" pitchFamily="49" charset="0"/>
                <a:cs typeface="Consolas" panose="020B0609020204030204" pitchFamily="49" charset="0"/>
              </a:rPr>
              <a:t>lr</a:t>
            </a:r>
            <a:r>
              <a:rPr lang="en-US" sz="1400" dirty="0">
                <a:solidFill>
                  <a:srgbClr val="FF0000"/>
                </a:solidFill>
                <a:latin typeface="Consolas" panose="020B0609020204030204" pitchFamily="49" charset="0"/>
                <a:cs typeface="Consolas" panose="020B0609020204030204" pitchFamily="49" charset="0"/>
              </a:rPr>
              <a:t> to lowest saved register </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6342689" y="5385362"/>
            <a:ext cx="5442518" cy="1200329"/>
            <a:chOff x="8750327" y="6295338"/>
            <a:chExt cx="5442518"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5442518"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saved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7E5BF5DC-712C-4257-7D55-09AC3F14EB4F}"/>
              </a:ext>
            </a:extLst>
          </p:cNvPr>
          <p:cNvGrpSpPr/>
          <p:nvPr/>
        </p:nvGrpSpPr>
        <p:grpSpPr>
          <a:xfrm>
            <a:off x="7908755" y="3832437"/>
            <a:ext cx="1940093" cy="525554"/>
            <a:chOff x="7908755" y="3832437"/>
            <a:chExt cx="1940093" cy="525554"/>
          </a:xfrm>
        </p:grpSpPr>
        <p:sp>
          <p:nvSpPr>
            <p:cNvPr id="8" name="Down Arrow 7">
              <a:extLst>
                <a:ext uri="{FF2B5EF4-FFF2-40B4-BE49-F238E27FC236}">
                  <a16:creationId xmlns:a16="http://schemas.microsoft.com/office/drawing/2014/main" id="{FA5ECC88-441E-99C5-8411-9192303E8DC1}"/>
                </a:ext>
              </a:extLst>
            </p:cNvPr>
            <p:cNvSpPr/>
            <p:nvPr/>
          </p:nvSpPr>
          <p:spPr>
            <a:xfrm>
              <a:off x="9330374" y="383243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C93BE9-4B5B-A748-004D-87AE34659F89}"/>
                </a:ext>
              </a:extLst>
            </p:cNvPr>
            <p:cNvSpPr txBox="1"/>
            <p:nvPr/>
          </p:nvSpPr>
          <p:spPr>
            <a:xfrm>
              <a:off x="7908755" y="3874589"/>
              <a:ext cx="1415772" cy="369332"/>
            </a:xfrm>
            <a:prstGeom prst="rect">
              <a:avLst/>
            </a:prstGeom>
            <a:noFill/>
          </p:spPr>
          <p:txBody>
            <a:bodyPr wrap="none" rtlCol="0">
              <a:spAutoFit/>
            </a:bodyPr>
            <a:lstStyle/>
            <a:p>
              <a:r>
                <a:rPr lang="en-US" dirty="0"/>
                <a:t>grows down</a:t>
              </a:r>
            </a:p>
          </p:txBody>
        </p:sp>
      </p:grpSp>
    </p:spTree>
    <p:extLst>
      <p:ext uri="{BB962C8B-B14F-4D97-AF65-F5344CB8AC3E}">
        <p14:creationId xmlns:p14="http://schemas.microsoft.com/office/powerpoint/2010/main" val="23657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a:t>Example: using preserved registers for local variables</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397510" y="134838"/>
            <a:ext cx="5530268" cy="658832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Lst</a:t>
            </a:r>
            <a:r>
              <a:rPr lang="en-US" dirty="0">
                <a:solidFill>
                  <a:srgbClr val="0070C0"/>
                </a:solidFill>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	 	</a:t>
            </a:r>
            <a:r>
              <a:rPr lang="en-US" b="1" dirty="0">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equ</a:t>
            </a:r>
            <a:r>
              <a:rPr lang="en-US" b="1"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a:t>
            </a:r>
          </a:p>
          <a:p>
            <a:r>
              <a:rPr lang="en-US" dirty="0">
                <a:latin typeface="Consolas" panose="020B0609020204030204" pitchFamily="49" charset="0"/>
                <a:cs typeface="Consolas" panose="020B0609020204030204" pitchFamily="49" charset="0"/>
              </a:rPr>
              <a:t>	 push    </a:t>
            </a:r>
            <a:r>
              <a:rPr lang="en-US" dirty="0">
                <a:solidFill>
                  <a:srgbClr val="F37440"/>
                </a:solidFill>
                <a:latin typeface="Consolas" panose="020B0609020204030204" pitchFamily="49" charset="0"/>
                <a:cs typeface="Consolas" panose="020B0609020204030204" pitchFamily="49" charset="0"/>
              </a:rPr>
              <a:t>{</a:t>
            </a:r>
            <a:r>
              <a:rPr lang="en-US" b="1"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F3753F"/>
                </a:solidFill>
                <a:latin typeface="Consolas" panose="020B0609020204030204" pitchFamily="49" charset="0"/>
                <a:cs typeface="Consolas" panose="020B0609020204030204" pitchFamily="49" charset="0"/>
              </a:rPr>
              <a:t>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a:t>
            </a:r>
            <a:r>
              <a:rPr lang="en-US" b="1" dirty="0">
                <a:solidFill>
                  <a:srgbClr val="F37440"/>
                </a:solidFill>
                <a:latin typeface="Consolas" panose="020B0609020204030204" pitchFamily="49" charset="0"/>
                <a:cs typeface="Consolas" panose="020B0609020204030204" pitchFamily="49" charset="0"/>
              </a:rPr>
              <a:t>r4, r5</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465558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 </a:t>
            </a:r>
            <a:r>
              <a:rPr lang="en-US" sz="1600" dirty="0">
                <a:solidFill>
                  <a:srgbClr val="2C895B"/>
                </a:solidFill>
                <a:latin typeface="Consolas" panose="020B0609020204030204" pitchFamily="49" charset="0"/>
                <a:cs typeface="Consolas" panose="020B0609020204030204" pitchFamily="49" charset="0"/>
              </a:rPr>
              <a:t>// use r0</a:t>
            </a:r>
          </a:p>
          <a:p>
            <a:r>
              <a:rPr lang="en-US" sz="1600" dirty="0">
                <a:solidFill>
                  <a:srgbClr val="0070C0"/>
                </a:solidFill>
                <a:latin typeface="Consolas" panose="020B0609020204030204" pitchFamily="49" charset="0"/>
                <a:cs typeface="Consolas" panose="020B0609020204030204" pitchFamily="49" charset="0"/>
              </a:rPr>
              <a:t>    int count = 0;  // use r4</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    while ((c = </a:t>
            </a:r>
            <a:r>
              <a:rPr lang="en-US" sz="1600" dirty="0" err="1">
                <a:solidFill>
                  <a:schemeClr val="accent6"/>
                </a:solidFill>
                <a:latin typeface="Consolas" panose="020B0609020204030204" pitchFamily="49" charset="0"/>
                <a:cs typeface="Consolas" panose="020B0609020204030204" pitchFamily="49" charset="0"/>
              </a:rPr>
              <a:t>getchar</a:t>
            </a:r>
            <a:r>
              <a:rPr lang="en-US" sz="1600" dirty="0">
                <a:solidFill>
                  <a:schemeClr val="accent6"/>
                </a:solidFill>
                <a:latin typeface="Consolas" panose="020B0609020204030204" pitchFamily="49" charset="0"/>
                <a:cs typeface="Consolas" panose="020B0609020204030204" pitchFamily="49" charset="0"/>
              </a:rPr>
              <a:t>()) != EOF) {</a:t>
            </a:r>
          </a:p>
          <a:p>
            <a:r>
              <a:rPr lang="en-US" sz="1600" dirty="0">
                <a:solidFill>
                  <a:schemeClr val="accent6"/>
                </a:solidFill>
                <a:latin typeface="Consolas" panose="020B0609020204030204" pitchFamily="49" charset="0"/>
                <a:cs typeface="Consolas" panose="020B0609020204030204" pitchFamily="49" charset="0"/>
              </a:rPr>
              <a:t>        </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putchar</a:t>
            </a:r>
            <a:r>
              <a:rPr lang="en-US" sz="1600" dirty="0">
                <a:solidFill>
                  <a:schemeClr val="accent6"/>
                </a:solidFill>
                <a:latin typeface="Consolas" panose="020B0609020204030204" pitchFamily="49" charset="0"/>
                <a:cs typeface="Consolas" panose="020B0609020204030204" pitchFamily="49" charset="0"/>
              </a:rPr>
              <a:t>(c);</a:t>
            </a:r>
          </a:p>
          <a:p>
            <a:r>
              <a:rPr lang="en-US" sz="1600" dirty="0">
                <a:solidFill>
                  <a:schemeClr val="accent6"/>
                </a:solidFill>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endParaRPr lang="en-US" sz="1600" dirty="0">
              <a:solidFill>
                <a:schemeClr val="accent5"/>
              </a:solidFill>
              <a:latin typeface="Consolas" panose="020B0609020204030204" pitchFamily="49" charset="0"/>
              <a:cs typeface="Consolas" panose="020B0609020204030204" pitchFamily="49" charset="0"/>
            </a:endParaRPr>
          </a:p>
          <a:p>
            <a:r>
              <a:rPr lang="en-US" sz="1600" dirty="0">
                <a:solidFill>
                  <a:schemeClr val="accent5"/>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printf</a:t>
            </a:r>
            <a:r>
              <a:rPr lang="en-US" sz="1600" dirty="0">
                <a:solidFill>
                  <a:schemeClr val="accent5"/>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return EXIT_SUCCESS;</a:t>
            </a:r>
          </a:p>
          <a:p>
            <a:r>
              <a:rPr lang="en-US" sz="1600" dirty="0">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493270" y="4634001"/>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flipH="1">
            <a:off x="3021247" y="4907043"/>
            <a:ext cx="623269"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101716" y="4907043"/>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728A6135-6816-05CB-D433-AAD56452A4B9}"/>
              </a:ext>
            </a:extLst>
          </p:cNvPr>
          <p:cNvSpPr txBox="1"/>
          <p:nvPr/>
        </p:nvSpPr>
        <p:spPr>
          <a:xfrm>
            <a:off x="2948150" y="1878627"/>
            <a:ext cx="259128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b="1" dirty="0">
                <a:solidFill>
                  <a:srgbClr val="0070C0"/>
                </a:solidFill>
              </a:rPr>
              <a:t>You must assume </a:t>
            </a:r>
            <a:r>
              <a:rPr lang="en-US" dirty="0">
                <a:solidFill>
                  <a:srgbClr val="0070C0"/>
                </a:solidFill>
              </a:rPr>
              <a:t>that</a:t>
            </a:r>
          </a:p>
          <a:p>
            <a:r>
              <a:rPr lang="en-US" dirty="0">
                <a:solidFill>
                  <a:srgbClr val="0070C0"/>
                </a:solidFill>
              </a:rPr>
              <a:t>both </a:t>
            </a:r>
            <a:r>
              <a:rPr lang="en-US" dirty="0" err="1">
                <a:solidFill>
                  <a:srgbClr val="0070C0"/>
                </a:solidFill>
              </a:rPr>
              <a:t>getchar</a:t>
            </a:r>
            <a:r>
              <a:rPr lang="en-US" dirty="0">
                <a:solidFill>
                  <a:srgbClr val="0070C0"/>
                </a:solidFill>
              </a:rPr>
              <a:t>() and</a:t>
            </a:r>
          </a:p>
          <a:p>
            <a:r>
              <a:rPr lang="en-US" dirty="0" err="1">
                <a:solidFill>
                  <a:srgbClr val="0070C0"/>
                </a:solidFill>
              </a:rPr>
              <a:t>putchar</a:t>
            </a:r>
            <a:r>
              <a:rPr lang="en-US" dirty="0">
                <a:solidFill>
                  <a:srgbClr val="0070C0"/>
                </a:solidFill>
              </a:rPr>
              <a:t>() alter r0-r3</a:t>
            </a:r>
          </a:p>
        </p:txBody>
      </p:sp>
      <p:sp>
        <p:nvSpPr>
          <p:cNvPr id="6" name="TextBox 5">
            <a:extLst>
              <a:ext uri="{FF2B5EF4-FFF2-40B4-BE49-F238E27FC236}">
                <a16:creationId xmlns:a16="http://schemas.microsoft.com/office/drawing/2014/main" id="{E6596E43-1076-D0E3-D55A-D6C0BEE8F1E7}"/>
              </a:ext>
            </a:extLst>
          </p:cNvPr>
          <p:cNvSpPr txBox="1"/>
          <p:nvPr/>
        </p:nvSpPr>
        <p:spPr>
          <a:xfrm>
            <a:off x="1910873" y="3428509"/>
            <a:ext cx="45397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70C0"/>
                </a:solidFill>
              </a:rPr>
              <a:t>r0 </a:t>
            </a:r>
          </a:p>
        </p:txBody>
      </p:sp>
      <p:sp>
        <p:nvSpPr>
          <p:cNvPr id="9" name="TextBox 8">
            <a:extLst>
              <a:ext uri="{FF2B5EF4-FFF2-40B4-BE49-F238E27FC236}">
                <a16:creationId xmlns:a16="http://schemas.microsoft.com/office/drawing/2014/main" id="{59507CF8-CFFA-89F4-324B-98F88E6B682C}"/>
              </a:ext>
            </a:extLst>
          </p:cNvPr>
          <p:cNvSpPr txBox="1"/>
          <p:nvPr/>
        </p:nvSpPr>
        <p:spPr>
          <a:xfrm>
            <a:off x="2494180" y="4863334"/>
            <a:ext cx="453970"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a:t>
            </a:r>
          </a:p>
        </p:txBody>
      </p:sp>
      <p:cxnSp>
        <p:nvCxnSpPr>
          <p:cNvPr id="10" name="Straight Arrow Connector 9">
            <a:extLst>
              <a:ext uri="{FF2B5EF4-FFF2-40B4-BE49-F238E27FC236}">
                <a16:creationId xmlns:a16="http://schemas.microsoft.com/office/drawing/2014/main" id="{92A1CB06-38A5-E8D9-AD3E-246B83C84DCE}"/>
              </a:ext>
            </a:extLst>
          </p:cNvPr>
          <p:cNvCxnSpPr>
            <a:cxnSpLocks/>
            <a:stCxn id="9" idx="0"/>
          </p:cNvCxnSpPr>
          <p:nvPr/>
        </p:nvCxnSpPr>
        <p:spPr>
          <a:xfrm flipH="1" flipV="1">
            <a:off x="2580830" y="4537817"/>
            <a:ext cx="140335" cy="3255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8" y="458033"/>
            <a:ext cx="5092522" cy="484560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     </a:t>
            </a:r>
            <a:r>
              <a:rPr lang="en-US" sz="2000" i="1" dirty="0">
                <a:solidFill>
                  <a:srgbClr val="2C895B"/>
                </a:solidFill>
                <a:latin typeface="Consolas" panose="020B0609020204030204" pitchFamily="49" charset="0"/>
                <a:cs typeface="Consolas" panose="020B0609020204030204" pitchFamily="49" charset="0"/>
              </a:rPr>
              <a:t>//arg2</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Lst</a:t>
            </a:r>
            <a:r>
              <a:rPr lang="en-US" sz="2000" dirty="0">
                <a:solidFill>
                  <a:srgbClr val="F3753F"/>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//arg1 </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86104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193185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06126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34220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15193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22887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395187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 name="Group 5">
            <a:extLst>
              <a:ext uri="{FF2B5EF4-FFF2-40B4-BE49-F238E27FC236}">
                <a16:creationId xmlns:a16="http://schemas.microsoft.com/office/drawing/2014/main" id="{142477C6-A376-4AC8-7FDB-B902B030FECD}"/>
              </a:ext>
            </a:extLst>
          </p:cNvPr>
          <p:cNvGrpSpPr/>
          <p:nvPr/>
        </p:nvGrpSpPr>
        <p:grpSpPr>
          <a:xfrm>
            <a:off x="8027195" y="4598208"/>
            <a:ext cx="3370337" cy="923621"/>
            <a:chOff x="10471243" y="-142874"/>
            <a:chExt cx="3370337" cy="923621"/>
          </a:xfrm>
        </p:grpSpPr>
        <p:sp>
          <p:nvSpPr>
            <p:cNvPr id="7" name="TextBox 6">
              <a:extLst>
                <a:ext uri="{FF2B5EF4-FFF2-40B4-BE49-F238E27FC236}">
                  <a16:creationId xmlns:a16="http://schemas.microsoft.com/office/drawing/2014/main" id="{67AFA771-1087-D89F-4847-8F7EF8A028C5}"/>
                </a:ext>
              </a:extLst>
            </p:cNvPr>
            <p:cNvSpPr txBox="1"/>
            <p:nvPr/>
          </p:nvSpPr>
          <p:spPr>
            <a:xfrm>
              <a:off x="10471243" y="411415"/>
              <a:ext cx="3370337"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address of string literal variable</a:t>
              </a:r>
            </a:p>
          </p:txBody>
        </p:sp>
        <p:sp>
          <p:nvSpPr>
            <p:cNvPr id="8" name="Left Arrow 7">
              <a:extLst>
                <a:ext uri="{FF2B5EF4-FFF2-40B4-BE49-F238E27FC236}">
                  <a16:creationId xmlns:a16="http://schemas.microsoft.com/office/drawing/2014/main" id="{1DF88815-D3B0-C9B2-3D5A-E044DF9B260B}"/>
                </a:ext>
              </a:extLst>
            </p:cNvPr>
            <p:cNvSpPr/>
            <p:nvPr/>
          </p:nvSpPr>
          <p:spPr>
            <a:xfrm rot="5400000">
              <a:off x="12850306" y="22087"/>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587C532C-3938-3C03-F684-F7AE1CAF94F4}"/>
              </a:ext>
            </a:extLst>
          </p:cNvPr>
          <p:cNvSpPr txBox="1"/>
          <p:nvPr/>
        </p:nvSpPr>
        <p:spPr>
          <a:xfrm>
            <a:off x="5177593" y="5881587"/>
            <a:ext cx="4883068" cy="369332"/>
          </a:xfrm>
          <a:prstGeom prst="rect">
            <a:avLst/>
          </a:prstGeom>
          <a:noFill/>
        </p:spPr>
        <p:txBody>
          <a:bodyPr wrap="square">
            <a:spAutoFit/>
          </a:bodyPr>
          <a:lstStyle/>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Lst</a:t>
            </a:r>
            <a:r>
              <a:rPr lang="en-US" dirty="0">
                <a:solidFill>
                  <a:srgbClr val="0070C0"/>
                </a:solidFill>
                <a:latin typeface="Consolas" panose="020B0609020204030204" pitchFamily="49" charset="0"/>
                <a:cs typeface="Consolas" panose="020B0609020204030204" pitchFamily="49" charset="0"/>
              </a:rPr>
              <a:t>: .string  "Echo count: %d\n"</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33703" y="459464"/>
            <a:ext cx="5577168" cy="6370975"/>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a:t>
            </a:r>
            <a:r>
              <a:rPr lang="en-US" sz="1200" dirty="0">
                <a:solidFill>
                  <a:srgbClr val="2C895B"/>
                </a:solidFill>
                <a:effectLst/>
                <a:latin typeface="Menlo" panose="020B0609030804020204" pitchFamily="49" charset="0"/>
              </a:rPr>
              <a:t>// main(r0=</a:t>
            </a:r>
            <a:r>
              <a:rPr lang="en-US" sz="1200" dirty="0" err="1">
                <a:solidFill>
                  <a:srgbClr val="2C895B"/>
                </a:solidFill>
                <a:effectLst/>
                <a:latin typeface="Menlo" panose="020B0609030804020204" pitchFamily="49" charset="0"/>
              </a:rPr>
              <a:t>argc</a:t>
            </a:r>
            <a:r>
              <a:rPr lang="en-US" sz="1200" dirty="0">
                <a:solidFill>
                  <a:srgbClr val="2C895B"/>
                </a:solidFill>
                <a:effectLst/>
                <a:latin typeface="Menlo" panose="020B0609030804020204" pitchFamily="49" charset="0"/>
              </a:rPr>
              <a:t>, r1=</a:t>
            </a:r>
            <a:r>
              <a:rPr lang="en-US" sz="1200" dirty="0" err="1">
                <a:solidFill>
                  <a:srgbClr val="2C895B"/>
                </a:solidFill>
                <a:effectLst/>
                <a:latin typeface="Menlo" panose="020B0609030804020204" pitchFamily="49" charset="0"/>
              </a:rPr>
              <a:t>argv</a:t>
            </a:r>
            <a:r>
              <a:rPr lang="en-US" sz="1200" dirty="0">
                <a:solidFill>
                  <a:srgbClr val="2C895B"/>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FF0000"/>
                </a:solidFill>
                <a:latin typeface="Menlo" panose="020B0609030804020204" pitchFamily="49" charset="0"/>
              </a:rPr>
              <a:t>    </a:t>
            </a:r>
            <a:r>
              <a:rPr lang="en-US" sz="1200" dirty="0">
                <a:solidFill>
                  <a:srgbClr val="FF0000"/>
                </a:solidFill>
                <a:effectLst/>
                <a:latin typeface="Menlo" panose="020B0609030804020204" pitchFamily="49" charset="0"/>
              </a:rPr>
              <a:t>mov     r7, r1           // save </a:t>
            </a:r>
            <a:r>
              <a:rPr lang="en-US" sz="1200" dirty="0" err="1">
                <a:solidFill>
                  <a:srgbClr val="FF0000"/>
                </a:solidFill>
                <a:effectLst/>
                <a:latin typeface="Menlo" panose="020B0609030804020204" pitchFamily="49" charset="0"/>
              </a:rPr>
              <a:t>argv</a:t>
            </a:r>
            <a:r>
              <a:rPr lang="en-US" sz="1200" dirty="0">
                <a:solidFill>
                  <a:srgbClr val="FF0000"/>
                </a:solidFill>
                <a:effectLst/>
                <a:latin typeface="Menlo" panose="020B0609030804020204" pitchFamily="49" charset="0"/>
              </a:rPr>
              <a:t>!</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a:solidFill>
                  <a:srgbClr val="000000"/>
                </a:solidFill>
                <a:latin typeface="Menlo" panose="020B0609030804020204" pitchFamily="49" charset="0"/>
              </a:rPr>
              <a:t>*</a:t>
            </a:r>
            <a:r>
              <a:rPr lang="en-US" sz="1200" dirty="0" err="1">
                <a:solidFill>
                  <a:srgbClr val="000000"/>
                </a:solidFill>
                <a:latin typeface="Menlo" panose="020B0609030804020204" pitchFamily="49" charset="0"/>
              </a:rPr>
              <a:t>argv</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4: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latin typeface="Menlo" panose="020B0609030804020204" pitchFamily="49" charset="0"/>
              </a:rPr>
              <a:t> </a:t>
            </a:r>
            <a:r>
              <a:rPr lang="en-US" sz="1200" dirty="0">
                <a:solidFill>
                  <a:srgbClr val="000000"/>
                </a:solidFill>
                <a:effectLst/>
                <a:latin typeface="Menlo" panose="020B0609030804020204" pitchFamily="49" charset="0"/>
              </a:rPr>
              <a:t>== 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3: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2: </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1: </a:t>
            </a:r>
            <a:r>
              <a:rPr lang="en-US" sz="1200" dirty="0">
                <a:solidFill>
                  <a:srgbClr val="000000"/>
                </a:solidFill>
                <a:effectLst/>
                <a:latin typeface="Menlo" panose="020B0609030804020204" pitchFamily="49" charset="0"/>
              </a:rPr>
              <a:t>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a:t>
            </a:r>
            <a:r>
              <a:rPr lang="en-US" sz="1200" dirty="0">
                <a:solidFill>
                  <a:srgbClr val="FF0000"/>
                </a:solidFill>
                <a:effectLst/>
                <a:latin typeface="Menlo" panose="020B0609030804020204" pitchFamily="49" charset="0"/>
              </a:rPr>
              <a:t>1</a:t>
            </a:r>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for printing    </a:t>
            </a:r>
          </a:p>
          <a:p>
            <a:r>
              <a:rPr lang="en-US" sz="1200" dirty="0">
                <a:solidFill>
                  <a:srgbClr val="000000"/>
                </a:solidFill>
                <a:effectLst/>
                <a:latin typeface="Menlo" panose="020B0609030804020204" pitchFamily="49" charset="0"/>
              </a:rPr>
              <a:t>    add     r7, r7, </a:t>
            </a:r>
            <a:r>
              <a:rPr lang="en-US" sz="1200" dirty="0">
                <a:solidFill>
                  <a:srgbClr val="FF0000"/>
                </a:solidFill>
                <a:effectLst/>
                <a:latin typeface="Menlo" panose="020B0609030804020204" pitchFamily="49" charset="0"/>
              </a:rPr>
              <a:t>4</a:t>
            </a:r>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pointer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sp>
        <p:nvSpPr>
          <p:cNvPr id="25" name="Rectangle 24">
            <a:extLst>
              <a:ext uri="{FF2B5EF4-FFF2-40B4-BE49-F238E27FC236}">
                <a16:creationId xmlns:a16="http://schemas.microsoft.com/office/drawing/2014/main" id="{287AA2A7-2545-5F10-023D-F679163739E8}"/>
              </a:ext>
            </a:extLst>
          </p:cNvPr>
          <p:cNvSpPr/>
          <p:nvPr/>
        </p:nvSpPr>
        <p:spPr>
          <a:xfrm>
            <a:off x="6989424" y="575102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87447" y="53980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87447" y="502220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87447" y="467121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13124" y="2950036"/>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p:cNvCxnSpPr>
          <p:nvPr/>
        </p:nvCxnSpPr>
        <p:spPr>
          <a:xfrm flipV="1">
            <a:off x="8363406" y="4720027"/>
            <a:ext cx="910775" cy="834113"/>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74181" y="4523144"/>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[0]</a:t>
            </a:r>
          </a:p>
        </p:txBody>
      </p:sp>
      <p:sp>
        <p:nvSpPr>
          <p:cNvPr id="32" name="Rectangle 31">
            <a:extLst>
              <a:ext uri="{FF2B5EF4-FFF2-40B4-BE49-F238E27FC236}">
                <a16:creationId xmlns:a16="http://schemas.microsoft.com/office/drawing/2014/main" id="{7E0F9604-FC2A-3657-5A0E-D89545DEE59A}"/>
              </a:ext>
            </a:extLst>
          </p:cNvPr>
          <p:cNvSpPr/>
          <p:nvPr/>
        </p:nvSpPr>
        <p:spPr>
          <a:xfrm>
            <a:off x="10646892" y="513607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75875" y="468962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46892" y="372383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58854" y="417216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46892" y="462639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69894" y="4414696"/>
            <a:ext cx="276998" cy="41239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a:off x="10313038" y="4117032"/>
            <a:ext cx="345816" cy="255831"/>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a:stCxn id="21" idx="3"/>
          </p:cNvCxnSpPr>
          <p:nvPr/>
        </p:nvCxnSpPr>
        <p:spPr>
          <a:xfrm>
            <a:off x="10374830" y="3802040"/>
            <a:ext cx="272062" cy="20750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512444" y="3102903"/>
            <a:ext cx="524503" cy="3046988"/>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r7</a:t>
            </a:r>
          </a:p>
          <a:p>
            <a:r>
              <a:rPr lang="en-US" sz="2400" dirty="0">
                <a:latin typeface="Consolas" panose="020B0609020204030204" pitchFamily="49" charset="0"/>
                <a:cs typeface="Consolas" panose="020B0609020204030204" pitchFamily="49" charset="0"/>
              </a:rPr>
              <a:t>r6</a:t>
            </a:r>
          </a:p>
          <a:p>
            <a:r>
              <a:rPr lang="en-US" sz="2400" dirty="0">
                <a:latin typeface="Consolas" panose="020B0609020204030204" pitchFamily="49" charset="0"/>
                <a:cs typeface="Consolas" panose="020B0609020204030204" pitchFamily="49" charset="0"/>
              </a:rPr>
              <a:t>r5</a:t>
            </a:r>
          </a:p>
          <a:p>
            <a:r>
              <a:rPr lang="en-US" sz="2400" dirty="0">
                <a:latin typeface="Consolas" panose="020B0609020204030204" pitchFamily="49" charset="0"/>
                <a:cs typeface="Consolas" panose="020B0609020204030204" pitchFamily="49" charset="0"/>
              </a:rPr>
              <a:t>r4</a:t>
            </a:r>
          </a:p>
          <a:p>
            <a:r>
              <a:rPr lang="en-US" sz="2400" dirty="0">
                <a:latin typeface="Consolas" panose="020B0609020204030204" pitchFamily="49" charset="0"/>
                <a:cs typeface="Consolas" panose="020B0609020204030204" pitchFamily="49" charset="0"/>
              </a:rPr>
              <a:t>r3</a:t>
            </a:r>
          </a:p>
          <a:p>
            <a:r>
              <a:rPr lang="en-US" sz="2400" dirty="0">
                <a:latin typeface="Consolas" panose="020B0609020204030204" pitchFamily="49" charset="0"/>
                <a:cs typeface="Consolas" panose="020B0609020204030204" pitchFamily="49" charset="0"/>
              </a:rPr>
              <a:t>r2</a:t>
            </a:r>
          </a:p>
          <a:p>
            <a:r>
              <a:rPr lang="en-US" sz="2400" dirty="0">
                <a:latin typeface="Consolas" panose="020B0609020204030204" pitchFamily="49" charset="0"/>
                <a:cs typeface="Consolas" panose="020B0609020204030204" pitchFamily="49" charset="0"/>
              </a:rPr>
              <a:t>r1</a:t>
            </a:r>
          </a:p>
          <a:p>
            <a:r>
              <a:rPr lang="en-US" sz="24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sp>
        <p:nvSpPr>
          <p:cNvPr id="5" name="Rectangle 4">
            <a:extLst>
              <a:ext uri="{FF2B5EF4-FFF2-40B4-BE49-F238E27FC236}">
                <a16:creationId xmlns:a16="http://schemas.microsoft.com/office/drawing/2014/main" id="{4A028662-3F9D-152F-E92E-1407A6127522}"/>
              </a:ext>
            </a:extLst>
          </p:cNvPr>
          <p:cNvSpPr/>
          <p:nvPr/>
        </p:nvSpPr>
        <p:spPr>
          <a:xfrm>
            <a:off x="6989423" y="431168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 stderr</a:t>
            </a:r>
          </a:p>
        </p:txBody>
      </p:sp>
      <p:sp>
        <p:nvSpPr>
          <p:cNvPr id="6" name="Rectangle 5">
            <a:extLst>
              <a:ext uri="{FF2B5EF4-FFF2-40B4-BE49-F238E27FC236}">
                <a16:creationId xmlns:a16="http://schemas.microsoft.com/office/drawing/2014/main" id="{44EAC82D-662A-2265-CA4C-0625EEC3741E}"/>
              </a:ext>
            </a:extLst>
          </p:cNvPr>
          <p:cNvSpPr/>
          <p:nvPr/>
        </p:nvSpPr>
        <p:spPr>
          <a:xfrm>
            <a:off x="6987447" y="395482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C3427EC-AB2A-5D0C-46A1-156958F784F2}"/>
              </a:ext>
            </a:extLst>
          </p:cNvPr>
          <p:cNvSpPr/>
          <p:nvPr/>
        </p:nvSpPr>
        <p:spPr>
          <a:xfrm>
            <a:off x="6987447" y="358102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indx</a:t>
            </a:r>
            <a:endParaRPr lang="en-US" dirty="0"/>
          </a:p>
        </p:txBody>
      </p:sp>
      <p:sp>
        <p:nvSpPr>
          <p:cNvPr id="8" name="Rectangle 7">
            <a:extLst>
              <a:ext uri="{FF2B5EF4-FFF2-40B4-BE49-F238E27FC236}">
                <a16:creationId xmlns:a16="http://schemas.microsoft.com/office/drawing/2014/main" id="{D7E60D4E-F8A9-6AD6-C0B2-FE60732D62F2}"/>
              </a:ext>
            </a:extLst>
          </p:cNvPr>
          <p:cNvSpPr/>
          <p:nvPr/>
        </p:nvSpPr>
        <p:spPr>
          <a:xfrm>
            <a:off x="7004790" y="324971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5CE90B05-75F1-2BC3-B0B5-BBC3B2B1E390}"/>
              </a:ext>
            </a:extLst>
          </p:cNvPr>
          <p:cNvCxnSpPr>
            <a:cxnSpLocks/>
            <a:endCxn id="31" idx="1"/>
          </p:cNvCxnSpPr>
          <p:nvPr/>
        </p:nvCxnSpPr>
        <p:spPr>
          <a:xfrm>
            <a:off x="8387353" y="3429000"/>
            <a:ext cx="886828" cy="1231876"/>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7A08FF-21F6-BF2C-C7DA-691925CF8035}"/>
              </a:ext>
            </a:extLst>
          </p:cNvPr>
          <p:cNvSpPr/>
          <p:nvPr/>
        </p:nvSpPr>
        <p:spPr>
          <a:xfrm>
            <a:off x="9427758" y="2381463"/>
            <a:ext cx="2337619"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effectLst/>
                <a:latin typeface="Menlo" panose="020B0609030804020204" pitchFamily="49" charset="0"/>
              </a:rPr>
              <a:t>"</a:t>
            </a:r>
            <a:r>
              <a:rPr lang="en-US" sz="1600" dirty="0" err="1">
                <a:solidFill>
                  <a:schemeClr val="bg1"/>
                </a:solidFill>
                <a:effectLst/>
                <a:latin typeface="Menlo" panose="020B0609030804020204" pitchFamily="49" charset="0"/>
              </a:rPr>
              <a:t>argv</a:t>
            </a:r>
            <a:r>
              <a:rPr lang="en-US" sz="1600" dirty="0">
                <a:solidFill>
                  <a:schemeClr val="bg1"/>
                </a:solidFill>
                <a:effectLst/>
                <a:latin typeface="Menlo" panose="020B0609030804020204" pitchFamily="49" charset="0"/>
              </a:rPr>
              <a:t>[%d] = %s\n"</a:t>
            </a:r>
          </a:p>
        </p:txBody>
      </p:sp>
      <p:cxnSp>
        <p:nvCxnSpPr>
          <p:cNvPr id="13" name="Straight Arrow Connector 12">
            <a:extLst>
              <a:ext uri="{FF2B5EF4-FFF2-40B4-BE49-F238E27FC236}">
                <a16:creationId xmlns:a16="http://schemas.microsoft.com/office/drawing/2014/main" id="{AB161759-EDBD-A1F9-0A54-42FF5E0D52E0}"/>
              </a:ext>
            </a:extLst>
          </p:cNvPr>
          <p:cNvCxnSpPr>
            <a:cxnSpLocks/>
            <a:endCxn id="11" idx="1"/>
          </p:cNvCxnSpPr>
          <p:nvPr/>
        </p:nvCxnSpPr>
        <p:spPr>
          <a:xfrm flipV="1">
            <a:off x="8348593" y="2582157"/>
            <a:ext cx="1079165" cy="16597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B89560F-50D6-D4D0-4626-E532D37AEF8F}"/>
              </a:ext>
            </a:extLst>
          </p:cNvPr>
          <p:cNvSpPr txBox="1"/>
          <p:nvPr/>
        </p:nvSpPr>
        <p:spPr>
          <a:xfrm>
            <a:off x="6437364" y="6318847"/>
            <a:ext cx="5054589" cy="307777"/>
          </a:xfrm>
          <a:prstGeom prst="rect">
            <a:avLst/>
          </a:prstGeom>
          <a:noFill/>
        </p:spPr>
        <p:txBody>
          <a:bodyPr wrap="none" rtlCol="0">
            <a:spAutoFit/>
          </a:bodyPr>
          <a:lstStyle/>
          <a:p>
            <a:r>
              <a:rPr lang="en-US" sz="1400" dirty="0" err="1">
                <a:solidFill>
                  <a:schemeClr val="accent6"/>
                </a:solidFill>
                <a:latin typeface="Consolas" panose="020B0609020204030204" pitchFamily="49" charset="0"/>
                <a:cs typeface="Consolas" panose="020B0609020204030204" pitchFamily="49" charset="0"/>
              </a:rPr>
              <a:t>fprintf</a:t>
            </a:r>
            <a:r>
              <a:rPr lang="en-US" sz="1400" dirty="0">
                <a:solidFill>
                  <a:schemeClr val="accent6"/>
                </a:solidFill>
                <a:latin typeface="Consolas" panose="020B0609020204030204" pitchFamily="49" charset="0"/>
                <a:cs typeface="Consolas" panose="020B0609020204030204" pitchFamily="49" charset="0"/>
              </a:rPr>
              <a:t>(stderr, </a:t>
            </a:r>
            <a:r>
              <a:rPr lang="en-US" sz="1400" dirty="0">
                <a:solidFill>
                  <a:schemeClr val="accent6"/>
                </a:solidFill>
                <a:effectLst/>
                <a:latin typeface="Consolas" panose="020B0609020204030204" pitchFamily="49" charset="0"/>
                <a:cs typeface="Consolas" panose="020B0609020204030204" pitchFamily="49" charset="0"/>
              </a:rPr>
              <a:t>"</a:t>
            </a:r>
            <a:r>
              <a:rPr lang="en-US" sz="1400" dirty="0" err="1">
                <a:solidFill>
                  <a:schemeClr val="accent6"/>
                </a:solidFill>
                <a:effectLst/>
                <a:latin typeface="Consolas" panose="020B0609020204030204" pitchFamily="49" charset="0"/>
                <a:cs typeface="Consolas" panose="020B0609020204030204" pitchFamily="49" charset="0"/>
              </a:rPr>
              <a:t>argv</a:t>
            </a:r>
            <a:r>
              <a:rPr lang="en-US" sz="1400" dirty="0">
                <a:solidFill>
                  <a:schemeClr val="accent6"/>
                </a:solidFill>
                <a:effectLst/>
                <a:latin typeface="Consolas" panose="020B0609020204030204" pitchFamily="49" charset="0"/>
                <a:cs typeface="Consolas" panose="020B0609020204030204" pitchFamily="49" charset="0"/>
              </a:rPr>
              <a:t>[%d] = %s\n", </a:t>
            </a:r>
            <a:r>
              <a:rPr lang="en-US" sz="1400" dirty="0" err="1">
                <a:solidFill>
                  <a:schemeClr val="accent6"/>
                </a:solidFill>
                <a:effectLst/>
                <a:latin typeface="Consolas" panose="020B0609020204030204" pitchFamily="49" charset="0"/>
                <a:cs typeface="Consolas" panose="020B0609020204030204" pitchFamily="49" charset="0"/>
              </a:rPr>
              <a:t>indx</a:t>
            </a:r>
            <a:r>
              <a:rPr lang="en-US" sz="1400" dirty="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effectLst/>
                <a:latin typeface="Consolas" panose="020B0609020204030204" pitchFamily="49" charset="0"/>
                <a:cs typeface="Consolas" panose="020B0609020204030204" pitchFamily="49" charset="0"/>
              </a:rPr>
              <a:t> *</a:t>
            </a:r>
            <a:r>
              <a:rPr lang="en-US" sz="1400" dirty="0" err="1">
                <a:solidFill>
                  <a:schemeClr val="accent6"/>
                </a:solidFill>
                <a:effectLst/>
                <a:latin typeface="Consolas" panose="020B0609020204030204" pitchFamily="49" charset="0"/>
                <a:cs typeface="Consolas" panose="020B0609020204030204" pitchFamily="49" charset="0"/>
              </a:rPr>
              <a:t>argv</a:t>
            </a:r>
            <a:r>
              <a:rPr lang="en-US" sz="1400" dirty="0">
                <a:solidFill>
                  <a:schemeClr val="accent6"/>
                </a:solidFill>
                <a:effectLst/>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FF09D47-00E5-0571-31F3-9CDE2B729B00}"/>
              </a:ext>
            </a:extLst>
          </p:cNvPr>
          <p:cNvSpPr/>
          <p:nvPr/>
        </p:nvSpPr>
        <p:spPr>
          <a:xfrm>
            <a:off x="9274181" y="4237987"/>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[1]</a:t>
            </a:r>
          </a:p>
        </p:txBody>
      </p:sp>
      <p:sp>
        <p:nvSpPr>
          <p:cNvPr id="20" name="Rectangle 19">
            <a:extLst>
              <a:ext uri="{FF2B5EF4-FFF2-40B4-BE49-F238E27FC236}">
                <a16:creationId xmlns:a16="http://schemas.microsoft.com/office/drawing/2014/main" id="{EADF74A2-AF17-89E5-471D-7F8DB234265F}"/>
              </a:ext>
            </a:extLst>
          </p:cNvPr>
          <p:cNvSpPr/>
          <p:nvPr/>
        </p:nvSpPr>
        <p:spPr>
          <a:xfrm>
            <a:off x="9273136" y="3945160"/>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[2]</a:t>
            </a:r>
          </a:p>
        </p:txBody>
      </p:sp>
      <p:sp>
        <p:nvSpPr>
          <p:cNvPr id="21" name="Rectangle 20">
            <a:extLst>
              <a:ext uri="{FF2B5EF4-FFF2-40B4-BE49-F238E27FC236}">
                <a16:creationId xmlns:a16="http://schemas.microsoft.com/office/drawing/2014/main" id="{7D4690C4-E10C-DFE2-FFFC-CEC221894AF8}"/>
              </a:ext>
            </a:extLst>
          </p:cNvPr>
          <p:cNvSpPr/>
          <p:nvPr/>
        </p:nvSpPr>
        <p:spPr>
          <a:xfrm>
            <a:off x="9273136" y="3664308"/>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[3]</a:t>
            </a:r>
          </a:p>
        </p:txBody>
      </p:sp>
      <p:sp>
        <p:nvSpPr>
          <p:cNvPr id="46" name="Rectangle 45">
            <a:extLst>
              <a:ext uri="{FF2B5EF4-FFF2-40B4-BE49-F238E27FC236}">
                <a16:creationId xmlns:a16="http://schemas.microsoft.com/office/drawing/2014/main" id="{A1E60404-9ACC-3432-0B81-998DDFC61756}"/>
              </a:ext>
            </a:extLst>
          </p:cNvPr>
          <p:cNvSpPr/>
          <p:nvPr/>
        </p:nvSpPr>
        <p:spPr>
          <a:xfrm>
            <a:off x="9295169" y="3369489"/>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NULL</a:t>
            </a:r>
          </a:p>
        </p:txBody>
      </p:sp>
      <p:sp>
        <p:nvSpPr>
          <p:cNvPr id="3" name="TextBox 2">
            <a:extLst>
              <a:ext uri="{FF2B5EF4-FFF2-40B4-BE49-F238E27FC236}">
                <a16:creationId xmlns:a16="http://schemas.microsoft.com/office/drawing/2014/main" id="{8BCB096E-1A8A-85AA-60CA-ECF86539150A}"/>
              </a:ext>
            </a:extLst>
          </p:cNvPr>
          <p:cNvSpPr txBox="1"/>
          <p:nvPr/>
        </p:nvSpPr>
        <p:spPr>
          <a:xfrm>
            <a:off x="3493289" y="5710183"/>
            <a:ext cx="1878811"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observe the different increment sizes</a:t>
            </a:r>
          </a:p>
        </p:txBody>
      </p:sp>
      <p:cxnSp>
        <p:nvCxnSpPr>
          <p:cNvPr id="12" name="Straight Arrow Connector 11">
            <a:extLst>
              <a:ext uri="{FF2B5EF4-FFF2-40B4-BE49-F238E27FC236}">
                <a16:creationId xmlns:a16="http://schemas.microsoft.com/office/drawing/2014/main" id="{01856EEB-B9BC-6A77-29DD-6B6DC2EC26FD}"/>
              </a:ext>
            </a:extLst>
          </p:cNvPr>
          <p:cNvCxnSpPr>
            <a:stCxn id="3" idx="1"/>
          </p:cNvCxnSpPr>
          <p:nvPr/>
        </p:nvCxnSpPr>
        <p:spPr>
          <a:xfrm flipH="1" flipV="1">
            <a:off x="2650331" y="5398096"/>
            <a:ext cx="842958" cy="7737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8D3CCE-C969-3140-051B-9985371FC8BA}"/>
              </a:ext>
            </a:extLst>
          </p:cNvPr>
          <p:cNvSpPr txBox="1"/>
          <p:nvPr/>
        </p:nvSpPr>
        <p:spPr>
          <a:xfrm>
            <a:off x="5108636" y="1249873"/>
            <a:ext cx="2100263"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need to save r1 as we are calling a function - </a:t>
            </a:r>
            <a:r>
              <a:rPr lang="en-US" dirty="0" err="1">
                <a:solidFill>
                  <a:schemeClr val="accent1"/>
                </a:solidFill>
              </a:rPr>
              <a:t>fprintf</a:t>
            </a:r>
            <a:endParaRPr lang="en-US" dirty="0">
              <a:solidFill>
                <a:schemeClr val="accent1"/>
              </a:solidFill>
            </a:endParaRPr>
          </a:p>
        </p:txBody>
      </p:sp>
      <p:cxnSp>
        <p:nvCxnSpPr>
          <p:cNvPr id="15" name="Straight Arrow Connector 14">
            <a:extLst>
              <a:ext uri="{FF2B5EF4-FFF2-40B4-BE49-F238E27FC236}">
                <a16:creationId xmlns:a16="http://schemas.microsoft.com/office/drawing/2014/main" id="{1F53D70B-9519-78A6-DCD9-35CF00BA2D69}"/>
              </a:ext>
            </a:extLst>
          </p:cNvPr>
          <p:cNvCxnSpPr>
            <a:cxnSpLocks/>
          </p:cNvCxnSpPr>
          <p:nvPr/>
        </p:nvCxnSpPr>
        <p:spPr>
          <a:xfrm flipH="1">
            <a:off x="4432694" y="2173203"/>
            <a:ext cx="675942" cy="403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DD08B1-1496-7610-102E-78778003A12E}"/>
              </a:ext>
            </a:extLst>
          </p:cNvPr>
          <p:cNvSpPr txBox="1"/>
          <p:nvPr/>
        </p:nvSpPr>
        <p:spPr>
          <a:xfrm>
            <a:off x="8659551" y="5754789"/>
            <a:ext cx="2884446" cy="36933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r0-r3 lost due to </a:t>
            </a:r>
            <a:r>
              <a:rPr lang="en-US" dirty="0" err="1">
                <a:solidFill>
                  <a:schemeClr val="accent1"/>
                </a:solidFill>
              </a:rPr>
              <a:t>fprintf</a:t>
            </a:r>
            <a:r>
              <a:rPr lang="en-US" dirty="0">
                <a:solidFill>
                  <a:schemeClr val="accent1"/>
                </a:solidFill>
              </a:rPr>
              <a:t> call</a:t>
            </a:r>
          </a:p>
        </p:txBody>
      </p:sp>
      <p:sp>
        <p:nvSpPr>
          <p:cNvPr id="10" name="TextBox 9">
            <a:extLst>
              <a:ext uri="{FF2B5EF4-FFF2-40B4-BE49-F238E27FC236}">
                <a16:creationId xmlns:a16="http://schemas.microsoft.com/office/drawing/2014/main" id="{AD8518A8-B455-0D66-D522-1D0959868D9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363865" y="723995"/>
            <a:ext cx="6700872" cy="5558878"/>
          </a:xfrm>
          <a:solidFill>
            <a:schemeClr val="accent4">
              <a:lumMod val="20000"/>
              <a:lumOff val="80000"/>
            </a:schemeClr>
          </a:solidFill>
          <a:ln>
            <a:solidFill>
              <a:schemeClr val="accent1"/>
            </a:solidFill>
          </a:ln>
        </p:spPr>
        <p:txBody>
          <a:bodyPr/>
          <a:lstStyle/>
          <a:p>
            <a:pPr>
              <a:lnSpc>
                <a:spcPct val="100000"/>
              </a:lnSpc>
            </a:pPr>
            <a:r>
              <a:rPr lang="en-US" sz="1800" dirty="0"/>
              <a:t>Space for local variables is allocated on the </a:t>
            </a:r>
            <a:r>
              <a:rPr lang="en-US" sz="1800" dirty="0">
                <a:solidFill>
                  <a:srgbClr val="0070C0"/>
                </a:solidFill>
              </a:rPr>
              <a:t>stack right below the lowest pushed register</a:t>
            </a:r>
          </a:p>
          <a:p>
            <a:pPr lvl="1"/>
            <a:r>
              <a:rPr lang="en-US" sz="1800" dirty="0">
                <a:solidFill>
                  <a:srgbClr val="0070C0"/>
                </a:solidFill>
              </a:rPr>
              <a:t>Move</a:t>
            </a:r>
            <a:r>
              <a:rPr lang="en-US" sz="1800" dirty="0">
                <a:solidFill>
                  <a:srgbClr val="FF0000"/>
                </a:solidFill>
              </a:rPr>
              <a:t> </a:t>
            </a:r>
            <a:r>
              <a:rPr lang="en-US" sz="1800" dirty="0">
                <a:solidFill>
                  <a:schemeClr val="accent6"/>
                </a:solidFill>
              </a:rPr>
              <a:t>the</a:t>
            </a:r>
            <a:r>
              <a:rPr lang="en-US" sz="1800" dirty="0">
                <a:solidFill>
                  <a:srgbClr val="FF0000"/>
                </a:solidFill>
              </a:rPr>
              <a:t> </a:t>
            </a:r>
            <a:r>
              <a:rPr lang="en-US" sz="1800" dirty="0" err="1">
                <a:solidFill>
                  <a:srgbClr val="FF0000"/>
                </a:solidFill>
              </a:rPr>
              <a:t>sp</a:t>
            </a:r>
            <a:r>
              <a:rPr lang="en-US" sz="1800" dirty="0">
                <a:solidFill>
                  <a:srgbClr val="FF0000"/>
                </a:solidFill>
              </a:rPr>
              <a:t> towards low memory</a:t>
            </a:r>
            <a:r>
              <a:rPr lang="en-US" sz="1800" dirty="0">
                <a:solidFill>
                  <a:srgbClr val="0070C0"/>
                </a:solidFill>
              </a:rPr>
              <a:t> by </a:t>
            </a:r>
            <a:r>
              <a:rPr lang="en-US" sz="1800" dirty="0">
                <a:solidFill>
                  <a:srgbClr val="2C895B"/>
                </a:solidFill>
              </a:rPr>
              <a:t>the total size of all local variables </a:t>
            </a:r>
            <a:r>
              <a:rPr lang="en-US" sz="1800" dirty="0">
                <a:solidFill>
                  <a:srgbClr val="00B050"/>
                </a:solidFill>
              </a:rPr>
              <a:t>in bytes </a:t>
            </a:r>
            <a:r>
              <a:rPr lang="en-US" sz="1800" b="1" dirty="0">
                <a:solidFill>
                  <a:srgbClr val="00B050"/>
                </a:solidFill>
              </a:rPr>
              <a:t>plus</a:t>
            </a:r>
            <a:r>
              <a:rPr lang="en-US" sz="1800" dirty="0">
                <a:solidFill>
                  <a:srgbClr val="00B050"/>
                </a:solidFill>
              </a:rPr>
              <a:t> </a:t>
            </a:r>
            <a:r>
              <a:rPr lang="en-US" sz="1800" b="1" dirty="0">
                <a:solidFill>
                  <a:srgbClr val="00B050"/>
                </a:solidFill>
              </a:rPr>
              <a:t>padding</a:t>
            </a:r>
            <a:endParaRPr lang="en-US" sz="1800" dirty="0">
              <a:solidFill>
                <a:srgbClr val="0070C0"/>
              </a:solidFill>
            </a:endParaRPr>
          </a:p>
          <a:p>
            <a:pPr marL="0" indent="0">
              <a:lnSpc>
                <a:spcPct val="100000"/>
              </a:lnSpc>
              <a:buNone/>
            </a:pPr>
            <a:r>
              <a:rPr lang="en-US" sz="1800" dirty="0">
                <a:solidFill>
                  <a:schemeClr val="accent1"/>
                </a:solidFill>
              </a:rPr>
              <a:t>	FRMADD</a:t>
            </a:r>
            <a:r>
              <a:rPr lang="en-US" sz="1800" dirty="0"/>
              <a:t> = total local var space (bytes) + padding</a:t>
            </a:r>
            <a:endParaRPr lang="en-US" sz="1800" dirty="0">
              <a:solidFill>
                <a:srgbClr val="0070C0"/>
              </a:solidFill>
            </a:endParaRPr>
          </a:p>
          <a:p>
            <a:r>
              <a:rPr lang="en-US" sz="1800" dirty="0"/>
              <a:t>Allocate the space after the register push by</a:t>
            </a:r>
          </a:p>
          <a:p>
            <a:pPr marL="354012" lvl="1" indent="0">
              <a:buNone/>
            </a:pPr>
            <a:r>
              <a:rPr lang="en-US" sz="1800" dirty="0"/>
              <a:t>	</a:t>
            </a:r>
            <a:r>
              <a:rPr lang="en-US" sz="1800" dirty="0">
                <a:solidFill>
                  <a:srgbClr val="7030A0"/>
                </a:solidFill>
                <a:latin typeface="Consolas" panose="020B0609020204030204" pitchFamily="49" charset="0"/>
                <a:cs typeface="Consolas" panose="020B0609020204030204" pitchFamily="49" charset="0"/>
              </a:rPr>
              <a:t>add   </a:t>
            </a:r>
            <a:r>
              <a:rPr lang="en-US" sz="1800" dirty="0" err="1">
                <a:solidFill>
                  <a:srgbClr val="7030A0"/>
                </a:solidFill>
                <a:latin typeface="Consolas" panose="020B0609020204030204" pitchFamily="49" charset="0"/>
                <a:cs typeface="Consolas" panose="020B0609020204030204" pitchFamily="49" charset="0"/>
              </a:rPr>
              <a:t>sp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sp</a:t>
            </a:r>
            <a:r>
              <a:rPr lang="en-US" sz="1800" dirty="0">
                <a:solidFill>
                  <a:srgbClr val="7030A0"/>
                </a:solidFill>
                <a:latin typeface="Consolas" panose="020B0609020204030204" pitchFamily="49" charset="0"/>
                <a:cs typeface="Consolas" panose="020B0609020204030204" pitchFamily="49" charset="0"/>
              </a:rPr>
              <a:t>, -FRMADD</a:t>
            </a:r>
          </a:p>
          <a:p>
            <a:r>
              <a:rPr lang="en-US" sz="1800" b="1" dirty="0">
                <a:solidFill>
                  <a:schemeClr val="accent1"/>
                </a:solidFill>
              </a:rPr>
              <a:t>Requirement: </a:t>
            </a:r>
            <a:r>
              <a:rPr lang="en-US" sz="1800" dirty="0"/>
              <a:t>on function entry, </a:t>
            </a:r>
            <a:r>
              <a:rPr lang="en-US" sz="1800" dirty="0" err="1">
                <a:solidFill>
                  <a:srgbClr val="0070C0"/>
                </a:solidFill>
              </a:rPr>
              <a:t>sp</a:t>
            </a:r>
            <a:r>
              <a:rPr lang="en-US" sz="1800" dirty="0">
                <a:solidFill>
                  <a:srgbClr val="0070C0"/>
                </a:solidFill>
              </a:rPr>
              <a:t> is always 8-byte aligned</a:t>
            </a:r>
          </a:p>
          <a:p>
            <a:pPr marL="354012" lvl="1" indent="0">
              <a:buNone/>
            </a:pPr>
            <a:r>
              <a:rPr lang="en-US" sz="1800" dirty="0"/>
              <a:t>	</a:t>
            </a:r>
            <a:r>
              <a:rPr lang="en-US" sz="1800" dirty="0" err="1"/>
              <a:t>sp</a:t>
            </a:r>
            <a:r>
              <a:rPr lang="en-US" sz="1800" dirty="0"/>
              <a:t> % 8 == 0</a:t>
            </a:r>
          </a:p>
          <a:p>
            <a:pPr>
              <a:lnSpc>
                <a:spcPct val="100000"/>
              </a:lnSpc>
            </a:pPr>
            <a:r>
              <a:rPr lang="en-US" sz="1800" b="1" dirty="0">
                <a:solidFill>
                  <a:srgbClr val="0070C0"/>
                </a:solidFill>
              </a:rPr>
              <a:t>Padding (as required):</a:t>
            </a:r>
            <a:endParaRPr lang="en-US" sz="1800" dirty="0">
              <a:solidFill>
                <a:srgbClr val="00B050"/>
              </a:solidFill>
            </a:endParaRPr>
          </a:p>
          <a:p>
            <a:pPr marL="696912" lvl="1" indent="-342900">
              <a:buFont typeface="+mj-lt"/>
              <a:buAutoNum type="arabicPeriod"/>
            </a:pPr>
            <a:r>
              <a:rPr lang="en-US" sz="1800" dirty="0"/>
              <a:t>Additional space between variables on the stack to meet memory alignment requirements </a:t>
            </a:r>
          </a:p>
          <a:p>
            <a:pPr marL="696912" lvl="1" indent="-342900">
              <a:buFont typeface="+mj-lt"/>
              <a:buAutoNum type="arabicPeriod"/>
            </a:pPr>
            <a:r>
              <a:rPr lang="en-US" sz="1800" dirty="0"/>
              <a:t>Additional space so the frame size is evenly divisible by 8</a:t>
            </a:r>
          </a:p>
          <a:p>
            <a:pPr>
              <a:lnSpc>
                <a:spcPct val="100000"/>
              </a:lnSpc>
            </a:pPr>
            <a:r>
              <a:rPr lang="en-US" sz="1800" dirty="0" err="1">
                <a:solidFill>
                  <a:srgbClr val="7030A0"/>
                </a:solidFill>
              </a:rPr>
              <a:t>fp</a:t>
            </a:r>
            <a:r>
              <a:rPr lang="en-US" sz="1800" dirty="0">
                <a:solidFill>
                  <a:srgbClr val="7030A0"/>
                </a:solidFill>
              </a:rPr>
              <a:t> (frame pointer) </a:t>
            </a:r>
            <a:r>
              <a:rPr lang="en-US" sz="1800" dirty="0">
                <a:solidFill>
                  <a:schemeClr val="accent1"/>
                </a:solidFill>
              </a:rPr>
              <a:t>is </a:t>
            </a:r>
            <a:r>
              <a:rPr lang="en-US" sz="1800" dirty="0">
                <a:solidFill>
                  <a:schemeClr val="accent6"/>
                </a:solidFill>
              </a:rPr>
              <a:t>used as a </a:t>
            </a:r>
            <a:r>
              <a:rPr lang="en-US" sz="1800" b="1" dirty="0">
                <a:solidFill>
                  <a:srgbClr val="F3753F"/>
                </a:solidFill>
              </a:rPr>
              <a:t>pointer (base register)</a:t>
            </a:r>
            <a:r>
              <a:rPr lang="en-US" sz="1800" dirty="0">
                <a:solidFill>
                  <a:srgbClr val="F3753F"/>
                </a:solidFill>
              </a:rPr>
              <a:t> </a:t>
            </a:r>
            <a:r>
              <a:rPr lang="en-US" sz="1800" dirty="0">
                <a:solidFill>
                  <a:schemeClr val="accent1"/>
                </a:solidFill>
              </a:rPr>
              <a:t>to </a:t>
            </a:r>
            <a:r>
              <a:rPr lang="en-US" sz="1800" dirty="0">
                <a:solidFill>
                  <a:srgbClr val="2C895B"/>
                </a:solidFill>
              </a:rPr>
              <a:t>access all stack variables</a:t>
            </a:r>
            <a:r>
              <a:rPr lang="en-US" sz="1800" dirty="0">
                <a:solidFill>
                  <a:srgbClr val="2C895B"/>
                </a:solidFill>
                <a:latin typeface="Consolas" panose="020B0609020204030204" pitchFamily="49" charset="0"/>
                <a:cs typeface="Consolas" panose="020B0609020204030204" pitchFamily="49" charset="0"/>
              </a:rPr>
              <a:t> </a:t>
            </a:r>
            <a:r>
              <a:rPr lang="en-US" sz="1800" dirty="0">
                <a:solidFill>
                  <a:schemeClr val="accent1"/>
                </a:solidFill>
                <a:cs typeface="Consolas" panose="020B0609020204030204" pitchFamily="49" charset="0"/>
              </a:rPr>
              <a:t>– later slides</a:t>
            </a:r>
            <a:endParaRPr lang="en-US" sz="1800" dirty="0">
              <a:solidFill>
                <a:schemeClr val="accent1"/>
              </a:solidFill>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64" name="Rectangle 63">
            <a:extLst>
              <a:ext uri="{FF2B5EF4-FFF2-40B4-BE49-F238E27FC236}">
                <a16:creationId xmlns:a16="http://schemas.microsoft.com/office/drawing/2014/main" id="{191CCE08-4B8F-0B49-90AB-E3A560CCAF77}"/>
              </a:ext>
            </a:extLst>
          </p:cNvPr>
          <p:cNvSpPr/>
          <p:nvPr/>
        </p:nvSpPr>
        <p:spPr>
          <a:xfrm>
            <a:off x="7233231" y="791312"/>
            <a:ext cx="4694547" cy="52753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45" name="Group 44">
            <a:extLst>
              <a:ext uri="{FF2B5EF4-FFF2-40B4-BE49-F238E27FC236}">
                <a16:creationId xmlns:a16="http://schemas.microsoft.com/office/drawing/2014/main" id="{34CEACB2-C2A9-3741-A104-B797E0A49D93}"/>
              </a:ext>
            </a:extLst>
          </p:cNvPr>
          <p:cNvGrpSpPr/>
          <p:nvPr/>
        </p:nvGrpSpPr>
        <p:grpSpPr>
          <a:xfrm>
            <a:off x="10942754" y="5135367"/>
            <a:ext cx="1359719" cy="369333"/>
            <a:chOff x="7366831" y="6193200"/>
            <a:chExt cx="1040433" cy="222127"/>
          </a:xfrm>
        </p:grpSpPr>
        <p:sp>
          <p:nvSpPr>
            <p:cNvPr id="54" name="TextBox 53">
              <a:extLst>
                <a:ext uri="{FF2B5EF4-FFF2-40B4-BE49-F238E27FC236}">
                  <a16:creationId xmlns:a16="http://schemas.microsoft.com/office/drawing/2014/main" id="{949EB283-6062-A944-87FE-866AF4A7DF21}"/>
                </a:ext>
              </a:extLst>
            </p:cNvPr>
            <p:cNvSpPr txBox="1"/>
            <p:nvPr/>
          </p:nvSpPr>
          <p:spPr>
            <a:xfrm>
              <a:off x="7743432" y="6193200"/>
              <a:ext cx="663832" cy="222127"/>
            </a:xfrm>
            <a:prstGeom prst="rect">
              <a:avLst/>
            </a:prstGeom>
            <a:noFill/>
          </p:spPr>
          <p:txBody>
            <a:bodyPr wrap="square" rtlCol="0">
              <a:spAutoFit/>
            </a:bodyPr>
            <a:lstStyle/>
            <a:p>
              <a:r>
                <a:rPr lang="en-US" dirty="0" err="1">
                  <a:solidFill>
                    <a:srgbClr val="FF0000"/>
                  </a:solidFill>
                  <a:latin typeface="Consolas" panose="020B0609020204030204" pitchFamily="49" charset="0"/>
                  <a:cs typeface="Consolas" panose="020B0609020204030204" pitchFamily="49" charset="0"/>
                </a:rPr>
                <a:t>sp</a:t>
              </a:r>
              <a:endParaRPr lang="en-US" dirty="0">
                <a:solidFill>
                  <a:srgbClr val="FF0000"/>
                </a:solidFill>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9114551" y="80456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9114551" y="1314302"/>
            <a:ext cx="1798210" cy="518910"/>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9114551" y="1825650"/>
            <a:ext cx="1798210" cy="518910"/>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935455" y="1606119"/>
            <a:ext cx="1038042" cy="525554"/>
            <a:chOff x="7610503" y="1208030"/>
            <a:chExt cx="794292"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46277" y="1208030"/>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610503" y="123894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9122796" y="3407368"/>
            <a:ext cx="1798210" cy="1962873"/>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local</a:t>
            </a:r>
          </a:p>
          <a:p>
            <a:pPr algn="ctr"/>
            <a:r>
              <a:rPr lang="en-US" dirty="0">
                <a:solidFill>
                  <a:schemeClr val="bg1"/>
                </a:solidFill>
                <a:latin typeface="Consolas" panose="020B0609020204030204" pitchFamily="49" charset="0"/>
                <a:cs typeface="Consolas" panose="020B0609020204030204" pitchFamily="49" charset="0"/>
              </a:rPr>
              <a:t>variables</a:t>
            </a:r>
          </a:p>
        </p:txBody>
      </p:sp>
      <p:sp>
        <p:nvSpPr>
          <p:cNvPr id="59" name="TextBox 58">
            <a:extLst>
              <a:ext uri="{FF2B5EF4-FFF2-40B4-BE49-F238E27FC236}">
                <a16:creationId xmlns:a16="http://schemas.microsoft.com/office/drawing/2014/main" id="{45CEC3B7-4F43-6648-AD5D-2E4F40DC963F}"/>
              </a:ext>
            </a:extLst>
          </p:cNvPr>
          <p:cNvSpPr txBox="1"/>
          <p:nvPr/>
        </p:nvSpPr>
        <p:spPr>
          <a:xfrm rot="16200000">
            <a:off x="10586716" y="3883479"/>
            <a:ext cx="1798210" cy="646331"/>
          </a:xfrm>
          <a:prstGeom prst="rect">
            <a:avLst/>
          </a:prstGeom>
          <a:noFill/>
        </p:spPr>
        <p:txBody>
          <a:bodyPr wrap="square" rtlCol="0">
            <a:spAutoFit/>
          </a:bodyPr>
          <a:lstStyle/>
          <a:p>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 local space</a:t>
            </a:r>
          </a:p>
        </p:txBody>
      </p:sp>
      <p:grpSp>
        <p:nvGrpSpPr>
          <p:cNvPr id="10" name="Group 9">
            <a:extLst>
              <a:ext uri="{FF2B5EF4-FFF2-40B4-BE49-F238E27FC236}">
                <a16:creationId xmlns:a16="http://schemas.microsoft.com/office/drawing/2014/main" id="{49EEBCA5-ED82-3F4D-984C-A9530B0EFC40}"/>
              </a:ext>
            </a:extLst>
          </p:cNvPr>
          <p:cNvGrpSpPr/>
          <p:nvPr/>
        </p:nvGrpSpPr>
        <p:grpSpPr>
          <a:xfrm>
            <a:off x="11228058" y="1861339"/>
            <a:ext cx="338554" cy="1559996"/>
            <a:chOff x="4732365" y="3840052"/>
            <a:chExt cx="272534" cy="1096283"/>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758476" y="3840052"/>
              <a:ext cx="0" cy="109628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561153" y="4152285"/>
              <a:ext cx="614957"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9114551" y="2886598"/>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9117519" y="2362873"/>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cxnSp>
        <p:nvCxnSpPr>
          <p:cNvPr id="21" name="Straight Connector 20">
            <a:extLst>
              <a:ext uri="{FF2B5EF4-FFF2-40B4-BE49-F238E27FC236}">
                <a16:creationId xmlns:a16="http://schemas.microsoft.com/office/drawing/2014/main" id="{246C5050-232B-6023-169B-FF0EC90CDEEA}"/>
              </a:ext>
            </a:extLst>
          </p:cNvPr>
          <p:cNvCxnSpPr/>
          <p:nvPr/>
        </p:nvCxnSpPr>
        <p:spPr>
          <a:xfrm>
            <a:off x="10935455" y="3400752"/>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EAD8A9-EA62-441E-A108-6A9C49EF7A86}"/>
              </a:ext>
            </a:extLst>
          </p:cNvPr>
          <p:cNvCxnSpPr>
            <a:cxnSpLocks/>
          </p:cNvCxnSpPr>
          <p:nvPr/>
        </p:nvCxnSpPr>
        <p:spPr>
          <a:xfrm flipH="1">
            <a:off x="11249618" y="3421333"/>
            <a:ext cx="10879" cy="1899015"/>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B78847-BD65-B47C-DAD6-966CB7CABDBC}"/>
              </a:ext>
            </a:extLst>
          </p:cNvPr>
          <p:cNvCxnSpPr/>
          <p:nvPr/>
        </p:nvCxnSpPr>
        <p:spPr>
          <a:xfrm>
            <a:off x="8305277" y="3407719"/>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BFCA14-3B5C-066D-9CA2-7CE32F12B1B0}"/>
              </a:ext>
            </a:extLst>
          </p:cNvPr>
          <p:cNvGrpSpPr/>
          <p:nvPr/>
        </p:nvGrpSpPr>
        <p:grpSpPr>
          <a:xfrm>
            <a:off x="8025675" y="3417834"/>
            <a:ext cx="863436" cy="1936317"/>
            <a:chOff x="4100653" y="4156275"/>
            <a:chExt cx="695059" cy="1360742"/>
          </a:xfrm>
        </p:grpSpPr>
        <p:cxnSp>
          <p:nvCxnSpPr>
            <p:cNvPr id="29" name="Straight Arrow Connector 28">
              <a:extLst>
                <a:ext uri="{FF2B5EF4-FFF2-40B4-BE49-F238E27FC236}">
                  <a16:creationId xmlns:a16="http://schemas.microsoft.com/office/drawing/2014/main" id="{F2B581A6-4EB2-6DAB-4459-3F37345C9660}"/>
                </a:ext>
              </a:extLst>
            </p:cNvPr>
            <p:cNvCxnSpPr>
              <a:cxnSpLocks/>
            </p:cNvCxnSpPr>
            <p:nvPr/>
          </p:nvCxnSpPr>
          <p:spPr>
            <a:xfrm>
              <a:off x="4795712" y="4156275"/>
              <a:ext cx="0" cy="1360742"/>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C2E23B0-2849-8D28-B449-4D80C3EB512A}"/>
                </a:ext>
              </a:extLst>
            </p:cNvPr>
            <p:cNvSpPr txBox="1"/>
            <p:nvPr/>
          </p:nvSpPr>
          <p:spPr>
            <a:xfrm rot="16200000">
              <a:off x="3868735" y="4448348"/>
              <a:ext cx="1132781" cy="668946"/>
            </a:xfrm>
            <a:prstGeom prst="rect">
              <a:avLst/>
            </a:prstGeom>
            <a:noFill/>
          </p:spPr>
          <p:txBody>
            <a:bodyPr wrap="square" rtlCol="0">
              <a:spAutoFit/>
            </a:bodyPr>
            <a:lstStyle/>
            <a:p>
              <a:pPr algn="ctr"/>
              <a:r>
                <a:rPr lang="en-US" sz="1600" dirty="0">
                  <a:solidFill>
                    <a:srgbClr val="7030A0"/>
                  </a:solidFill>
                  <a:latin typeface="Consolas" panose="020B0609020204030204" pitchFamily="49" charset="0"/>
                  <a:cs typeface="Consolas" panose="020B0609020204030204" pitchFamily="49" charset="0"/>
                </a:rPr>
                <a:t>FRMADD=</a:t>
              </a:r>
            </a:p>
            <a:p>
              <a:pPr algn="ctr"/>
              <a:r>
                <a:rPr lang="en-US" sz="1600" dirty="0">
                  <a:solidFill>
                    <a:srgbClr val="7030A0"/>
                  </a:solidFill>
                  <a:latin typeface="Consolas" panose="020B0609020204030204" pitchFamily="49" charset="0"/>
                  <a:cs typeface="Consolas" panose="020B0609020204030204" pitchFamily="49" charset="0"/>
                </a:rPr>
                <a:t>Local Space (bytes)</a:t>
              </a:r>
            </a:p>
          </p:txBody>
        </p:sp>
      </p:grpSp>
      <p:cxnSp>
        <p:nvCxnSpPr>
          <p:cNvPr id="32" name="Straight Connector 31">
            <a:extLst>
              <a:ext uri="{FF2B5EF4-FFF2-40B4-BE49-F238E27FC236}">
                <a16:creationId xmlns:a16="http://schemas.microsoft.com/office/drawing/2014/main" id="{BA4680CF-6A6C-8200-5D19-6DF88A781DA9}"/>
              </a:ext>
            </a:extLst>
          </p:cNvPr>
          <p:cNvCxnSpPr>
            <a:cxnSpLocks/>
          </p:cNvCxnSpPr>
          <p:nvPr/>
        </p:nvCxnSpPr>
        <p:spPr>
          <a:xfrm>
            <a:off x="7638584" y="5354151"/>
            <a:ext cx="1505961" cy="10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E1492A-9CA6-0332-82DE-B996D7B6848F}"/>
              </a:ext>
            </a:extLst>
          </p:cNvPr>
          <p:cNvCxnSpPr>
            <a:cxnSpLocks/>
          </p:cNvCxnSpPr>
          <p:nvPr/>
        </p:nvCxnSpPr>
        <p:spPr>
          <a:xfrm>
            <a:off x="7638584" y="1310905"/>
            <a:ext cx="1505961" cy="1046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CD8783B-2CFE-0AF4-15DC-9399545D368A}"/>
              </a:ext>
            </a:extLst>
          </p:cNvPr>
          <p:cNvGrpSpPr/>
          <p:nvPr/>
        </p:nvGrpSpPr>
        <p:grpSpPr>
          <a:xfrm>
            <a:off x="7545396" y="1306175"/>
            <a:ext cx="375316" cy="4058442"/>
            <a:chOff x="4493585" y="4156275"/>
            <a:chExt cx="302127" cy="2852060"/>
          </a:xfrm>
        </p:grpSpPr>
        <p:cxnSp>
          <p:nvCxnSpPr>
            <p:cNvPr id="38" name="Straight Arrow Connector 37">
              <a:extLst>
                <a:ext uri="{FF2B5EF4-FFF2-40B4-BE49-F238E27FC236}">
                  <a16:creationId xmlns:a16="http://schemas.microsoft.com/office/drawing/2014/main" id="{26185002-274B-E62D-2219-885B5D432EC4}"/>
                </a:ext>
              </a:extLst>
            </p:cNvPr>
            <p:cNvCxnSpPr>
              <a:cxnSpLocks/>
            </p:cNvCxnSpPr>
            <p:nvPr/>
          </p:nvCxnSpPr>
          <p:spPr>
            <a:xfrm>
              <a:off x="4795712" y="4156275"/>
              <a:ext cx="0" cy="285206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7A98C0-A03B-6404-CB6A-965BF9F57F4D}"/>
                </a:ext>
              </a:extLst>
            </p:cNvPr>
            <p:cNvSpPr txBox="1"/>
            <p:nvPr/>
          </p:nvSpPr>
          <p:spPr>
            <a:xfrm rot="16200000">
              <a:off x="3644252" y="5420382"/>
              <a:ext cx="1971199" cy="272534"/>
            </a:xfrm>
            <a:prstGeom prst="rect">
              <a:avLst/>
            </a:prstGeom>
            <a:noFill/>
          </p:spPr>
          <p:txBody>
            <a:bodyPr wrap="square" rtlCol="0">
              <a:spAutoFit/>
            </a:bodyPr>
            <a:lstStyle/>
            <a:p>
              <a:pPr algn="ctr"/>
              <a:r>
                <a:rPr lang="en-US" sz="1600" dirty="0">
                  <a:solidFill>
                    <a:srgbClr val="7030A0"/>
                  </a:solidFill>
                  <a:latin typeface="Consolas" panose="020B0609020204030204" pitchFamily="49" charset="0"/>
                  <a:cs typeface="Consolas" panose="020B0609020204030204" pitchFamily="49" charset="0"/>
                </a:rPr>
                <a:t>Total size % 8 == 0</a:t>
              </a:r>
            </a:p>
          </p:txBody>
        </p:sp>
      </p:grpSp>
      <p:sp>
        <p:nvSpPr>
          <p:cNvPr id="42" name="Down Arrow 41">
            <a:extLst>
              <a:ext uri="{FF2B5EF4-FFF2-40B4-BE49-F238E27FC236}">
                <a16:creationId xmlns:a16="http://schemas.microsoft.com/office/drawing/2014/main" id="{0E6E115F-8AEB-2E06-E224-A9577CC0D030}"/>
              </a:ext>
            </a:extLst>
          </p:cNvPr>
          <p:cNvSpPr/>
          <p:nvPr/>
        </p:nvSpPr>
        <p:spPr>
          <a:xfrm>
            <a:off x="9754419" y="545568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576C0B3-8454-2CA0-B718-832E2A36D317}"/>
              </a:ext>
            </a:extLst>
          </p:cNvPr>
          <p:cNvSpPr txBox="1"/>
          <p:nvPr/>
        </p:nvSpPr>
        <p:spPr>
          <a:xfrm>
            <a:off x="8332800" y="5497839"/>
            <a:ext cx="1415772" cy="369332"/>
          </a:xfrm>
          <a:prstGeom prst="rect">
            <a:avLst/>
          </a:prstGeom>
          <a:noFill/>
        </p:spPr>
        <p:txBody>
          <a:bodyPr wrap="none" rtlCol="0">
            <a:spAutoFit/>
          </a:bodyPr>
          <a:lstStyle/>
          <a:p>
            <a:r>
              <a:rPr lang="en-US" dirty="0"/>
              <a:t>grows down</a:t>
            </a:r>
          </a:p>
        </p:txBody>
      </p:sp>
    </p:spTree>
    <p:extLst>
      <p:ext uri="{BB962C8B-B14F-4D97-AF65-F5344CB8AC3E}">
        <p14:creationId xmlns:p14="http://schemas.microsoft.com/office/powerpoint/2010/main" val="36431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4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9148835" y="622901"/>
            <a:ext cx="3000668" cy="3623026"/>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5753572" y="605679"/>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89213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77709" y="60589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08363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rgbClr val="0070C0"/>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5762963" y="573327"/>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rgbClr val="0070C0"/>
                  </a:solidFill>
                  <a:latin typeface="Consolas" panose="020B0609020204030204" pitchFamily="49" charset="0"/>
                  <a:cs typeface="Consolas" panose="020B0609020204030204" pitchFamily="49" charset="0"/>
                </a:rPr>
                <a:t>add </a:t>
              </a:r>
              <a:r>
                <a:rPr lang="en-US" sz="1600" dirty="0" err="1">
                  <a:solidFill>
                    <a:srgbClr val="0070C0"/>
                  </a:solidFill>
                  <a:latin typeface="Consolas" panose="020B0609020204030204" pitchFamily="49" charset="0"/>
                  <a:cs typeface="Consolas" panose="020B0609020204030204" pitchFamily="49" charset="0"/>
                </a:rPr>
                <a:t>fp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756192E3-9DCC-0343-899F-6861F19A6E30}"/>
              </a:ext>
            </a:extLst>
          </p:cNvPr>
          <p:cNvSpPr/>
          <p:nvPr/>
        </p:nvSpPr>
        <p:spPr>
          <a:xfrm>
            <a:off x="625389" y="14290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533508" y="328180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623412" y="205926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623412" y="236528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623412" y="267976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623412" y="174777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623412" y="111029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999371" y="160292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453298" y="137673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638042" y="62693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622424" y="299185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9090908" y="622901"/>
            <a:ext cx="2989921" cy="3691856"/>
            <a:chOff x="8912624" y="3272955"/>
            <a:chExt cx="2989921" cy="369185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12624" y="3272955"/>
              <a:ext cx="2989921"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a:solidFill>
                    <a:srgbClr val="0070C0"/>
                  </a:solidFill>
                  <a:latin typeface="Consolas" panose="020B0609020204030204" pitchFamily="49" charset="0"/>
                  <a:cs typeface="Consolas" panose="020B0609020204030204" pitchFamily="49" charset="0"/>
                </a:rPr>
                <a:t>add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-FRMADD</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2002948" y="107131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78347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252322"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294894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5901387" y="4423829"/>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548708" y="4339113"/>
            <a:ext cx="2118558"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904556" y="1831493"/>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2945375" y="585195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44197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864384" y="2171486"/>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1178429" y="2422728"/>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508219" y="206970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7822264" y="2320945"/>
            <a:ext cx="909576" cy="276999"/>
          </a:xfrm>
          <a:prstGeom prst="rect">
            <a:avLst/>
          </a:prstGeom>
          <a:noFill/>
        </p:spPr>
        <p:txBody>
          <a:bodyPr wrap="square" rtlCol="0">
            <a:spAutoFit/>
          </a:bodyPr>
          <a:lstStyle/>
          <a:p>
            <a:r>
              <a:rPr lang="en-US" sz="1200" dirty="0"/>
              <a:t>FP_OFF</a:t>
            </a:r>
          </a:p>
        </p:txBody>
      </p:sp>
      <p:grpSp>
        <p:nvGrpSpPr>
          <p:cNvPr id="29" name="Group 28">
            <a:extLst>
              <a:ext uri="{FF2B5EF4-FFF2-40B4-BE49-F238E27FC236}">
                <a16:creationId xmlns:a16="http://schemas.microsoft.com/office/drawing/2014/main" id="{8D3C43D3-25E4-5B37-DA07-B44D82FCE177}"/>
              </a:ext>
            </a:extLst>
          </p:cNvPr>
          <p:cNvGrpSpPr/>
          <p:nvPr/>
        </p:nvGrpSpPr>
        <p:grpSpPr>
          <a:xfrm>
            <a:off x="8433140" y="1851570"/>
            <a:ext cx="1099657" cy="2104152"/>
            <a:chOff x="2553575" y="1799527"/>
            <a:chExt cx="1099657" cy="2104152"/>
          </a:xfrm>
        </p:grpSpPr>
        <p:sp>
          <p:nvSpPr>
            <p:cNvPr id="30" name="TextBox 29">
              <a:extLst>
                <a:ext uri="{FF2B5EF4-FFF2-40B4-BE49-F238E27FC236}">
                  <a16:creationId xmlns:a16="http://schemas.microsoft.com/office/drawing/2014/main" id="{7E3672B2-64AC-87C9-FE2C-E1D93B46D845}"/>
                </a:ext>
              </a:extLst>
            </p:cNvPr>
            <p:cNvSpPr txBox="1"/>
            <p:nvPr/>
          </p:nvSpPr>
          <p:spPr>
            <a:xfrm>
              <a:off x="2553575" y="2609684"/>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33" name="Right Brace 32">
              <a:extLst>
                <a:ext uri="{FF2B5EF4-FFF2-40B4-BE49-F238E27FC236}">
                  <a16:creationId xmlns:a16="http://schemas.microsoft.com/office/drawing/2014/main" id="{4E649885-9C5F-718F-C3FB-1BF1CCE2811F}"/>
                </a:ext>
              </a:extLst>
            </p:cNvPr>
            <p:cNvSpPr/>
            <p:nvPr/>
          </p:nvSpPr>
          <p:spPr>
            <a:xfrm rot="10800000">
              <a:off x="3267182" y="1799527"/>
              <a:ext cx="386050" cy="210415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5" name="TextBox 34">
            <a:extLst>
              <a:ext uri="{FF2B5EF4-FFF2-40B4-BE49-F238E27FC236}">
                <a16:creationId xmlns:a16="http://schemas.microsoft.com/office/drawing/2014/main" id="{6F56249F-61AC-5179-C646-84D9D91B58F9}"/>
              </a:ext>
            </a:extLst>
          </p:cNvPr>
          <p:cNvSpPr txBox="1"/>
          <p:nvPr/>
        </p:nvSpPr>
        <p:spPr>
          <a:xfrm>
            <a:off x="24110" y="1236849"/>
            <a:ext cx="600479" cy="430887"/>
          </a:xfrm>
          <a:prstGeom prst="rect">
            <a:avLst/>
          </a:prstGeom>
          <a:solidFill>
            <a:schemeClr val="bg1"/>
          </a:solidFill>
          <a:ln w="25400">
            <a:solidFill>
              <a:schemeClr val="accent1"/>
            </a:solidFill>
          </a:ln>
        </p:spPr>
        <p:txBody>
          <a:bodyPr wrap="square" rtlCol="0">
            <a:spAutoFit/>
          </a:bodyPr>
          <a:lstStyle/>
          <a:p>
            <a:r>
              <a:rPr lang="en-US" sz="1100" dirty="0"/>
              <a:t> Stack Frame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538404" y="583742"/>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8633891" y="562539"/>
            <a:ext cx="3151780" cy="4048626"/>
            <a:chOff x="9072186" y="3091342"/>
            <a:chExt cx="3151780"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rgbClr val="0070C0"/>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42494" y="5077032"/>
              <a:ext cx="1181472" cy="954107"/>
            </a:xfrm>
            <a:prstGeom prst="rect">
              <a:avLst/>
            </a:prstGeom>
            <a:solidFill>
              <a:schemeClr val="bg1"/>
            </a:solidFill>
            <a:ln>
              <a:solidFill>
                <a:schemeClr val="accent1"/>
              </a:solidFill>
            </a:ln>
          </p:spPr>
          <p:txBody>
            <a:bodyPr wrap="square" rtlCol="0">
              <a:spAutoFit/>
            </a:bodyPr>
            <a:lstStyle/>
            <a:p>
              <a:r>
                <a:rPr lang="en-US" sz="1400" dirty="0">
                  <a:solidFill>
                    <a:srgbClr val="F3753F"/>
                  </a:solidFill>
                </a:rPr>
                <a:t>Deallocated</a:t>
              </a:r>
            </a:p>
            <a:p>
              <a:r>
                <a:rPr lang="en-US" sz="1400" dirty="0">
                  <a:solidFill>
                    <a:srgbClr val="F3753F"/>
                  </a:solidFill>
                </a:rPr>
                <a:t>Eligible for reuse </a:t>
              </a:r>
              <a:endParaRPr lang="en-US" sz="1400" dirty="0"/>
            </a:p>
            <a:p>
              <a:r>
                <a:rPr lang="en-US" sz="1400" dirty="0">
                  <a:solidFill>
                    <a:schemeClr val="accent3"/>
                  </a:solidFill>
                </a:rPr>
                <a:t>out of scope</a:t>
              </a:r>
            </a:p>
          </p:txBody>
        </p:sp>
      </p:gr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293898" y="1269662"/>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72526" cy="369332"/>
            </a:xfrm>
            <a:prstGeom prst="rect">
              <a:avLst/>
            </a:prstGeom>
            <a:noFill/>
          </p:spPr>
          <p:txBody>
            <a:bodyPr wrap="none" rtlCol="0">
              <a:spAutoFit/>
            </a:bodyPr>
            <a:lstStyle/>
            <a:p>
              <a:r>
                <a:rPr lang="en-US" dirty="0">
                  <a:solidFill>
                    <a:srgbClr val="0070C0"/>
                  </a:solidFill>
                </a:rPr>
                <a:t>Part of function epilogue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630449" y="609874"/>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550503" y="713407"/>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2386170" y="2148522"/>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2345998" y="24885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660043" y="2739757"/>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4360177" y="609874"/>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4294746" y="590097"/>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rgbClr val="0070C0"/>
                  </a:solidFill>
                  <a:latin typeface="Consolas" panose="020B0609020204030204" pitchFamily="49" charset="0"/>
                  <a:cs typeface="Consolas" panose="020B0609020204030204" pitchFamily="49" charset="0"/>
                </a:rPr>
                <a:t>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a:t>
              </a:r>
              <a:r>
                <a:rPr lang="en-US" sz="1600" dirty="0">
                  <a:solidFill>
                    <a:srgbClr val="0070C0"/>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1068113" y="5996062"/>
              <a:ext cx="1039635" cy="461665"/>
            </a:xfrm>
            <a:prstGeom prst="rect">
              <a:avLst/>
            </a:prstGeom>
            <a:solidFill>
              <a:schemeClr val="bg1"/>
            </a:solidFill>
            <a:ln>
              <a:solidFill>
                <a:schemeClr val="accent1"/>
              </a:solidFill>
            </a:ln>
          </p:spPr>
          <p:txBody>
            <a:bodyPr wrap="square" rtlCol="0">
              <a:spAutoFit/>
            </a:bodyPr>
            <a:lstStyle/>
            <a:p>
              <a:r>
                <a:rPr lang="en-US" sz="1200" dirty="0">
                  <a:solidFill>
                    <a:srgbClr val="FF0000"/>
                  </a:solidFill>
                </a:rPr>
                <a:t>Deallocated</a:t>
              </a:r>
            </a:p>
            <a:p>
              <a:r>
                <a:rPr lang="en-US" sz="1200" dirty="0">
                  <a:solidFill>
                    <a:srgbClr val="FF0000"/>
                  </a:solidFill>
                </a:rPr>
                <a:t>stack space</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6111539" y="2121083"/>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6071367" y="2461076"/>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6385412" y="2712318"/>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630449" y="4783363"/>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
        <p:nvSpPr>
          <p:cNvPr id="6" name="TextBox 5">
            <a:extLst>
              <a:ext uri="{FF2B5EF4-FFF2-40B4-BE49-F238E27FC236}">
                <a16:creationId xmlns:a16="http://schemas.microsoft.com/office/drawing/2014/main" id="{3AE3697D-4FB8-1574-CF70-8C40D53F61D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9" name="Group 8">
            <a:extLst>
              <a:ext uri="{FF2B5EF4-FFF2-40B4-BE49-F238E27FC236}">
                <a16:creationId xmlns:a16="http://schemas.microsoft.com/office/drawing/2014/main" id="{F2CB5E63-9C6D-A796-D957-57570BF27FDD}"/>
              </a:ext>
            </a:extLst>
          </p:cNvPr>
          <p:cNvGrpSpPr/>
          <p:nvPr/>
        </p:nvGrpSpPr>
        <p:grpSpPr>
          <a:xfrm>
            <a:off x="99902" y="2193100"/>
            <a:ext cx="1025845" cy="2104152"/>
            <a:chOff x="2627387" y="1799527"/>
            <a:chExt cx="1025845" cy="2104152"/>
          </a:xfrm>
        </p:grpSpPr>
        <p:sp>
          <p:nvSpPr>
            <p:cNvPr id="10" name="TextBox 9">
              <a:extLst>
                <a:ext uri="{FF2B5EF4-FFF2-40B4-BE49-F238E27FC236}">
                  <a16:creationId xmlns:a16="http://schemas.microsoft.com/office/drawing/2014/main" id="{8EAC72C3-DC56-70B0-01FC-59EB989C081C}"/>
                </a:ext>
              </a:extLst>
            </p:cNvPr>
            <p:cNvSpPr txBox="1"/>
            <p:nvPr/>
          </p:nvSpPr>
          <p:spPr>
            <a:xfrm>
              <a:off x="2627387" y="2593836"/>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1" name="Right Brace 10">
              <a:extLst>
                <a:ext uri="{FF2B5EF4-FFF2-40B4-BE49-F238E27FC236}">
                  <a16:creationId xmlns:a16="http://schemas.microsoft.com/office/drawing/2014/main" id="{88613799-DADA-C4CE-0824-AD325D06F08E}"/>
                </a:ext>
              </a:extLst>
            </p:cNvPr>
            <p:cNvSpPr/>
            <p:nvPr/>
          </p:nvSpPr>
          <p:spPr>
            <a:xfrm rot="10800000">
              <a:off x="3267182" y="1799527"/>
              <a:ext cx="386050" cy="210415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7F2FF41-1811-7949-4CF3-0AE3AF721F4A}"/>
              </a:ext>
            </a:extLst>
          </p:cNvPr>
          <p:cNvGrpSpPr/>
          <p:nvPr/>
        </p:nvGrpSpPr>
        <p:grpSpPr>
          <a:xfrm>
            <a:off x="3521431" y="2176102"/>
            <a:ext cx="1138529" cy="1233970"/>
            <a:chOff x="2567817" y="2669709"/>
            <a:chExt cx="1138529" cy="1233970"/>
          </a:xfrm>
        </p:grpSpPr>
        <p:sp>
          <p:nvSpPr>
            <p:cNvPr id="13" name="TextBox 12">
              <a:extLst>
                <a:ext uri="{FF2B5EF4-FFF2-40B4-BE49-F238E27FC236}">
                  <a16:creationId xmlns:a16="http://schemas.microsoft.com/office/drawing/2014/main" id="{FBF1B6ED-7FB8-A26A-542E-707B7F383E87}"/>
                </a:ext>
              </a:extLst>
            </p:cNvPr>
            <p:cNvSpPr txBox="1"/>
            <p:nvPr/>
          </p:nvSpPr>
          <p:spPr>
            <a:xfrm>
              <a:off x="2567817" y="3021044"/>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4" name="Right Brace 13">
              <a:extLst>
                <a:ext uri="{FF2B5EF4-FFF2-40B4-BE49-F238E27FC236}">
                  <a16:creationId xmlns:a16="http://schemas.microsoft.com/office/drawing/2014/main" id="{1345AA20-4249-B21F-81BB-89E770E265B5}"/>
                </a:ext>
              </a:extLst>
            </p:cNvPr>
            <p:cNvSpPr/>
            <p:nvPr/>
          </p:nvSpPr>
          <p:spPr>
            <a:xfrm rot="10800000">
              <a:off x="3267181" y="2669709"/>
              <a:ext cx="439165" cy="123397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A3A93CE-9D95-D9BF-3374-218F753A739E}"/>
              </a:ext>
            </a:extLst>
          </p:cNvPr>
          <p:cNvGrpSpPr/>
          <p:nvPr/>
        </p:nvGrpSpPr>
        <p:grpSpPr>
          <a:xfrm>
            <a:off x="7655888" y="1355416"/>
            <a:ext cx="1154314" cy="622262"/>
            <a:chOff x="2539035" y="3281417"/>
            <a:chExt cx="1154314" cy="622262"/>
          </a:xfrm>
        </p:grpSpPr>
        <p:sp>
          <p:nvSpPr>
            <p:cNvPr id="16" name="TextBox 15">
              <a:extLst>
                <a:ext uri="{FF2B5EF4-FFF2-40B4-BE49-F238E27FC236}">
                  <a16:creationId xmlns:a16="http://schemas.microsoft.com/office/drawing/2014/main" id="{2D0CF3FF-1DD8-7B78-FFD1-792DFB13BC85}"/>
                </a:ext>
              </a:extLst>
            </p:cNvPr>
            <p:cNvSpPr txBox="1"/>
            <p:nvPr/>
          </p:nvSpPr>
          <p:spPr>
            <a:xfrm>
              <a:off x="2539035" y="3363171"/>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7" name="Right Brace 16">
              <a:extLst>
                <a:ext uri="{FF2B5EF4-FFF2-40B4-BE49-F238E27FC236}">
                  <a16:creationId xmlns:a16="http://schemas.microsoft.com/office/drawing/2014/main" id="{FFEEEF47-866F-47F4-7EC8-CC69D1BDE6E4}"/>
                </a:ext>
              </a:extLst>
            </p:cNvPr>
            <p:cNvSpPr/>
            <p:nvPr/>
          </p:nvSpPr>
          <p:spPr>
            <a:xfrm rot="10800000">
              <a:off x="3267181" y="3281417"/>
              <a:ext cx="426168" cy="62226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6A86B9-6A41-855A-2956-087195C3C7BB}"/>
              </a:ext>
            </a:extLst>
          </p:cNvPr>
          <p:cNvSpPr>
            <a:spLocks noGrp="1"/>
          </p:cNvSpPr>
          <p:nvPr>
            <p:ph type="title"/>
          </p:nvPr>
        </p:nvSpPr>
        <p:spPr>
          <a:xfrm>
            <a:off x="505421" y="119999"/>
            <a:ext cx="10515600" cy="382647"/>
          </a:xfrm>
        </p:spPr>
        <p:txBody>
          <a:bodyPr/>
          <a:lstStyle/>
          <a:p>
            <a:r>
              <a:rPr lang="en-US" dirty="0"/>
              <a:t>Local Variables on the stack</a:t>
            </a:r>
          </a:p>
        </p:txBody>
      </p:sp>
      <p:sp>
        <p:nvSpPr>
          <p:cNvPr id="5" name="Content Placeholder 4">
            <a:extLst>
              <a:ext uri="{FF2B5EF4-FFF2-40B4-BE49-F238E27FC236}">
                <a16:creationId xmlns:a16="http://schemas.microsoft.com/office/drawing/2014/main" id="{76CB227E-69D3-54A2-24D4-E0EF7EC9F203}"/>
              </a:ext>
            </a:extLst>
          </p:cNvPr>
          <p:cNvSpPr>
            <a:spLocks noGrp="1"/>
          </p:cNvSpPr>
          <p:nvPr>
            <p:ph sz="quarter" idx="17"/>
          </p:nvPr>
        </p:nvSpPr>
        <p:spPr>
          <a:xfrm>
            <a:off x="560268" y="4169663"/>
            <a:ext cx="5796333" cy="2454896"/>
          </a:xfrm>
          <a:solidFill>
            <a:schemeClr val="accent4">
              <a:lumMod val="20000"/>
              <a:lumOff val="80000"/>
            </a:schemeClr>
          </a:solidFill>
          <a:ln>
            <a:solidFill>
              <a:schemeClr val="accent1"/>
            </a:solidFill>
          </a:ln>
        </p:spPr>
        <p:txBody>
          <a:bodyPr/>
          <a:lstStyle/>
          <a:p>
            <a:r>
              <a:rPr lang="en-US" dirty="0"/>
              <a:t>Add space on the stack for each local</a:t>
            </a:r>
          </a:p>
          <a:p>
            <a:pPr lvl="1"/>
            <a:r>
              <a:rPr lang="en-US" dirty="0"/>
              <a:t>we will allocate space in same order the locals are listed the C function shown from high to low stack address</a:t>
            </a:r>
          </a:p>
          <a:p>
            <a:pPr lvl="1"/>
            <a:r>
              <a:rPr lang="en-US" dirty="0" err="1"/>
              <a:t>gcc</a:t>
            </a:r>
            <a:r>
              <a:rPr lang="en-US" dirty="0"/>
              <a:t> compiler allocates from low to high stack addresses</a:t>
            </a:r>
          </a:p>
          <a:p>
            <a:pPr lvl="1"/>
            <a:r>
              <a:rPr lang="en-US" dirty="0"/>
              <a:t>Order does not matter for our use</a:t>
            </a:r>
          </a:p>
        </p:txBody>
      </p:sp>
      <p:sp>
        <p:nvSpPr>
          <p:cNvPr id="6" name="Rounded Rectangle 5">
            <a:extLst>
              <a:ext uri="{FF2B5EF4-FFF2-40B4-BE49-F238E27FC236}">
                <a16:creationId xmlns:a16="http://schemas.microsoft.com/office/drawing/2014/main" id="{E4C03E0D-04A5-7A4E-0F4B-CE64C4C321C0}"/>
              </a:ext>
            </a:extLst>
          </p:cNvPr>
          <p:cNvSpPr/>
          <p:nvPr/>
        </p:nvSpPr>
        <p:spPr bwMode="auto">
          <a:xfrm>
            <a:off x="488428" y="555953"/>
            <a:ext cx="2607772" cy="161520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sp>
        <p:nvSpPr>
          <p:cNvPr id="8" name="Rectangle 7">
            <a:extLst>
              <a:ext uri="{FF2B5EF4-FFF2-40B4-BE49-F238E27FC236}">
                <a16:creationId xmlns:a16="http://schemas.microsoft.com/office/drawing/2014/main" id="{AF4EF8DB-728C-6C65-F9BB-F9955C0F73C1}"/>
              </a:ext>
            </a:extLst>
          </p:cNvPr>
          <p:cNvSpPr/>
          <p:nvPr/>
        </p:nvSpPr>
        <p:spPr>
          <a:xfrm>
            <a:off x="8197543" y="302823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D9B6E43-3B12-E87C-B649-7F2D7931974D}"/>
              </a:ext>
            </a:extLst>
          </p:cNvPr>
          <p:cNvSpPr/>
          <p:nvPr/>
        </p:nvSpPr>
        <p:spPr>
          <a:xfrm>
            <a:off x="8185260" y="80828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19B27899-D354-C2B0-9560-8BA7F3DEFC64}"/>
              </a:ext>
            </a:extLst>
          </p:cNvPr>
          <p:cNvSpPr txBox="1"/>
          <p:nvPr/>
        </p:nvSpPr>
        <p:spPr>
          <a:xfrm>
            <a:off x="8003502" y="3841408"/>
            <a:ext cx="3017519" cy="369332"/>
          </a:xfrm>
          <a:prstGeom prst="rect">
            <a:avLst/>
          </a:prstGeom>
          <a:noFill/>
        </p:spPr>
        <p:txBody>
          <a:bodyPr wrap="square" rtlCol="0">
            <a:spAutoFit/>
          </a:bodyPr>
          <a:lstStyle/>
          <a:p>
            <a:r>
              <a:rPr lang="en-US" dirty="0"/>
              <a:t>low memory 4-byte words</a:t>
            </a:r>
          </a:p>
        </p:txBody>
      </p:sp>
      <p:sp>
        <p:nvSpPr>
          <p:cNvPr id="13" name="Left Arrow 12">
            <a:extLst>
              <a:ext uri="{FF2B5EF4-FFF2-40B4-BE49-F238E27FC236}">
                <a16:creationId xmlns:a16="http://schemas.microsoft.com/office/drawing/2014/main" id="{BCE4C082-E41A-204D-D026-2343788DD1F4}"/>
              </a:ext>
            </a:extLst>
          </p:cNvPr>
          <p:cNvSpPr/>
          <p:nvPr/>
        </p:nvSpPr>
        <p:spPr>
          <a:xfrm>
            <a:off x="9559920" y="226200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183CE7-2FE8-B766-BA6A-60F23F705947}"/>
              </a:ext>
            </a:extLst>
          </p:cNvPr>
          <p:cNvSpPr/>
          <p:nvPr/>
        </p:nvSpPr>
        <p:spPr>
          <a:xfrm>
            <a:off x="8185260" y="1116283"/>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5" name="Rectangle 14">
            <a:extLst>
              <a:ext uri="{FF2B5EF4-FFF2-40B4-BE49-F238E27FC236}">
                <a16:creationId xmlns:a16="http://schemas.microsoft.com/office/drawing/2014/main" id="{0F809E54-5014-99F2-3D94-3320156A4B1C}"/>
              </a:ext>
            </a:extLst>
          </p:cNvPr>
          <p:cNvSpPr/>
          <p:nvPr/>
        </p:nvSpPr>
        <p:spPr>
          <a:xfrm>
            <a:off x="8185260" y="1444580"/>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6" name="Rectangle 15">
            <a:extLst>
              <a:ext uri="{FF2B5EF4-FFF2-40B4-BE49-F238E27FC236}">
                <a16:creationId xmlns:a16="http://schemas.microsoft.com/office/drawing/2014/main" id="{BA564053-520F-6C3E-4252-C3DCE2FB3C02}"/>
              </a:ext>
            </a:extLst>
          </p:cNvPr>
          <p:cNvSpPr/>
          <p:nvPr/>
        </p:nvSpPr>
        <p:spPr>
          <a:xfrm>
            <a:off x="8185260" y="175955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7" name="Rectangle 16">
            <a:extLst>
              <a:ext uri="{FF2B5EF4-FFF2-40B4-BE49-F238E27FC236}">
                <a16:creationId xmlns:a16="http://schemas.microsoft.com/office/drawing/2014/main" id="{F0A8352A-1C45-E886-7B45-0647D91D7868}"/>
              </a:ext>
            </a:extLst>
          </p:cNvPr>
          <p:cNvSpPr/>
          <p:nvPr/>
        </p:nvSpPr>
        <p:spPr>
          <a:xfrm>
            <a:off x="8185260" y="206519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8" name="Rectangle 17">
            <a:extLst>
              <a:ext uri="{FF2B5EF4-FFF2-40B4-BE49-F238E27FC236}">
                <a16:creationId xmlns:a16="http://schemas.microsoft.com/office/drawing/2014/main" id="{BC48E552-E800-1BCD-C579-135E6D5BB308}"/>
              </a:ext>
            </a:extLst>
          </p:cNvPr>
          <p:cNvSpPr/>
          <p:nvPr/>
        </p:nvSpPr>
        <p:spPr>
          <a:xfrm>
            <a:off x="7605587" y="213210"/>
            <a:ext cx="2877712"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{r4-r5,fp,lr}</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8F7E7931-AD38-0509-B947-9EF63152DFDA}"/>
              </a:ext>
            </a:extLst>
          </p:cNvPr>
          <p:cNvSpPr txBox="1"/>
          <p:nvPr/>
        </p:nvSpPr>
        <p:spPr>
          <a:xfrm>
            <a:off x="10236466" y="1201067"/>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20" name="Left Arrow 19">
            <a:extLst>
              <a:ext uri="{FF2B5EF4-FFF2-40B4-BE49-F238E27FC236}">
                <a16:creationId xmlns:a16="http://schemas.microsoft.com/office/drawing/2014/main" id="{EE17507D-E92C-6072-BC45-2DA0E754DFB0}"/>
              </a:ext>
            </a:extLst>
          </p:cNvPr>
          <p:cNvSpPr/>
          <p:nvPr/>
        </p:nvSpPr>
        <p:spPr>
          <a:xfrm>
            <a:off x="9561070" y="1298738"/>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a:extLst>
              <a:ext uri="{FF2B5EF4-FFF2-40B4-BE49-F238E27FC236}">
                <a16:creationId xmlns:a16="http://schemas.microsoft.com/office/drawing/2014/main" id="{BEAF42D1-3C10-CBF9-B01C-C253AAF60127}"/>
              </a:ext>
            </a:extLst>
          </p:cNvPr>
          <p:cNvSpPr/>
          <p:nvPr/>
        </p:nvSpPr>
        <p:spPr>
          <a:xfrm>
            <a:off x="7951602" y="2397091"/>
            <a:ext cx="126044" cy="672380"/>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940C9F-1B32-D624-F1AB-BCDD03E4E6C1}"/>
              </a:ext>
            </a:extLst>
          </p:cNvPr>
          <p:cNvSpPr/>
          <p:nvPr/>
        </p:nvSpPr>
        <p:spPr>
          <a:xfrm>
            <a:off x="7209552" y="2436571"/>
            <a:ext cx="805072" cy="523220"/>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 = 8</a:t>
            </a:r>
            <a:endParaRPr lang="en-US" sz="1400" dirty="0">
              <a:solidFill>
                <a:schemeClr val="accent5"/>
              </a:solidFill>
              <a:latin typeface="Consolas" panose="020B0609020204030204" pitchFamily="49" charset="0"/>
              <a:cs typeface="Consolas" panose="020B0609020204030204" pitchFamily="49" charset="0"/>
            </a:endParaRPr>
          </a:p>
        </p:txBody>
      </p:sp>
      <p:sp>
        <p:nvSpPr>
          <p:cNvPr id="25" name="Down Arrow 24">
            <a:extLst>
              <a:ext uri="{FF2B5EF4-FFF2-40B4-BE49-F238E27FC236}">
                <a16:creationId xmlns:a16="http://schemas.microsoft.com/office/drawing/2014/main" id="{7B353B54-5197-E3A7-6F9F-B96BE93B397E}"/>
              </a:ext>
            </a:extLst>
          </p:cNvPr>
          <p:cNvSpPr/>
          <p:nvPr/>
        </p:nvSpPr>
        <p:spPr>
          <a:xfrm>
            <a:off x="8682434" y="333675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DAB9BF-7C0A-502D-AC94-B3C938387B65}"/>
              </a:ext>
            </a:extLst>
          </p:cNvPr>
          <p:cNvSpPr/>
          <p:nvPr/>
        </p:nvSpPr>
        <p:spPr>
          <a:xfrm>
            <a:off x="8183960" y="2700161"/>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28" name="TextBox 27">
            <a:extLst>
              <a:ext uri="{FF2B5EF4-FFF2-40B4-BE49-F238E27FC236}">
                <a16:creationId xmlns:a16="http://schemas.microsoft.com/office/drawing/2014/main" id="{057AC0D6-7094-D86C-174C-5226BFD4F7CC}"/>
              </a:ext>
            </a:extLst>
          </p:cNvPr>
          <p:cNvSpPr txBox="1"/>
          <p:nvPr/>
        </p:nvSpPr>
        <p:spPr>
          <a:xfrm>
            <a:off x="10062489" y="2112560"/>
            <a:ext cx="1375959"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after push</a:t>
            </a:r>
          </a:p>
        </p:txBody>
      </p:sp>
      <p:sp>
        <p:nvSpPr>
          <p:cNvPr id="29" name="Rectangle 28">
            <a:extLst>
              <a:ext uri="{FF2B5EF4-FFF2-40B4-BE49-F238E27FC236}">
                <a16:creationId xmlns:a16="http://schemas.microsoft.com/office/drawing/2014/main" id="{55AEB006-B5E3-FD6C-ADB0-E5D05C71F10D}"/>
              </a:ext>
            </a:extLst>
          </p:cNvPr>
          <p:cNvSpPr/>
          <p:nvPr/>
        </p:nvSpPr>
        <p:spPr>
          <a:xfrm>
            <a:off x="8183961" y="2388074"/>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Left Arrow 29">
            <a:extLst>
              <a:ext uri="{FF2B5EF4-FFF2-40B4-BE49-F238E27FC236}">
                <a16:creationId xmlns:a16="http://schemas.microsoft.com/office/drawing/2014/main" id="{8B5461A7-A71C-FB55-8DF6-9D50FA67A252}"/>
              </a:ext>
            </a:extLst>
          </p:cNvPr>
          <p:cNvSpPr/>
          <p:nvPr/>
        </p:nvSpPr>
        <p:spPr>
          <a:xfrm>
            <a:off x="9563537" y="2910073"/>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5BC7370-A99A-153F-C3FB-C97A47FC6070}"/>
              </a:ext>
            </a:extLst>
          </p:cNvPr>
          <p:cNvSpPr txBox="1"/>
          <p:nvPr/>
        </p:nvSpPr>
        <p:spPr>
          <a:xfrm>
            <a:off x="10066106" y="2760627"/>
            <a:ext cx="1698985"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after</a:t>
            </a:r>
          </a:p>
          <a:p>
            <a:r>
              <a:rPr lang="en-US" sz="1600" dirty="0"/>
              <a:t>allocating locals</a:t>
            </a:r>
          </a:p>
        </p:txBody>
      </p:sp>
      <p:cxnSp>
        <p:nvCxnSpPr>
          <p:cNvPr id="32" name="Straight Connector 31">
            <a:extLst>
              <a:ext uri="{FF2B5EF4-FFF2-40B4-BE49-F238E27FC236}">
                <a16:creationId xmlns:a16="http://schemas.microsoft.com/office/drawing/2014/main" id="{1EC8B177-28F8-1FA5-FC5D-4CE779C35516}"/>
              </a:ext>
            </a:extLst>
          </p:cNvPr>
          <p:cNvCxnSpPr/>
          <p:nvPr/>
        </p:nvCxnSpPr>
        <p:spPr>
          <a:xfrm>
            <a:off x="7370947" y="2377277"/>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66DDB4-A65E-1911-A9E7-2CC4E6ADC85B}"/>
              </a:ext>
            </a:extLst>
          </p:cNvPr>
          <p:cNvCxnSpPr/>
          <p:nvPr/>
        </p:nvCxnSpPr>
        <p:spPr>
          <a:xfrm>
            <a:off x="7351892" y="3069471"/>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4BF311CF-62D8-1FAE-D112-7961260338F1}"/>
              </a:ext>
            </a:extLst>
          </p:cNvPr>
          <p:cNvSpPr/>
          <p:nvPr/>
        </p:nvSpPr>
        <p:spPr bwMode="auto">
          <a:xfrm>
            <a:off x="3433898" y="502646"/>
            <a:ext cx="3710386"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equ</a:t>
            </a:r>
            <a:r>
              <a:rPr lang="en-US" sz="1600" dirty="0">
                <a:solidFill>
                  <a:srgbClr val="0070C0"/>
                </a:solidFill>
                <a:latin typeface="Consolas" panose="020B0609020204030204" pitchFamily="49" charset="0"/>
                <a:cs typeface="Consolas" panose="020B0609020204030204" pitchFamily="49" charset="0"/>
              </a:rPr>
              <a:t>    FRMADD,     8</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t>
            </a:r>
            <a:r>
              <a:rPr lang="en-US" sz="1600" dirty="0">
                <a:solidFill>
                  <a:srgbClr val="0070C0"/>
                </a:solidFill>
                <a:effectLst/>
                <a:latin typeface="Consolas" panose="020B0609020204030204" pitchFamily="49" charset="0"/>
                <a:cs typeface="Consolas" panose="020B0609020204030204" pitchFamily="49" charset="0"/>
              </a:rPr>
              <a:t>add     </a:t>
            </a:r>
            <a:r>
              <a:rPr lang="en-US" sz="1600" dirty="0" err="1">
                <a:solidFill>
                  <a:srgbClr val="0070C0"/>
                </a:solidFill>
                <a:effectLst/>
                <a:latin typeface="Consolas" panose="020B0609020204030204" pitchFamily="49" charset="0"/>
                <a:cs typeface="Consolas" panose="020B0609020204030204" pitchFamily="49" charset="0"/>
              </a:rPr>
              <a:t>sp</a:t>
            </a:r>
            <a:r>
              <a:rPr lang="en-US" sz="1600" dirty="0">
                <a:solidFill>
                  <a:srgbClr val="0070C0"/>
                </a:solidFill>
                <a:effectLst/>
                <a:latin typeface="Consolas" panose="020B0609020204030204" pitchFamily="49" charset="0"/>
                <a:cs typeface="Consolas" panose="020B0609020204030204" pitchFamily="49" charset="0"/>
              </a:rPr>
              <a:t>, </a:t>
            </a:r>
            <a:r>
              <a:rPr lang="en-US" sz="1600" dirty="0" err="1">
                <a:solidFill>
                  <a:srgbClr val="0070C0"/>
                </a:solidFill>
                <a:effectLst/>
                <a:latin typeface="Consolas" panose="020B0609020204030204" pitchFamily="49" charset="0"/>
                <a:cs typeface="Consolas" panose="020B0609020204030204" pitchFamily="49" charset="0"/>
              </a:rPr>
              <a:t>sp</a:t>
            </a:r>
            <a:r>
              <a:rPr lang="en-US" sz="1600" dirty="0">
                <a:solidFill>
                  <a:srgbClr val="0070C0"/>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p>
        </p:txBody>
      </p:sp>
      <p:sp>
        <p:nvSpPr>
          <p:cNvPr id="35" name="Content Placeholder 4">
            <a:extLst>
              <a:ext uri="{FF2B5EF4-FFF2-40B4-BE49-F238E27FC236}">
                <a16:creationId xmlns:a16="http://schemas.microsoft.com/office/drawing/2014/main" id="{A3AE8591-4129-35E6-8C68-374666A93E94}"/>
              </a:ext>
            </a:extLst>
          </p:cNvPr>
          <p:cNvSpPr txBox="1">
            <a:spLocks/>
          </p:cNvSpPr>
          <p:nvPr/>
        </p:nvSpPr>
        <p:spPr>
          <a:xfrm>
            <a:off x="6623620" y="4504269"/>
            <a:ext cx="5154575" cy="212029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example we are </a:t>
            </a:r>
            <a:r>
              <a:rPr lang="en-US" dirty="0">
                <a:solidFill>
                  <a:srgbClr val="0070C0"/>
                </a:solidFill>
              </a:rPr>
              <a:t>allocating two variables on the stack</a:t>
            </a:r>
          </a:p>
          <a:p>
            <a:r>
              <a:rPr lang="en-US" dirty="0"/>
              <a:t>When writing assembly functions, in many situations </a:t>
            </a:r>
            <a:r>
              <a:rPr lang="en-US" dirty="0">
                <a:solidFill>
                  <a:srgbClr val="0070C0"/>
                </a:solidFill>
              </a:rPr>
              <a:t>you may choose allocate these to registers instead</a:t>
            </a:r>
          </a:p>
        </p:txBody>
      </p:sp>
      <p:sp>
        <p:nvSpPr>
          <p:cNvPr id="36" name="TextBox 35">
            <a:extLst>
              <a:ext uri="{FF2B5EF4-FFF2-40B4-BE49-F238E27FC236}">
                <a16:creationId xmlns:a16="http://schemas.microsoft.com/office/drawing/2014/main" id="{C2D21F68-52EF-7A10-5C62-09980F1DBF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ounded Rectangle 36">
            <a:extLst>
              <a:ext uri="{FF2B5EF4-FFF2-40B4-BE49-F238E27FC236}">
                <a16:creationId xmlns:a16="http://schemas.microsoft.com/office/drawing/2014/main" id="{E2B085B2-8085-DC6F-992C-437D810E9562}"/>
              </a:ext>
            </a:extLst>
          </p:cNvPr>
          <p:cNvSpPr/>
          <p:nvPr/>
        </p:nvSpPr>
        <p:spPr bwMode="auto">
          <a:xfrm>
            <a:off x="2969843" y="3222932"/>
            <a:ext cx="4541055" cy="8551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F0000"/>
                </a:solidFill>
                <a:latin typeface="Consolas" panose="020B0609020204030204" pitchFamily="49" charset="0"/>
                <a:cs typeface="Consolas" panose="020B0609020204030204" pitchFamily="49" charset="0"/>
              </a:rPr>
              <a:t>// when FRMADD values fail to assemble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r>
              <a:rPr lang="en-US" sz="1600" dirty="0">
                <a:solidFill>
                  <a:schemeClr val="accent6"/>
                </a:solidFill>
                <a:latin typeface="Consolas" panose="020B0609020204030204" pitchFamily="49" charset="0"/>
                <a:cs typeface="Consolas" panose="020B0609020204030204" pitchFamily="49" charset="0"/>
              </a:rPr>
              <a:t>	add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Tree>
    <p:extLst>
      <p:ext uri="{BB962C8B-B14F-4D97-AF65-F5344CB8AC3E}">
        <p14:creationId xmlns:p14="http://schemas.microsoft.com/office/powerpoint/2010/main" val="2331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39445" y="-49632"/>
            <a:ext cx="7853433" cy="627849"/>
          </a:xfrm>
        </p:spPr>
        <p:txBody>
          <a:bodyPr/>
          <a:lstStyle/>
          <a:p>
            <a:r>
              <a:rPr lang="en-US" sz="2800" dirty="0"/>
              <a:t>Accessing Stack Variables: Introduction</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96166" y="2316270"/>
            <a:ext cx="7075490" cy="2882027"/>
          </a:xfrm>
          <a:solidFill>
            <a:schemeClr val="accent4">
              <a:lumMod val="20000"/>
              <a:lumOff val="80000"/>
            </a:schemeClr>
          </a:solidFill>
          <a:ln>
            <a:solidFill>
              <a:schemeClr val="accent1"/>
            </a:solidFill>
          </a:ln>
        </p:spPr>
        <p:txBody>
          <a:bodyPr/>
          <a:lstStyle/>
          <a:p>
            <a:pPr>
              <a:lnSpc>
                <a:spcPct val="100000"/>
              </a:lnSpc>
            </a:pPr>
            <a:r>
              <a:rPr lang="en-US" sz="2000" dirty="0">
                <a:solidFill>
                  <a:srgbClr val="F3753F"/>
                </a:solidFill>
              </a:rPr>
              <a:t>TO Access data stored in the stack </a:t>
            </a:r>
          </a:p>
          <a:p>
            <a:pPr lvl="1"/>
            <a:r>
              <a:rPr lang="en-US" sz="2000" dirty="0">
                <a:solidFill>
                  <a:schemeClr val="tx2"/>
                </a:solidFill>
              </a:rPr>
              <a:t>use the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000" b="1" dirty="0">
                <a:solidFill>
                  <a:srgbClr val="0070C0"/>
                </a:solidFill>
              </a:rPr>
              <a:t>Use register </a:t>
            </a:r>
            <a:r>
              <a:rPr lang="en-US" sz="2000" b="1" dirty="0" err="1">
                <a:solidFill>
                  <a:srgbClr val="F3753F"/>
                </a:solidFill>
                <a:latin typeface="Consolas" panose="020B0609020204030204" pitchFamily="49" charset="0"/>
                <a:cs typeface="Consolas" panose="020B0609020204030204" pitchFamily="49" charset="0"/>
              </a:rPr>
              <a:t>fp</a:t>
            </a:r>
            <a:r>
              <a:rPr lang="en-US" sz="2000" dirty="0">
                <a:solidFill>
                  <a:schemeClr val="tx2"/>
                </a:solidFill>
              </a:rPr>
              <a:t> </a:t>
            </a:r>
            <a:r>
              <a:rPr lang="en-US" sz="2000" b="1" dirty="0">
                <a:solidFill>
                  <a:srgbClr val="0070C0"/>
                </a:solidFill>
              </a:rPr>
              <a:t>with offset (</a:t>
            </a:r>
            <a:r>
              <a:rPr lang="en-US" sz="2000" b="1" dirty="0">
                <a:solidFill>
                  <a:srgbClr val="FF0000"/>
                </a:solidFill>
              </a:rPr>
              <a:t>negative</a:t>
            </a:r>
            <a:r>
              <a:rPr lang="en-US" sz="2000" b="1" dirty="0">
                <a:solidFill>
                  <a:srgbClr val="0070C0"/>
                </a:solidFill>
              </a:rPr>
              <a:t> </a:t>
            </a:r>
            <a:r>
              <a:rPr lang="en-US" sz="2000" b="1" dirty="0">
                <a:solidFill>
                  <a:srgbClr val="FF0000"/>
                </a:solidFill>
              </a:rPr>
              <a:t>distance</a:t>
            </a:r>
            <a:r>
              <a:rPr lang="en-US" sz="2000" b="1" dirty="0">
                <a:solidFill>
                  <a:srgbClr val="F37440"/>
                </a:solidFill>
              </a:rPr>
              <a:t> in </a:t>
            </a:r>
            <a:r>
              <a:rPr lang="en-US" sz="2000" b="1" dirty="0">
                <a:solidFill>
                  <a:srgbClr val="FF0000"/>
                </a:solidFill>
              </a:rPr>
              <a:t>bytes</a:t>
            </a:r>
            <a:r>
              <a:rPr lang="en-US" sz="2000" b="1" dirty="0">
                <a:solidFill>
                  <a:srgbClr val="0070C0"/>
                </a:solidFill>
              </a:rPr>
              <a:t>) addressing </a:t>
            </a:r>
            <a:r>
              <a:rPr lang="en-US" sz="2000" dirty="0">
                <a:solidFill>
                  <a:schemeClr val="tx2"/>
                </a:solidFill>
              </a:rPr>
              <a:t>(use either register offset or immediate offset)</a:t>
            </a:r>
          </a:p>
          <a:p>
            <a:pPr>
              <a:lnSpc>
                <a:spcPct val="100000"/>
              </a:lnSpc>
            </a:pPr>
            <a:r>
              <a:rPr lang="en-US" sz="2000" b="1" i="1" dirty="0">
                <a:solidFill>
                  <a:srgbClr val="2C895B"/>
                </a:solidFill>
              </a:rPr>
              <a:t>No matter what address the stack frame is at</a:t>
            </a:r>
            <a:r>
              <a:rPr lang="en-US" sz="2000" dirty="0">
                <a:solidFill>
                  <a:schemeClr val="tx2"/>
                </a:solidFill>
              </a:rPr>
              <a:t>, </a:t>
            </a:r>
            <a:r>
              <a:rPr lang="en-US" sz="2000" b="1" dirty="0" err="1">
                <a:solidFill>
                  <a:srgbClr val="F3753F"/>
                </a:solidFill>
                <a:latin typeface="Consolas" panose="020B0609020204030204" pitchFamily="49" charset="0"/>
                <a:cs typeface="Consolas" panose="020B0609020204030204" pitchFamily="49" charset="0"/>
              </a:rPr>
              <a:t>fp</a:t>
            </a:r>
            <a:r>
              <a:rPr lang="en-US" sz="2000" dirty="0">
                <a:solidFill>
                  <a:srgbClr val="0070C0"/>
                </a:solidFill>
              </a:rPr>
              <a:t> always points at saved </a:t>
            </a:r>
            <a:r>
              <a:rPr lang="en-US" sz="2000" b="1" dirty="0" err="1">
                <a:solidFill>
                  <a:srgbClr val="F3753F"/>
                </a:solidFill>
                <a:latin typeface="Consolas" panose="020B0609020204030204" pitchFamily="49" charset="0"/>
                <a:cs typeface="Consolas" panose="020B0609020204030204" pitchFamily="49" charset="0"/>
              </a:rPr>
              <a:t>lr</a:t>
            </a:r>
            <a:r>
              <a:rPr lang="en-US" sz="2000" dirty="0">
                <a:solidFill>
                  <a:srgbClr val="0070C0"/>
                </a:solidFill>
              </a:rPr>
              <a:t>, so you can find a local stack variable by using an offset address from the contents of </a:t>
            </a:r>
            <a:r>
              <a:rPr lang="en-US" sz="2000" b="1" dirty="0" err="1">
                <a:solidFill>
                  <a:srgbClr val="F3753F"/>
                </a:solidFill>
                <a:latin typeface="Consolas" panose="020B0609020204030204" pitchFamily="49" charset="0"/>
                <a:cs typeface="Consolas" panose="020B0609020204030204" pitchFamily="49" charset="0"/>
              </a:rPr>
              <a:t>fp</a:t>
            </a:r>
            <a:endParaRPr lang="en-US" sz="2000" dirty="0">
              <a:solidFill>
                <a:srgbClr val="0070C0"/>
              </a:solidFill>
            </a:endParaRP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431315" y="5321148"/>
          <a:ext cx="7317213" cy="1377303"/>
        </p:xfrm>
        <a:graphic>
          <a:graphicData uri="http://schemas.openxmlformats.org/drawingml/2006/table">
            <a:tbl>
              <a:tblPr firstRow="1">
                <a:tableStyleId>{FABFCF23-3B69-468F-B69F-88F6DE6A72F2}</a:tableStyleId>
              </a:tblPr>
              <a:tblGrid>
                <a:gridCol w="1367985">
                  <a:extLst>
                    <a:ext uri="{9D8B030D-6E8A-4147-A177-3AD203B41FA5}">
                      <a16:colId xmlns:a16="http://schemas.microsoft.com/office/drawing/2014/main" val="2146949649"/>
                    </a:ext>
                  </a:extLst>
                </a:gridCol>
                <a:gridCol w="1239520">
                  <a:extLst>
                    <a:ext uri="{9D8B030D-6E8A-4147-A177-3AD203B41FA5}">
                      <a16:colId xmlns:a16="http://schemas.microsoft.com/office/drawing/2014/main" val="1067220819"/>
                    </a:ext>
                  </a:extLst>
                </a:gridCol>
                <a:gridCol w="2326640">
                  <a:extLst>
                    <a:ext uri="{9D8B030D-6E8A-4147-A177-3AD203B41FA5}">
                      <a16:colId xmlns:a16="http://schemas.microsoft.com/office/drawing/2014/main" val="2065921853"/>
                    </a:ext>
                  </a:extLst>
                </a:gridCol>
                <a:gridCol w="2383068">
                  <a:extLst>
                    <a:ext uri="{9D8B030D-6E8A-4147-A177-3AD203B41FA5}">
                      <a16:colId xmlns:a16="http://schemas.microsoft.com/office/drawing/2014/main" val="156893117"/>
                    </a:ext>
                  </a:extLst>
                </a:gridCol>
              </a:tblGrid>
              <a:tr h="334730">
                <a:tc>
                  <a:txBody>
                    <a:bodyPr/>
                    <a:lstStyle/>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655772" y="240798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643489" y="1880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7CD8F96-A224-5CBA-6FB6-C39999394867}"/>
              </a:ext>
            </a:extLst>
          </p:cNvPr>
          <p:cNvSpPr txBox="1"/>
          <p:nvPr/>
        </p:nvSpPr>
        <p:spPr>
          <a:xfrm>
            <a:off x="9001740" y="3068214"/>
            <a:ext cx="2810726" cy="369332"/>
          </a:xfrm>
          <a:prstGeom prst="rect">
            <a:avLst/>
          </a:prstGeom>
          <a:noFill/>
        </p:spPr>
        <p:txBody>
          <a:bodyPr wrap="square" rtlCol="0">
            <a:spAutoFit/>
          </a:bodyPr>
          <a:lstStyle/>
          <a:p>
            <a:r>
              <a:rPr lang="en-US" dirty="0"/>
              <a:t>low memory 4-byte words</a:t>
            </a:r>
          </a:p>
        </p:txBody>
      </p:sp>
      <p:sp>
        <p:nvSpPr>
          <p:cNvPr id="67" name="Rectangle 66">
            <a:extLst>
              <a:ext uri="{FF2B5EF4-FFF2-40B4-BE49-F238E27FC236}">
                <a16:creationId xmlns:a16="http://schemas.microsoft.com/office/drawing/2014/main" id="{8BB739ED-7FC7-8956-4079-8DFF5EB2048B}"/>
              </a:ext>
            </a:extLst>
          </p:cNvPr>
          <p:cNvSpPr/>
          <p:nvPr/>
        </p:nvSpPr>
        <p:spPr>
          <a:xfrm>
            <a:off x="9643489" y="496035"/>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43489" y="82433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43489" y="113930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43489" y="144494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94695" y="580819"/>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19299" y="678490"/>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40663" y="2716509"/>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6B96578-ECA7-BAC8-3D79-E7C947A47D7C}"/>
              </a:ext>
            </a:extLst>
          </p:cNvPr>
          <p:cNvSpPr/>
          <p:nvPr/>
        </p:nvSpPr>
        <p:spPr>
          <a:xfrm>
            <a:off x="9642189" y="2079913"/>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82" name="Rectangle 81">
            <a:extLst>
              <a:ext uri="{FF2B5EF4-FFF2-40B4-BE49-F238E27FC236}">
                <a16:creationId xmlns:a16="http://schemas.microsoft.com/office/drawing/2014/main" id="{39DCDB3A-A8E1-B8F5-5924-D570E22931FE}"/>
              </a:ext>
            </a:extLst>
          </p:cNvPr>
          <p:cNvSpPr/>
          <p:nvPr/>
        </p:nvSpPr>
        <p:spPr>
          <a:xfrm>
            <a:off x="9642190" y="1767826"/>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3" name="Left Arrow 82">
            <a:extLst>
              <a:ext uri="{FF2B5EF4-FFF2-40B4-BE49-F238E27FC236}">
                <a16:creationId xmlns:a16="http://schemas.microsoft.com/office/drawing/2014/main" id="{7932B755-2320-50E9-EB6F-6BF6060F7BFD}"/>
              </a:ext>
            </a:extLst>
          </p:cNvPr>
          <p:cNvSpPr/>
          <p:nvPr/>
        </p:nvSpPr>
        <p:spPr>
          <a:xfrm>
            <a:off x="11021766" y="228982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41074" y="2275434"/>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8009874" y="808122"/>
            <a:ext cx="16975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7366000" y="2378052"/>
            <a:ext cx="2241732" cy="101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39794" y="2072939"/>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820677" y="824332"/>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8102079" y="3660020"/>
            <a:ext cx="3710386" cy="288202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8</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38749" y="171085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10245" y="208366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215617" y="1320092"/>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148050" y="806852"/>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542990" y="130261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40991" y="176782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2266771" y="578217"/>
            <a:ext cx="2607772" cy="161520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366000" y="491357"/>
            <a:ext cx="2326412" cy="46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518130" y="500123"/>
            <a:ext cx="82931" cy="1845277"/>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06016" y="1070461"/>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24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114" name="Up-Down Arrow 113">
            <a:extLst>
              <a:ext uri="{FF2B5EF4-FFF2-40B4-BE49-F238E27FC236}">
                <a16:creationId xmlns:a16="http://schemas.microsoft.com/office/drawing/2014/main" id="{9C0EFBE0-DB1B-A82C-447B-FCB99E091E7F}"/>
              </a:ext>
            </a:extLst>
          </p:cNvPr>
          <p:cNvSpPr/>
          <p:nvPr/>
        </p:nvSpPr>
        <p:spPr>
          <a:xfrm>
            <a:off x="11170599" y="1794849"/>
            <a:ext cx="80774" cy="52270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A200E62-DB78-E5EF-0D40-0421B7324CB6}"/>
              </a:ext>
            </a:extLst>
          </p:cNvPr>
          <p:cNvSpPr/>
          <p:nvPr/>
        </p:nvSpPr>
        <p:spPr>
          <a:xfrm rot="16200000">
            <a:off x="11033374" y="1892123"/>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116" name="Straight Connector 115">
            <a:extLst>
              <a:ext uri="{FF2B5EF4-FFF2-40B4-BE49-F238E27FC236}">
                <a16:creationId xmlns:a16="http://schemas.microsoft.com/office/drawing/2014/main" id="{AAEE2474-5942-EB68-A229-3DB449FBD136}"/>
              </a:ext>
            </a:extLst>
          </p:cNvPr>
          <p:cNvCxnSpPr>
            <a:cxnSpLocks/>
          </p:cNvCxnSpPr>
          <p:nvPr/>
        </p:nvCxnSpPr>
        <p:spPr>
          <a:xfrm>
            <a:off x="10961605" y="1757029"/>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7" name="Up-Down Arrow 116">
            <a:extLst>
              <a:ext uri="{FF2B5EF4-FFF2-40B4-BE49-F238E27FC236}">
                <a16:creationId xmlns:a16="http://schemas.microsoft.com/office/drawing/2014/main" id="{F7F617B9-10A1-68BD-9833-D9309964ACDE}"/>
              </a:ext>
            </a:extLst>
          </p:cNvPr>
          <p:cNvSpPr/>
          <p:nvPr/>
        </p:nvSpPr>
        <p:spPr>
          <a:xfrm>
            <a:off x="11196051" y="801002"/>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531F93F-09BC-B01E-D344-8F770045C228}"/>
              </a:ext>
            </a:extLst>
          </p:cNvPr>
          <p:cNvSpPr/>
          <p:nvPr/>
        </p:nvSpPr>
        <p:spPr>
          <a:xfrm rot="16200000">
            <a:off x="11045986" y="1122289"/>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119" name="TextBox 118">
            <a:extLst>
              <a:ext uri="{FF2B5EF4-FFF2-40B4-BE49-F238E27FC236}">
                <a16:creationId xmlns:a16="http://schemas.microsoft.com/office/drawing/2014/main" id="{CC042AC7-1D72-B3F4-47AD-99910F6002E0}"/>
              </a:ext>
            </a:extLst>
          </p:cNvPr>
          <p:cNvSpPr txBox="1"/>
          <p:nvPr/>
        </p:nvSpPr>
        <p:spPr>
          <a:xfrm>
            <a:off x="9173512" y="1153259"/>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20" name="TextBox 119">
            <a:extLst>
              <a:ext uri="{FF2B5EF4-FFF2-40B4-BE49-F238E27FC236}">
                <a16:creationId xmlns:a16="http://schemas.microsoft.com/office/drawing/2014/main" id="{ACDFE381-87A2-CF9D-C4F5-A3A075390BF4}"/>
              </a:ext>
            </a:extLst>
          </p:cNvPr>
          <p:cNvSpPr txBox="1"/>
          <p:nvPr/>
        </p:nvSpPr>
        <p:spPr>
          <a:xfrm>
            <a:off x="9260180" y="47101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42334" y="705412"/>
            <a:ext cx="8822666" cy="5954705"/>
          </a:xfrm>
          <a:solidFill>
            <a:schemeClr val="accent4">
              <a:lumMod val="20000"/>
              <a:lumOff val="80000"/>
            </a:schemeClr>
          </a:solidFill>
          <a:ln>
            <a:solidFill>
              <a:schemeClr val="accent1"/>
            </a:solidFill>
          </a:ln>
        </p:spPr>
        <p:txBody>
          <a:bodyPr/>
          <a:lstStyle/>
          <a:p>
            <a:r>
              <a:rPr lang="en-US" sz="2200" dirty="0">
                <a:solidFill>
                  <a:schemeClr val="tx2"/>
                </a:solidFill>
              </a:rPr>
              <a:t>When writing an ARM equivalent for a C program, for CSE30 we will not re-arrange the order of the variables to optimize space (covered in the compiler course)</a:t>
            </a:r>
          </a:p>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chemeClr val="tx2"/>
                </a:solidFill>
              </a:rPr>
              <a:t>Single chars (and shorts) can be grouped together in same 4-byte word (following the alignment for the short)</a:t>
            </a:r>
          </a:p>
          <a:p>
            <a:r>
              <a:rPr lang="en-US" sz="2200" dirty="0">
                <a:solidFill>
                  <a:schemeClr val="tx2"/>
                </a:solidFill>
              </a:rPr>
              <a:t>Padding may be required  (see next slide)</a:t>
            </a:r>
          </a:p>
          <a:p>
            <a:pPr marL="0" indent="0">
              <a:buNone/>
            </a:pPr>
            <a:endParaRPr lang="en-US" sz="2200" dirty="0">
              <a:solidFill>
                <a:schemeClr val="tx2"/>
              </a:solidFill>
            </a:endParaRP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5" name="Rectangle 64">
            <a:extLst>
              <a:ext uri="{FF2B5EF4-FFF2-40B4-BE49-F238E27FC236}">
                <a16:creationId xmlns:a16="http://schemas.microsoft.com/office/drawing/2014/main" id="{7EBFD17C-3893-427E-287C-8AE892023DDB}"/>
              </a:ext>
            </a:extLst>
          </p:cNvPr>
          <p:cNvSpPr/>
          <p:nvPr/>
        </p:nvSpPr>
        <p:spPr>
          <a:xfrm>
            <a:off x="10782147" y="395292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10385654"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9956749"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9490074"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10782147" y="322553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sp>
        <p:nvSpPr>
          <p:cNvPr id="76" name="Rectangle 75">
            <a:extLst>
              <a:ext uri="{FF2B5EF4-FFF2-40B4-BE49-F238E27FC236}">
                <a16:creationId xmlns:a16="http://schemas.microsoft.com/office/drawing/2014/main" id="{6EE54022-B3D5-4310-3E00-930D95E06875}"/>
              </a:ext>
            </a:extLst>
          </p:cNvPr>
          <p:cNvSpPr/>
          <p:nvPr/>
        </p:nvSpPr>
        <p:spPr>
          <a:xfrm>
            <a:off x="9418323" y="383290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Rectangle 76">
            <a:extLst>
              <a:ext uri="{FF2B5EF4-FFF2-40B4-BE49-F238E27FC236}">
                <a16:creationId xmlns:a16="http://schemas.microsoft.com/office/drawing/2014/main" id="{20FF0E5B-B707-CCF7-0F8F-0B159020B835}"/>
              </a:ext>
            </a:extLst>
          </p:cNvPr>
          <p:cNvSpPr/>
          <p:nvPr/>
        </p:nvSpPr>
        <p:spPr>
          <a:xfrm>
            <a:off x="10435928" y="322608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sp>
        <p:nvSpPr>
          <p:cNvPr id="97" name="Rectangle 96">
            <a:extLst>
              <a:ext uri="{FF2B5EF4-FFF2-40B4-BE49-F238E27FC236}">
                <a16:creationId xmlns:a16="http://schemas.microsoft.com/office/drawing/2014/main" id="{380E1485-E358-3E92-739B-A00AE3F745D0}"/>
              </a:ext>
            </a:extLst>
          </p:cNvPr>
          <p:cNvSpPr/>
          <p:nvPr/>
        </p:nvSpPr>
        <p:spPr>
          <a:xfrm>
            <a:off x="9412412" y="307089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5" name="Rectangle 104">
            <a:extLst>
              <a:ext uri="{FF2B5EF4-FFF2-40B4-BE49-F238E27FC236}">
                <a16:creationId xmlns:a16="http://schemas.microsoft.com/office/drawing/2014/main" id="{B80F3F7D-E346-EA63-C560-CE8377EC9E0B}"/>
              </a:ext>
            </a:extLst>
          </p:cNvPr>
          <p:cNvSpPr/>
          <p:nvPr/>
        </p:nvSpPr>
        <p:spPr>
          <a:xfrm>
            <a:off x="9465240" y="458064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12" name="Rectangle 111">
            <a:extLst>
              <a:ext uri="{FF2B5EF4-FFF2-40B4-BE49-F238E27FC236}">
                <a16:creationId xmlns:a16="http://schemas.microsoft.com/office/drawing/2014/main" id="{C6342E1C-4148-C479-A94D-2057A74F3B79}"/>
              </a:ext>
            </a:extLst>
          </p:cNvPr>
          <p:cNvSpPr/>
          <p:nvPr/>
        </p:nvSpPr>
        <p:spPr>
          <a:xfrm>
            <a:off x="10032957" y="3232225"/>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66281" y="3234021"/>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78772" y="170453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59424" y="2468699"/>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21920" y="2452341"/>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12412" y="238900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4103206" y="6228384"/>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4140352" y="569891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1793306" y="5094933"/>
            <a:ext cx="2316994" cy="369332"/>
          </a:xfrm>
          <a:prstGeom prst="rect">
            <a:avLst/>
          </a:prstGeom>
          <a:noFill/>
        </p:spPr>
        <p:txBody>
          <a:bodyPr wrap="square" rtlCol="0">
            <a:spAutoFit/>
          </a:bodyPr>
          <a:lstStyle/>
          <a:p>
            <a:r>
              <a:rPr lang="en-US" dirty="0"/>
              <a:t>pointers and integers</a:t>
            </a:r>
          </a:p>
        </p:txBody>
      </p:sp>
      <p:sp>
        <p:nvSpPr>
          <p:cNvPr id="29" name="TextBox 28">
            <a:extLst>
              <a:ext uri="{FF2B5EF4-FFF2-40B4-BE49-F238E27FC236}">
                <a16:creationId xmlns:a16="http://schemas.microsoft.com/office/drawing/2014/main" id="{6888FA6D-1C49-1CE6-E5D5-71FDEBBCF1F9}"/>
              </a:ext>
            </a:extLst>
          </p:cNvPr>
          <p:cNvSpPr txBox="1"/>
          <p:nvPr/>
        </p:nvSpPr>
        <p:spPr>
          <a:xfrm>
            <a:off x="3390214" y="5698915"/>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3365362" y="6135166"/>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4146175" y="4970964"/>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cxnSp>
        <p:nvCxnSpPr>
          <p:cNvPr id="3" name="Straight Connector 2">
            <a:extLst>
              <a:ext uri="{FF2B5EF4-FFF2-40B4-BE49-F238E27FC236}">
                <a16:creationId xmlns:a16="http://schemas.microsoft.com/office/drawing/2014/main" id="{2DBA2665-EB28-122D-E944-9E287D06A918}"/>
              </a:ext>
            </a:extLst>
          </p:cNvPr>
          <p:cNvCxnSpPr>
            <a:cxnSpLocks/>
          </p:cNvCxnSpPr>
          <p:nvPr/>
        </p:nvCxnSpPr>
        <p:spPr>
          <a:xfrm>
            <a:off x="11332163" y="2285374"/>
            <a:ext cx="595615" cy="72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FECCE8D-8F52-C598-8514-9E2B44F32FB5}"/>
              </a:ext>
            </a:extLst>
          </p:cNvPr>
          <p:cNvSpPr txBox="1"/>
          <p:nvPr/>
        </p:nvSpPr>
        <p:spPr>
          <a:xfrm>
            <a:off x="11476919" y="181241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6" name="Straight Connector 5">
            <a:extLst>
              <a:ext uri="{FF2B5EF4-FFF2-40B4-BE49-F238E27FC236}">
                <a16:creationId xmlns:a16="http://schemas.microsoft.com/office/drawing/2014/main" id="{F5B60294-385F-8AB3-911E-A0F4EA315283}"/>
              </a:ext>
            </a:extLst>
          </p:cNvPr>
          <p:cNvCxnSpPr>
            <a:cxnSpLocks/>
          </p:cNvCxnSpPr>
          <p:nvPr/>
        </p:nvCxnSpPr>
        <p:spPr>
          <a:xfrm>
            <a:off x="11348309" y="168783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7C91C8-FCBD-A441-5FC0-C10AF4AE13E2}"/>
              </a:ext>
            </a:extLst>
          </p:cNvPr>
          <p:cNvSpPr txBox="1"/>
          <p:nvPr/>
        </p:nvSpPr>
        <p:spPr>
          <a:xfrm>
            <a:off x="9365329" y="317388"/>
            <a:ext cx="2224007"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solidFill>
                  <a:schemeClr val="accent1"/>
                </a:solidFill>
              </a:rPr>
              <a:t>Rule: </a:t>
            </a:r>
            <a:r>
              <a:rPr lang="en-US" dirty="0">
                <a:solidFill>
                  <a:schemeClr val="accent1"/>
                </a:solidFill>
              </a:rPr>
              <a:t>When the function is entered the stack is already 8-byte aligned</a:t>
            </a:r>
          </a:p>
        </p:txBody>
      </p:sp>
      <p:cxnSp>
        <p:nvCxnSpPr>
          <p:cNvPr id="13" name="Straight Connector 12">
            <a:extLst>
              <a:ext uri="{FF2B5EF4-FFF2-40B4-BE49-F238E27FC236}">
                <a16:creationId xmlns:a16="http://schemas.microsoft.com/office/drawing/2014/main" id="{B207D00A-26B1-06AD-8BE9-2F2A475456BE}"/>
              </a:ext>
            </a:extLst>
          </p:cNvPr>
          <p:cNvCxnSpPr>
            <a:cxnSpLocks/>
          </p:cNvCxnSpPr>
          <p:nvPr/>
        </p:nvCxnSpPr>
        <p:spPr>
          <a:xfrm>
            <a:off x="11348309" y="5168724"/>
            <a:ext cx="595615" cy="72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E66BAE-B938-06E8-0451-750F147F902D}"/>
              </a:ext>
            </a:extLst>
          </p:cNvPr>
          <p:cNvSpPr txBox="1"/>
          <p:nvPr/>
        </p:nvSpPr>
        <p:spPr>
          <a:xfrm>
            <a:off x="11493065" y="469576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15" name="Straight Connector 14">
            <a:extLst>
              <a:ext uri="{FF2B5EF4-FFF2-40B4-BE49-F238E27FC236}">
                <a16:creationId xmlns:a16="http://schemas.microsoft.com/office/drawing/2014/main" id="{C3BD0725-0B7A-0C63-EA70-C8DC83227B9E}"/>
              </a:ext>
            </a:extLst>
          </p:cNvPr>
          <p:cNvCxnSpPr>
            <a:cxnSpLocks/>
          </p:cNvCxnSpPr>
          <p:nvPr/>
        </p:nvCxnSpPr>
        <p:spPr>
          <a:xfrm>
            <a:off x="11364455" y="457118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889BA6C-02C2-F6B9-4EA0-0C8C2B466746}"/>
              </a:ext>
            </a:extLst>
          </p:cNvPr>
          <p:cNvSpPr txBox="1"/>
          <p:nvPr/>
        </p:nvSpPr>
        <p:spPr>
          <a:xfrm>
            <a:off x="11545553" y="395603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18" name="Straight Connector 17">
            <a:extLst>
              <a:ext uri="{FF2B5EF4-FFF2-40B4-BE49-F238E27FC236}">
                <a16:creationId xmlns:a16="http://schemas.microsoft.com/office/drawing/2014/main" id="{E3AE8685-9596-12C1-BBAD-1EB26173D6EF}"/>
              </a:ext>
            </a:extLst>
          </p:cNvPr>
          <p:cNvCxnSpPr>
            <a:cxnSpLocks/>
          </p:cNvCxnSpPr>
          <p:nvPr/>
        </p:nvCxnSpPr>
        <p:spPr>
          <a:xfrm>
            <a:off x="11416943" y="3831450"/>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A43517-A0EE-82F8-9AEF-35C23F6B9EE9}"/>
              </a:ext>
            </a:extLst>
          </p:cNvPr>
          <p:cNvSpPr txBox="1"/>
          <p:nvPr/>
        </p:nvSpPr>
        <p:spPr>
          <a:xfrm>
            <a:off x="11517132" y="319547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22" name="Straight Connector 21">
            <a:extLst>
              <a:ext uri="{FF2B5EF4-FFF2-40B4-BE49-F238E27FC236}">
                <a16:creationId xmlns:a16="http://schemas.microsoft.com/office/drawing/2014/main" id="{E61ACBD7-54AD-07B8-5B2A-A2E8D73C2FD2}"/>
              </a:ext>
            </a:extLst>
          </p:cNvPr>
          <p:cNvCxnSpPr>
            <a:cxnSpLocks/>
          </p:cNvCxnSpPr>
          <p:nvPr/>
        </p:nvCxnSpPr>
        <p:spPr>
          <a:xfrm>
            <a:off x="11388522" y="3070899"/>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7A439BD-47F6-9751-8E0A-6CAB8BA503A6}"/>
              </a:ext>
            </a:extLst>
          </p:cNvPr>
          <p:cNvSpPr txBox="1"/>
          <p:nvPr/>
        </p:nvSpPr>
        <p:spPr>
          <a:xfrm>
            <a:off x="11532794" y="254899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39445" y="-49632"/>
            <a:ext cx="7853433" cy="627849"/>
          </a:xfrm>
        </p:spPr>
        <p:txBody>
          <a:bodyPr/>
          <a:lstStyle/>
          <a:p>
            <a:r>
              <a:rPr lang="en-US" sz="2800" dirty="0"/>
              <a:t>Stack Variables: Padding</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306808" y="1048986"/>
            <a:ext cx="4831761" cy="5153310"/>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rPr>
              <a:t>Variable padding </a:t>
            </a:r>
            <a:r>
              <a:rPr lang="en-US" sz="2000" dirty="0"/>
              <a:t>– start arrays at 4-byte boundary and </a:t>
            </a:r>
            <a:r>
              <a:rPr lang="en-US" sz="2000" b="1" dirty="0"/>
              <a:t>leave unused space at end</a:t>
            </a:r>
            <a:r>
              <a:rPr lang="en-US" sz="2000" dirty="0"/>
              <a:t> (high side address) before the variable higher on the stack</a:t>
            </a:r>
          </a:p>
          <a:p>
            <a:pPr>
              <a:lnSpc>
                <a:spcPct val="100000"/>
              </a:lnSpc>
            </a:pPr>
            <a:endParaRPr lang="en-US" sz="2000" b="1" dirty="0">
              <a:solidFill>
                <a:schemeClr val="accent1"/>
              </a:solidFill>
            </a:endParaRPr>
          </a:p>
          <a:p>
            <a:pPr>
              <a:lnSpc>
                <a:spcPct val="100000"/>
              </a:lnSpc>
            </a:pPr>
            <a:endParaRPr lang="en-US" sz="2000" b="1" dirty="0">
              <a:solidFill>
                <a:schemeClr val="accent1"/>
              </a:solidFill>
            </a:endParaRPr>
          </a:p>
          <a:p>
            <a:pPr>
              <a:lnSpc>
                <a:spcPct val="100000"/>
              </a:lnSpc>
            </a:pPr>
            <a:endParaRPr lang="en-US" sz="2000" b="1" dirty="0">
              <a:solidFill>
                <a:schemeClr val="accent1"/>
              </a:solidFill>
            </a:endParaRPr>
          </a:p>
          <a:p>
            <a:pPr>
              <a:lnSpc>
                <a:spcPct val="100000"/>
              </a:lnSpc>
            </a:pPr>
            <a:r>
              <a:rPr lang="en-US" sz="2000" b="1" dirty="0">
                <a:solidFill>
                  <a:schemeClr val="accent1"/>
                </a:solidFill>
              </a:rPr>
              <a:t>Frame padding </a:t>
            </a:r>
            <a:r>
              <a:rPr lang="en-US" sz="2000" dirty="0"/>
              <a:t>– </a:t>
            </a:r>
            <a:r>
              <a:rPr lang="en-US" sz="2000" b="1" dirty="0"/>
              <a:t>add space below the last local variable </a:t>
            </a:r>
            <a:r>
              <a:rPr lang="en-US" sz="2000" dirty="0"/>
              <a:t>to keep 8-byte alignment</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Rectangle 24">
            <a:extLst>
              <a:ext uri="{FF2B5EF4-FFF2-40B4-BE49-F238E27FC236}">
                <a16:creationId xmlns:a16="http://schemas.microsoft.com/office/drawing/2014/main" id="{6DEC82E4-DB65-05BA-CBC3-BDEA84D03F11}"/>
              </a:ext>
            </a:extLst>
          </p:cNvPr>
          <p:cNvSpPr/>
          <p:nvPr/>
        </p:nvSpPr>
        <p:spPr>
          <a:xfrm>
            <a:off x="8839052" y="331029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8833238" y="47460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8833238" y="78260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8833238" y="111090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8833238" y="142587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8833238" y="173151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0884444" y="867388"/>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0209048" y="965059"/>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9323943" y="3618816"/>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0169897" y="324934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0689205" y="323495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6938277" y="1085925"/>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7427114" y="2663114"/>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7829543" y="2359508"/>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164314" y="1110901"/>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8501282" y="4030550"/>
            <a:ext cx="3524400"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16</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8428498" y="199742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8399994" y="237023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7515270" y="1615805"/>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7578377" y="1085925"/>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6977226" y="1600351"/>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8330740" y="2054395"/>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5357895" y="4372630"/>
            <a:ext cx="2972845"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char </a:t>
            </a:r>
            <a:r>
              <a:rPr lang="en-US" sz="1600" dirty="0" err="1">
                <a:solidFill>
                  <a:schemeClr val="accent6"/>
                </a:solidFill>
                <a:latin typeface="Consolas" panose="020B0609020204030204" pitchFamily="49" charset="0"/>
                <a:cs typeface="Consolas" panose="020B0609020204030204" pitchFamily="49" charset="0"/>
              </a:rPr>
              <a:t>buf</a:t>
            </a:r>
            <a:r>
              <a:rPr lang="en-US" sz="1600" dirty="0">
                <a:solidFill>
                  <a:schemeClr val="accent6"/>
                </a:solidFill>
                <a:latin typeface="Consolas" panose="020B0609020204030204" pitchFamily="49" charset="0"/>
                <a:cs typeface="Consolas" panose="020B0609020204030204" pitchFamily="49" charset="0"/>
              </a:rPr>
              <a:t>[] = "hi";</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6154571" y="777926"/>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082159" y="1089617"/>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5161694" y="1628091"/>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9235826" y="2681771"/>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8839052" y="2688405"/>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8839051" y="2994670"/>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6938277" y="3000492"/>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092356" y="2615843"/>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6470569" y="1584340"/>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026385" y="3304799"/>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6465282" y="792647"/>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0428247" y="2079923"/>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0196299" y="2493582"/>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151354" y="204359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0385800" y="1087571"/>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0235735" y="1408858"/>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DB3A3383-FE79-544B-D433-A29FC6FC08F2}"/>
              </a:ext>
            </a:extLst>
          </p:cNvPr>
          <p:cNvSpPr txBox="1"/>
          <p:nvPr/>
        </p:nvSpPr>
        <p:spPr>
          <a:xfrm>
            <a:off x="8390476" y="297840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33" name="TextBox 32">
            <a:extLst>
              <a:ext uri="{FF2B5EF4-FFF2-40B4-BE49-F238E27FC236}">
                <a16:creationId xmlns:a16="http://schemas.microsoft.com/office/drawing/2014/main" id="{00EF06EF-3B45-70F2-876C-E5EEC5CB21DB}"/>
              </a:ext>
            </a:extLst>
          </p:cNvPr>
          <p:cNvSpPr txBox="1"/>
          <p:nvPr/>
        </p:nvSpPr>
        <p:spPr>
          <a:xfrm>
            <a:off x="8363261" y="1439828"/>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34" name="TextBox 33">
            <a:extLst>
              <a:ext uri="{FF2B5EF4-FFF2-40B4-BE49-F238E27FC236}">
                <a16:creationId xmlns:a16="http://schemas.microsoft.com/office/drawing/2014/main" id="{E3B13FF3-A078-E662-0BB3-81E6AED5E4AD}"/>
              </a:ext>
            </a:extLst>
          </p:cNvPr>
          <p:cNvSpPr txBox="1"/>
          <p:nvPr/>
        </p:nvSpPr>
        <p:spPr>
          <a:xfrm>
            <a:off x="8449929" y="75757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pSp>
        <p:nvGrpSpPr>
          <p:cNvPr id="49" name="Group 48">
            <a:extLst>
              <a:ext uri="{FF2B5EF4-FFF2-40B4-BE49-F238E27FC236}">
                <a16:creationId xmlns:a16="http://schemas.microsoft.com/office/drawing/2014/main" id="{69D4F18F-7C94-036C-2F1E-2D8588938E8F}"/>
              </a:ext>
            </a:extLst>
          </p:cNvPr>
          <p:cNvGrpSpPr/>
          <p:nvPr/>
        </p:nvGrpSpPr>
        <p:grpSpPr>
          <a:xfrm>
            <a:off x="900606" y="2547120"/>
            <a:ext cx="3346585" cy="862567"/>
            <a:chOff x="5307986" y="3444858"/>
            <a:chExt cx="3066095" cy="644520"/>
          </a:xfrm>
        </p:grpSpPr>
        <p:sp>
          <p:nvSpPr>
            <p:cNvPr id="35" name="Rectangle 34">
              <a:extLst>
                <a:ext uri="{FF2B5EF4-FFF2-40B4-BE49-F238E27FC236}">
                  <a16:creationId xmlns:a16="http://schemas.microsoft.com/office/drawing/2014/main" id="{924AB6AF-76B6-330C-C695-1FD262E3179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[2]</a:t>
              </a:r>
            </a:p>
          </p:txBody>
        </p:sp>
        <p:sp>
          <p:nvSpPr>
            <p:cNvPr id="36" name="Rectangle 35">
              <a:extLst>
                <a:ext uri="{FF2B5EF4-FFF2-40B4-BE49-F238E27FC236}">
                  <a16:creationId xmlns:a16="http://schemas.microsoft.com/office/drawing/2014/main" id="{1E660508-1769-0308-5ACA-1865496E9F80}"/>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[1]</a:t>
              </a:r>
            </a:p>
          </p:txBody>
        </p:sp>
        <p:sp>
          <p:nvSpPr>
            <p:cNvPr id="37" name="Rectangle 36">
              <a:extLst>
                <a:ext uri="{FF2B5EF4-FFF2-40B4-BE49-F238E27FC236}">
                  <a16:creationId xmlns:a16="http://schemas.microsoft.com/office/drawing/2014/main" id="{AB1022BF-D13D-0EFD-12C0-6274E23FE8C4}"/>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[0]</a:t>
              </a:r>
            </a:p>
          </p:txBody>
        </p:sp>
        <p:sp>
          <p:nvSpPr>
            <p:cNvPr id="38" name="Rectangle 37">
              <a:extLst>
                <a:ext uri="{FF2B5EF4-FFF2-40B4-BE49-F238E27FC236}">
                  <a16:creationId xmlns:a16="http://schemas.microsoft.com/office/drawing/2014/main" id="{4BC08E5B-5984-516B-B6DA-E3C2C3638D6E}"/>
                </a:ext>
              </a:extLst>
            </p:cNvPr>
            <p:cNvSpPr/>
            <p:nvPr/>
          </p:nvSpPr>
          <p:spPr>
            <a:xfrm>
              <a:off x="5307986" y="3777290"/>
              <a:ext cx="764331"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var pad</a:t>
              </a:r>
            </a:p>
          </p:txBody>
        </p:sp>
        <p:sp>
          <p:nvSpPr>
            <p:cNvPr id="44" name="Rectangle 43">
              <a:extLst>
                <a:ext uri="{FF2B5EF4-FFF2-40B4-BE49-F238E27FC236}">
                  <a16:creationId xmlns:a16="http://schemas.microsoft.com/office/drawing/2014/main" id="{625FD297-EED8-79B1-DEF2-08CB193FEEE9}"/>
                </a:ext>
              </a:extLst>
            </p:cNvPr>
            <p:cNvSpPr/>
            <p:nvPr/>
          </p:nvSpPr>
          <p:spPr>
            <a:xfrm>
              <a:off x="5308382" y="3444858"/>
              <a:ext cx="306569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count</a:t>
              </a:r>
            </a:p>
          </p:txBody>
        </p:sp>
      </p:grpSp>
      <p:grpSp>
        <p:nvGrpSpPr>
          <p:cNvPr id="16" name="Group 15">
            <a:extLst>
              <a:ext uri="{FF2B5EF4-FFF2-40B4-BE49-F238E27FC236}">
                <a16:creationId xmlns:a16="http://schemas.microsoft.com/office/drawing/2014/main" id="{BF7F71D4-2710-3C06-4B2D-D621AA80BD1F}"/>
              </a:ext>
            </a:extLst>
          </p:cNvPr>
          <p:cNvGrpSpPr/>
          <p:nvPr/>
        </p:nvGrpSpPr>
        <p:grpSpPr>
          <a:xfrm>
            <a:off x="753751" y="5013352"/>
            <a:ext cx="4057680" cy="1027463"/>
            <a:chOff x="5562318" y="8404654"/>
            <a:chExt cx="1799629" cy="806082"/>
          </a:xfrm>
        </p:grpSpPr>
        <p:sp>
          <p:nvSpPr>
            <p:cNvPr id="10" name="Left Arrow 9">
              <a:extLst>
                <a:ext uri="{FF2B5EF4-FFF2-40B4-BE49-F238E27FC236}">
                  <a16:creationId xmlns:a16="http://schemas.microsoft.com/office/drawing/2014/main" id="{A92AB1FC-629A-CC62-00DF-0F043AF98384}"/>
                </a:ext>
              </a:extLst>
            </p:cNvPr>
            <p:cNvSpPr/>
            <p:nvPr/>
          </p:nvSpPr>
          <p:spPr>
            <a:xfrm>
              <a:off x="6960003" y="8927064"/>
              <a:ext cx="132931" cy="102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a:extLst>
                <a:ext uri="{FF2B5EF4-FFF2-40B4-BE49-F238E27FC236}">
                  <a16:creationId xmlns:a16="http://schemas.microsoft.com/office/drawing/2014/main" id="{C9927291-E695-B40B-EDAC-10A201CD54A8}"/>
                </a:ext>
              </a:extLst>
            </p:cNvPr>
            <p:cNvSpPr txBox="1"/>
            <p:nvPr/>
          </p:nvSpPr>
          <p:spPr>
            <a:xfrm>
              <a:off x="7112107" y="8848543"/>
              <a:ext cx="249840" cy="362193"/>
            </a:xfrm>
            <a:prstGeom prst="rect">
              <a:avLst/>
            </a:prstGeom>
            <a:solidFill>
              <a:schemeClr val="bg1"/>
            </a:solidFill>
            <a:ln w="31750">
              <a:solidFill>
                <a:schemeClr val="accent5"/>
              </a:solidFill>
            </a:ln>
          </p:spPr>
          <p:txBody>
            <a:bodyPr wrap="square" rtlCol="0">
              <a:spAutoFit/>
            </a:bodyPr>
            <a:lstStyle/>
            <a:p>
              <a:r>
                <a:rPr lang="en-US" sz="2400" dirty="0" err="1"/>
                <a:t>sp</a:t>
              </a:r>
              <a:r>
                <a:rPr lang="en-US" sz="2400" dirty="0"/>
                <a:t> </a:t>
              </a:r>
            </a:p>
          </p:txBody>
        </p:sp>
        <p:sp>
          <p:nvSpPr>
            <p:cNvPr id="12" name="Rectangle 11">
              <a:extLst>
                <a:ext uri="{FF2B5EF4-FFF2-40B4-BE49-F238E27FC236}">
                  <a16:creationId xmlns:a16="http://schemas.microsoft.com/office/drawing/2014/main" id="{377A74EE-B83A-A683-4FBC-A91F11E631B7}"/>
                </a:ext>
              </a:extLst>
            </p:cNvPr>
            <p:cNvSpPr/>
            <p:nvPr/>
          </p:nvSpPr>
          <p:spPr>
            <a:xfrm>
              <a:off x="5959093" y="8404654"/>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sz="2800" dirty="0">
                <a:solidFill>
                  <a:schemeClr val="accent6"/>
                </a:solidFill>
              </a:endParaRPr>
            </a:p>
          </p:txBody>
        </p:sp>
        <p:sp>
          <p:nvSpPr>
            <p:cNvPr id="13" name="Rectangle 12">
              <a:extLst>
                <a:ext uri="{FF2B5EF4-FFF2-40B4-BE49-F238E27FC236}">
                  <a16:creationId xmlns:a16="http://schemas.microsoft.com/office/drawing/2014/main" id="{08B66B4D-FCAB-0B5B-D502-D726DAA5E201}"/>
                </a:ext>
              </a:extLst>
            </p:cNvPr>
            <p:cNvSpPr/>
            <p:nvPr/>
          </p:nvSpPr>
          <p:spPr>
            <a:xfrm>
              <a:off x="5562319" y="8411288"/>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 pad</a:t>
              </a:r>
            </a:p>
          </p:txBody>
        </p:sp>
        <p:sp>
          <p:nvSpPr>
            <p:cNvPr id="15" name="Rectangle 14">
              <a:extLst>
                <a:ext uri="{FF2B5EF4-FFF2-40B4-BE49-F238E27FC236}">
                  <a16:creationId xmlns:a16="http://schemas.microsoft.com/office/drawing/2014/main" id="{10858AB0-8E37-2FC3-B8B5-D3104CC1D9E1}"/>
                </a:ext>
              </a:extLst>
            </p:cNvPr>
            <p:cNvSpPr/>
            <p:nvPr/>
          </p:nvSpPr>
          <p:spPr>
            <a:xfrm>
              <a:off x="5562318" y="871755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frame pad</a:t>
              </a:r>
            </a:p>
          </p:txBody>
        </p:sp>
      </p:grpSp>
      <p:sp>
        <p:nvSpPr>
          <p:cNvPr id="17" name="Rectangle 16">
            <a:extLst>
              <a:ext uri="{FF2B5EF4-FFF2-40B4-BE49-F238E27FC236}">
                <a16:creationId xmlns:a16="http://schemas.microsoft.com/office/drawing/2014/main" id="{1B4A3807-0B1E-1C56-A42C-DD20DB4C268B}"/>
              </a:ext>
            </a:extLst>
          </p:cNvPr>
          <p:cNvSpPr/>
          <p:nvPr/>
        </p:nvSpPr>
        <p:spPr>
          <a:xfrm>
            <a:off x="8821183" y="2360171"/>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18" name="Rectangle 17">
            <a:extLst>
              <a:ext uri="{FF2B5EF4-FFF2-40B4-BE49-F238E27FC236}">
                <a16:creationId xmlns:a16="http://schemas.microsoft.com/office/drawing/2014/main" id="{47856D76-82B7-36B1-235D-118E5E747B25}"/>
              </a:ext>
            </a:extLst>
          </p:cNvPr>
          <p:cNvSpPr/>
          <p:nvPr/>
        </p:nvSpPr>
        <p:spPr>
          <a:xfrm>
            <a:off x="8821184" y="2048084"/>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14271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0" y="-188841"/>
            <a:ext cx="10515600" cy="715294"/>
          </a:xfrm>
        </p:spPr>
        <p:txBody>
          <a:bodyPr/>
          <a:lstStyle/>
          <a:p>
            <a:r>
              <a:rPr lang="en-US" sz="2800" dirty="0"/>
              <a:t>Accessing Stack Variables, the hard way</a:t>
            </a:r>
          </a:p>
        </p:txBody>
      </p:sp>
      <p:sp>
        <p:nvSpPr>
          <p:cNvPr id="11" name="Content Placeholder 10">
            <a:extLst>
              <a:ext uri="{FF2B5EF4-FFF2-40B4-BE49-F238E27FC236}">
                <a16:creationId xmlns:a16="http://schemas.microsoft.com/office/drawing/2014/main" id="{CEFB6CE8-52DF-3F8E-1801-9F3E4409BEBD}"/>
              </a:ext>
            </a:extLst>
          </p:cNvPr>
          <p:cNvSpPr>
            <a:spLocks noGrp="1"/>
          </p:cNvSpPr>
          <p:nvPr>
            <p:ph sz="quarter" idx="17"/>
          </p:nvPr>
        </p:nvSpPr>
        <p:spPr>
          <a:xfrm>
            <a:off x="8650549" y="5390117"/>
            <a:ext cx="3205284" cy="1297459"/>
          </a:xfrm>
          <a:solidFill>
            <a:schemeClr val="accent4">
              <a:lumMod val="20000"/>
              <a:lumOff val="80000"/>
            </a:schemeClr>
          </a:solidFill>
          <a:ln>
            <a:solidFill>
              <a:schemeClr val="accent1"/>
            </a:solidFill>
          </a:ln>
        </p:spPr>
        <p:txBody>
          <a:bodyPr/>
          <a:lstStyle/>
          <a:p>
            <a:pPr>
              <a:lnSpc>
                <a:spcPct val="100000"/>
              </a:lnSpc>
            </a:pPr>
            <a:r>
              <a:rPr lang="en-US" sz="1600" b="1" dirty="0">
                <a:solidFill>
                  <a:schemeClr val="accent1"/>
                </a:solidFill>
              </a:rPr>
              <a:t>Calculating offsets is a lot of work to get it correct</a:t>
            </a:r>
          </a:p>
          <a:p>
            <a:pPr>
              <a:lnSpc>
                <a:spcPct val="100000"/>
              </a:lnSpc>
            </a:pPr>
            <a:r>
              <a:rPr lang="en-US" sz="1600" dirty="0">
                <a:solidFill>
                  <a:schemeClr val="accent1"/>
                </a:solidFill>
              </a:rPr>
              <a:t>It is also hard to debug</a:t>
            </a:r>
          </a:p>
          <a:p>
            <a:pPr>
              <a:lnSpc>
                <a:spcPct val="100000"/>
              </a:lnSpc>
            </a:pPr>
            <a:r>
              <a:rPr lang="en-US" sz="1600" dirty="0">
                <a:solidFill>
                  <a:schemeClr val="accent1"/>
                </a:solidFill>
              </a:rPr>
              <a:t>There is a better way!</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336167" y="4094106"/>
          <a:ext cx="7960183" cy="2468880"/>
        </p:xfrm>
        <a:graphic>
          <a:graphicData uri="http://schemas.openxmlformats.org/drawingml/2006/table">
            <a:tbl>
              <a:tblPr firstRow="1">
                <a:tableStyleId>{FABFCF23-3B69-468F-B69F-88F6DE6A72F2}</a:tableStyleId>
              </a:tblPr>
              <a:tblGrid>
                <a:gridCol w="1765264">
                  <a:extLst>
                    <a:ext uri="{9D8B030D-6E8A-4147-A177-3AD203B41FA5}">
                      <a16:colId xmlns:a16="http://schemas.microsoft.com/office/drawing/2014/main" val="2146949649"/>
                    </a:ext>
                  </a:extLst>
                </a:gridCol>
                <a:gridCol w="1204957">
                  <a:extLst>
                    <a:ext uri="{9D8B030D-6E8A-4147-A177-3AD203B41FA5}">
                      <a16:colId xmlns:a16="http://schemas.microsoft.com/office/drawing/2014/main" val="1067220819"/>
                    </a:ext>
                  </a:extLst>
                </a:gridCol>
                <a:gridCol w="2478280">
                  <a:extLst>
                    <a:ext uri="{9D8B030D-6E8A-4147-A177-3AD203B41FA5}">
                      <a16:colId xmlns:a16="http://schemas.microsoft.com/office/drawing/2014/main" val="2065921853"/>
                    </a:ext>
                  </a:extLst>
                </a:gridCol>
                <a:gridCol w="2511682">
                  <a:extLst>
                    <a:ext uri="{9D8B030D-6E8A-4147-A177-3AD203B41FA5}">
                      <a16:colId xmlns:a16="http://schemas.microsoft.com/office/drawing/2014/main" val="156893117"/>
                    </a:ext>
                  </a:extLst>
                </a:gridCol>
              </a:tblGrid>
              <a:tr h="566019">
                <a:tc>
                  <a:txBody>
                    <a:bodyPr/>
                    <a:lstStyle/>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2848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649303" y="289199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643489" y="563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643489" y="364302"/>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43489" y="69259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43489" y="10075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43489" y="131320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94695" y="44908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19299" y="546757"/>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34194" y="3200514"/>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0980148" y="2831044"/>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499456" y="2816653"/>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748528" y="667623"/>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237365" y="2244812"/>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39794" y="1941206"/>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974565" y="692599"/>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3046562" y="906578"/>
            <a:ext cx="3470105"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16</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38749" y="157912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10245" y="195192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325521" y="119750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388628" y="667623"/>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787477" y="1182049"/>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40991" y="163609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123411" y="1088818"/>
            <a:ext cx="284979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char </a:t>
            </a:r>
            <a:r>
              <a:rPr lang="en-US" sz="1600" dirty="0" err="1">
                <a:solidFill>
                  <a:schemeClr val="accent6"/>
                </a:solidFill>
                <a:latin typeface="Consolas" panose="020B0609020204030204" pitchFamily="49" charset="0"/>
                <a:cs typeface="Consolas" panose="020B0609020204030204" pitchFamily="49" charset="0"/>
              </a:rPr>
              <a:t>buf</a:t>
            </a:r>
            <a:r>
              <a:rPr lang="en-US" sz="1600" dirty="0">
                <a:solidFill>
                  <a:schemeClr val="accent6"/>
                </a:solidFill>
                <a:latin typeface="Consolas" panose="020B0609020204030204" pitchFamily="49" charset="0"/>
                <a:cs typeface="Consolas" panose="020B0609020204030204" pitchFamily="49" charset="0"/>
              </a:rPr>
              <a:t>[] = "hi";</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6964822" y="359624"/>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892410" y="671315"/>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5971945" y="1209789"/>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046077" y="2263469"/>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649303" y="2270103"/>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649302" y="2576368"/>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748528" y="2582190"/>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02607" y="2197541"/>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280820" y="1166038"/>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836636" y="2886497"/>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275533" y="374345"/>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238498" y="1661621"/>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06550" y="2075280"/>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961605" y="162529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196051" y="669269"/>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045986" y="990556"/>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DB3A3383-FE79-544B-D433-A29FC6FC08F2}"/>
              </a:ext>
            </a:extLst>
          </p:cNvPr>
          <p:cNvSpPr txBox="1"/>
          <p:nvPr/>
        </p:nvSpPr>
        <p:spPr>
          <a:xfrm>
            <a:off x="9200727" y="2560102"/>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33" name="TextBox 32">
            <a:extLst>
              <a:ext uri="{FF2B5EF4-FFF2-40B4-BE49-F238E27FC236}">
                <a16:creationId xmlns:a16="http://schemas.microsoft.com/office/drawing/2014/main" id="{00EF06EF-3B45-70F2-876C-E5EEC5CB21DB}"/>
              </a:ext>
            </a:extLst>
          </p:cNvPr>
          <p:cNvSpPr txBox="1"/>
          <p:nvPr/>
        </p:nvSpPr>
        <p:spPr>
          <a:xfrm>
            <a:off x="9173512" y="1021526"/>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34" name="TextBox 33">
            <a:extLst>
              <a:ext uri="{FF2B5EF4-FFF2-40B4-BE49-F238E27FC236}">
                <a16:creationId xmlns:a16="http://schemas.microsoft.com/office/drawing/2014/main" id="{E3B13FF3-A078-E662-0BB3-81E6AED5E4AD}"/>
              </a:ext>
            </a:extLst>
          </p:cNvPr>
          <p:cNvSpPr txBox="1"/>
          <p:nvPr/>
        </p:nvSpPr>
        <p:spPr>
          <a:xfrm>
            <a:off x="9260180" y="339277"/>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8D900A9A-6CFA-9E33-7A51-2170F688B48D}"/>
              </a:ext>
            </a:extLst>
          </p:cNvPr>
          <p:cNvSpPr txBox="1"/>
          <p:nvPr/>
        </p:nvSpPr>
        <p:spPr>
          <a:xfrm>
            <a:off x="84940" y="3638379"/>
            <a:ext cx="8289449"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70C0"/>
                </a:solidFill>
              </a:rPr>
              <a:t>char </a:t>
            </a:r>
            <a:r>
              <a:rPr lang="en-US" dirty="0" err="1">
                <a:solidFill>
                  <a:srgbClr val="0070C0"/>
                </a:solidFill>
              </a:rPr>
              <a:t>buf</a:t>
            </a:r>
            <a:r>
              <a:rPr lang="en-US" dirty="0">
                <a:solidFill>
                  <a:srgbClr val="0070C0"/>
                </a:solidFill>
              </a:rPr>
              <a:t>[ ] by usage with ASCII chars we will use </a:t>
            </a:r>
            <a:r>
              <a:rPr lang="en-US" dirty="0" err="1">
                <a:solidFill>
                  <a:srgbClr val="0070C0"/>
                </a:solidFill>
              </a:rPr>
              <a:t>strb</a:t>
            </a:r>
            <a:r>
              <a:rPr lang="en-US" dirty="0">
                <a:solidFill>
                  <a:srgbClr val="0070C0"/>
                </a:solidFill>
              </a:rPr>
              <a:t> (or make it unsigned char)</a:t>
            </a:r>
          </a:p>
        </p:txBody>
      </p:sp>
      <p:sp>
        <p:nvSpPr>
          <p:cNvPr id="13" name="Rectangle 12">
            <a:extLst>
              <a:ext uri="{FF2B5EF4-FFF2-40B4-BE49-F238E27FC236}">
                <a16:creationId xmlns:a16="http://schemas.microsoft.com/office/drawing/2014/main" id="{9A57EF14-7625-B6D9-7A49-166E495D62E4}"/>
              </a:ext>
            </a:extLst>
          </p:cNvPr>
          <p:cNvSpPr/>
          <p:nvPr/>
        </p:nvSpPr>
        <p:spPr>
          <a:xfrm>
            <a:off x="9669254" y="1940799"/>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15" name="Rectangle 14">
            <a:extLst>
              <a:ext uri="{FF2B5EF4-FFF2-40B4-BE49-F238E27FC236}">
                <a16:creationId xmlns:a16="http://schemas.microsoft.com/office/drawing/2014/main" id="{065351AE-62E6-417B-CFE9-FD93CD025907}"/>
              </a:ext>
            </a:extLst>
          </p:cNvPr>
          <p:cNvSpPr/>
          <p:nvPr/>
        </p:nvSpPr>
        <p:spPr>
          <a:xfrm>
            <a:off x="9669255" y="1628712"/>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6" name="Group 15">
            <a:extLst>
              <a:ext uri="{FF2B5EF4-FFF2-40B4-BE49-F238E27FC236}">
                <a16:creationId xmlns:a16="http://schemas.microsoft.com/office/drawing/2014/main" id="{A8AEA236-4F29-F472-1756-C59608F3925D}"/>
              </a:ext>
            </a:extLst>
          </p:cNvPr>
          <p:cNvGrpSpPr/>
          <p:nvPr/>
        </p:nvGrpSpPr>
        <p:grpSpPr>
          <a:xfrm>
            <a:off x="8516456" y="4136470"/>
            <a:ext cx="3504837" cy="1046574"/>
            <a:chOff x="8471780" y="5347757"/>
            <a:chExt cx="3504837" cy="1046574"/>
          </a:xfrm>
        </p:grpSpPr>
        <p:grpSp>
          <p:nvGrpSpPr>
            <p:cNvPr id="49" name="Group 48">
              <a:extLst>
                <a:ext uri="{FF2B5EF4-FFF2-40B4-BE49-F238E27FC236}">
                  <a16:creationId xmlns:a16="http://schemas.microsoft.com/office/drawing/2014/main" id="{69D4F18F-7C94-036C-2F1E-2D8588938E8F}"/>
                </a:ext>
              </a:extLst>
            </p:cNvPr>
            <p:cNvGrpSpPr/>
            <p:nvPr/>
          </p:nvGrpSpPr>
          <p:grpSpPr>
            <a:xfrm>
              <a:off x="8471780" y="5347757"/>
              <a:ext cx="3504837" cy="700619"/>
              <a:chOff x="5307986" y="3767372"/>
              <a:chExt cx="3066095" cy="565846"/>
            </a:xfrm>
          </p:grpSpPr>
          <p:sp>
            <p:nvSpPr>
              <p:cNvPr id="35" name="Rectangle 34">
                <a:extLst>
                  <a:ext uri="{FF2B5EF4-FFF2-40B4-BE49-F238E27FC236}">
                    <a16:creationId xmlns:a16="http://schemas.microsoft.com/office/drawing/2014/main" id="{924AB6AF-76B6-330C-C695-1FD262E3179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[2]</a:t>
                </a:r>
              </a:p>
            </p:txBody>
          </p:sp>
          <p:sp>
            <p:nvSpPr>
              <p:cNvPr id="36" name="Rectangle 35">
                <a:extLst>
                  <a:ext uri="{FF2B5EF4-FFF2-40B4-BE49-F238E27FC236}">
                    <a16:creationId xmlns:a16="http://schemas.microsoft.com/office/drawing/2014/main" id="{1E660508-1769-0308-5ACA-1865496E9F80}"/>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[1]</a:t>
                </a:r>
              </a:p>
            </p:txBody>
          </p:sp>
          <p:sp>
            <p:nvSpPr>
              <p:cNvPr id="37" name="Rectangle 36">
                <a:extLst>
                  <a:ext uri="{FF2B5EF4-FFF2-40B4-BE49-F238E27FC236}">
                    <a16:creationId xmlns:a16="http://schemas.microsoft.com/office/drawing/2014/main" id="{AB1022BF-D13D-0EFD-12C0-6274E23FE8C4}"/>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[0]</a:t>
                </a:r>
              </a:p>
            </p:txBody>
          </p:sp>
          <p:sp>
            <p:nvSpPr>
              <p:cNvPr id="38" name="Rectangle 37">
                <a:extLst>
                  <a:ext uri="{FF2B5EF4-FFF2-40B4-BE49-F238E27FC236}">
                    <a16:creationId xmlns:a16="http://schemas.microsoft.com/office/drawing/2014/main" id="{4BC08E5B-5984-516B-B6DA-E3C2C3638D6E}"/>
                  </a:ext>
                </a:extLst>
              </p:cNvPr>
              <p:cNvSpPr/>
              <p:nvPr/>
            </p:nvSpPr>
            <p:spPr>
              <a:xfrm>
                <a:off x="5307986" y="3777290"/>
                <a:ext cx="764331"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 pad</a:t>
                </a:r>
              </a:p>
            </p:txBody>
          </p:sp>
          <p:sp>
            <p:nvSpPr>
              <p:cNvPr id="39" name="TextBox 38">
                <a:extLst>
                  <a:ext uri="{FF2B5EF4-FFF2-40B4-BE49-F238E27FC236}">
                    <a16:creationId xmlns:a16="http://schemas.microsoft.com/office/drawing/2014/main" id="{70D39F15-C990-4177-2856-F5DCBD0C93AD}"/>
                  </a:ext>
                </a:extLst>
              </p:cNvPr>
              <p:cNvSpPr txBox="1"/>
              <p:nvPr/>
            </p:nvSpPr>
            <p:spPr>
              <a:xfrm>
                <a:off x="7713599" y="4084646"/>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- 24</a:t>
                </a:r>
              </a:p>
            </p:txBody>
          </p:sp>
          <p:sp>
            <p:nvSpPr>
              <p:cNvPr id="40" name="TextBox 39">
                <a:extLst>
                  <a:ext uri="{FF2B5EF4-FFF2-40B4-BE49-F238E27FC236}">
                    <a16:creationId xmlns:a16="http://schemas.microsoft.com/office/drawing/2014/main" id="{995CFA5A-2571-06C9-C2CA-B6A1BC6F4404}"/>
                  </a:ext>
                </a:extLst>
              </p:cNvPr>
              <p:cNvSpPr txBox="1"/>
              <p:nvPr/>
            </p:nvSpPr>
            <p:spPr>
              <a:xfrm>
                <a:off x="6939665" y="4066148"/>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- 23</a:t>
                </a:r>
              </a:p>
            </p:txBody>
          </p:sp>
          <p:sp>
            <p:nvSpPr>
              <p:cNvPr id="41" name="TextBox 40">
                <a:extLst>
                  <a:ext uri="{FF2B5EF4-FFF2-40B4-BE49-F238E27FC236}">
                    <a16:creationId xmlns:a16="http://schemas.microsoft.com/office/drawing/2014/main" id="{1D858FA1-6967-5FC7-05C6-5EE0BDB5ACDD}"/>
                  </a:ext>
                </a:extLst>
              </p:cNvPr>
              <p:cNvSpPr txBox="1"/>
              <p:nvPr/>
            </p:nvSpPr>
            <p:spPr>
              <a:xfrm>
                <a:off x="6164949" y="4057244"/>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- 22</a:t>
                </a:r>
              </a:p>
            </p:txBody>
          </p:sp>
          <p:sp>
            <p:nvSpPr>
              <p:cNvPr id="42" name="TextBox 41">
                <a:extLst>
                  <a:ext uri="{FF2B5EF4-FFF2-40B4-BE49-F238E27FC236}">
                    <a16:creationId xmlns:a16="http://schemas.microsoft.com/office/drawing/2014/main" id="{F24D0933-DC1E-DC21-C704-6E87E46EDEDB}"/>
                  </a:ext>
                </a:extLst>
              </p:cNvPr>
              <p:cNvSpPr txBox="1"/>
              <p:nvPr/>
            </p:nvSpPr>
            <p:spPr>
              <a:xfrm>
                <a:off x="5389842" y="4066148"/>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- 21</a:t>
                </a:r>
              </a:p>
            </p:txBody>
          </p:sp>
        </p:grpSp>
        <p:grpSp>
          <p:nvGrpSpPr>
            <p:cNvPr id="10" name="Group 9">
              <a:extLst>
                <a:ext uri="{FF2B5EF4-FFF2-40B4-BE49-F238E27FC236}">
                  <a16:creationId xmlns:a16="http://schemas.microsoft.com/office/drawing/2014/main" id="{06A9C6A2-E0BF-64D6-42AF-988E36B62FD8}"/>
                </a:ext>
              </a:extLst>
            </p:cNvPr>
            <p:cNvGrpSpPr/>
            <p:nvPr/>
          </p:nvGrpSpPr>
          <p:grpSpPr>
            <a:xfrm>
              <a:off x="9351264" y="6055777"/>
              <a:ext cx="2240445" cy="338554"/>
              <a:chOff x="3836194" y="-564356"/>
              <a:chExt cx="2240445" cy="338554"/>
            </a:xfrm>
          </p:grpSpPr>
          <p:sp>
            <p:nvSpPr>
              <p:cNvPr id="3" name="TextBox 2">
                <a:extLst>
                  <a:ext uri="{FF2B5EF4-FFF2-40B4-BE49-F238E27FC236}">
                    <a16:creationId xmlns:a16="http://schemas.microsoft.com/office/drawing/2014/main" id="{B7C2CF6B-CE76-FA1D-6336-2AED4005DE40}"/>
                  </a:ext>
                </a:extLst>
              </p:cNvPr>
              <p:cNvSpPr txBox="1"/>
              <p:nvPr/>
            </p:nvSpPr>
            <p:spPr>
              <a:xfrm>
                <a:off x="4171950" y="-564356"/>
                <a:ext cx="1904689"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increasing address</a:t>
                </a:r>
              </a:p>
            </p:txBody>
          </p:sp>
          <p:sp>
            <p:nvSpPr>
              <p:cNvPr id="8" name="Left Arrow 7">
                <a:extLst>
                  <a:ext uri="{FF2B5EF4-FFF2-40B4-BE49-F238E27FC236}">
                    <a16:creationId xmlns:a16="http://schemas.microsoft.com/office/drawing/2014/main" id="{4C668D51-4287-1B38-1DB9-38C9530E0B0E}"/>
                  </a:ext>
                </a:extLst>
              </p:cNvPr>
              <p:cNvSpPr/>
              <p:nvPr/>
            </p:nvSpPr>
            <p:spPr>
              <a:xfrm>
                <a:off x="3836194" y="-458252"/>
                <a:ext cx="392906" cy="15712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155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0384" y="-121018"/>
            <a:ext cx="8985743" cy="627849"/>
          </a:xfrm>
        </p:spPr>
        <p:txBody>
          <a:bodyPr/>
          <a:lstStyle/>
          <a:p>
            <a:r>
              <a:rPr lang="en-US" sz="2400" dirty="0"/>
              <a:t>Best Practice: Use Assembler Generated offsets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83408" y="4168902"/>
          <a:ext cx="12025183" cy="2468880"/>
        </p:xfrm>
        <a:graphic>
          <a:graphicData uri="http://schemas.openxmlformats.org/drawingml/2006/table">
            <a:tbl>
              <a:tblPr firstRow="1">
                <a:tableStyleId>{FABFCF23-3B69-468F-B69F-88F6DE6A72F2}</a:tableStyleId>
              </a:tblPr>
              <a:tblGrid>
                <a:gridCol w="1611325">
                  <a:extLst>
                    <a:ext uri="{9D8B030D-6E8A-4147-A177-3AD203B41FA5}">
                      <a16:colId xmlns:a16="http://schemas.microsoft.com/office/drawing/2014/main" val="2146949649"/>
                    </a:ext>
                  </a:extLst>
                </a:gridCol>
                <a:gridCol w="1170774">
                  <a:extLst>
                    <a:ext uri="{9D8B030D-6E8A-4147-A177-3AD203B41FA5}">
                      <a16:colId xmlns:a16="http://schemas.microsoft.com/office/drawing/2014/main" val="1067220819"/>
                    </a:ext>
                  </a:extLst>
                </a:gridCol>
                <a:gridCol w="2914116">
                  <a:extLst>
                    <a:ext uri="{9D8B030D-6E8A-4147-A177-3AD203B41FA5}">
                      <a16:colId xmlns:a16="http://schemas.microsoft.com/office/drawing/2014/main" val="2822646746"/>
                    </a:ext>
                  </a:extLst>
                </a:gridCol>
                <a:gridCol w="3196127">
                  <a:extLst>
                    <a:ext uri="{9D8B030D-6E8A-4147-A177-3AD203B41FA5}">
                      <a16:colId xmlns:a16="http://schemas.microsoft.com/office/drawing/2014/main" val="2065921853"/>
                    </a:ext>
                  </a:extLst>
                </a:gridCol>
                <a:gridCol w="3132841">
                  <a:extLst>
                    <a:ext uri="{9D8B030D-6E8A-4147-A177-3AD203B41FA5}">
                      <a16:colId xmlns:a16="http://schemas.microsoft.com/office/drawing/2014/main" val="156893117"/>
                    </a:ext>
                  </a:extLst>
                </a:gridCol>
              </a:tblGrid>
              <a:tr h="514067">
                <a:tc>
                  <a:txBody>
                    <a:bodyPr/>
                    <a:lstStyle/>
                    <a:p>
                      <a:pPr algn="ctr"/>
                      <a:endParaRPr lang="en-US" dirty="0"/>
                    </a:p>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29833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737439" y="287565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731625" y="399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731625" y="347962"/>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731625" y="6762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731625" y="99123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731625" y="129686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719992" y="43274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107435" y="530417"/>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222330" y="3184174"/>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1068284" y="2814704"/>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87592" y="2800313"/>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836664" y="651283"/>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325501" y="2228472"/>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727930" y="1924866"/>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9062701" y="676259"/>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247623" y="555168"/>
            <a:ext cx="4342524" cy="351543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.type   main, %function</a:t>
            </a:r>
          </a:p>
          <a:p>
            <a:r>
              <a:rPr lang="en-US" dirty="0">
                <a:solidFill>
                  <a:schemeClr val="accent6"/>
                </a:solidFill>
                <a:latin typeface="Consolas" panose="020B0609020204030204" pitchFamily="49" charset="0"/>
                <a:cs typeface="Consolas" panose="020B0609020204030204" pitchFamily="49" charset="0"/>
              </a:rPr>
              <a:t>.global main</a:t>
            </a:r>
          </a:p>
          <a:p>
            <a:endParaRPr lang="en-US" dirty="0">
              <a:solidFill>
                <a:schemeClr val="accent6"/>
              </a:solidFill>
              <a:latin typeface="Consolas" panose="020B0609020204030204" pitchFamily="49" charset="0"/>
              <a:cs typeface="Consolas" panose="020B0609020204030204" pitchFamily="49" charset="0"/>
            </a:endParaRP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12</a:t>
            </a:r>
          </a:p>
          <a:p>
            <a:endParaRPr lang="en-US" dirty="0">
              <a:solidFill>
                <a:schemeClr val="accent6"/>
              </a:solidFill>
              <a:latin typeface="Consolas" panose="020B0609020204030204" pitchFamily="49" charset="0"/>
              <a:cs typeface="Consolas" panose="020B0609020204030204" pitchFamily="49" charset="0"/>
            </a:endParaRPr>
          </a:p>
          <a:p>
            <a:endParaRPr lang="en-US" dirty="0">
              <a:solidFill>
                <a:schemeClr val="accent6"/>
              </a:solidFill>
              <a:latin typeface="Consolas" panose="020B0609020204030204" pitchFamily="49" charset="0"/>
              <a:cs typeface="Consolas" panose="020B0609020204030204" pitchFamily="49" charset="0"/>
            </a:endParaRP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4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COUNT,     4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BUF,       4 + COUNT</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4 + BUF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i="1" dirty="0">
                <a:solidFill>
                  <a:srgbClr val="2C895B"/>
                </a:solidFill>
                <a:latin typeface="Consolas" panose="020B0609020204030204" pitchFamily="49" charset="0"/>
                <a:cs typeface="Consolas" panose="020B0609020204030204" pitchFamily="49" charset="0"/>
              </a:rPr>
              <a:t>// FRMADD =  28 - 12 = 16  </a:t>
            </a:r>
          </a:p>
        </p:txBody>
      </p:sp>
      <p:sp>
        <p:nvSpPr>
          <p:cNvPr id="97" name="TextBox 96">
            <a:extLst>
              <a:ext uri="{FF2B5EF4-FFF2-40B4-BE49-F238E27FC236}">
                <a16:creationId xmlns:a16="http://schemas.microsoft.com/office/drawing/2014/main" id="{8CA030F4-DB8B-2D6E-21D9-41B5DF36256F}"/>
              </a:ext>
            </a:extLst>
          </p:cNvPr>
          <p:cNvSpPr txBox="1"/>
          <p:nvPr/>
        </p:nvSpPr>
        <p:spPr>
          <a:xfrm>
            <a:off x="9326885" y="156278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98381" y="193558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413657" y="118116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476764" y="651283"/>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875613" y="1165709"/>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229127" y="161975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052958" y="343284"/>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980546" y="654975"/>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92320" y="1316377"/>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134213" y="2247129"/>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737439" y="2253763"/>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737438" y="2560028"/>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836664" y="2565850"/>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90743" y="2181201"/>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368956" y="1149698"/>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924772" y="2870157"/>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507186" y="378745"/>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326634" y="1645281"/>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94686" y="2058940"/>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1049741" y="160895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284187" y="652929"/>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134122" y="974216"/>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C9DA014-FF84-5EEE-1A81-01B35BCAC608}"/>
              </a:ext>
            </a:extLst>
          </p:cNvPr>
          <p:cNvSpPr txBox="1"/>
          <p:nvPr/>
        </p:nvSpPr>
        <p:spPr>
          <a:xfrm>
            <a:off x="9270337" y="2548742"/>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 name="TextBox 9">
            <a:extLst>
              <a:ext uri="{FF2B5EF4-FFF2-40B4-BE49-F238E27FC236}">
                <a16:creationId xmlns:a16="http://schemas.microsoft.com/office/drawing/2014/main" id="{684EFC70-1E8B-C744-4310-89F0271B169E}"/>
              </a:ext>
            </a:extLst>
          </p:cNvPr>
          <p:cNvSpPr txBox="1"/>
          <p:nvPr/>
        </p:nvSpPr>
        <p:spPr>
          <a:xfrm>
            <a:off x="9261648" y="1005186"/>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1" name="TextBox 10">
            <a:extLst>
              <a:ext uri="{FF2B5EF4-FFF2-40B4-BE49-F238E27FC236}">
                <a16:creationId xmlns:a16="http://schemas.microsoft.com/office/drawing/2014/main" id="{FB01F9CE-F14C-1E7E-E766-D5EFCB13C4CD}"/>
              </a:ext>
            </a:extLst>
          </p:cNvPr>
          <p:cNvSpPr txBox="1"/>
          <p:nvPr/>
        </p:nvSpPr>
        <p:spPr>
          <a:xfrm>
            <a:off x="9348316" y="322937"/>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pSp>
        <p:nvGrpSpPr>
          <p:cNvPr id="12" name="Group 11">
            <a:extLst>
              <a:ext uri="{FF2B5EF4-FFF2-40B4-BE49-F238E27FC236}">
                <a16:creationId xmlns:a16="http://schemas.microsoft.com/office/drawing/2014/main" id="{6020994C-E759-F472-B304-0FB42201E7C2}"/>
              </a:ext>
            </a:extLst>
          </p:cNvPr>
          <p:cNvGrpSpPr/>
          <p:nvPr/>
        </p:nvGrpSpPr>
        <p:grpSpPr>
          <a:xfrm>
            <a:off x="4880190" y="3346388"/>
            <a:ext cx="5052097" cy="873293"/>
            <a:chOff x="5262410" y="3767372"/>
            <a:chExt cx="3111671" cy="635128"/>
          </a:xfrm>
        </p:grpSpPr>
        <p:sp>
          <p:nvSpPr>
            <p:cNvPr id="13" name="Rectangle 12">
              <a:extLst>
                <a:ext uri="{FF2B5EF4-FFF2-40B4-BE49-F238E27FC236}">
                  <a16:creationId xmlns:a16="http://schemas.microsoft.com/office/drawing/2014/main" id="{23152A72-750F-1284-E34C-167C147A4DB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[2]</a:t>
              </a:r>
            </a:p>
          </p:txBody>
        </p:sp>
        <p:sp>
          <p:nvSpPr>
            <p:cNvPr id="15" name="Rectangle 14">
              <a:extLst>
                <a:ext uri="{FF2B5EF4-FFF2-40B4-BE49-F238E27FC236}">
                  <a16:creationId xmlns:a16="http://schemas.microsoft.com/office/drawing/2014/main" id="{6AB46D69-321F-BD52-33EE-D7C6E13D03F9}"/>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[1]</a:t>
              </a:r>
            </a:p>
          </p:txBody>
        </p:sp>
        <p:sp>
          <p:nvSpPr>
            <p:cNvPr id="16" name="Rectangle 15">
              <a:extLst>
                <a:ext uri="{FF2B5EF4-FFF2-40B4-BE49-F238E27FC236}">
                  <a16:creationId xmlns:a16="http://schemas.microsoft.com/office/drawing/2014/main" id="{131F2F83-1CE0-D1AF-FC5D-B38E185A5FE0}"/>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[0]</a:t>
              </a:r>
            </a:p>
          </p:txBody>
        </p:sp>
        <p:sp>
          <p:nvSpPr>
            <p:cNvPr id="17" name="Rectangle 16">
              <a:extLst>
                <a:ext uri="{FF2B5EF4-FFF2-40B4-BE49-F238E27FC236}">
                  <a16:creationId xmlns:a16="http://schemas.microsoft.com/office/drawing/2014/main" id="{88835FC0-BA12-67E5-C004-0C7551F205D1}"/>
                </a:ext>
              </a:extLst>
            </p:cNvPr>
            <p:cNvSpPr/>
            <p:nvPr/>
          </p:nvSpPr>
          <p:spPr>
            <a:xfrm>
              <a:off x="5262410" y="3777290"/>
              <a:ext cx="809907"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 pad</a:t>
              </a:r>
            </a:p>
          </p:txBody>
        </p:sp>
        <p:sp>
          <p:nvSpPr>
            <p:cNvPr id="18" name="TextBox 17">
              <a:extLst>
                <a:ext uri="{FF2B5EF4-FFF2-40B4-BE49-F238E27FC236}">
                  <a16:creationId xmlns:a16="http://schemas.microsoft.com/office/drawing/2014/main" id="{2F6E14C7-5050-2F0D-7E98-502C9BA9779C}"/>
                </a:ext>
              </a:extLst>
            </p:cNvPr>
            <p:cNvSpPr txBox="1"/>
            <p:nvPr/>
          </p:nvSpPr>
          <p:spPr>
            <a:xfrm>
              <a:off x="7723364" y="4048950"/>
              <a:ext cx="613251"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a:t>
              </a:r>
            </a:p>
          </p:txBody>
        </p:sp>
        <p:sp>
          <p:nvSpPr>
            <p:cNvPr id="20" name="TextBox 19">
              <a:extLst>
                <a:ext uri="{FF2B5EF4-FFF2-40B4-BE49-F238E27FC236}">
                  <a16:creationId xmlns:a16="http://schemas.microsoft.com/office/drawing/2014/main" id="{820B4A5F-3CBF-61B9-0C38-9096F935712F}"/>
                </a:ext>
              </a:extLst>
            </p:cNvPr>
            <p:cNvSpPr txBox="1"/>
            <p:nvPr/>
          </p:nvSpPr>
          <p:spPr>
            <a:xfrm>
              <a:off x="6887942" y="4044282"/>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–BUF+1</a:t>
              </a:r>
            </a:p>
          </p:txBody>
        </p:sp>
        <p:sp>
          <p:nvSpPr>
            <p:cNvPr id="27" name="TextBox 26">
              <a:extLst>
                <a:ext uri="{FF2B5EF4-FFF2-40B4-BE49-F238E27FC236}">
                  <a16:creationId xmlns:a16="http://schemas.microsoft.com/office/drawing/2014/main" id="{02F189DA-BFD9-D4E1-630E-7C55F6B94776}"/>
                </a:ext>
              </a:extLst>
            </p:cNvPr>
            <p:cNvSpPr txBox="1"/>
            <p:nvPr/>
          </p:nvSpPr>
          <p:spPr>
            <a:xfrm>
              <a:off x="6098841" y="4063946"/>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–BUF+2</a:t>
              </a:r>
            </a:p>
          </p:txBody>
        </p:sp>
        <p:sp>
          <p:nvSpPr>
            <p:cNvPr id="31" name="TextBox 30">
              <a:extLst>
                <a:ext uri="{FF2B5EF4-FFF2-40B4-BE49-F238E27FC236}">
                  <a16:creationId xmlns:a16="http://schemas.microsoft.com/office/drawing/2014/main" id="{41423C5B-9C45-77F8-818F-D8A14DD5EF13}"/>
                </a:ext>
              </a:extLst>
            </p:cNvPr>
            <p:cNvSpPr txBox="1"/>
            <p:nvPr/>
          </p:nvSpPr>
          <p:spPr>
            <a:xfrm>
              <a:off x="5266848" y="4051808"/>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–BUF+3</a:t>
              </a:r>
            </a:p>
          </p:txBody>
        </p:sp>
      </p:grpSp>
      <p:sp>
        <p:nvSpPr>
          <p:cNvPr id="37" name="TextBox 36">
            <a:extLst>
              <a:ext uri="{FF2B5EF4-FFF2-40B4-BE49-F238E27FC236}">
                <a16:creationId xmlns:a16="http://schemas.microsoft.com/office/drawing/2014/main" id="{D72204EF-4208-C507-74A9-6DD5FF6BA83A}"/>
              </a:ext>
            </a:extLst>
          </p:cNvPr>
          <p:cNvSpPr txBox="1"/>
          <p:nvPr/>
        </p:nvSpPr>
        <p:spPr>
          <a:xfrm>
            <a:off x="820882" y="1821693"/>
            <a:ext cx="2104283" cy="338554"/>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variable size in bytes</a:t>
            </a:r>
          </a:p>
        </p:txBody>
      </p:sp>
      <p:sp>
        <p:nvSpPr>
          <p:cNvPr id="38" name="Down Arrow 37">
            <a:extLst>
              <a:ext uri="{FF2B5EF4-FFF2-40B4-BE49-F238E27FC236}">
                <a16:creationId xmlns:a16="http://schemas.microsoft.com/office/drawing/2014/main" id="{75F4C151-9C0C-8E95-86E3-7173CA55468E}"/>
              </a:ext>
            </a:extLst>
          </p:cNvPr>
          <p:cNvSpPr/>
          <p:nvPr/>
        </p:nvSpPr>
        <p:spPr>
          <a:xfrm>
            <a:off x="2777509" y="2164480"/>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TextBox 38">
            <a:extLst>
              <a:ext uri="{FF2B5EF4-FFF2-40B4-BE49-F238E27FC236}">
                <a16:creationId xmlns:a16="http://schemas.microsoft.com/office/drawing/2014/main" id="{E4837A88-1FB0-762B-BE05-6991AF9B1D7C}"/>
              </a:ext>
            </a:extLst>
          </p:cNvPr>
          <p:cNvSpPr txBox="1"/>
          <p:nvPr/>
        </p:nvSpPr>
        <p:spPr>
          <a:xfrm>
            <a:off x="3465360" y="1331948"/>
            <a:ext cx="1132600" cy="830997"/>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Prior allocation distance</a:t>
            </a:r>
          </a:p>
        </p:txBody>
      </p:sp>
      <p:sp>
        <p:nvSpPr>
          <p:cNvPr id="40" name="Down Arrow 39">
            <a:extLst>
              <a:ext uri="{FF2B5EF4-FFF2-40B4-BE49-F238E27FC236}">
                <a16:creationId xmlns:a16="http://schemas.microsoft.com/office/drawing/2014/main" id="{20ECAAA0-CEC3-9EA7-070B-F8F7DCBB1273}"/>
              </a:ext>
            </a:extLst>
          </p:cNvPr>
          <p:cNvSpPr/>
          <p:nvPr/>
        </p:nvSpPr>
        <p:spPr>
          <a:xfrm>
            <a:off x="3473545" y="2130359"/>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E12F1D71-958F-07AB-E80B-95D466BEB299}"/>
              </a:ext>
            </a:extLst>
          </p:cNvPr>
          <p:cNvSpPr txBox="1"/>
          <p:nvPr/>
        </p:nvSpPr>
        <p:spPr>
          <a:xfrm>
            <a:off x="2137970" y="940790"/>
            <a:ext cx="2344199" cy="338554"/>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pushed reg </a:t>
            </a:r>
            <a:r>
              <a:rPr lang="en-US" sz="1600" dirty="0" err="1">
                <a:solidFill>
                  <a:srgbClr val="FF0000"/>
                </a:solidFill>
              </a:rPr>
              <a:t>fp</a:t>
            </a:r>
            <a:r>
              <a:rPr lang="en-US" sz="1600" dirty="0">
                <a:solidFill>
                  <a:srgbClr val="FF0000"/>
                </a:solidFill>
              </a:rPr>
              <a:t> distance </a:t>
            </a:r>
          </a:p>
        </p:txBody>
      </p:sp>
      <p:sp>
        <p:nvSpPr>
          <p:cNvPr id="42" name="Down Arrow 41">
            <a:extLst>
              <a:ext uri="{FF2B5EF4-FFF2-40B4-BE49-F238E27FC236}">
                <a16:creationId xmlns:a16="http://schemas.microsoft.com/office/drawing/2014/main" id="{C97CB268-DBFA-C697-02AD-F66E6CFEAEF1}"/>
              </a:ext>
            </a:extLst>
          </p:cNvPr>
          <p:cNvSpPr/>
          <p:nvPr/>
        </p:nvSpPr>
        <p:spPr>
          <a:xfrm>
            <a:off x="2864653" y="1259281"/>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Rectangle 44">
            <a:extLst>
              <a:ext uri="{FF2B5EF4-FFF2-40B4-BE49-F238E27FC236}">
                <a16:creationId xmlns:a16="http://schemas.microsoft.com/office/drawing/2014/main" id="{E8D71C34-81F7-B5D9-4C5D-CFA5C86DC67D}"/>
              </a:ext>
            </a:extLst>
          </p:cNvPr>
          <p:cNvSpPr/>
          <p:nvPr/>
        </p:nvSpPr>
        <p:spPr>
          <a:xfrm>
            <a:off x="9765993" y="1920979"/>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46" name="Rectangle 45">
            <a:extLst>
              <a:ext uri="{FF2B5EF4-FFF2-40B4-BE49-F238E27FC236}">
                <a16:creationId xmlns:a16="http://schemas.microsoft.com/office/drawing/2014/main" id="{5BC48387-EDEA-7532-FCD5-B5C19297520B}"/>
              </a:ext>
            </a:extLst>
          </p:cNvPr>
          <p:cNvSpPr/>
          <p:nvPr/>
        </p:nvSpPr>
        <p:spPr>
          <a:xfrm>
            <a:off x="9765994" y="1608892"/>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3" name="Group 2">
            <a:extLst>
              <a:ext uri="{FF2B5EF4-FFF2-40B4-BE49-F238E27FC236}">
                <a16:creationId xmlns:a16="http://schemas.microsoft.com/office/drawing/2014/main" id="{C186AA0E-1E53-73F6-471E-9E8D88E3694F}"/>
              </a:ext>
            </a:extLst>
          </p:cNvPr>
          <p:cNvGrpSpPr/>
          <p:nvPr/>
        </p:nvGrpSpPr>
        <p:grpSpPr>
          <a:xfrm>
            <a:off x="5932735" y="2985791"/>
            <a:ext cx="2240445" cy="338554"/>
            <a:chOff x="3836194" y="-564356"/>
            <a:chExt cx="2240445" cy="338554"/>
          </a:xfrm>
        </p:grpSpPr>
        <p:sp>
          <p:nvSpPr>
            <p:cNvPr id="32" name="TextBox 31">
              <a:extLst>
                <a:ext uri="{FF2B5EF4-FFF2-40B4-BE49-F238E27FC236}">
                  <a16:creationId xmlns:a16="http://schemas.microsoft.com/office/drawing/2014/main" id="{58E40347-6DD7-6EF0-AA2E-FD6579369EED}"/>
                </a:ext>
              </a:extLst>
            </p:cNvPr>
            <p:cNvSpPr txBox="1"/>
            <p:nvPr/>
          </p:nvSpPr>
          <p:spPr>
            <a:xfrm>
              <a:off x="4171950" y="-564356"/>
              <a:ext cx="1904689"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increasing address</a:t>
              </a:r>
            </a:p>
          </p:txBody>
        </p:sp>
        <p:sp>
          <p:nvSpPr>
            <p:cNvPr id="33" name="Left Arrow 32">
              <a:extLst>
                <a:ext uri="{FF2B5EF4-FFF2-40B4-BE49-F238E27FC236}">
                  <a16:creationId xmlns:a16="http://schemas.microsoft.com/office/drawing/2014/main" id="{A75BE4DE-E0F0-75CE-7511-C0CD2DC5C39A}"/>
                </a:ext>
              </a:extLst>
            </p:cNvPr>
            <p:cNvSpPr/>
            <p:nvPr/>
          </p:nvSpPr>
          <p:spPr>
            <a:xfrm>
              <a:off x="3836194" y="-458252"/>
              <a:ext cx="392906" cy="15712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42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97834" y="-145136"/>
            <a:ext cx="8985743" cy="627849"/>
          </a:xfrm>
        </p:spPr>
        <p:txBody>
          <a:bodyPr/>
          <a:lstStyle/>
          <a:p>
            <a:r>
              <a:rPr lang="en-US" sz="2800" dirty="0"/>
              <a:t>Initializing and Accessing Stack variables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Rectangle 24">
            <a:extLst>
              <a:ext uri="{FF2B5EF4-FFF2-40B4-BE49-F238E27FC236}">
                <a16:creationId xmlns:a16="http://schemas.microsoft.com/office/drawing/2014/main" id="{6DEC82E4-DB65-05BA-CBC3-BDEA84D03F11}"/>
              </a:ext>
            </a:extLst>
          </p:cNvPr>
          <p:cNvSpPr/>
          <p:nvPr/>
        </p:nvSpPr>
        <p:spPr>
          <a:xfrm>
            <a:off x="9683291" y="26201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677477" y="9246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77477" y="4207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77477" y="73573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77477" y="10413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65844" y="177248"/>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53287" y="27491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68182" y="2928676"/>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6B96578-ECA7-BAC8-3D79-E7C947A47D7C}"/>
              </a:ext>
            </a:extLst>
          </p:cNvPr>
          <p:cNvSpPr/>
          <p:nvPr/>
        </p:nvSpPr>
        <p:spPr>
          <a:xfrm>
            <a:off x="9676177" y="1676342"/>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82" name="Rectangle 81">
            <a:extLst>
              <a:ext uri="{FF2B5EF4-FFF2-40B4-BE49-F238E27FC236}">
                <a16:creationId xmlns:a16="http://schemas.microsoft.com/office/drawing/2014/main" id="{39DCDB3A-A8E1-B8F5-5924-D570E22931FE}"/>
              </a:ext>
            </a:extLst>
          </p:cNvPr>
          <p:cNvSpPr/>
          <p:nvPr/>
        </p:nvSpPr>
        <p:spPr>
          <a:xfrm>
            <a:off x="9676178" y="1364255"/>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3" name="Left Arrow 82">
            <a:extLst>
              <a:ext uri="{FF2B5EF4-FFF2-40B4-BE49-F238E27FC236}">
                <a16:creationId xmlns:a16="http://schemas.microsoft.com/office/drawing/2014/main" id="{7932B755-2320-50E9-EB6F-6BF6060F7BFD}"/>
              </a:ext>
            </a:extLst>
          </p:cNvPr>
          <p:cNvSpPr/>
          <p:nvPr/>
        </p:nvSpPr>
        <p:spPr>
          <a:xfrm>
            <a:off x="11014136" y="255920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33444" y="254481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782516" y="395785"/>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271353" y="1972974"/>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73782" y="1669368"/>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9008553" y="420761"/>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161703" y="427945"/>
            <a:ext cx="3967349" cy="621184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300" dirty="0">
                <a:solidFill>
                  <a:srgbClr val="000000"/>
                </a:solidFill>
                <a:effectLst/>
                <a:latin typeface="Consolas" panose="020B0609020204030204" pitchFamily="49" charset="0"/>
                <a:cs typeface="Consolas" panose="020B0609020204030204" pitchFamily="49" charset="0"/>
              </a:rPr>
              <a:t>    .section .</a:t>
            </a:r>
            <a:r>
              <a:rPr lang="en-US" sz="1300" dirty="0" err="1">
                <a:solidFill>
                  <a:srgbClr val="000000"/>
                </a:solidFill>
                <a:effectLst/>
                <a:latin typeface="Consolas" panose="020B0609020204030204" pitchFamily="49" charset="0"/>
                <a:cs typeface="Consolas" panose="020B0609020204030204" pitchFamily="49" charset="0"/>
              </a:rPr>
              <a:t>rodata</a:t>
            </a:r>
            <a:endParaRPr lang="en-US" sz="1300" dirty="0">
              <a:solidFill>
                <a:srgbClr val="000000"/>
              </a:solidFill>
              <a:effectLst/>
              <a:latin typeface="Consolas" panose="020B0609020204030204" pitchFamily="49" charset="0"/>
              <a:cs typeface="Consolas" panose="020B0609020204030204" pitchFamily="49" charset="0"/>
            </a:endParaRPr>
          </a:p>
          <a:p>
            <a:r>
              <a:rPr lang="en-US" sz="1300" dirty="0">
                <a:solidFill>
                  <a:srgbClr val="000000"/>
                </a:solidFill>
                <a:effectLst/>
                <a:latin typeface="Consolas" panose="020B0609020204030204" pitchFamily="49" charset="0"/>
                <a:cs typeface="Consolas" panose="020B0609020204030204" pitchFamily="49" charset="0"/>
              </a:rPr>
              <a:t>.</a:t>
            </a:r>
            <a:r>
              <a:rPr lang="en-US" sz="1300" dirty="0" err="1">
                <a:solidFill>
                  <a:srgbClr val="000000"/>
                </a:solidFill>
                <a:effectLst/>
                <a:latin typeface="Consolas" panose="020B0609020204030204" pitchFamily="49" charset="0"/>
                <a:cs typeface="Consolas" panose="020B0609020204030204" pitchFamily="49" charset="0"/>
              </a:rPr>
              <a:t>Lmess</a:t>
            </a:r>
            <a:r>
              <a:rPr lang="en-US" sz="1300" dirty="0">
                <a:solidFill>
                  <a:srgbClr val="000000"/>
                </a:solidFill>
                <a:effectLst/>
                <a:latin typeface="Consolas" panose="020B0609020204030204" pitchFamily="49" charset="0"/>
                <a:cs typeface="Consolas" panose="020B0609020204030204" pitchFamily="49" charset="0"/>
              </a:rPr>
              <a:t>: .string "%d %d </a:t>
            </a:r>
            <a:r>
              <a:rPr lang="en-US" sz="1300" dirty="0">
                <a:solidFill>
                  <a:srgbClr val="FF0000"/>
                </a:solidFill>
                <a:effectLst/>
                <a:latin typeface="Consolas" panose="020B0609020204030204" pitchFamily="49" charset="0"/>
                <a:cs typeface="Consolas" panose="020B0609020204030204" pitchFamily="49" charset="0"/>
              </a:rPr>
              <a:t>%s</a:t>
            </a:r>
            <a:r>
              <a:rPr lang="en-US" sz="1300" dirty="0">
                <a:solidFill>
                  <a:srgbClr val="000000"/>
                </a:solidFill>
                <a:effectLst/>
                <a:latin typeface="Consolas" panose="020B0609020204030204" pitchFamily="49" charset="0"/>
                <a:cs typeface="Consolas" panose="020B0609020204030204" pitchFamily="49" charset="0"/>
              </a:rPr>
              <a:t>\n"</a:t>
            </a:r>
          </a:p>
          <a:p>
            <a:r>
              <a:rPr lang="en-US" sz="1300" dirty="0">
                <a:solidFill>
                  <a:srgbClr val="000000"/>
                </a:solidFill>
                <a:effectLst/>
                <a:latin typeface="Consolas" panose="020B0609020204030204" pitchFamily="49" charset="0"/>
                <a:cs typeface="Consolas" panose="020B0609020204030204" pitchFamily="49" charset="0"/>
              </a:rPr>
              <a:t>    .extern </a:t>
            </a:r>
            <a:r>
              <a:rPr lang="en-US" sz="1300" dirty="0" err="1">
                <a:solidFill>
                  <a:srgbClr val="000000"/>
                </a:solidFill>
                <a:effectLst/>
                <a:latin typeface="Consolas" panose="020B0609020204030204" pitchFamily="49" charset="0"/>
                <a:cs typeface="Consolas" panose="020B0609020204030204" pitchFamily="49" charset="0"/>
              </a:rPr>
              <a:t>printf</a:t>
            </a:r>
            <a:endParaRPr lang="en-US" sz="1300" dirty="0">
              <a:solidFill>
                <a:srgbClr val="000000"/>
              </a:solidFill>
              <a:latin typeface="Consolas" panose="020B0609020204030204" pitchFamily="49" charset="0"/>
              <a:cs typeface="Consolas" panose="020B0609020204030204" pitchFamily="49" charset="0"/>
            </a:endParaRPr>
          </a:p>
          <a:p>
            <a:r>
              <a:rPr lang="en-US" sz="1300" dirty="0">
                <a:solidFill>
                  <a:srgbClr val="000000"/>
                </a:solidFill>
                <a:effectLst/>
                <a:latin typeface="Consolas" panose="020B0609020204030204" pitchFamily="49" charset="0"/>
                <a:cs typeface="Consolas" panose="020B0609020204030204" pitchFamily="49" charset="0"/>
              </a:rPr>
              <a:t>    .text</a:t>
            </a:r>
          </a:p>
          <a:p>
            <a:r>
              <a:rPr lang="en-US" sz="1300" dirty="0">
                <a:solidFill>
                  <a:schemeClr val="accent6"/>
                </a:solidFill>
                <a:latin typeface="Consolas" panose="020B0609020204030204" pitchFamily="49" charset="0"/>
                <a:cs typeface="Consolas" panose="020B0609020204030204" pitchFamily="49" charset="0"/>
              </a:rPr>
              <a:t>    .type   main, %function</a:t>
            </a:r>
          </a:p>
          <a:p>
            <a:r>
              <a:rPr lang="en-US" sz="1300" dirty="0">
                <a:solidFill>
                  <a:schemeClr val="accent6"/>
                </a:solidFill>
                <a:latin typeface="Consolas" panose="020B0609020204030204" pitchFamily="49" charset="0"/>
                <a:cs typeface="Consolas" panose="020B0609020204030204" pitchFamily="49" charset="0"/>
              </a:rPr>
              <a:t>    .global main</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FP_OFF,    12</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C,         4 + FP_OFF</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COUNT,     4 + C</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BUF,       4 + COUNT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PAD,       4 + BUF</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FRMADD,    PAD – FP_OFF</a:t>
            </a:r>
          </a:p>
          <a:p>
            <a:r>
              <a:rPr lang="en-US" sz="1300" dirty="0">
                <a:solidFill>
                  <a:schemeClr val="accent6"/>
                </a:solidFill>
                <a:latin typeface="Consolas" panose="020B0609020204030204" pitchFamily="49" charset="0"/>
                <a:cs typeface="Consolas" panose="020B0609020204030204" pitchFamily="49" charset="0"/>
              </a:rPr>
              <a:t>main:</a:t>
            </a:r>
          </a:p>
          <a:p>
            <a:r>
              <a:rPr lang="en-US" sz="1300" dirty="0">
                <a:solidFill>
                  <a:schemeClr val="accent6"/>
                </a:solidFill>
                <a:latin typeface="Consolas" panose="020B0609020204030204" pitchFamily="49" charset="0"/>
                <a:cs typeface="Consolas" panose="020B0609020204030204" pitchFamily="49" charset="0"/>
              </a:rPr>
              <a:t>   </a:t>
            </a:r>
            <a:r>
              <a:rPr lang="en-US" sz="1300" dirty="0">
                <a:solidFill>
                  <a:schemeClr val="accent6"/>
                </a:solidFill>
                <a:effectLst/>
                <a:latin typeface="Consolas" panose="020B0609020204030204" pitchFamily="49" charset="0"/>
                <a:cs typeface="Consolas" panose="020B0609020204030204" pitchFamily="49" charset="0"/>
              </a:rPr>
              <a:t> push    {r4, r5, </a:t>
            </a:r>
            <a:r>
              <a:rPr lang="en-US" sz="1300" dirty="0" err="1">
                <a:solidFill>
                  <a:schemeClr val="accent6"/>
                </a:solidFill>
                <a:effectLst/>
                <a:latin typeface="Consolas" panose="020B0609020204030204" pitchFamily="49" charset="0"/>
                <a:cs typeface="Consolas" panose="020B0609020204030204" pitchFamily="49" charset="0"/>
              </a:rPr>
              <a:t>fp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lr</a:t>
            </a:r>
            <a:r>
              <a:rPr lang="en-US" sz="1300" dirty="0">
                <a:solidFill>
                  <a:schemeClr val="accent6"/>
                </a:solidFill>
                <a:effectLst/>
                <a:latin typeface="Consolas" panose="020B0609020204030204" pitchFamily="49" charset="0"/>
                <a:cs typeface="Consolas" panose="020B0609020204030204" pitchFamily="49" charset="0"/>
              </a:rPr>
              <a:t>}</a:t>
            </a:r>
          </a:p>
          <a:p>
            <a:r>
              <a:rPr lang="en-US" sz="1300" dirty="0">
                <a:solidFill>
                  <a:schemeClr val="accent6"/>
                </a:solidFill>
                <a:effectLst/>
                <a:latin typeface="Consolas" panose="020B0609020204030204" pitchFamily="49" charset="0"/>
                <a:cs typeface="Consolas" panose="020B0609020204030204" pitchFamily="49" charset="0"/>
              </a:rPr>
              <a:t>    add     </a:t>
            </a:r>
            <a:r>
              <a:rPr lang="en-US" sz="1300" dirty="0" err="1">
                <a:solidFill>
                  <a:schemeClr val="accent6"/>
                </a:solidFill>
                <a:effectLst/>
                <a:latin typeface="Consolas" panose="020B0609020204030204" pitchFamily="49" charset="0"/>
                <a:cs typeface="Consolas" panose="020B0609020204030204" pitchFamily="49" charset="0"/>
              </a:rPr>
              <a:t>fp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FP_OFF</a:t>
            </a:r>
          </a:p>
          <a:p>
            <a:r>
              <a:rPr lang="en-US" sz="1300" dirty="0">
                <a:solidFill>
                  <a:schemeClr val="accent6"/>
                </a:solidFill>
                <a:effectLst/>
                <a:latin typeface="Consolas" panose="020B0609020204030204" pitchFamily="49" charset="0"/>
                <a:cs typeface="Consolas" panose="020B0609020204030204" pitchFamily="49" charset="0"/>
              </a:rPr>
              <a:t>    add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-FRMADD</a:t>
            </a:r>
          </a:p>
          <a:p>
            <a:r>
              <a:rPr lang="en-US" sz="1300" i="1" dirty="0">
                <a:solidFill>
                  <a:srgbClr val="2C895B"/>
                </a:solidFill>
                <a:latin typeface="Consolas" panose="020B0609020204030204" pitchFamily="49" charset="0"/>
                <a:cs typeface="Consolas" panose="020B0609020204030204" pitchFamily="49" charset="0"/>
              </a:rPr>
              <a:t>    // nothing to do for C</a:t>
            </a:r>
          </a:p>
          <a:p>
            <a:r>
              <a:rPr lang="en-US" sz="1300" i="1" dirty="0">
                <a:solidFill>
                  <a:srgbClr val="2C895B"/>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mov     r2, 0</a:t>
            </a:r>
          </a:p>
          <a:p>
            <a:r>
              <a:rPr lang="en-US" sz="1300" dirty="0">
                <a:solidFill>
                  <a:schemeClr val="accent6"/>
                </a:solidFill>
                <a:latin typeface="Consolas" panose="020B0609020204030204" pitchFamily="49" charset="0"/>
                <a:cs typeface="Consolas" panose="020B0609020204030204" pitchFamily="49" charset="0"/>
              </a:rPr>
              <a:t>    str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-COUNT]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-BUF+2]</a:t>
            </a:r>
          </a:p>
          <a:p>
            <a:r>
              <a:rPr lang="en-US" sz="1300" dirty="0">
                <a:solidFill>
                  <a:schemeClr val="accent6"/>
                </a:solidFill>
                <a:latin typeface="Consolas" panose="020B0609020204030204" pitchFamily="49" charset="0"/>
                <a:cs typeface="Consolas" panose="020B0609020204030204" pitchFamily="49" charset="0"/>
              </a:rPr>
              <a:t>    mov	  r2, 'h'</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a:t>
            </a:r>
          </a:p>
          <a:p>
            <a:r>
              <a:rPr lang="en-US" sz="1300" dirty="0">
                <a:solidFill>
                  <a:schemeClr val="accent6"/>
                </a:solidFill>
                <a:latin typeface="Consolas" panose="020B0609020204030204" pitchFamily="49" charset="0"/>
                <a:cs typeface="Consolas" panose="020B0609020204030204" pitchFamily="49" charset="0"/>
              </a:rPr>
              <a:t>    mov	  r2, '</a:t>
            </a:r>
            <a:r>
              <a:rPr lang="en-US" sz="1300" dirty="0" err="1">
                <a:solidFill>
                  <a:schemeClr val="accent6"/>
                </a:solidFill>
                <a:latin typeface="Consolas" panose="020B0609020204030204" pitchFamily="49" charset="0"/>
                <a:cs typeface="Consolas" panose="020B0609020204030204" pitchFamily="49" charset="0"/>
              </a:rPr>
              <a:t>i</a:t>
            </a:r>
            <a:r>
              <a:rPr lang="en-US" sz="1300" dirty="0">
                <a:solidFill>
                  <a:schemeClr val="accent6"/>
                </a:solidFill>
                <a:latin typeface="Consolas" panose="020B0609020204030204" pitchFamily="49" charset="0"/>
                <a:cs typeface="Consolas" panose="020B0609020204030204" pitchFamily="49" charset="0"/>
              </a:rPr>
              <a: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-BUF+1]</a:t>
            </a:r>
          </a:p>
          <a:p>
            <a:r>
              <a:rPr lang="en-US" sz="1300" dirty="0">
                <a:solidFill>
                  <a:srgbClr val="000000"/>
                </a:solidFill>
                <a:effectLst/>
                <a:latin typeface="Consolas" panose="020B0609020204030204" pitchFamily="49" charset="0"/>
                <a:cs typeface="Consolas" panose="020B0609020204030204" pitchFamily="49" charset="0"/>
              </a:rPr>
              <a:t>    </a:t>
            </a:r>
          </a:p>
          <a:p>
            <a:r>
              <a:rPr lang="en-US" sz="1300" dirty="0">
                <a:solidFill>
                  <a:srgbClr val="000000"/>
                </a:solidFill>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r0, =.</a:t>
            </a:r>
            <a:r>
              <a:rPr lang="en-US" sz="1300" dirty="0" err="1">
                <a:solidFill>
                  <a:srgbClr val="000000"/>
                </a:solidFill>
                <a:effectLst/>
                <a:latin typeface="Consolas" panose="020B0609020204030204" pitchFamily="49" charset="0"/>
                <a:cs typeface="Consolas" panose="020B0609020204030204" pitchFamily="49" charset="0"/>
              </a:rPr>
              <a:t>Lmess</a:t>
            </a:r>
            <a:r>
              <a:rPr lang="en-US" sz="1300" dirty="0">
                <a:solidFill>
                  <a:srgbClr val="000000"/>
                </a:solidFill>
                <a:effectLst/>
                <a:latin typeface="Consolas" panose="020B0609020204030204" pitchFamily="49" charset="0"/>
                <a:cs typeface="Consolas" panose="020B0609020204030204" pitchFamily="49" charset="0"/>
              </a:rPr>
              <a:t>       // arg1</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r1, [</a:t>
            </a:r>
            <a:r>
              <a:rPr lang="en-US" sz="1300" dirty="0" err="1">
                <a:solidFill>
                  <a:srgbClr val="000000"/>
                </a:solidFill>
                <a:effectLst/>
                <a:latin typeface="Consolas" panose="020B0609020204030204" pitchFamily="49" charset="0"/>
                <a:cs typeface="Consolas" panose="020B0609020204030204" pitchFamily="49" charset="0"/>
              </a:rPr>
              <a:t>fp</a:t>
            </a:r>
            <a:r>
              <a:rPr lang="en-US" sz="1300" dirty="0">
                <a:solidFill>
                  <a:srgbClr val="000000"/>
                </a:solidFill>
                <a:effectLst/>
                <a:latin typeface="Consolas" panose="020B0609020204030204" pitchFamily="49" charset="0"/>
                <a:cs typeface="Consolas" panose="020B0609020204030204" pitchFamily="49" charset="0"/>
              </a:rPr>
              <a:t>, -C]      // arg2</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r2, [</a:t>
            </a:r>
            <a:r>
              <a:rPr lang="en-US" sz="1300" dirty="0" err="1">
                <a:solidFill>
                  <a:srgbClr val="000000"/>
                </a:solidFill>
                <a:effectLst/>
                <a:latin typeface="Consolas" panose="020B0609020204030204" pitchFamily="49" charset="0"/>
                <a:cs typeface="Consolas" panose="020B0609020204030204" pitchFamily="49" charset="0"/>
              </a:rPr>
              <a:t>fp</a:t>
            </a:r>
            <a:r>
              <a:rPr lang="en-US" sz="1300" dirty="0">
                <a:solidFill>
                  <a:srgbClr val="000000"/>
                </a:solidFill>
                <a:effectLst/>
                <a:latin typeface="Consolas" panose="020B0609020204030204" pitchFamily="49" charset="0"/>
                <a:cs typeface="Consolas" panose="020B0609020204030204" pitchFamily="49" charset="0"/>
              </a:rPr>
              <a:t>, -COUNT]  // arg3</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a:solidFill>
                  <a:srgbClr val="FF0000"/>
                </a:solidFill>
                <a:effectLst/>
                <a:latin typeface="Consolas" panose="020B0609020204030204" pitchFamily="49" charset="0"/>
                <a:cs typeface="Consolas" panose="020B0609020204030204" pitchFamily="49" charset="0"/>
              </a:rPr>
              <a:t>add     r3, </a:t>
            </a:r>
            <a:r>
              <a:rPr lang="en-US" sz="1300" dirty="0" err="1">
                <a:solidFill>
                  <a:srgbClr val="FF0000"/>
                </a:solidFill>
                <a:effectLst/>
                <a:latin typeface="Consolas" panose="020B0609020204030204" pitchFamily="49" charset="0"/>
                <a:cs typeface="Consolas" panose="020B0609020204030204" pitchFamily="49" charset="0"/>
              </a:rPr>
              <a:t>fp</a:t>
            </a:r>
            <a:r>
              <a:rPr lang="en-US" sz="1300" dirty="0">
                <a:solidFill>
                  <a:srgbClr val="FF0000"/>
                </a:solidFill>
                <a:effectLst/>
                <a:latin typeface="Consolas" panose="020B0609020204030204" pitchFamily="49" charset="0"/>
                <a:cs typeface="Consolas" panose="020B0609020204030204" pitchFamily="49" charset="0"/>
              </a:rPr>
              <a:t>, -BUF      </a:t>
            </a:r>
            <a:r>
              <a:rPr lang="en-US" sz="1300" i="1" dirty="0">
                <a:solidFill>
                  <a:srgbClr val="2C895B"/>
                </a:solidFill>
                <a:effectLst/>
                <a:latin typeface="Consolas" panose="020B0609020204030204" pitchFamily="49" charset="0"/>
                <a:cs typeface="Consolas" panose="020B0609020204030204" pitchFamily="49" charset="0"/>
              </a:rPr>
              <a:t>// arg4</a:t>
            </a:r>
          </a:p>
          <a:p>
            <a:r>
              <a:rPr lang="en-US" sz="1300" dirty="0">
                <a:solidFill>
                  <a:srgbClr val="000000"/>
                </a:solidFill>
                <a:effectLst/>
                <a:latin typeface="Consolas" panose="020B0609020204030204" pitchFamily="49" charset="0"/>
                <a:cs typeface="Consolas" panose="020B0609020204030204" pitchFamily="49" charset="0"/>
              </a:rPr>
              <a:t>    bl      </a:t>
            </a:r>
            <a:r>
              <a:rPr lang="en-US" sz="1300" dirty="0" err="1">
                <a:solidFill>
                  <a:srgbClr val="000000"/>
                </a:solidFill>
                <a:effectLst/>
                <a:latin typeface="Consolas" panose="020B0609020204030204" pitchFamily="49" charset="0"/>
                <a:cs typeface="Consolas" panose="020B0609020204030204" pitchFamily="49" charset="0"/>
              </a:rPr>
              <a:t>printf</a:t>
            </a:r>
            <a:endParaRPr lang="en-US" sz="1300" dirty="0">
              <a:solidFill>
                <a:srgbClr val="000000"/>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72737" y="130728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44233" y="168009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359509" y="925665"/>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422616" y="395785"/>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821465" y="910211"/>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74979" y="1364255"/>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303093" y="87786"/>
            <a:ext cx="2423307" cy="319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926398" y="399477"/>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38172" y="1060879"/>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080065" y="1991631"/>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683291" y="1998265"/>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683290" y="2304530"/>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782516" y="2310352"/>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36595" y="1925703"/>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314808" y="894200"/>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7246289" y="2643222"/>
            <a:ext cx="24951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452917" y="177248"/>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272486" y="1389783"/>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40538" y="1803442"/>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995593" y="135345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230039" y="397431"/>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079974" y="718718"/>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C9DA014-FF84-5EEE-1A81-01B35BCAC608}"/>
              </a:ext>
            </a:extLst>
          </p:cNvPr>
          <p:cNvSpPr txBox="1"/>
          <p:nvPr/>
        </p:nvSpPr>
        <p:spPr>
          <a:xfrm>
            <a:off x="9216189" y="229324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 name="TextBox 9">
            <a:extLst>
              <a:ext uri="{FF2B5EF4-FFF2-40B4-BE49-F238E27FC236}">
                <a16:creationId xmlns:a16="http://schemas.microsoft.com/office/drawing/2014/main" id="{684EFC70-1E8B-C744-4310-89F0271B169E}"/>
              </a:ext>
            </a:extLst>
          </p:cNvPr>
          <p:cNvSpPr txBox="1"/>
          <p:nvPr/>
        </p:nvSpPr>
        <p:spPr>
          <a:xfrm>
            <a:off x="9207500" y="749688"/>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1" name="TextBox 10">
            <a:extLst>
              <a:ext uri="{FF2B5EF4-FFF2-40B4-BE49-F238E27FC236}">
                <a16:creationId xmlns:a16="http://schemas.microsoft.com/office/drawing/2014/main" id="{FB01F9CE-F14C-1E7E-E766-D5EFCB13C4CD}"/>
              </a:ext>
            </a:extLst>
          </p:cNvPr>
          <p:cNvSpPr txBox="1"/>
          <p:nvPr/>
        </p:nvSpPr>
        <p:spPr>
          <a:xfrm>
            <a:off x="9294168" y="6743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aphicFrame>
        <p:nvGraphicFramePr>
          <p:cNvPr id="40" name="Table 39">
            <a:extLst>
              <a:ext uri="{FF2B5EF4-FFF2-40B4-BE49-F238E27FC236}">
                <a16:creationId xmlns:a16="http://schemas.microsoft.com/office/drawing/2014/main" id="{01D3DA74-CAB5-1164-36D7-8EF348B478D1}"/>
              </a:ext>
            </a:extLst>
          </p:cNvPr>
          <p:cNvGraphicFramePr>
            <a:graphicFrameLocks/>
          </p:cNvGraphicFramePr>
          <p:nvPr/>
        </p:nvGraphicFramePr>
        <p:xfrm>
          <a:off x="4593068" y="4537680"/>
          <a:ext cx="7501098" cy="1722120"/>
        </p:xfrm>
        <a:graphic>
          <a:graphicData uri="http://schemas.openxmlformats.org/drawingml/2006/table">
            <a:tbl>
              <a:tblPr firstRow="1">
                <a:tableStyleId>{FABFCF23-3B69-468F-B69F-88F6DE6A72F2}</a:tableStyleId>
              </a:tblPr>
              <a:tblGrid>
                <a:gridCol w="1139543">
                  <a:extLst>
                    <a:ext uri="{9D8B030D-6E8A-4147-A177-3AD203B41FA5}">
                      <a16:colId xmlns:a16="http://schemas.microsoft.com/office/drawing/2014/main" val="2146949649"/>
                    </a:ext>
                  </a:extLst>
                </a:gridCol>
                <a:gridCol w="817030">
                  <a:extLst>
                    <a:ext uri="{9D8B030D-6E8A-4147-A177-3AD203B41FA5}">
                      <a16:colId xmlns:a16="http://schemas.microsoft.com/office/drawing/2014/main" val="1067220819"/>
                    </a:ext>
                  </a:extLst>
                </a:gridCol>
                <a:gridCol w="1596626">
                  <a:extLst>
                    <a:ext uri="{9D8B030D-6E8A-4147-A177-3AD203B41FA5}">
                      <a16:colId xmlns:a16="http://schemas.microsoft.com/office/drawing/2014/main" val="2822646746"/>
                    </a:ext>
                  </a:extLst>
                </a:gridCol>
                <a:gridCol w="1940209">
                  <a:extLst>
                    <a:ext uri="{9D8B030D-6E8A-4147-A177-3AD203B41FA5}">
                      <a16:colId xmlns:a16="http://schemas.microsoft.com/office/drawing/2014/main" val="2065921853"/>
                    </a:ext>
                  </a:extLst>
                </a:gridCol>
                <a:gridCol w="2007690">
                  <a:extLst>
                    <a:ext uri="{9D8B030D-6E8A-4147-A177-3AD203B41FA5}">
                      <a16:colId xmlns:a16="http://schemas.microsoft.com/office/drawing/2014/main" val="156893117"/>
                    </a:ext>
                  </a:extLst>
                </a:gridCol>
              </a:tblGrid>
              <a:tr h="285528">
                <a:tc>
                  <a:txBody>
                    <a:bodyPr/>
                    <a:lstStyle/>
                    <a:p>
                      <a:pPr algn="ctr"/>
                      <a:endParaRPr lang="en-US" sz="1100" dirty="0"/>
                    </a:p>
                    <a:p>
                      <a:pPr algn="ctr"/>
                      <a:r>
                        <a:rPr lang="en-US" sz="11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distance from </a:t>
                      </a:r>
                      <a:r>
                        <a:rPr lang="en-US" sz="1100" dirty="0" err="1"/>
                        <a:t>fp</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r>
                        <a:rPr lang="en-US" sz="11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str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str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41" name="Rounded Rectangle 40">
            <a:extLst>
              <a:ext uri="{FF2B5EF4-FFF2-40B4-BE49-F238E27FC236}">
                <a16:creationId xmlns:a16="http://schemas.microsoft.com/office/drawing/2014/main" id="{8AE1E210-93F1-2ACE-5FD0-BA30D4A65B99}"/>
              </a:ext>
            </a:extLst>
          </p:cNvPr>
          <p:cNvSpPr/>
          <p:nvPr/>
        </p:nvSpPr>
        <p:spPr bwMode="auto">
          <a:xfrm>
            <a:off x="8869306" y="3807769"/>
            <a:ext cx="2244091" cy="53840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a.out</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-136572160 0 hi</a:t>
            </a:r>
          </a:p>
        </p:txBody>
      </p:sp>
      <p:sp>
        <p:nvSpPr>
          <p:cNvPr id="108" name="Rounded Rectangle 107">
            <a:extLst>
              <a:ext uri="{FF2B5EF4-FFF2-40B4-BE49-F238E27FC236}">
                <a16:creationId xmlns:a16="http://schemas.microsoft.com/office/drawing/2014/main" id="{B8BB7762-4E39-6BC3-AE8B-B2B6FCCF6FD0}"/>
              </a:ext>
            </a:extLst>
          </p:cNvPr>
          <p:cNvSpPr/>
          <p:nvPr/>
        </p:nvSpPr>
        <p:spPr bwMode="auto">
          <a:xfrm>
            <a:off x="4377567" y="2776664"/>
            <a:ext cx="4414641" cy="164687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6"/>
                </a:solidFill>
                <a:latin typeface="Consolas" panose="020B0609020204030204" pitchFamily="49" charset="0"/>
                <a:cs typeface="Consolas" panose="020B0609020204030204" pitchFamily="49" charset="0"/>
              </a:rPr>
              <a:t>int main(int </a:t>
            </a:r>
            <a:r>
              <a:rPr lang="en-US" sz="1400" dirty="0" err="1">
                <a:solidFill>
                  <a:schemeClr val="accent6"/>
                </a:solidFill>
                <a:latin typeface="Consolas" panose="020B0609020204030204" pitchFamily="49" charset="0"/>
                <a:cs typeface="Consolas" panose="020B0609020204030204" pitchFamily="49" charset="0"/>
              </a:rPr>
              <a:t>argc</a:t>
            </a:r>
            <a:r>
              <a:rPr lang="en-US" sz="1400" dirty="0">
                <a:solidFill>
                  <a:schemeClr val="accent6"/>
                </a:solidFill>
                <a:latin typeface="Consolas" panose="020B0609020204030204" pitchFamily="49" charset="0"/>
                <a:cs typeface="Consolas" panose="020B0609020204030204" pitchFamily="49" charset="0"/>
              </a:rPr>
              <a:t>, char **</a:t>
            </a:r>
            <a:r>
              <a:rPr lang="en-US" sz="1400" dirty="0" err="1">
                <a:solidFill>
                  <a:schemeClr val="accent6"/>
                </a:solidFill>
                <a:latin typeface="Consolas" panose="020B0609020204030204" pitchFamily="49" charset="0"/>
                <a:cs typeface="Consolas" panose="020B0609020204030204" pitchFamily="49" charset="0"/>
              </a:rPr>
              <a:t>argv</a:t>
            </a:r>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    int c;</a:t>
            </a:r>
          </a:p>
          <a:p>
            <a:r>
              <a:rPr lang="en-US" sz="1400" dirty="0">
                <a:solidFill>
                  <a:schemeClr val="accent6"/>
                </a:solidFill>
                <a:latin typeface="Consolas" panose="020B0609020204030204" pitchFamily="49" charset="0"/>
                <a:cs typeface="Consolas" panose="020B0609020204030204" pitchFamily="49" charset="0"/>
              </a:rPr>
              <a:t>    int count = 0;</a:t>
            </a:r>
          </a:p>
          <a:p>
            <a:r>
              <a:rPr lang="en-US" sz="1400" dirty="0">
                <a:solidFill>
                  <a:schemeClr val="accent6"/>
                </a:solidFill>
                <a:latin typeface="Consolas" panose="020B0609020204030204" pitchFamily="49" charset="0"/>
                <a:cs typeface="Consolas" panose="020B0609020204030204" pitchFamily="49" charset="0"/>
              </a:rPr>
              <a:t>    char </a:t>
            </a:r>
            <a:r>
              <a:rPr lang="en-US" sz="1400" dirty="0" err="1">
                <a:solidFill>
                  <a:schemeClr val="accent6"/>
                </a:solidFill>
                <a:latin typeface="Consolas" panose="020B0609020204030204" pitchFamily="49" charset="0"/>
                <a:cs typeface="Consolas" panose="020B0609020204030204" pitchFamily="49" charset="0"/>
              </a:rPr>
              <a:t>buf</a:t>
            </a:r>
            <a:r>
              <a:rPr lang="en-US" sz="1400" dirty="0">
                <a:solidFill>
                  <a:schemeClr val="accent6"/>
                </a:solidFill>
                <a:latin typeface="Consolas" panose="020B0609020204030204" pitchFamily="49" charset="0"/>
                <a:cs typeface="Consolas" panose="020B0609020204030204" pitchFamily="49" charset="0"/>
              </a:rPr>
              <a:t>[] = "hi";</a:t>
            </a:r>
          </a:p>
          <a:p>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printf</a:t>
            </a:r>
            <a:r>
              <a:rPr lang="en-US" sz="1400" dirty="0">
                <a:solidFill>
                  <a:schemeClr val="accent6"/>
                </a:solidFill>
                <a:latin typeface="Consolas" panose="020B0609020204030204" pitchFamily="49" charset="0"/>
                <a:cs typeface="Consolas" panose="020B0609020204030204" pitchFamily="49" charset="0"/>
              </a:rPr>
              <a:t>("%d %d %s\n", c, count, </a:t>
            </a:r>
            <a:r>
              <a:rPr lang="en-US" sz="1400" dirty="0" err="1">
                <a:solidFill>
                  <a:schemeClr val="accent6"/>
                </a:solidFill>
                <a:latin typeface="Consolas" panose="020B0609020204030204" pitchFamily="49" charset="0"/>
                <a:cs typeface="Consolas" panose="020B0609020204030204" pitchFamily="49" charset="0"/>
              </a:rPr>
              <a:t>buf</a:t>
            </a:r>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    // rest of code</a:t>
            </a:r>
          </a:p>
        </p:txBody>
      </p:sp>
      <p:sp>
        <p:nvSpPr>
          <p:cNvPr id="38" name="TextBox 37">
            <a:extLst>
              <a:ext uri="{FF2B5EF4-FFF2-40B4-BE49-F238E27FC236}">
                <a16:creationId xmlns:a16="http://schemas.microsoft.com/office/drawing/2014/main" id="{0CA4EB35-7D3A-7C68-B3F2-3525046D09A3}"/>
              </a:ext>
            </a:extLst>
          </p:cNvPr>
          <p:cNvSpPr txBox="1"/>
          <p:nvPr/>
        </p:nvSpPr>
        <p:spPr>
          <a:xfrm>
            <a:off x="2539564" y="6417719"/>
            <a:ext cx="3676006"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passes address of a stack variable </a:t>
            </a:r>
            <a:r>
              <a:rPr lang="en-US" sz="1600" dirty="0" err="1">
                <a:solidFill>
                  <a:schemeClr val="accent1"/>
                </a:solidFill>
              </a:rPr>
              <a:t>buf</a:t>
            </a:r>
            <a:endParaRPr lang="en-US" sz="1600" dirty="0">
              <a:solidFill>
                <a:schemeClr val="accent1"/>
              </a:solidFill>
            </a:endParaRPr>
          </a:p>
        </p:txBody>
      </p:sp>
      <p:sp>
        <p:nvSpPr>
          <p:cNvPr id="39" name="Left Arrow 38">
            <a:extLst>
              <a:ext uri="{FF2B5EF4-FFF2-40B4-BE49-F238E27FC236}">
                <a16:creationId xmlns:a16="http://schemas.microsoft.com/office/drawing/2014/main" id="{CB1E5936-C34B-BA71-23F2-DA7F1EA2169F}"/>
              </a:ext>
            </a:extLst>
          </p:cNvPr>
          <p:cNvSpPr/>
          <p:nvPr/>
        </p:nvSpPr>
        <p:spPr>
          <a:xfrm rot="3304200">
            <a:off x="2421746" y="6327754"/>
            <a:ext cx="235634" cy="1340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A4641CED-269F-771B-DEED-5C25027E8528}"/>
              </a:ext>
            </a:extLst>
          </p:cNvPr>
          <p:cNvSpPr/>
          <p:nvPr/>
        </p:nvSpPr>
        <p:spPr>
          <a:xfrm rot="16200000">
            <a:off x="7973352" y="3720611"/>
            <a:ext cx="235634" cy="1766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9D073D8-B035-2529-B339-ACB28016D86E}"/>
              </a:ext>
            </a:extLst>
          </p:cNvPr>
          <p:cNvSpPr txBox="1"/>
          <p:nvPr/>
        </p:nvSpPr>
        <p:spPr>
          <a:xfrm>
            <a:off x="6697640" y="3352557"/>
            <a:ext cx="1941557"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pass stack address</a:t>
            </a:r>
          </a:p>
        </p:txBody>
      </p:sp>
      <p:sp>
        <p:nvSpPr>
          <p:cNvPr id="3" name="TextBox 2">
            <a:extLst>
              <a:ext uri="{FF2B5EF4-FFF2-40B4-BE49-F238E27FC236}">
                <a16:creationId xmlns:a16="http://schemas.microsoft.com/office/drawing/2014/main" id="{1504D8BD-CAF0-A79D-E868-25F3DC77C811}"/>
              </a:ext>
            </a:extLst>
          </p:cNvPr>
          <p:cNvSpPr txBox="1"/>
          <p:nvPr/>
        </p:nvSpPr>
        <p:spPr>
          <a:xfrm>
            <a:off x="3019511" y="4174417"/>
            <a:ext cx="1148090" cy="738664"/>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dirty="0">
                <a:solidFill>
                  <a:schemeClr val="accent1"/>
                </a:solidFill>
              </a:rPr>
              <a:t>passes contents of stack var C</a:t>
            </a:r>
          </a:p>
        </p:txBody>
      </p:sp>
      <p:cxnSp>
        <p:nvCxnSpPr>
          <p:cNvPr id="13" name="Straight Arrow Connector 12">
            <a:extLst>
              <a:ext uri="{FF2B5EF4-FFF2-40B4-BE49-F238E27FC236}">
                <a16:creationId xmlns:a16="http://schemas.microsoft.com/office/drawing/2014/main" id="{E12C72CC-929E-7E1F-6D10-4803E7F6691B}"/>
              </a:ext>
            </a:extLst>
          </p:cNvPr>
          <p:cNvCxnSpPr>
            <a:cxnSpLocks/>
          </p:cNvCxnSpPr>
          <p:nvPr/>
        </p:nvCxnSpPr>
        <p:spPr>
          <a:xfrm flipH="1">
            <a:off x="2457014" y="4924394"/>
            <a:ext cx="695365" cy="8900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8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2D0F-EF8C-822E-D886-85A452792533}"/>
              </a:ext>
            </a:extLst>
          </p:cNvPr>
          <p:cNvSpPr>
            <a:spLocks noGrp="1"/>
          </p:cNvSpPr>
          <p:nvPr>
            <p:ph type="title"/>
          </p:nvPr>
        </p:nvSpPr>
        <p:spPr>
          <a:xfrm>
            <a:off x="505421" y="127143"/>
            <a:ext cx="10515600" cy="715294"/>
          </a:xfrm>
        </p:spPr>
        <p:txBody>
          <a:bodyPr/>
          <a:lstStyle/>
          <a:p>
            <a:r>
              <a:rPr lang="en-US" dirty="0"/>
              <a:t>Frame Design Practice</a:t>
            </a:r>
          </a:p>
        </p:txBody>
      </p:sp>
      <p:sp>
        <p:nvSpPr>
          <p:cNvPr id="77" name="Content Placeholder 76">
            <a:extLst>
              <a:ext uri="{FF2B5EF4-FFF2-40B4-BE49-F238E27FC236}">
                <a16:creationId xmlns:a16="http://schemas.microsoft.com/office/drawing/2014/main" id="{9780925A-0962-AA7B-0ED0-38E538D0FD48}"/>
              </a:ext>
            </a:extLst>
          </p:cNvPr>
          <p:cNvSpPr>
            <a:spLocks noGrp="1"/>
          </p:cNvSpPr>
          <p:nvPr>
            <p:ph sz="quarter" idx="17"/>
          </p:nvPr>
        </p:nvSpPr>
        <p:spPr>
          <a:xfrm>
            <a:off x="6693326" y="61342"/>
            <a:ext cx="5384493" cy="1826840"/>
          </a:xfrm>
          <a:solidFill>
            <a:schemeClr val="accent4">
              <a:lumMod val="20000"/>
              <a:lumOff val="80000"/>
            </a:schemeClr>
          </a:solidFill>
          <a:ln>
            <a:solidFill>
              <a:schemeClr val="accent1"/>
            </a:solidFill>
          </a:ln>
        </p:spPr>
        <p:txBody>
          <a:bodyPr/>
          <a:lstStyle/>
          <a:p>
            <a:pPr marL="457200" indent="-457200">
              <a:lnSpc>
                <a:spcPct val="100000"/>
              </a:lnSpc>
              <a:buFont typeface="+mj-lt"/>
              <a:buAutoNum type="arabicPeriod"/>
            </a:pPr>
            <a:r>
              <a:rPr lang="en-US" dirty="0"/>
              <a:t>Write the variables in C</a:t>
            </a:r>
          </a:p>
          <a:p>
            <a:pPr marL="457200" indent="-457200">
              <a:lnSpc>
                <a:spcPct val="100000"/>
              </a:lnSpc>
              <a:buFont typeface="+mj-lt"/>
              <a:buAutoNum type="arabicPeriod"/>
            </a:pPr>
            <a:r>
              <a:rPr lang="en-US" dirty="0"/>
              <a:t>Draw a picture of the stack frame</a:t>
            </a:r>
          </a:p>
          <a:p>
            <a:pPr marL="457200" indent="-457200">
              <a:lnSpc>
                <a:spcPct val="100000"/>
              </a:lnSpc>
              <a:buFont typeface="+mj-lt"/>
              <a:buAutoNum type="arabicPeriod"/>
            </a:pPr>
            <a:r>
              <a:rPr lang="en-US" dirty="0"/>
              <a:t>Write the code to generate the offsets</a:t>
            </a:r>
          </a:p>
          <a:p>
            <a:pPr marL="457200" indent="-457200">
              <a:lnSpc>
                <a:spcPct val="100000"/>
              </a:lnSpc>
              <a:buFont typeface="+mj-lt"/>
              <a:buAutoNum type="arabicPeriod"/>
            </a:pPr>
            <a:r>
              <a:rPr lang="en-US" dirty="0"/>
              <a:t>create the table to access the variables</a:t>
            </a:r>
          </a:p>
        </p:txBody>
      </p:sp>
      <p:sp>
        <p:nvSpPr>
          <p:cNvPr id="4" name="Rounded Rectangle 3">
            <a:extLst>
              <a:ext uri="{FF2B5EF4-FFF2-40B4-BE49-F238E27FC236}">
                <a16:creationId xmlns:a16="http://schemas.microsoft.com/office/drawing/2014/main" id="{219C96FC-4E58-CE6C-98C8-00E745A53A3D}"/>
              </a:ext>
            </a:extLst>
          </p:cNvPr>
          <p:cNvSpPr/>
          <p:nvPr/>
        </p:nvSpPr>
        <p:spPr bwMode="auto">
          <a:xfrm>
            <a:off x="7826941" y="2325687"/>
            <a:ext cx="4194790" cy="237529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12</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2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S,         2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B,         8 + S</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PTR,       4 + BUF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0 + PTR</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i="1" dirty="0">
                <a:solidFill>
                  <a:srgbClr val="2C895B"/>
                </a:solidFill>
                <a:latin typeface="Consolas" panose="020B0609020204030204" pitchFamily="49" charset="0"/>
                <a:cs typeface="Consolas" panose="020B0609020204030204" pitchFamily="49" charset="0"/>
              </a:rPr>
              <a:t>// FRMADD =  28 - 12 = 8  </a:t>
            </a:r>
          </a:p>
        </p:txBody>
      </p:sp>
      <p:sp>
        <p:nvSpPr>
          <p:cNvPr id="5" name="Rounded Rectangle 4">
            <a:extLst>
              <a:ext uri="{FF2B5EF4-FFF2-40B4-BE49-F238E27FC236}">
                <a16:creationId xmlns:a16="http://schemas.microsoft.com/office/drawing/2014/main" id="{050749CA-6C09-5FF9-D39A-249A29CD7662}"/>
              </a:ext>
            </a:extLst>
          </p:cNvPr>
          <p:cNvSpPr/>
          <p:nvPr/>
        </p:nvSpPr>
        <p:spPr bwMode="auto">
          <a:xfrm>
            <a:off x="50035" y="2145608"/>
            <a:ext cx="3645158" cy="212193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void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signed char c;</a:t>
            </a:r>
          </a:p>
          <a:p>
            <a:r>
              <a:rPr lang="en-US" sz="1600" dirty="0">
                <a:solidFill>
                  <a:schemeClr val="accent6"/>
                </a:solidFill>
                <a:latin typeface="Consolas" panose="020B0609020204030204" pitchFamily="49" charset="0"/>
                <a:cs typeface="Consolas" panose="020B0609020204030204" pitchFamily="49" charset="0"/>
              </a:rPr>
              <a:t>  signed short s;</a:t>
            </a:r>
          </a:p>
          <a:p>
            <a:r>
              <a:rPr lang="en-US" sz="1600" dirty="0">
                <a:solidFill>
                  <a:schemeClr val="accent6"/>
                </a:solidFill>
                <a:latin typeface="Consolas" panose="020B0609020204030204" pitchFamily="49" charset="0"/>
                <a:cs typeface="Consolas" panose="020B0609020204030204" pitchFamily="49" charset="0"/>
              </a:rPr>
              <a:t>  unsigned char b[] = "Stack";</a:t>
            </a:r>
          </a:p>
          <a:p>
            <a:r>
              <a:rPr lang="en-US" sz="1600" dirty="0">
                <a:solidFill>
                  <a:schemeClr val="accent6"/>
                </a:solidFill>
                <a:latin typeface="Consolas" panose="020B0609020204030204" pitchFamily="49" charset="0"/>
                <a:cs typeface="Consolas" panose="020B0609020204030204" pitchFamily="49" charset="0"/>
              </a:rPr>
              <a:t>  unsigned char *</a:t>
            </a:r>
            <a:r>
              <a:rPr lang="en-US" sz="1600" dirty="0" err="1">
                <a:solidFill>
                  <a:schemeClr val="accent6"/>
                </a:solidFill>
                <a:latin typeface="Consolas" panose="020B0609020204030204" pitchFamily="49" charset="0"/>
                <a:cs typeface="Consolas" panose="020B0609020204030204" pitchFamily="49" charset="0"/>
              </a:rPr>
              <a:t>ptr</a:t>
            </a:r>
            <a:r>
              <a:rPr lang="en-US" sz="1600" dirty="0">
                <a:solidFill>
                  <a:schemeClr val="accent6"/>
                </a:solidFill>
                <a:latin typeface="Consolas" panose="020B0609020204030204" pitchFamily="49" charset="0"/>
                <a:cs typeface="Consolas" panose="020B0609020204030204" pitchFamily="49" charset="0"/>
              </a:rPr>
              <a:t> = &amp;</a:t>
            </a:r>
            <a:r>
              <a:rPr lang="en-US" sz="1600" dirty="0" err="1">
                <a:solidFill>
                  <a:schemeClr val="accent6"/>
                </a:solidFill>
                <a:latin typeface="Consolas" panose="020B0609020204030204" pitchFamily="49" charset="0"/>
                <a:cs typeface="Consolas" panose="020B0609020204030204" pitchFamily="49" charset="0"/>
              </a:rPr>
              <a:t>bufl</a:t>
            </a:r>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grpSp>
        <p:nvGrpSpPr>
          <p:cNvPr id="55" name="Group 54">
            <a:extLst>
              <a:ext uri="{FF2B5EF4-FFF2-40B4-BE49-F238E27FC236}">
                <a16:creationId xmlns:a16="http://schemas.microsoft.com/office/drawing/2014/main" id="{29939FA7-ABFB-1EBB-BF39-B95E8BF9BE3E}"/>
              </a:ext>
            </a:extLst>
          </p:cNvPr>
          <p:cNvGrpSpPr/>
          <p:nvPr/>
        </p:nvGrpSpPr>
        <p:grpSpPr>
          <a:xfrm>
            <a:off x="3841509" y="1441426"/>
            <a:ext cx="3462234" cy="1812066"/>
            <a:chOff x="4644618" y="999825"/>
            <a:chExt cx="1973824" cy="1568993"/>
          </a:xfrm>
        </p:grpSpPr>
        <p:sp>
          <p:nvSpPr>
            <p:cNvPr id="27" name="Rectangle 26">
              <a:extLst>
                <a:ext uri="{FF2B5EF4-FFF2-40B4-BE49-F238E27FC236}">
                  <a16:creationId xmlns:a16="http://schemas.microsoft.com/office/drawing/2014/main" id="{DBB13ED0-5654-12B6-B8DB-7A52D7722F8A}"/>
                </a:ext>
              </a:extLst>
            </p:cNvPr>
            <p:cNvSpPr/>
            <p:nvPr/>
          </p:nvSpPr>
          <p:spPr>
            <a:xfrm>
              <a:off x="4644618" y="99982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Rectangle 27">
              <a:extLst>
                <a:ext uri="{FF2B5EF4-FFF2-40B4-BE49-F238E27FC236}">
                  <a16:creationId xmlns:a16="http://schemas.microsoft.com/office/drawing/2014/main" id="{AC621D67-F161-C74D-9F3A-0DA672D9C15F}"/>
                </a:ext>
              </a:extLst>
            </p:cNvPr>
            <p:cNvSpPr/>
            <p:nvPr/>
          </p:nvSpPr>
          <p:spPr>
            <a:xfrm>
              <a:off x="4644618" y="130782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9" name="Rectangle 28">
              <a:extLst>
                <a:ext uri="{FF2B5EF4-FFF2-40B4-BE49-F238E27FC236}">
                  <a16:creationId xmlns:a16="http://schemas.microsoft.com/office/drawing/2014/main" id="{00601221-7238-873B-1C70-01B7630BCB56}"/>
                </a:ext>
              </a:extLst>
            </p:cNvPr>
            <p:cNvSpPr/>
            <p:nvPr/>
          </p:nvSpPr>
          <p:spPr>
            <a:xfrm>
              <a:off x="4644618" y="163612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callers </a:t>
              </a:r>
              <a:r>
                <a:rPr lang="en-US" sz="2000" dirty="0" err="1"/>
                <a:t>fp</a:t>
              </a:r>
              <a:endParaRPr lang="en-US" sz="2000" dirty="0"/>
            </a:p>
          </p:txBody>
        </p:sp>
        <p:sp>
          <p:nvSpPr>
            <p:cNvPr id="30" name="Rectangle 29">
              <a:extLst>
                <a:ext uri="{FF2B5EF4-FFF2-40B4-BE49-F238E27FC236}">
                  <a16:creationId xmlns:a16="http://schemas.microsoft.com/office/drawing/2014/main" id="{69CC335F-E870-9845-DED0-7965855FAB4F}"/>
                </a:ext>
              </a:extLst>
            </p:cNvPr>
            <p:cNvSpPr/>
            <p:nvPr/>
          </p:nvSpPr>
          <p:spPr>
            <a:xfrm>
              <a:off x="4644618" y="195109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r5</a:t>
              </a:r>
            </a:p>
          </p:txBody>
        </p:sp>
        <p:sp>
          <p:nvSpPr>
            <p:cNvPr id="31" name="Rectangle 30">
              <a:extLst>
                <a:ext uri="{FF2B5EF4-FFF2-40B4-BE49-F238E27FC236}">
                  <a16:creationId xmlns:a16="http://schemas.microsoft.com/office/drawing/2014/main" id="{030FD42E-77EF-FC36-D981-A76A70A3394D}"/>
                </a:ext>
              </a:extLst>
            </p:cNvPr>
            <p:cNvSpPr/>
            <p:nvPr/>
          </p:nvSpPr>
          <p:spPr>
            <a:xfrm>
              <a:off x="4644618" y="225673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r4</a:t>
              </a:r>
            </a:p>
          </p:txBody>
        </p:sp>
        <p:sp>
          <p:nvSpPr>
            <p:cNvPr id="32" name="Left Arrow 31">
              <a:extLst>
                <a:ext uri="{FF2B5EF4-FFF2-40B4-BE49-F238E27FC236}">
                  <a16:creationId xmlns:a16="http://schemas.microsoft.com/office/drawing/2014/main" id="{AC62ABED-A222-642F-4B6F-9E91E9D0BD6F}"/>
                </a:ext>
              </a:extLst>
            </p:cNvPr>
            <p:cNvSpPr/>
            <p:nvPr/>
          </p:nvSpPr>
          <p:spPr>
            <a:xfrm>
              <a:off x="6020428" y="149027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9" name="Straight Connector 48">
              <a:extLst>
                <a:ext uri="{FF2B5EF4-FFF2-40B4-BE49-F238E27FC236}">
                  <a16:creationId xmlns:a16="http://schemas.microsoft.com/office/drawing/2014/main" id="{E4F6EB1E-861B-F2A1-64AE-71FDBE5D97B7}"/>
                </a:ext>
              </a:extLst>
            </p:cNvPr>
            <p:cNvCxnSpPr>
              <a:cxnSpLocks/>
            </p:cNvCxnSpPr>
            <p:nvPr/>
          </p:nvCxnSpPr>
          <p:spPr>
            <a:xfrm>
              <a:off x="6002169" y="256881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Up-Down Arrow 49">
              <a:extLst>
                <a:ext uri="{FF2B5EF4-FFF2-40B4-BE49-F238E27FC236}">
                  <a16:creationId xmlns:a16="http://schemas.microsoft.com/office/drawing/2014/main" id="{D7E57315-0BD8-7B14-53AA-231336E02958}"/>
                </a:ext>
              </a:extLst>
            </p:cNvPr>
            <p:cNvSpPr/>
            <p:nvPr/>
          </p:nvSpPr>
          <p:spPr>
            <a:xfrm>
              <a:off x="6075468" y="1609547"/>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TextBox 52">
              <a:extLst>
                <a:ext uri="{FF2B5EF4-FFF2-40B4-BE49-F238E27FC236}">
                  <a16:creationId xmlns:a16="http://schemas.microsoft.com/office/drawing/2014/main" id="{CA6EBD22-B828-9FC7-8F96-903D677016F9}"/>
                </a:ext>
              </a:extLst>
            </p:cNvPr>
            <p:cNvSpPr txBox="1"/>
            <p:nvPr/>
          </p:nvSpPr>
          <p:spPr>
            <a:xfrm>
              <a:off x="6151648" y="1882312"/>
              <a:ext cx="466794"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12</a:t>
              </a:r>
            </a:p>
          </p:txBody>
        </p:sp>
        <p:sp>
          <p:nvSpPr>
            <p:cNvPr id="54" name="TextBox 53">
              <a:extLst>
                <a:ext uri="{FF2B5EF4-FFF2-40B4-BE49-F238E27FC236}">
                  <a16:creationId xmlns:a16="http://schemas.microsoft.com/office/drawing/2014/main" id="{7D3DC60C-63D1-B9FD-0245-ABA27ADC9174}"/>
                </a:ext>
              </a:extLst>
            </p:cNvPr>
            <p:cNvSpPr txBox="1"/>
            <p:nvPr/>
          </p:nvSpPr>
          <p:spPr>
            <a:xfrm>
              <a:off x="6074343" y="1226153"/>
              <a:ext cx="325730"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grpSp>
      <p:grpSp>
        <p:nvGrpSpPr>
          <p:cNvPr id="75" name="Group 74">
            <a:extLst>
              <a:ext uri="{FF2B5EF4-FFF2-40B4-BE49-F238E27FC236}">
                <a16:creationId xmlns:a16="http://schemas.microsoft.com/office/drawing/2014/main" id="{BA5A7705-CEAA-DE35-47E0-0D003C2077AA}"/>
              </a:ext>
            </a:extLst>
          </p:cNvPr>
          <p:cNvGrpSpPr/>
          <p:nvPr/>
        </p:nvGrpSpPr>
        <p:grpSpPr>
          <a:xfrm>
            <a:off x="3842604" y="3251870"/>
            <a:ext cx="3450018" cy="426145"/>
            <a:chOff x="3449227" y="2568154"/>
            <a:chExt cx="3450018" cy="426145"/>
          </a:xfrm>
        </p:grpSpPr>
        <p:sp>
          <p:nvSpPr>
            <p:cNvPr id="35" name="Rectangle 34">
              <a:extLst>
                <a:ext uri="{FF2B5EF4-FFF2-40B4-BE49-F238E27FC236}">
                  <a16:creationId xmlns:a16="http://schemas.microsoft.com/office/drawing/2014/main" id="{B0BD59E9-33E6-0FE7-9CEF-C0BBFB25523F}"/>
                </a:ext>
              </a:extLst>
            </p:cNvPr>
            <p:cNvSpPr/>
            <p:nvPr/>
          </p:nvSpPr>
          <p:spPr>
            <a:xfrm>
              <a:off x="4637001" y="2583319"/>
              <a:ext cx="1231193" cy="402696"/>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6" name="Rectangle 55">
              <a:extLst>
                <a:ext uri="{FF2B5EF4-FFF2-40B4-BE49-F238E27FC236}">
                  <a16:creationId xmlns:a16="http://schemas.microsoft.com/office/drawing/2014/main" id="{D4A2734C-7E62-8876-417F-996CFDC2778A}"/>
                </a:ext>
              </a:extLst>
            </p:cNvPr>
            <p:cNvSpPr/>
            <p:nvPr/>
          </p:nvSpPr>
          <p:spPr>
            <a:xfrm>
              <a:off x="3449227" y="2573813"/>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57" name="Rectangle 56">
              <a:extLst>
                <a:ext uri="{FF2B5EF4-FFF2-40B4-BE49-F238E27FC236}">
                  <a16:creationId xmlns:a16="http://schemas.microsoft.com/office/drawing/2014/main" id="{6C8255E1-8719-5DAB-3F6D-C6ACE53548FA}"/>
                </a:ext>
              </a:extLst>
            </p:cNvPr>
            <p:cNvSpPr/>
            <p:nvPr/>
          </p:nvSpPr>
          <p:spPr>
            <a:xfrm>
              <a:off x="4038046" y="2568154"/>
              <a:ext cx="598955" cy="41122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solidFill>
                </a:rPr>
                <a:t>C</a:t>
              </a:r>
            </a:p>
          </p:txBody>
        </p:sp>
        <p:sp>
          <p:nvSpPr>
            <p:cNvPr id="68" name="TextBox 67">
              <a:extLst>
                <a:ext uri="{FF2B5EF4-FFF2-40B4-BE49-F238E27FC236}">
                  <a16:creationId xmlns:a16="http://schemas.microsoft.com/office/drawing/2014/main" id="{FABDF1CA-B5A0-0AE6-9E97-B280113D437A}"/>
                </a:ext>
              </a:extLst>
            </p:cNvPr>
            <p:cNvSpPr txBox="1"/>
            <p:nvPr/>
          </p:nvSpPr>
          <p:spPr>
            <a:xfrm>
              <a:off x="5868194" y="2594189"/>
              <a:ext cx="1031051"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1+1, 2</a:t>
              </a:r>
            </a:p>
          </p:txBody>
        </p:sp>
      </p:grpSp>
      <p:grpSp>
        <p:nvGrpSpPr>
          <p:cNvPr id="74" name="Group 73">
            <a:extLst>
              <a:ext uri="{FF2B5EF4-FFF2-40B4-BE49-F238E27FC236}">
                <a16:creationId xmlns:a16="http://schemas.microsoft.com/office/drawing/2014/main" id="{B5640996-1248-2A70-72A7-020318B92CE1}"/>
              </a:ext>
            </a:extLst>
          </p:cNvPr>
          <p:cNvGrpSpPr/>
          <p:nvPr/>
        </p:nvGrpSpPr>
        <p:grpSpPr>
          <a:xfrm>
            <a:off x="3841510" y="3669728"/>
            <a:ext cx="3436493" cy="830230"/>
            <a:chOff x="3448133" y="2986012"/>
            <a:chExt cx="3436493" cy="830230"/>
          </a:xfrm>
        </p:grpSpPr>
        <p:sp>
          <p:nvSpPr>
            <p:cNvPr id="59" name="Rectangle 58">
              <a:extLst>
                <a:ext uri="{FF2B5EF4-FFF2-40B4-BE49-F238E27FC236}">
                  <a16:creationId xmlns:a16="http://schemas.microsoft.com/office/drawing/2014/main" id="{354895A7-68AC-7A12-7718-2F8ECB401954}"/>
                </a:ext>
              </a:extLst>
            </p:cNvPr>
            <p:cNvSpPr/>
            <p:nvPr/>
          </p:nvSpPr>
          <p:spPr>
            <a:xfrm>
              <a:off x="3448133" y="3000303"/>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60" name="Rectangle 59">
              <a:extLst>
                <a:ext uri="{FF2B5EF4-FFF2-40B4-BE49-F238E27FC236}">
                  <a16:creationId xmlns:a16="http://schemas.microsoft.com/office/drawing/2014/main" id="{50C60CF8-723B-E7C0-C993-6C94A24147DB}"/>
                </a:ext>
              </a:extLst>
            </p:cNvPr>
            <p:cNvSpPr/>
            <p:nvPr/>
          </p:nvSpPr>
          <p:spPr>
            <a:xfrm>
              <a:off x="4038045" y="2998956"/>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61" name="Rectangle 60">
              <a:extLst>
                <a:ext uri="{FF2B5EF4-FFF2-40B4-BE49-F238E27FC236}">
                  <a16:creationId xmlns:a16="http://schemas.microsoft.com/office/drawing/2014/main" id="{CB8213E1-6959-F8A9-5D4E-5A0B75A23216}"/>
                </a:ext>
              </a:extLst>
            </p:cNvPr>
            <p:cNvSpPr/>
            <p:nvPr/>
          </p:nvSpPr>
          <p:spPr>
            <a:xfrm>
              <a:off x="4653642" y="2999931"/>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b[5]</a:t>
              </a:r>
            </a:p>
          </p:txBody>
        </p:sp>
        <p:sp>
          <p:nvSpPr>
            <p:cNvPr id="62" name="Rectangle 61">
              <a:extLst>
                <a:ext uri="{FF2B5EF4-FFF2-40B4-BE49-F238E27FC236}">
                  <a16:creationId xmlns:a16="http://schemas.microsoft.com/office/drawing/2014/main" id="{311E3084-E055-F42C-D316-E82564CA432D}"/>
                </a:ext>
              </a:extLst>
            </p:cNvPr>
            <p:cNvSpPr/>
            <p:nvPr/>
          </p:nvSpPr>
          <p:spPr>
            <a:xfrm>
              <a:off x="5269239" y="2999931"/>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b[4]</a:t>
              </a:r>
            </a:p>
          </p:txBody>
        </p:sp>
        <p:sp>
          <p:nvSpPr>
            <p:cNvPr id="63" name="Rectangle 62">
              <a:extLst>
                <a:ext uri="{FF2B5EF4-FFF2-40B4-BE49-F238E27FC236}">
                  <a16:creationId xmlns:a16="http://schemas.microsoft.com/office/drawing/2014/main" id="{DBE41E4C-404E-2D6F-A413-B5990F74920B}"/>
                </a:ext>
              </a:extLst>
            </p:cNvPr>
            <p:cNvSpPr/>
            <p:nvPr/>
          </p:nvSpPr>
          <p:spPr>
            <a:xfrm>
              <a:off x="3450642" y="3405015"/>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b[3]</a:t>
              </a:r>
            </a:p>
          </p:txBody>
        </p:sp>
        <p:sp>
          <p:nvSpPr>
            <p:cNvPr id="64" name="Rectangle 63">
              <a:extLst>
                <a:ext uri="{FF2B5EF4-FFF2-40B4-BE49-F238E27FC236}">
                  <a16:creationId xmlns:a16="http://schemas.microsoft.com/office/drawing/2014/main" id="{FB3B6586-B1DC-5812-54E0-DAB236B99464}"/>
                </a:ext>
              </a:extLst>
            </p:cNvPr>
            <p:cNvSpPr/>
            <p:nvPr/>
          </p:nvSpPr>
          <p:spPr>
            <a:xfrm>
              <a:off x="4040554" y="3403668"/>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b[2]</a:t>
              </a:r>
            </a:p>
          </p:txBody>
        </p:sp>
        <p:sp>
          <p:nvSpPr>
            <p:cNvPr id="65" name="Rectangle 64">
              <a:extLst>
                <a:ext uri="{FF2B5EF4-FFF2-40B4-BE49-F238E27FC236}">
                  <a16:creationId xmlns:a16="http://schemas.microsoft.com/office/drawing/2014/main" id="{4DE58F6D-25E4-52B7-2CCD-4F39DA36A321}"/>
                </a:ext>
              </a:extLst>
            </p:cNvPr>
            <p:cNvSpPr/>
            <p:nvPr/>
          </p:nvSpPr>
          <p:spPr>
            <a:xfrm>
              <a:off x="4656151" y="3404643"/>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b[1]</a:t>
              </a:r>
            </a:p>
          </p:txBody>
        </p:sp>
        <p:sp>
          <p:nvSpPr>
            <p:cNvPr id="66" name="Rectangle 65">
              <a:extLst>
                <a:ext uri="{FF2B5EF4-FFF2-40B4-BE49-F238E27FC236}">
                  <a16:creationId xmlns:a16="http://schemas.microsoft.com/office/drawing/2014/main" id="{E8C46BE6-739B-C949-5FD8-A36A8AB15AE1}"/>
                </a:ext>
              </a:extLst>
            </p:cNvPr>
            <p:cNvSpPr/>
            <p:nvPr/>
          </p:nvSpPr>
          <p:spPr>
            <a:xfrm>
              <a:off x="5271748" y="3404643"/>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b[0]</a:t>
              </a:r>
            </a:p>
          </p:txBody>
        </p:sp>
        <p:sp>
          <p:nvSpPr>
            <p:cNvPr id="69" name="TextBox 68">
              <a:extLst>
                <a:ext uri="{FF2B5EF4-FFF2-40B4-BE49-F238E27FC236}">
                  <a16:creationId xmlns:a16="http://schemas.microsoft.com/office/drawing/2014/main" id="{EF3DF8F8-012D-0373-2235-ABC5E946358F}"/>
                </a:ext>
              </a:extLst>
            </p:cNvPr>
            <p:cNvSpPr txBox="1"/>
            <p:nvPr/>
          </p:nvSpPr>
          <p:spPr>
            <a:xfrm>
              <a:off x="5859503" y="3186561"/>
              <a:ext cx="889987"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2 + 6</a:t>
              </a:r>
            </a:p>
          </p:txBody>
        </p:sp>
        <p:cxnSp>
          <p:nvCxnSpPr>
            <p:cNvPr id="71" name="Straight Connector 70">
              <a:extLst>
                <a:ext uri="{FF2B5EF4-FFF2-40B4-BE49-F238E27FC236}">
                  <a16:creationId xmlns:a16="http://schemas.microsoft.com/office/drawing/2014/main" id="{71D6E8C2-5E93-C9C9-7BC3-B9707C5DF136}"/>
                </a:ext>
              </a:extLst>
            </p:cNvPr>
            <p:cNvCxnSpPr>
              <a:cxnSpLocks/>
            </p:cNvCxnSpPr>
            <p:nvPr/>
          </p:nvCxnSpPr>
          <p:spPr>
            <a:xfrm>
              <a:off x="5868194" y="2986012"/>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9EC1591-0F5D-E66F-370E-6ED6546A1D5D}"/>
              </a:ext>
            </a:extLst>
          </p:cNvPr>
          <p:cNvGrpSpPr/>
          <p:nvPr/>
        </p:nvGrpSpPr>
        <p:grpSpPr>
          <a:xfrm>
            <a:off x="3864820" y="4524426"/>
            <a:ext cx="3427802" cy="501037"/>
            <a:chOff x="3448133" y="3814895"/>
            <a:chExt cx="3427802" cy="501037"/>
          </a:xfrm>
        </p:grpSpPr>
        <p:sp>
          <p:nvSpPr>
            <p:cNvPr id="67" name="Rectangle 66">
              <a:extLst>
                <a:ext uri="{FF2B5EF4-FFF2-40B4-BE49-F238E27FC236}">
                  <a16:creationId xmlns:a16="http://schemas.microsoft.com/office/drawing/2014/main" id="{18A01858-9CAE-0E16-2DFF-64B187787315}"/>
                </a:ext>
              </a:extLst>
            </p:cNvPr>
            <p:cNvSpPr/>
            <p:nvPr/>
          </p:nvSpPr>
          <p:spPr>
            <a:xfrm>
              <a:off x="3448133" y="3827836"/>
              <a:ext cx="2413273" cy="36043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r>
                <a:rPr lang="en-US" sz="2000" dirty="0" err="1"/>
                <a:t>ptr</a:t>
              </a:r>
              <a:endParaRPr lang="en-US" sz="2000" dirty="0"/>
            </a:p>
          </p:txBody>
        </p:sp>
        <p:sp>
          <p:nvSpPr>
            <p:cNvPr id="70" name="TextBox 69">
              <a:extLst>
                <a:ext uri="{FF2B5EF4-FFF2-40B4-BE49-F238E27FC236}">
                  <a16:creationId xmlns:a16="http://schemas.microsoft.com/office/drawing/2014/main" id="{704EC13D-FA1E-8080-F465-3328F6842D00}"/>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72" name="Straight Connector 71">
              <a:extLst>
                <a:ext uri="{FF2B5EF4-FFF2-40B4-BE49-F238E27FC236}">
                  <a16:creationId xmlns:a16="http://schemas.microsoft.com/office/drawing/2014/main" id="{1C027442-DAF6-6D44-8ABC-D8724CB227B2}"/>
                </a:ext>
              </a:extLst>
            </p:cNvPr>
            <p:cNvCxnSpPr>
              <a:cxnSpLocks/>
            </p:cNvCxnSpPr>
            <p:nvPr/>
          </p:nvCxnSpPr>
          <p:spPr>
            <a:xfrm>
              <a:off x="5859503" y="38148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7E1BC14C-009B-F346-25AD-82CD9415AA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78" name="Table 77">
            <a:extLst>
              <a:ext uri="{FF2B5EF4-FFF2-40B4-BE49-F238E27FC236}">
                <a16:creationId xmlns:a16="http://schemas.microsoft.com/office/drawing/2014/main" id="{F12F261F-BD41-0DC1-1499-3C3A5FCC42CB}"/>
              </a:ext>
            </a:extLst>
          </p:cNvPr>
          <p:cNvGraphicFramePr>
            <a:graphicFrameLocks/>
          </p:cNvGraphicFramePr>
          <p:nvPr/>
        </p:nvGraphicFramePr>
        <p:xfrm>
          <a:off x="612372" y="5046895"/>
          <a:ext cx="10699442" cy="1737360"/>
        </p:xfrm>
        <a:graphic>
          <a:graphicData uri="http://schemas.openxmlformats.org/drawingml/2006/table">
            <a:tbl>
              <a:tblPr firstRow="1">
                <a:tableStyleId>{FABFCF23-3B69-468F-B69F-88F6DE6A72F2}</a:tableStyleId>
              </a:tblPr>
              <a:tblGrid>
                <a:gridCol w="2228194">
                  <a:extLst>
                    <a:ext uri="{9D8B030D-6E8A-4147-A177-3AD203B41FA5}">
                      <a16:colId xmlns:a16="http://schemas.microsoft.com/office/drawing/2014/main" val="2146949649"/>
                    </a:ext>
                  </a:extLst>
                </a:gridCol>
                <a:gridCol w="1639613">
                  <a:extLst>
                    <a:ext uri="{9D8B030D-6E8A-4147-A177-3AD203B41FA5}">
                      <a16:colId xmlns:a16="http://schemas.microsoft.com/office/drawing/2014/main" val="1067220819"/>
                    </a:ext>
                  </a:extLst>
                </a:gridCol>
                <a:gridCol w="2028497">
                  <a:extLst>
                    <a:ext uri="{9D8B030D-6E8A-4147-A177-3AD203B41FA5}">
                      <a16:colId xmlns:a16="http://schemas.microsoft.com/office/drawing/2014/main" val="2822646746"/>
                    </a:ext>
                  </a:extLst>
                </a:gridCol>
                <a:gridCol w="2301765">
                  <a:extLst>
                    <a:ext uri="{9D8B030D-6E8A-4147-A177-3AD203B41FA5}">
                      <a16:colId xmlns:a16="http://schemas.microsoft.com/office/drawing/2014/main" val="2065921853"/>
                    </a:ext>
                  </a:extLst>
                </a:gridCol>
                <a:gridCol w="2501373">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signed char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ldrsb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strsb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signed short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ldrsh</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strsh</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unsigned char 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unsigned char *</a:t>
                      </a:r>
                      <a:r>
                        <a:rPr lang="en-US" sz="1400" b="0" dirty="0" err="1">
                          <a:solidFill>
                            <a:schemeClr val="accent1"/>
                          </a:solidFill>
                          <a:latin typeface="Consolas" panose="020B0609020204030204" pitchFamily="49" charset="0"/>
                          <a:cs typeface="Consolas" panose="020B0609020204030204" pitchFamily="49" charset="0"/>
                        </a:rPr>
                        <a:t>ptr</a:t>
                      </a:r>
                      <a:endParaRPr lang="en-US" sz="14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bl>
          </a:graphicData>
        </a:graphic>
      </p:graphicFrame>
      <p:sp>
        <p:nvSpPr>
          <p:cNvPr id="79" name="TextBox 78">
            <a:extLst>
              <a:ext uri="{FF2B5EF4-FFF2-40B4-BE49-F238E27FC236}">
                <a16:creationId xmlns:a16="http://schemas.microsoft.com/office/drawing/2014/main" id="{9FF219A9-A8B6-59AF-0B67-441C3BDFE776}"/>
              </a:ext>
            </a:extLst>
          </p:cNvPr>
          <p:cNvSpPr txBox="1"/>
          <p:nvPr/>
        </p:nvSpPr>
        <p:spPr>
          <a:xfrm>
            <a:off x="7292622" y="194401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82" name="Left Arrow 81">
            <a:extLst>
              <a:ext uri="{FF2B5EF4-FFF2-40B4-BE49-F238E27FC236}">
                <a16:creationId xmlns:a16="http://schemas.microsoft.com/office/drawing/2014/main" id="{356D07C5-1693-D949-0135-51AF103D653E}"/>
              </a:ext>
            </a:extLst>
          </p:cNvPr>
          <p:cNvSpPr/>
          <p:nvPr/>
        </p:nvSpPr>
        <p:spPr>
          <a:xfrm>
            <a:off x="6281845" y="486458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DB9459A-A54E-F44B-3BEF-9685C8AE7236}"/>
              </a:ext>
            </a:extLst>
          </p:cNvPr>
          <p:cNvSpPr txBox="1"/>
          <p:nvPr/>
        </p:nvSpPr>
        <p:spPr>
          <a:xfrm>
            <a:off x="6784406" y="4631977"/>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spTree>
    <p:extLst>
      <p:ext uri="{BB962C8B-B14F-4D97-AF65-F5344CB8AC3E}">
        <p14:creationId xmlns:p14="http://schemas.microsoft.com/office/powerpoint/2010/main" val="37026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3020-B883-1DE7-3B56-7723E34575BC}"/>
              </a:ext>
            </a:extLst>
          </p:cNvPr>
          <p:cNvSpPr>
            <a:spLocks noGrp="1"/>
          </p:cNvSpPr>
          <p:nvPr>
            <p:ph type="title"/>
          </p:nvPr>
        </p:nvSpPr>
        <p:spPr>
          <a:xfrm>
            <a:off x="505421" y="119999"/>
            <a:ext cx="10515600" cy="477076"/>
          </a:xfrm>
        </p:spPr>
        <p:txBody>
          <a:bodyPr/>
          <a:lstStyle/>
          <a:p>
            <a:r>
              <a:rPr lang="en-US" dirty="0"/>
              <a:t>Working with Pointers on the stack</a:t>
            </a:r>
          </a:p>
        </p:txBody>
      </p:sp>
      <p:sp>
        <p:nvSpPr>
          <p:cNvPr id="4" name="Rounded Rectangle 3">
            <a:extLst>
              <a:ext uri="{FF2B5EF4-FFF2-40B4-BE49-F238E27FC236}">
                <a16:creationId xmlns:a16="http://schemas.microsoft.com/office/drawing/2014/main" id="{6B757099-4E37-9A43-21F2-D2C126307274}"/>
              </a:ext>
            </a:extLst>
          </p:cNvPr>
          <p:cNvSpPr/>
          <p:nvPr/>
        </p:nvSpPr>
        <p:spPr bwMode="auto">
          <a:xfrm>
            <a:off x="34054" y="597075"/>
            <a:ext cx="4818232" cy="475059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int </a:t>
            </a:r>
          </a:p>
          <a:p>
            <a:r>
              <a:rPr lang="en-US" sz="1400" dirty="0">
                <a:solidFill>
                  <a:srgbClr val="000000"/>
                </a:solidFill>
                <a:effectLst/>
                <a:latin typeface="Menlo" panose="020B0609030804020204" pitchFamily="49" charset="0"/>
              </a:rPr>
              <a:t>sum(int j, int k)</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j + k;</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void </a:t>
            </a:r>
          </a:p>
          <a:p>
            <a:r>
              <a:rPr lang="en-US" sz="1400" dirty="0" err="1">
                <a:solidFill>
                  <a:srgbClr val="000000"/>
                </a:solidFill>
                <a:effectLst/>
                <a:latin typeface="Menlo" panose="020B0609030804020204" pitchFamily="49" charset="0"/>
              </a:rPr>
              <a:t>testp</a:t>
            </a:r>
            <a:r>
              <a:rPr lang="en-US" sz="1400" dirty="0">
                <a:solidFill>
                  <a:srgbClr val="000000"/>
                </a:solidFill>
                <a:effectLst/>
                <a:latin typeface="Menlo" panose="020B0609030804020204" pitchFamily="49" charset="0"/>
              </a:rPr>
              <a:t>(int j, int k, int (*</a:t>
            </a:r>
            <a:r>
              <a:rPr lang="en-US" sz="1400" dirty="0" err="1">
                <a:solidFill>
                  <a:srgbClr val="000000"/>
                </a:solidFill>
                <a:effectLst/>
                <a:latin typeface="Menlo" panose="020B0609030804020204" pitchFamily="49" charset="0"/>
              </a:rPr>
              <a:t>func</a:t>
            </a:r>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func</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j,k</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int</a:t>
            </a:r>
          </a:p>
          <a:p>
            <a:r>
              <a:rPr lang="en-US" sz="1400" dirty="0">
                <a:solidFill>
                  <a:srgbClr val="000000"/>
                </a:solidFill>
                <a:effectLst/>
                <a:latin typeface="Menlo" panose="020B0609030804020204" pitchFamily="49" charset="0"/>
              </a:rPr>
              <a:t>main()</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(*pf)() = add;</a:t>
            </a:r>
          </a:p>
          <a:p>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testp</a:t>
            </a:r>
            <a:r>
              <a:rPr lang="en-US" sz="1400" dirty="0">
                <a:solidFill>
                  <a:srgbClr val="000000"/>
                </a:solidFill>
                <a:effectLst/>
                <a:latin typeface="Menlo" panose="020B0609030804020204" pitchFamily="49" charset="0"/>
              </a:rPr>
              <a:t>(1, 2, pf, &amp;</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printf</a:t>
            </a:r>
            <a:r>
              <a:rPr lang="en-US" sz="1400" dirty="0">
                <a:solidFill>
                  <a:srgbClr val="000000"/>
                </a:solidFill>
                <a:effectLst/>
                <a:latin typeface="Menlo" panose="020B0609030804020204" pitchFamily="49" charset="0"/>
              </a:rPr>
              <a:t>("%d\n",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grpSp>
        <p:nvGrpSpPr>
          <p:cNvPr id="41" name="Group 40">
            <a:extLst>
              <a:ext uri="{FF2B5EF4-FFF2-40B4-BE49-F238E27FC236}">
                <a16:creationId xmlns:a16="http://schemas.microsoft.com/office/drawing/2014/main" id="{BE40E177-7146-B20E-AEC4-3F0FC8E3193D}"/>
              </a:ext>
            </a:extLst>
          </p:cNvPr>
          <p:cNvGrpSpPr/>
          <p:nvPr/>
        </p:nvGrpSpPr>
        <p:grpSpPr>
          <a:xfrm>
            <a:off x="5082856" y="2568030"/>
            <a:ext cx="2288185" cy="1982901"/>
            <a:chOff x="5863328" y="1022617"/>
            <a:chExt cx="3380249" cy="1982901"/>
          </a:xfrm>
        </p:grpSpPr>
        <p:grpSp>
          <p:nvGrpSpPr>
            <p:cNvPr id="5" name="Group 4">
              <a:extLst>
                <a:ext uri="{FF2B5EF4-FFF2-40B4-BE49-F238E27FC236}">
                  <a16:creationId xmlns:a16="http://schemas.microsoft.com/office/drawing/2014/main" id="{C3D533B5-E92D-F112-A0FC-0C5EC261328B}"/>
                </a:ext>
              </a:extLst>
            </p:cNvPr>
            <p:cNvGrpSpPr/>
            <p:nvPr/>
          </p:nvGrpSpPr>
          <p:grpSpPr>
            <a:xfrm>
              <a:off x="5866259" y="1022617"/>
              <a:ext cx="2807966" cy="1115311"/>
              <a:chOff x="4644618" y="999825"/>
              <a:chExt cx="1955279" cy="965702"/>
            </a:xfrm>
          </p:grpSpPr>
          <p:sp>
            <p:nvSpPr>
              <p:cNvPr id="6" name="Rectangle 5">
                <a:extLst>
                  <a:ext uri="{FF2B5EF4-FFF2-40B4-BE49-F238E27FC236}">
                    <a16:creationId xmlns:a16="http://schemas.microsoft.com/office/drawing/2014/main" id="{245E7252-3357-D1C4-082E-7A343D2939CD}"/>
                  </a:ext>
                </a:extLst>
              </p:cNvPr>
              <p:cNvSpPr/>
              <p:nvPr/>
            </p:nvSpPr>
            <p:spPr>
              <a:xfrm>
                <a:off x="4644618" y="99982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B797AF02-260F-5282-5150-A607C729D507}"/>
                  </a:ext>
                </a:extLst>
              </p:cNvPr>
              <p:cNvSpPr/>
              <p:nvPr/>
            </p:nvSpPr>
            <p:spPr>
              <a:xfrm>
                <a:off x="4644618" y="130782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8" name="Rectangle 7">
                <a:extLst>
                  <a:ext uri="{FF2B5EF4-FFF2-40B4-BE49-F238E27FC236}">
                    <a16:creationId xmlns:a16="http://schemas.microsoft.com/office/drawing/2014/main" id="{7A85DAD6-9DCF-9D5D-D02C-245B6920672F}"/>
                  </a:ext>
                </a:extLst>
              </p:cNvPr>
              <p:cNvSpPr/>
              <p:nvPr/>
            </p:nvSpPr>
            <p:spPr>
              <a:xfrm>
                <a:off x="4644618" y="163612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callers </a:t>
                </a:r>
                <a:r>
                  <a:rPr lang="en-US" sz="2000" dirty="0" err="1"/>
                  <a:t>fp</a:t>
                </a:r>
                <a:endParaRPr lang="en-US" sz="2000" dirty="0"/>
              </a:p>
            </p:txBody>
          </p:sp>
          <p:sp>
            <p:nvSpPr>
              <p:cNvPr id="11" name="Left Arrow 10">
                <a:extLst>
                  <a:ext uri="{FF2B5EF4-FFF2-40B4-BE49-F238E27FC236}">
                    <a16:creationId xmlns:a16="http://schemas.microsoft.com/office/drawing/2014/main" id="{FAEB83E2-C4B6-7CED-236F-CB2AE993DF5F}"/>
                  </a:ext>
                </a:extLst>
              </p:cNvPr>
              <p:cNvSpPr/>
              <p:nvPr/>
            </p:nvSpPr>
            <p:spPr>
              <a:xfrm>
                <a:off x="6020428" y="149027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2" name="Straight Connector 11">
                <a:extLst>
                  <a:ext uri="{FF2B5EF4-FFF2-40B4-BE49-F238E27FC236}">
                    <a16:creationId xmlns:a16="http://schemas.microsoft.com/office/drawing/2014/main" id="{F9BEE86C-1B6E-175C-2932-A7AD23A4C17B}"/>
                  </a:ext>
                </a:extLst>
              </p:cNvPr>
              <p:cNvCxnSpPr>
                <a:cxnSpLocks/>
              </p:cNvCxnSpPr>
              <p:nvPr/>
            </p:nvCxnSpPr>
            <p:spPr>
              <a:xfrm>
                <a:off x="6020428" y="1965527"/>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Up-Down Arrow 12">
                <a:extLst>
                  <a:ext uri="{FF2B5EF4-FFF2-40B4-BE49-F238E27FC236}">
                    <a16:creationId xmlns:a16="http://schemas.microsoft.com/office/drawing/2014/main" id="{8EC77937-E748-AC62-B88D-8A3BC6D06403}"/>
                  </a:ext>
                </a:extLst>
              </p:cNvPr>
              <p:cNvSpPr/>
              <p:nvPr/>
            </p:nvSpPr>
            <p:spPr>
              <a:xfrm>
                <a:off x="6075468" y="1609548"/>
                <a:ext cx="76180" cy="35597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TextBox 13">
                <a:extLst>
                  <a:ext uri="{FF2B5EF4-FFF2-40B4-BE49-F238E27FC236}">
                    <a16:creationId xmlns:a16="http://schemas.microsoft.com/office/drawing/2014/main" id="{700E66C7-0BCD-8C12-3F73-98C1D63BB463}"/>
                  </a:ext>
                </a:extLst>
              </p:cNvPr>
              <p:cNvSpPr txBox="1"/>
              <p:nvPr/>
            </p:nvSpPr>
            <p:spPr>
              <a:xfrm>
                <a:off x="6129631" y="1617546"/>
                <a:ext cx="185699" cy="346439"/>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sp>
            <p:nvSpPr>
              <p:cNvPr id="15" name="TextBox 14">
                <a:extLst>
                  <a:ext uri="{FF2B5EF4-FFF2-40B4-BE49-F238E27FC236}">
                    <a16:creationId xmlns:a16="http://schemas.microsoft.com/office/drawing/2014/main" id="{C6057016-9CF7-403C-1F3F-899E6487B992}"/>
                  </a:ext>
                </a:extLst>
              </p:cNvPr>
              <p:cNvSpPr txBox="1"/>
              <p:nvPr/>
            </p:nvSpPr>
            <p:spPr>
              <a:xfrm>
                <a:off x="6074343" y="1226153"/>
                <a:ext cx="325730"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grpSp>
        <p:grpSp>
          <p:nvGrpSpPr>
            <p:cNvPr id="32" name="Group 31">
              <a:extLst>
                <a:ext uri="{FF2B5EF4-FFF2-40B4-BE49-F238E27FC236}">
                  <a16:creationId xmlns:a16="http://schemas.microsoft.com/office/drawing/2014/main" id="{F73716D7-5534-9FA6-BDDF-073326CE12FD}"/>
                </a:ext>
              </a:extLst>
            </p:cNvPr>
            <p:cNvGrpSpPr/>
            <p:nvPr/>
          </p:nvGrpSpPr>
          <p:grpSpPr>
            <a:xfrm>
              <a:off x="5863328" y="2128489"/>
              <a:ext cx="2806408" cy="501037"/>
              <a:chOff x="3448133" y="3814895"/>
              <a:chExt cx="3427802" cy="501037"/>
            </a:xfrm>
          </p:grpSpPr>
          <p:sp>
            <p:nvSpPr>
              <p:cNvPr id="33" name="Rectangle 32">
                <a:extLst>
                  <a:ext uri="{FF2B5EF4-FFF2-40B4-BE49-F238E27FC236}">
                    <a16:creationId xmlns:a16="http://schemas.microsoft.com/office/drawing/2014/main" id="{FA135EBB-0388-4E0F-F609-789A0F7543EC}"/>
                  </a:ext>
                </a:extLst>
              </p:cNvPr>
              <p:cNvSpPr/>
              <p:nvPr/>
            </p:nvSpPr>
            <p:spPr>
              <a:xfrm>
                <a:off x="3448133" y="3827836"/>
                <a:ext cx="2413273" cy="36043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i</a:t>
                </a:r>
                <a:endParaRPr lang="en-US" sz="2000" dirty="0"/>
              </a:p>
            </p:txBody>
          </p:sp>
          <p:sp>
            <p:nvSpPr>
              <p:cNvPr id="34" name="TextBox 33">
                <a:extLst>
                  <a:ext uri="{FF2B5EF4-FFF2-40B4-BE49-F238E27FC236}">
                    <a16:creationId xmlns:a16="http://schemas.microsoft.com/office/drawing/2014/main" id="{70A96517-FC99-815A-35C4-F237EE927104}"/>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35" name="Straight Connector 34">
                <a:extLst>
                  <a:ext uri="{FF2B5EF4-FFF2-40B4-BE49-F238E27FC236}">
                    <a16:creationId xmlns:a16="http://schemas.microsoft.com/office/drawing/2014/main" id="{37F9FD90-F81B-C1DF-DBF6-0C6233C88582}"/>
                  </a:ext>
                </a:extLst>
              </p:cNvPr>
              <p:cNvCxnSpPr>
                <a:cxnSpLocks/>
              </p:cNvCxnSpPr>
              <p:nvPr/>
            </p:nvCxnSpPr>
            <p:spPr>
              <a:xfrm>
                <a:off x="5859503" y="38148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09E2071-E21E-A777-F642-9C7D4DCDE784}"/>
                </a:ext>
              </a:extLst>
            </p:cNvPr>
            <p:cNvGrpSpPr/>
            <p:nvPr/>
          </p:nvGrpSpPr>
          <p:grpSpPr>
            <a:xfrm>
              <a:off x="5863328" y="2504481"/>
              <a:ext cx="2806408" cy="501037"/>
              <a:chOff x="3448133" y="3814895"/>
              <a:chExt cx="3427802" cy="501037"/>
            </a:xfrm>
            <a:solidFill>
              <a:schemeClr val="accent5"/>
            </a:solidFill>
          </p:grpSpPr>
          <p:sp>
            <p:nvSpPr>
              <p:cNvPr id="37" name="Rectangle 36">
                <a:extLst>
                  <a:ext uri="{FF2B5EF4-FFF2-40B4-BE49-F238E27FC236}">
                    <a16:creationId xmlns:a16="http://schemas.microsoft.com/office/drawing/2014/main" id="{89E1175E-7681-5495-1E75-CD4C27BADACE}"/>
                  </a:ext>
                </a:extLst>
              </p:cNvPr>
              <p:cNvSpPr/>
              <p:nvPr/>
            </p:nvSpPr>
            <p:spPr>
              <a:xfrm>
                <a:off x="3448133" y="3827836"/>
                <a:ext cx="2413273" cy="360436"/>
              </a:xfrm>
              <a:prstGeom prst="rect">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*(pf)()</a:t>
                </a:r>
              </a:p>
            </p:txBody>
          </p:sp>
          <p:sp>
            <p:nvSpPr>
              <p:cNvPr id="38" name="TextBox 37">
                <a:extLst>
                  <a:ext uri="{FF2B5EF4-FFF2-40B4-BE49-F238E27FC236}">
                    <a16:creationId xmlns:a16="http://schemas.microsoft.com/office/drawing/2014/main" id="{8E2932FC-ACBE-9A44-5A59-AC9857616A9B}"/>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39" name="Straight Connector 38">
                <a:extLst>
                  <a:ext uri="{FF2B5EF4-FFF2-40B4-BE49-F238E27FC236}">
                    <a16:creationId xmlns:a16="http://schemas.microsoft.com/office/drawing/2014/main" id="{AFF00908-9FC2-ABEE-312A-04E0F52C123B}"/>
                  </a:ext>
                </a:extLst>
              </p:cNvPr>
              <p:cNvCxnSpPr>
                <a:cxnSpLocks/>
              </p:cNvCxnSpPr>
              <p:nvPr/>
            </p:nvCxnSpPr>
            <p:spPr>
              <a:xfrm>
                <a:off x="5859503" y="3814895"/>
                <a:ext cx="101643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C5C0DDF-871F-3F8D-97DF-B89AAFC8B794}"/>
                </a:ext>
              </a:extLst>
            </p:cNvPr>
            <p:cNvSpPr txBox="1"/>
            <p:nvPr/>
          </p:nvSpPr>
          <p:spPr>
            <a:xfrm>
              <a:off x="8675840" y="1423383"/>
              <a:ext cx="567737"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grpSp>
      <p:graphicFrame>
        <p:nvGraphicFramePr>
          <p:cNvPr id="44" name="Table 43">
            <a:extLst>
              <a:ext uri="{FF2B5EF4-FFF2-40B4-BE49-F238E27FC236}">
                <a16:creationId xmlns:a16="http://schemas.microsoft.com/office/drawing/2014/main" id="{A2061EE1-FF49-E05E-7BF2-774E8E68B300}"/>
              </a:ext>
            </a:extLst>
          </p:cNvPr>
          <p:cNvGraphicFramePr>
            <a:graphicFrameLocks/>
          </p:cNvGraphicFramePr>
          <p:nvPr/>
        </p:nvGraphicFramePr>
        <p:xfrm>
          <a:off x="3241113" y="5553669"/>
          <a:ext cx="7708014" cy="1127760"/>
        </p:xfrm>
        <a:graphic>
          <a:graphicData uri="http://schemas.openxmlformats.org/drawingml/2006/table">
            <a:tbl>
              <a:tblPr firstRow="1">
                <a:tableStyleId>{FABFCF23-3B69-468F-B69F-88F6DE6A72F2}</a:tableStyleId>
              </a:tblPr>
              <a:tblGrid>
                <a:gridCol w="1271235">
                  <a:extLst>
                    <a:ext uri="{9D8B030D-6E8A-4147-A177-3AD203B41FA5}">
                      <a16:colId xmlns:a16="http://schemas.microsoft.com/office/drawing/2014/main" val="2146949649"/>
                    </a:ext>
                  </a:extLst>
                </a:gridCol>
                <a:gridCol w="928360">
                  <a:extLst>
                    <a:ext uri="{9D8B030D-6E8A-4147-A177-3AD203B41FA5}">
                      <a16:colId xmlns:a16="http://schemas.microsoft.com/office/drawing/2014/main" val="1067220819"/>
                    </a:ext>
                  </a:extLst>
                </a:gridCol>
                <a:gridCol w="1739137">
                  <a:extLst>
                    <a:ext uri="{9D8B030D-6E8A-4147-A177-3AD203B41FA5}">
                      <a16:colId xmlns:a16="http://schemas.microsoft.com/office/drawing/2014/main" val="2822646746"/>
                    </a:ext>
                  </a:extLst>
                </a:gridCol>
                <a:gridCol w="1905582">
                  <a:extLst>
                    <a:ext uri="{9D8B030D-6E8A-4147-A177-3AD203B41FA5}">
                      <a16:colId xmlns:a16="http://schemas.microsoft.com/office/drawing/2014/main" val="2065921853"/>
                    </a:ext>
                  </a:extLst>
                </a:gridCol>
                <a:gridCol w="1863700">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int </a:t>
                      </a:r>
                      <a:r>
                        <a:rPr lang="en-US" sz="1400" b="0" i="0" dirty="0" err="1">
                          <a:solidFill>
                            <a:srgbClr val="0070C0"/>
                          </a:solidFill>
                          <a:latin typeface="Consolas" panose="020B0609020204030204" pitchFamily="49" charset="0"/>
                          <a:cs typeface="Consolas" panose="020B0609020204030204" pitchFamily="49" charset="0"/>
                        </a:rPr>
                        <a:t>i</a:t>
                      </a:r>
                      <a:endParaRPr lang="en-US" sz="14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45" name="Left Arrow 44">
            <a:extLst>
              <a:ext uri="{FF2B5EF4-FFF2-40B4-BE49-F238E27FC236}">
                <a16:creationId xmlns:a16="http://schemas.microsoft.com/office/drawing/2014/main" id="{35D53B25-6A26-1906-3F48-47FD3041F0AB}"/>
              </a:ext>
            </a:extLst>
          </p:cNvPr>
          <p:cNvSpPr/>
          <p:nvPr/>
        </p:nvSpPr>
        <p:spPr>
          <a:xfrm>
            <a:off x="6419271" y="43545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BD42029-1515-E581-93BC-6B774447D1D3}"/>
              </a:ext>
            </a:extLst>
          </p:cNvPr>
          <p:cNvSpPr txBox="1"/>
          <p:nvPr/>
        </p:nvSpPr>
        <p:spPr>
          <a:xfrm>
            <a:off x="6927105" y="412719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sp>
        <p:nvSpPr>
          <p:cNvPr id="47" name="Rounded Rectangle 46">
            <a:extLst>
              <a:ext uri="{FF2B5EF4-FFF2-40B4-BE49-F238E27FC236}">
                <a16:creationId xmlns:a16="http://schemas.microsoft.com/office/drawing/2014/main" id="{138D2754-6CA5-5A9E-A717-52A199B26C0D}"/>
              </a:ext>
            </a:extLst>
          </p:cNvPr>
          <p:cNvSpPr/>
          <p:nvPr/>
        </p:nvSpPr>
        <p:spPr bwMode="auto">
          <a:xfrm>
            <a:off x="7618826" y="2317807"/>
            <a:ext cx="3681305" cy="2533650"/>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    .section .</a:t>
            </a:r>
            <a:r>
              <a:rPr lang="en-US" sz="1400" dirty="0" err="1">
                <a:solidFill>
                  <a:srgbClr val="000000"/>
                </a:solidFill>
                <a:effectLst/>
                <a:latin typeface="Menlo" panose="020B0609030804020204" pitchFamily="49" charset="0"/>
              </a:rPr>
              <a:t>rodata</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Lmess</a:t>
            </a:r>
            <a:r>
              <a:rPr lang="en-US" sz="1400" dirty="0">
                <a:solidFill>
                  <a:srgbClr val="000000"/>
                </a:solidFill>
                <a:effectLst/>
                <a:latin typeface="Menlo" panose="020B0609030804020204" pitchFamily="49" charset="0"/>
              </a:rPr>
              <a:t>: .string "%d\n"</a:t>
            </a:r>
          </a:p>
          <a:p>
            <a:r>
              <a:rPr lang="en-US" sz="1400" dirty="0">
                <a:solidFill>
                  <a:srgbClr val="000000"/>
                </a:solidFill>
                <a:effectLst/>
                <a:latin typeface="Menlo" panose="020B0609030804020204" pitchFamily="49" charset="0"/>
              </a:rPr>
              <a:t>    .extern </a:t>
            </a:r>
            <a:r>
              <a:rPr lang="en-US" sz="1400" dirty="0" err="1">
                <a:solidFill>
                  <a:srgbClr val="000000"/>
                </a:solidFill>
                <a:effectLst/>
                <a:latin typeface="Menlo" panose="020B0609030804020204" pitchFamily="49" charset="0"/>
              </a:rPr>
              <a:t>printf</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.text</a:t>
            </a:r>
          </a:p>
          <a:p>
            <a:r>
              <a:rPr lang="en-US" sz="1400" dirty="0">
                <a:solidFill>
                  <a:srgbClr val="000000"/>
                </a:solidFill>
                <a:effectLst/>
                <a:latin typeface="Menlo" panose="020B0609030804020204" pitchFamily="49" charset="0"/>
              </a:rPr>
              <a:t>    .global main</a:t>
            </a:r>
          </a:p>
          <a:p>
            <a:r>
              <a:rPr lang="en-US" sz="1400" dirty="0">
                <a:solidFill>
                  <a:srgbClr val="000000"/>
                </a:solidFill>
                <a:effectLst/>
                <a:latin typeface="Menlo" panose="020B0609030804020204" pitchFamily="49" charset="0"/>
              </a:rPr>
              <a:t>    .type   main, %function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FP_OFF, 4</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I,      4 + FP_OFF</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PF,     4 + I</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PAD,    0 + PF</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FRMADD, PAD-FP_OFF</a:t>
            </a:r>
          </a:p>
        </p:txBody>
      </p:sp>
    </p:spTree>
    <p:extLst>
      <p:ext uri="{BB962C8B-B14F-4D97-AF65-F5344CB8AC3E}">
        <p14:creationId xmlns:p14="http://schemas.microsoft.com/office/powerpoint/2010/main" val="365645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3020-B883-1DE7-3B56-7723E34575BC}"/>
              </a:ext>
            </a:extLst>
          </p:cNvPr>
          <p:cNvSpPr>
            <a:spLocks noGrp="1"/>
          </p:cNvSpPr>
          <p:nvPr>
            <p:ph type="title"/>
          </p:nvPr>
        </p:nvSpPr>
        <p:spPr>
          <a:xfrm>
            <a:off x="505421" y="119999"/>
            <a:ext cx="10515600" cy="477076"/>
          </a:xfrm>
        </p:spPr>
        <p:txBody>
          <a:bodyPr/>
          <a:lstStyle/>
          <a:p>
            <a:r>
              <a:rPr lang="en-US" dirty="0"/>
              <a:t>Working with Pointers on the stack</a:t>
            </a:r>
          </a:p>
        </p:txBody>
      </p:sp>
      <p:sp>
        <p:nvSpPr>
          <p:cNvPr id="4" name="Rounded Rectangle 3">
            <a:extLst>
              <a:ext uri="{FF2B5EF4-FFF2-40B4-BE49-F238E27FC236}">
                <a16:creationId xmlns:a16="http://schemas.microsoft.com/office/drawing/2014/main" id="{6B757099-4E37-9A43-21F2-D2C126307274}"/>
              </a:ext>
            </a:extLst>
          </p:cNvPr>
          <p:cNvSpPr/>
          <p:nvPr/>
        </p:nvSpPr>
        <p:spPr bwMode="auto">
          <a:xfrm>
            <a:off x="34054" y="597075"/>
            <a:ext cx="3867851" cy="41013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int </a:t>
            </a:r>
          </a:p>
          <a:p>
            <a:r>
              <a:rPr lang="en-US" sz="1100" dirty="0">
                <a:solidFill>
                  <a:srgbClr val="000000"/>
                </a:solidFill>
                <a:effectLst/>
                <a:latin typeface="Menlo" panose="020B0609030804020204" pitchFamily="49" charset="0"/>
              </a:rPr>
              <a:t>sum(int j, int k)</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 j + k;</a:t>
            </a:r>
          </a:p>
          <a:p>
            <a:r>
              <a:rPr lang="en-US" sz="1100" dirty="0">
                <a:solidFill>
                  <a:srgbClr val="000000"/>
                </a:solidFill>
                <a:effectLst/>
                <a:latin typeface="Menlo" panose="020B0609030804020204" pitchFamily="49" charset="0"/>
              </a:rPr>
              <a:t>}</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void </a:t>
            </a:r>
          </a:p>
          <a:p>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(int j, int k, int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 int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 =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j,k</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a:t>
            </a:r>
          </a:p>
          <a:p>
            <a:r>
              <a:rPr lang="en-US" sz="1100" dirty="0">
                <a:solidFill>
                  <a:srgbClr val="000000"/>
                </a:solidFill>
                <a:effectLst/>
                <a:latin typeface="Menlo" panose="020B0609030804020204" pitchFamily="49" charset="0"/>
              </a:rPr>
              <a:t>}</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int</a:t>
            </a:r>
          </a:p>
          <a:p>
            <a:r>
              <a:rPr lang="en-US" sz="1100" dirty="0">
                <a:solidFill>
                  <a:srgbClr val="000000"/>
                </a:solidFill>
                <a:effectLst/>
                <a:latin typeface="Menlo" panose="020B0609030804020204" pitchFamily="49" charset="0"/>
              </a:rPr>
              <a:t>main()</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int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int (*pf)() = add;</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(1, 2, pf, &amp;</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printf</a:t>
            </a:r>
            <a:r>
              <a:rPr lang="en-US" sz="1100" dirty="0">
                <a:solidFill>
                  <a:srgbClr val="000000"/>
                </a:solidFill>
                <a:effectLst/>
                <a:latin typeface="Menlo" panose="020B0609030804020204" pitchFamily="49" charset="0"/>
              </a:rPr>
              <a:t>("%d\n",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 EXIT_SUCCESS;</a:t>
            </a:r>
          </a:p>
          <a:p>
            <a:r>
              <a:rPr lang="en-US" sz="1100" dirty="0">
                <a:solidFill>
                  <a:srgbClr val="000000"/>
                </a:solidFill>
                <a:effectLst/>
                <a:latin typeface="Menlo" panose="020B0609030804020204" pitchFamily="49" charset="0"/>
              </a:rPr>
              <a:t>}</a:t>
            </a:r>
          </a:p>
        </p:txBody>
      </p:sp>
      <p:graphicFrame>
        <p:nvGraphicFramePr>
          <p:cNvPr id="44" name="Table 43">
            <a:extLst>
              <a:ext uri="{FF2B5EF4-FFF2-40B4-BE49-F238E27FC236}">
                <a16:creationId xmlns:a16="http://schemas.microsoft.com/office/drawing/2014/main" id="{A2061EE1-FF49-E05E-7BF2-774E8E68B300}"/>
              </a:ext>
            </a:extLst>
          </p:cNvPr>
          <p:cNvGraphicFramePr>
            <a:graphicFrameLocks/>
          </p:cNvGraphicFramePr>
          <p:nvPr/>
        </p:nvGraphicFramePr>
        <p:xfrm>
          <a:off x="389322" y="5599448"/>
          <a:ext cx="7708014" cy="1127760"/>
        </p:xfrm>
        <a:graphic>
          <a:graphicData uri="http://schemas.openxmlformats.org/drawingml/2006/table">
            <a:tbl>
              <a:tblPr firstRow="1">
                <a:tableStyleId>{FABFCF23-3B69-468F-B69F-88F6DE6A72F2}</a:tableStyleId>
              </a:tblPr>
              <a:tblGrid>
                <a:gridCol w="1271235">
                  <a:extLst>
                    <a:ext uri="{9D8B030D-6E8A-4147-A177-3AD203B41FA5}">
                      <a16:colId xmlns:a16="http://schemas.microsoft.com/office/drawing/2014/main" val="2146949649"/>
                    </a:ext>
                  </a:extLst>
                </a:gridCol>
                <a:gridCol w="928360">
                  <a:extLst>
                    <a:ext uri="{9D8B030D-6E8A-4147-A177-3AD203B41FA5}">
                      <a16:colId xmlns:a16="http://schemas.microsoft.com/office/drawing/2014/main" val="1067220819"/>
                    </a:ext>
                  </a:extLst>
                </a:gridCol>
                <a:gridCol w="1739137">
                  <a:extLst>
                    <a:ext uri="{9D8B030D-6E8A-4147-A177-3AD203B41FA5}">
                      <a16:colId xmlns:a16="http://schemas.microsoft.com/office/drawing/2014/main" val="2822646746"/>
                    </a:ext>
                  </a:extLst>
                </a:gridCol>
                <a:gridCol w="1905582">
                  <a:extLst>
                    <a:ext uri="{9D8B030D-6E8A-4147-A177-3AD203B41FA5}">
                      <a16:colId xmlns:a16="http://schemas.microsoft.com/office/drawing/2014/main" val="2065921853"/>
                    </a:ext>
                  </a:extLst>
                </a:gridCol>
                <a:gridCol w="1863700">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int </a:t>
                      </a:r>
                      <a:r>
                        <a:rPr lang="en-US" sz="1400" b="0" i="0" dirty="0" err="1">
                          <a:solidFill>
                            <a:srgbClr val="0070C0"/>
                          </a:solidFill>
                          <a:latin typeface="Consolas" panose="020B0609020204030204" pitchFamily="49" charset="0"/>
                          <a:cs typeface="Consolas" panose="020B0609020204030204" pitchFamily="49" charset="0"/>
                        </a:rPr>
                        <a:t>i</a:t>
                      </a:r>
                      <a:endParaRPr lang="en-US" sz="14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3" name="Rounded Rectangle 2">
            <a:extLst>
              <a:ext uri="{FF2B5EF4-FFF2-40B4-BE49-F238E27FC236}">
                <a16:creationId xmlns:a16="http://schemas.microsoft.com/office/drawing/2014/main" id="{8BFA3E6D-0687-A76F-0C82-DAF626562295}"/>
              </a:ext>
            </a:extLst>
          </p:cNvPr>
          <p:cNvSpPr/>
          <p:nvPr/>
        </p:nvSpPr>
        <p:spPr bwMode="auto">
          <a:xfrm>
            <a:off x="4063162" y="529775"/>
            <a:ext cx="2842933" cy="218527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sum</a:t>
            </a:r>
          </a:p>
          <a:p>
            <a:r>
              <a:rPr lang="en-US" sz="1100" dirty="0">
                <a:solidFill>
                  <a:srgbClr val="000000"/>
                </a:solidFill>
                <a:effectLst/>
                <a:latin typeface="Menlo" panose="020B0609030804020204" pitchFamily="49" charset="0"/>
              </a:rPr>
              <a:t>    .type   sum, %function</a:t>
            </a:r>
          </a:p>
          <a:p>
            <a:r>
              <a:rPr lang="en-US" sz="1100" dirty="0">
                <a:solidFill>
                  <a:srgbClr val="000000"/>
                </a:solidFill>
                <a:effectLst/>
                <a:latin typeface="Menlo" panose="020B0609030804020204" pitchFamily="49" charset="0"/>
              </a:rPr>
              <a:t>add:</a:t>
            </a:r>
          </a:p>
          <a:p>
            <a:r>
              <a:rPr lang="en-US" sz="1100" dirty="0">
                <a:solidFill>
                  <a:srgbClr val="000000"/>
                </a:solidFill>
                <a:effectLst/>
                <a:latin typeface="Menlo" panose="020B0609030804020204" pitchFamily="49" charset="0"/>
              </a:rPr>
              <a:t>    push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add     r0, r0, r1</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sum, (. - sum)</a:t>
            </a:r>
          </a:p>
        </p:txBody>
      </p:sp>
      <p:sp>
        <p:nvSpPr>
          <p:cNvPr id="10" name="Rounded Rectangle 9">
            <a:extLst>
              <a:ext uri="{FF2B5EF4-FFF2-40B4-BE49-F238E27FC236}">
                <a16:creationId xmlns:a16="http://schemas.microsoft.com/office/drawing/2014/main" id="{FFA5DD66-B49A-A029-585E-4A74D2310B5F}"/>
              </a:ext>
            </a:extLst>
          </p:cNvPr>
          <p:cNvSpPr/>
          <p:nvPr/>
        </p:nvSpPr>
        <p:spPr bwMode="auto">
          <a:xfrm>
            <a:off x="7981237" y="448544"/>
            <a:ext cx="4113518" cy="5443210"/>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4</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I,      4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PF,     4 + I</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PF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a:t>
            </a:r>
          </a:p>
          <a:p>
            <a:r>
              <a:rPr lang="en-US" sz="1100" dirty="0">
                <a:solidFill>
                  <a:srgbClr val="000000"/>
                </a:solidFill>
                <a:effectLst/>
                <a:latin typeface="Menlo" panose="020B0609030804020204" pitchFamily="49" charset="0"/>
              </a:rPr>
              <a:t>main:</a:t>
            </a:r>
          </a:p>
          <a:p>
            <a:r>
              <a:rPr lang="en-US" sz="1100" dirty="0">
                <a:solidFill>
                  <a:srgbClr val="000000"/>
                </a:solidFill>
                <a:effectLst/>
                <a:latin typeface="Menlo" panose="020B0609030804020204" pitchFamily="49" charset="0"/>
              </a:rPr>
              <a:t>    push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,-FRMADD</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r2, =sum        //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 address</a:t>
            </a:r>
          </a:p>
          <a:p>
            <a:r>
              <a:rPr lang="en-US" sz="1100" dirty="0">
                <a:solidFill>
                  <a:srgbClr val="000000"/>
                </a:solidFill>
                <a:effectLst/>
                <a:latin typeface="Menlo" panose="020B0609030804020204" pitchFamily="49" charset="0"/>
              </a:rPr>
              <a:t>    add     r1,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-PF     // PF address </a:t>
            </a:r>
          </a:p>
          <a:p>
            <a:r>
              <a:rPr lang="en-US" sz="1100" dirty="0">
                <a:solidFill>
                  <a:srgbClr val="000000"/>
                </a:solidFill>
                <a:effectLst/>
                <a:latin typeface="Menlo" panose="020B0609030804020204" pitchFamily="49" charset="0"/>
              </a:rPr>
              <a:t>    str     r2, [r1]        // store in pf</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mov     r0, 1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1: 1</a:t>
            </a:r>
          </a:p>
          <a:p>
            <a:r>
              <a:rPr lang="en-US" sz="1100" dirty="0">
                <a:solidFill>
                  <a:srgbClr val="000000"/>
                </a:solidFill>
                <a:effectLst/>
                <a:latin typeface="Menlo" panose="020B0609030804020204" pitchFamily="49" charset="0"/>
              </a:rPr>
              <a:t>    mov     r1, 2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2: 2</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r2,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-PF]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3: (*pf)()</a:t>
            </a:r>
          </a:p>
          <a:p>
            <a:r>
              <a:rPr lang="en-US" sz="1100" dirty="0">
                <a:solidFill>
                  <a:srgbClr val="000000"/>
                </a:solidFill>
                <a:effectLst/>
                <a:latin typeface="Menlo" panose="020B0609030804020204" pitchFamily="49" charset="0"/>
              </a:rPr>
              <a:t>    add     r3,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-I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4: &amp;I</a:t>
            </a:r>
          </a:p>
          <a:p>
            <a:r>
              <a:rPr lang="en-US" sz="1100" dirty="0">
                <a:solidFill>
                  <a:srgbClr val="000000"/>
                </a:solidFill>
                <a:effectLst/>
                <a:latin typeface="Menlo" panose="020B0609030804020204" pitchFamily="49" charset="0"/>
              </a:rPr>
              <a:t>    bl      </a:t>
            </a:r>
            <a:r>
              <a:rPr lang="en-US" sz="1100" dirty="0" err="1">
                <a:solidFill>
                  <a:srgbClr val="000000"/>
                </a:solidFill>
                <a:effectLst/>
                <a:latin typeface="Menlo" panose="020B0609030804020204" pitchFamily="49" charset="0"/>
              </a:rPr>
              <a:t>testp</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r0, =.</a:t>
            </a:r>
            <a:r>
              <a:rPr lang="en-US" sz="1100" dirty="0" err="1">
                <a:solidFill>
                  <a:srgbClr val="000000"/>
                </a:solidFill>
                <a:effectLst/>
                <a:latin typeface="Menlo" panose="020B0609030804020204" pitchFamily="49" charset="0"/>
              </a:rPr>
              <a:t>Lmess</a:t>
            </a:r>
            <a:r>
              <a:rPr lang="en-US" sz="1100" dirty="0">
                <a:solidFill>
                  <a:srgbClr val="000000"/>
                </a:solidFill>
                <a:effectLst/>
                <a:latin typeface="Menlo" panose="020B0609030804020204" pitchFamily="49" charset="0"/>
              </a:rPr>
              <a:t>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1: "%d\n"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r1,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-I]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2: </a:t>
            </a:r>
            <a:r>
              <a:rPr lang="en-US" sz="1100" dirty="0" err="1">
                <a:solidFill>
                  <a:srgbClr val="000000"/>
                </a:solidFill>
                <a:effectLst/>
                <a:latin typeface="Menlo" panose="020B0609030804020204" pitchFamily="49" charset="0"/>
              </a:rPr>
              <a:t>i</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bl      </a:t>
            </a:r>
            <a:r>
              <a:rPr lang="en-US" sz="1100" dirty="0" err="1">
                <a:solidFill>
                  <a:srgbClr val="000000"/>
                </a:solidFill>
                <a:effectLst/>
                <a:latin typeface="Menlo" panose="020B0609030804020204" pitchFamily="49" charset="0"/>
              </a:rPr>
              <a:t>printf</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main, (. - main)</a:t>
            </a:r>
          </a:p>
        </p:txBody>
      </p:sp>
      <p:grpSp>
        <p:nvGrpSpPr>
          <p:cNvPr id="53" name="Group 52">
            <a:extLst>
              <a:ext uri="{FF2B5EF4-FFF2-40B4-BE49-F238E27FC236}">
                <a16:creationId xmlns:a16="http://schemas.microsoft.com/office/drawing/2014/main" id="{ACDABB18-D390-AD6C-CBFE-D55D46CCFE77}"/>
              </a:ext>
            </a:extLst>
          </p:cNvPr>
          <p:cNvGrpSpPr/>
          <p:nvPr/>
        </p:nvGrpSpPr>
        <p:grpSpPr>
          <a:xfrm>
            <a:off x="2901124" y="2756570"/>
            <a:ext cx="4918856" cy="2707838"/>
            <a:chOff x="2901124" y="2756570"/>
            <a:chExt cx="4918856" cy="2707838"/>
          </a:xfrm>
        </p:grpSpPr>
        <p:sp>
          <p:nvSpPr>
            <p:cNvPr id="9" name="Rounded Rectangle 8">
              <a:extLst>
                <a:ext uri="{FF2B5EF4-FFF2-40B4-BE49-F238E27FC236}">
                  <a16:creationId xmlns:a16="http://schemas.microsoft.com/office/drawing/2014/main" id="{A88E62D7-3700-21A5-71D3-8DF437B69AB5}"/>
                </a:ext>
              </a:extLst>
            </p:cNvPr>
            <p:cNvSpPr/>
            <p:nvPr/>
          </p:nvSpPr>
          <p:spPr bwMode="auto">
            <a:xfrm>
              <a:off x="3706462" y="2756570"/>
              <a:ext cx="4113518" cy="270783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a:t>
              </a:r>
              <a:r>
                <a:rPr lang="en-US" sz="1100" dirty="0" err="1">
                  <a:solidFill>
                    <a:srgbClr val="000000"/>
                  </a:solidFill>
                  <a:effectLst/>
                  <a:latin typeface="Menlo" panose="020B0609030804020204" pitchFamily="49" charset="0"/>
                </a:rPr>
                <a:t>testp</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.type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 %function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12</a:t>
              </a:r>
            </a:p>
            <a:p>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push    {r4, r5,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mov     r4, r3          // save </a:t>
              </a:r>
              <a:r>
                <a:rPr lang="en-US" sz="1100" dirty="0" err="1">
                  <a:solidFill>
                    <a:srgbClr val="000000"/>
                  </a:solidFill>
                  <a:effectLst/>
                  <a:latin typeface="Menlo" panose="020B0609030804020204" pitchFamily="49" charset="0"/>
                </a:rPr>
                <a:t>i</a:t>
              </a:r>
              <a:endParaRPr lang="en-US" sz="1100" dirty="0">
                <a:solidFill>
                  <a:srgbClr val="000000"/>
                </a:solidFill>
                <a:effectLst/>
                <a:latin typeface="Menlo" panose="020B0609030804020204" pitchFamily="49" charset="0"/>
              </a:endParaRPr>
            </a:p>
            <a:p>
              <a:r>
                <a:rPr lang="en-US" sz="1100" dirty="0">
                  <a:solidFill>
                    <a:schemeClr val="accent1"/>
                  </a:solidFill>
                  <a:effectLst/>
                  <a:latin typeface="Menlo" panose="020B0609030804020204" pitchFamily="49" charset="0"/>
                </a:rPr>
                <a:t>    </a:t>
              </a:r>
              <a:r>
                <a:rPr lang="en-US" sz="1100" dirty="0" err="1">
                  <a:solidFill>
                    <a:schemeClr val="accent1"/>
                  </a:solidFill>
                  <a:effectLst/>
                  <a:latin typeface="Menlo" panose="020B0609030804020204" pitchFamily="49" charset="0"/>
                </a:rPr>
                <a:t>blx</a:t>
              </a:r>
              <a:r>
                <a:rPr lang="en-US" sz="1100" dirty="0">
                  <a:solidFill>
                    <a:schemeClr val="accent1"/>
                  </a:solidFill>
                  <a:effectLst/>
                  <a:latin typeface="Menlo" panose="020B0609030804020204" pitchFamily="49" charset="0"/>
                </a:rPr>
                <a:t>     r2              // r0=</a:t>
              </a:r>
              <a:r>
                <a:rPr lang="en-US" sz="1100" dirty="0" err="1">
                  <a:solidFill>
                    <a:schemeClr val="accent1"/>
                  </a:solidFill>
                  <a:effectLst/>
                  <a:latin typeface="Menlo" panose="020B0609030804020204" pitchFamily="49" charset="0"/>
                </a:rPr>
                <a:t>func</a:t>
              </a:r>
              <a:r>
                <a:rPr lang="en-US" sz="1100" dirty="0">
                  <a:solidFill>
                    <a:schemeClr val="accent1"/>
                  </a:solidFill>
                  <a:effectLst/>
                  <a:latin typeface="Menlo" panose="020B0609030804020204" pitchFamily="49" charset="0"/>
                </a:rPr>
                <a:t>(r0,r1)</a:t>
              </a:r>
            </a:p>
            <a:p>
              <a:r>
                <a:rPr lang="en-US" sz="1100" dirty="0">
                  <a:solidFill>
                    <a:srgbClr val="000000"/>
                  </a:solidFill>
                  <a:effectLst/>
                  <a:latin typeface="Menlo" panose="020B0609030804020204" pitchFamily="49" charset="0"/>
                </a:rPr>
                <a:t>    str     r0, [r4]        //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 =r0</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 r5,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 (. -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a:t>
              </a:r>
            </a:p>
          </p:txBody>
        </p:sp>
        <p:sp>
          <p:nvSpPr>
            <p:cNvPr id="51" name="TextBox 50">
              <a:extLst>
                <a:ext uri="{FF2B5EF4-FFF2-40B4-BE49-F238E27FC236}">
                  <a16:creationId xmlns:a16="http://schemas.microsoft.com/office/drawing/2014/main" id="{6B82E676-D621-8DBD-3AB7-8A6FA1070B6E}"/>
                </a:ext>
              </a:extLst>
            </p:cNvPr>
            <p:cNvSpPr txBox="1"/>
            <p:nvPr/>
          </p:nvSpPr>
          <p:spPr>
            <a:xfrm>
              <a:off x="2901124" y="4045355"/>
              <a:ext cx="1000781" cy="461665"/>
            </a:xfrm>
            <a:prstGeom prst="rect">
              <a:avLst/>
            </a:prstGeom>
            <a:solidFill>
              <a:schemeClr val="bg1"/>
            </a:solidFill>
            <a:ln>
              <a:solidFill>
                <a:schemeClr val="accent1"/>
              </a:solidFill>
            </a:ln>
          </p:spPr>
          <p:txBody>
            <a:bodyPr wrap="square" rtlCol="0">
              <a:spAutoFit/>
            </a:bodyPr>
            <a:lstStyle/>
            <a:p>
              <a:r>
                <a:rPr lang="en-US" sz="1200" dirty="0">
                  <a:solidFill>
                    <a:schemeClr val="accent1"/>
                  </a:solidFill>
                </a:rPr>
                <a:t>r0,r1,r2 already set</a:t>
              </a:r>
            </a:p>
          </p:txBody>
        </p:sp>
        <p:sp>
          <p:nvSpPr>
            <p:cNvPr id="52" name="Right Arrow 51">
              <a:extLst>
                <a:ext uri="{FF2B5EF4-FFF2-40B4-BE49-F238E27FC236}">
                  <a16:creationId xmlns:a16="http://schemas.microsoft.com/office/drawing/2014/main" id="{20DB9267-EDCD-E188-2392-80D76ACF32FD}"/>
                </a:ext>
              </a:extLst>
            </p:cNvPr>
            <p:cNvSpPr/>
            <p:nvPr/>
          </p:nvSpPr>
          <p:spPr>
            <a:xfrm>
              <a:off x="3913419" y="4231659"/>
              <a:ext cx="195118" cy="14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1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b="1" dirty="0">
                <a:solidFill>
                  <a:srgbClr val="0070C0"/>
                </a:solidFill>
              </a:rPr>
              <a:t>right to change stack </a:t>
            </a:r>
            <a:r>
              <a:rPr lang="en-US" sz="2000" b="1" dirty="0" err="1">
                <a:solidFill>
                  <a:srgbClr val="0070C0"/>
                </a:solidFill>
              </a:rPr>
              <a:t>args</a:t>
            </a:r>
            <a:r>
              <a:rPr lang="en-US" sz="2000" b="1"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75934" y="1295493"/>
            <a:ext cx="7346910" cy="4239594"/>
          </a:xfrm>
          <a:solidFill>
            <a:schemeClr val="accent4">
              <a:lumMod val="20000"/>
              <a:lumOff val="80000"/>
            </a:schemeClr>
          </a:solidFill>
          <a:ln>
            <a:solidFill>
              <a:schemeClr val="accent1"/>
            </a:solidFill>
          </a:ln>
        </p:spPr>
        <p:txBody>
          <a:bodyPr/>
          <a:lstStyle/>
          <a:p>
            <a:pPr marL="0" indent="0">
              <a:lnSpc>
                <a:spcPct val="100000"/>
              </a:lnSpc>
              <a:buNone/>
            </a:pPr>
            <a:r>
              <a:rPr lang="en-US" sz="1800" dirty="0"/>
              <a:t>At the point of a function call (</a:t>
            </a:r>
            <a:r>
              <a:rPr lang="en-US" sz="1800" dirty="0">
                <a:solidFill>
                  <a:srgbClr val="2C895B"/>
                </a:solidFill>
              </a:rPr>
              <a:t>and obviously at the start of the called function</a:t>
            </a:r>
            <a:r>
              <a:rPr lang="en-US" sz="1800" dirty="0"/>
              <a:t>):</a:t>
            </a:r>
          </a:p>
          <a:p>
            <a:pPr marL="342900" indent="-342900">
              <a:lnSpc>
                <a:spcPct val="100000"/>
              </a:lnSpc>
              <a:buFont typeface="+mj-lt"/>
              <a:buAutoNum type="arabicPeriod"/>
            </a:pPr>
            <a:r>
              <a:rPr lang="en-US" sz="1800" dirty="0" err="1"/>
              <a:t>sp</a:t>
            </a:r>
            <a:r>
              <a:rPr lang="en-US" sz="1800" dirty="0"/>
              <a:t> must point at arg5</a:t>
            </a:r>
          </a:p>
          <a:p>
            <a:pPr marL="342900" indent="-342900">
              <a:lnSpc>
                <a:spcPct val="100000"/>
              </a:lnSpc>
              <a:buFont typeface="+mj-lt"/>
              <a:buAutoNum type="arabicPeriod"/>
            </a:pPr>
            <a:r>
              <a:rPr lang="en-US" sz="1800" dirty="0" err="1">
                <a:solidFill>
                  <a:schemeClr val="tx2"/>
                </a:solidFill>
              </a:rPr>
              <a:t>sp</a:t>
            </a:r>
            <a:r>
              <a:rPr lang="en-US" sz="1800" dirty="0">
                <a:solidFill>
                  <a:schemeClr val="tx2"/>
                </a:solidFill>
              </a:rPr>
              <a:t> and therefore arg5 </a:t>
            </a:r>
            <a:r>
              <a:rPr lang="en-US" sz="1800" b="1" dirty="0">
                <a:solidFill>
                  <a:schemeClr val="tx2"/>
                </a:solidFill>
              </a:rPr>
              <a:t>must be at an 8-byte boundary</a:t>
            </a:r>
            <a:r>
              <a:rPr lang="en-US" sz="1800" dirty="0">
                <a:solidFill>
                  <a:schemeClr val="tx2"/>
                </a:solidFill>
              </a:rPr>
              <a:t>, </a:t>
            </a:r>
          </a:p>
          <a:p>
            <a:pPr marL="800100" lvl="1" indent="-457200">
              <a:buFont typeface="+mj-lt"/>
              <a:buAutoNum type="alphaLcParenR"/>
            </a:pPr>
            <a:r>
              <a:rPr lang="en-US" sz="1800" b="1" dirty="0">
                <a:solidFill>
                  <a:schemeClr val="tx2"/>
                </a:solidFill>
              </a:rPr>
              <a:t>padding</a:t>
            </a:r>
            <a:r>
              <a:rPr lang="en-US" sz="1800" dirty="0">
                <a:solidFill>
                  <a:schemeClr val="tx2"/>
                </a:solidFill>
              </a:rPr>
              <a:t> to force arg5 alignment if needed is </a:t>
            </a:r>
            <a:r>
              <a:rPr lang="en-US" sz="1800" b="1" dirty="0">
                <a:solidFill>
                  <a:schemeClr val="tx2"/>
                </a:solidFill>
              </a:rPr>
              <a:t>placed above</a:t>
            </a:r>
            <a:r>
              <a:rPr lang="en-US" sz="1800" dirty="0">
                <a:solidFill>
                  <a:schemeClr val="tx2"/>
                </a:solidFill>
              </a:rPr>
              <a:t> the last </a:t>
            </a:r>
            <a:r>
              <a:rPr lang="en-US" sz="1800" b="1" dirty="0">
                <a:solidFill>
                  <a:schemeClr val="tx2"/>
                </a:solidFill>
              </a:rPr>
              <a:t>argument the called function is expecting</a:t>
            </a:r>
          </a:p>
          <a:p>
            <a:pPr marL="0" indent="0">
              <a:lnSpc>
                <a:spcPct val="100000"/>
              </a:lnSpc>
              <a:buNone/>
            </a:pPr>
            <a:r>
              <a:rPr lang="en-US" sz="1800" b="1" dirty="0">
                <a:solidFill>
                  <a:schemeClr val="accent1"/>
                </a:solidFill>
              </a:rPr>
              <a:t>Approach</a:t>
            </a:r>
            <a:r>
              <a:rPr lang="en-US" sz="1800" dirty="0"/>
              <a:t>: </a:t>
            </a:r>
            <a:r>
              <a:rPr lang="en-US" sz="1800" dirty="0">
                <a:solidFill>
                  <a:srgbClr val="0070C0"/>
                </a:solidFill>
              </a:rPr>
              <a:t>Extend the stack frame </a:t>
            </a:r>
            <a:r>
              <a:rPr lang="en-US" sz="1800" dirty="0"/>
              <a:t>to include enough space for stack arguments function with the greatest </a:t>
            </a:r>
            <a:r>
              <a:rPr lang="en-US" sz="1800" dirty="0" err="1"/>
              <a:t>arg</a:t>
            </a:r>
            <a:r>
              <a:rPr lang="en-US" sz="1800" dirty="0"/>
              <a:t> count</a:t>
            </a:r>
          </a:p>
          <a:p>
            <a:pPr marL="457200" indent="-457200">
              <a:lnSpc>
                <a:spcPct val="100000"/>
              </a:lnSpc>
              <a:buFont typeface="+mj-lt"/>
              <a:buAutoNum type="arabicPeriod"/>
            </a:pPr>
            <a:r>
              <a:rPr lang="en-US" sz="1800" dirty="0">
                <a:solidFill>
                  <a:schemeClr val="accent5"/>
                </a:solidFill>
              </a:rPr>
              <a:t>Examine every function call in the body of a function </a:t>
            </a:r>
          </a:p>
          <a:p>
            <a:pPr marL="457200" indent="-457200">
              <a:lnSpc>
                <a:spcPct val="100000"/>
              </a:lnSpc>
              <a:buFont typeface="+mj-lt"/>
              <a:buAutoNum type="arabicPeriod"/>
            </a:pPr>
            <a:r>
              <a:rPr lang="en-US" sz="1800" dirty="0"/>
              <a:t>Find the function call with greatest </a:t>
            </a:r>
            <a:r>
              <a:rPr lang="en-US" sz="1800" dirty="0" err="1"/>
              <a:t>arg</a:t>
            </a:r>
            <a:r>
              <a:rPr lang="en-US" sz="1800" dirty="0"/>
              <a:t> count, Determines space needed for outgoing </a:t>
            </a:r>
            <a:r>
              <a:rPr lang="en-US" sz="1800" dirty="0" err="1"/>
              <a:t>args</a:t>
            </a:r>
            <a:r>
              <a:rPr lang="en-US" sz="1800" dirty="0"/>
              <a:t> </a:t>
            </a:r>
          </a:p>
          <a:p>
            <a:pPr marL="457200" indent="-457200">
              <a:buFont typeface="+mj-lt"/>
              <a:buAutoNum type="arabicPeriod"/>
            </a:pPr>
            <a:r>
              <a:rPr lang="en-US" sz="18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nsolas" panose="020B0609020204030204" pitchFamily="49" charset="0"/>
                  <a:cs typeface="Consolas" panose="020B0609020204030204" pitchFamily="49" charset="0"/>
                </a:rPr>
                <a:t>Outgoing </a:t>
              </a:r>
              <a:r>
                <a:rPr lang="en-US" sz="1400" b="1" dirty="0" err="1">
                  <a:solidFill>
                    <a:schemeClr val="accent5"/>
                  </a:solidFill>
                  <a:latin typeface="Consolas" panose="020B0609020204030204" pitchFamily="49" charset="0"/>
                  <a:cs typeface="Consolas" panose="020B0609020204030204" pitchFamily="49" charset="0"/>
                </a:rPr>
                <a:t>arg</a:t>
              </a:r>
              <a:r>
                <a:rPr lang="en-US" sz="1400" b="1" dirty="0">
                  <a:solidFill>
                    <a:schemeClr val="accent5"/>
                  </a:solidFill>
                  <a:latin typeface="Consolas" panose="020B0609020204030204" pitchFamily="49" charset="0"/>
                  <a:cs typeface="Consolas" panose="020B06090202040302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stack variables</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Preserved registers</a:t>
              </a:r>
            </a:p>
            <a:p>
              <a:r>
                <a:rPr lang="en-US" sz="1400" b="1" dirty="0">
                  <a:solidFill>
                    <a:schemeClr val="accent5"/>
                  </a:solidFill>
                  <a:latin typeface="Consolas" panose="020B0609020204030204" pitchFamily="49" charset="0"/>
                  <a:cs typeface="Consolas" panose="020B0609020204030204" pitchFamily="49" charset="0"/>
                </a:rPr>
                <a:t>local vars</a:t>
              </a:r>
              <a:endParaRPr lang="en-US" sz="1600" b="1" dirty="0">
                <a:latin typeface="Consolas" panose="020B0609020204030204" pitchFamily="49" charset="0"/>
                <a:cs typeface="Consolas" panose="020B06090202040302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 </a:t>
            </a:r>
            <a:r>
              <a:rPr lang="en-US" sz="1100" dirty="0">
                <a:solidFill>
                  <a:schemeClr val="bg1"/>
                </a:solidFill>
              </a:rPr>
              <a:t>(if needed)</a:t>
            </a:r>
            <a:endParaRPr lang="en-US" dirty="0">
              <a:solidFill>
                <a:schemeClr val="bg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6214" y="3577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258664" y="3663537"/>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24165" y="3802420"/>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320" y="32533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15263" cy="1384995"/>
            <a:chOff x="7718556" y="2559890"/>
            <a:chExt cx="1615263" cy="1384995"/>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370959" cy="68156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nsolas" panose="020B0609020204030204" pitchFamily="49" charset="0"/>
                  <a:cs typeface="Consolas" panose="020B0609020204030204" pitchFamily="49" charset="0"/>
                </a:rPr>
                <a:t>Outgoing </a:t>
              </a:r>
              <a:r>
                <a:rPr lang="en-US" sz="1400" b="1" dirty="0" err="1">
                  <a:solidFill>
                    <a:schemeClr val="accent5"/>
                  </a:solidFill>
                  <a:latin typeface="Consolas" panose="020B0609020204030204" pitchFamily="49" charset="0"/>
                  <a:cs typeface="Consolas" panose="020B0609020204030204" pitchFamily="49" charset="0"/>
                </a:rPr>
                <a:t>arg</a:t>
              </a:r>
              <a:r>
                <a:rPr lang="en-US" sz="1400" b="1" dirty="0">
                  <a:solidFill>
                    <a:schemeClr val="accent5"/>
                  </a:solidFill>
                  <a:latin typeface="Consolas" panose="020B0609020204030204" pitchFamily="49" charset="0"/>
                  <a:cs typeface="Consolas" panose="020B06090202040302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19816" y="189990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61" name="TextBox 60">
            <a:extLst>
              <a:ext uri="{FF2B5EF4-FFF2-40B4-BE49-F238E27FC236}">
                <a16:creationId xmlns:a16="http://schemas.microsoft.com/office/drawing/2014/main" id="{3ADABDE0-D87A-6945-960C-1903B3B25D6E}"/>
              </a:ext>
            </a:extLst>
          </p:cNvPr>
          <p:cNvSpPr txBox="1"/>
          <p:nvPr/>
        </p:nvSpPr>
        <p:spPr>
          <a:xfrm>
            <a:off x="11122167" y="1745382"/>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Preserved registers</a:t>
              </a:r>
            </a:p>
            <a:p>
              <a:r>
                <a:rPr lang="en-US" sz="1400" b="1" dirty="0">
                  <a:solidFill>
                    <a:schemeClr val="accent5"/>
                  </a:solidFill>
                  <a:latin typeface="Consolas" panose="020B0609020204030204" pitchFamily="49" charset="0"/>
                  <a:cs typeface="Consolas" panose="020B0609020204030204" pitchFamily="49" charset="0"/>
                </a:rPr>
                <a:t>local vars</a:t>
              </a:r>
              <a:endParaRPr lang="en-US" sz="1600" b="1" dirty="0">
                <a:latin typeface="Consolas" panose="020B0609020204030204" pitchFamily="49" charset="0"/>
                <a:cs typeface="Consolas" panose="020B06090202040302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2323863" y="2712731"/>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001306"/>
            <a:chOff x="2296173" y="3853448"/>
            <a:chExt cx="1387383" cy="2001306"/>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21028" cy="2001306"/>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10" name="Rounded Rectangle 9">
            <a:extLst>
              <a:ext uri="{FF2B5EF4-FFF2-40B4-BE49-F238E27FC236}">
                <a16:creationId xmlns:a16="http://schemas.microsoft.com/office/drawing/2014/main" id="{3E6CB128-373F-DCDC-7F32-54602E914B22}"/>
              </a:ext>
            </a:extLst>
          </p:cNvPr>
          <p:cNvSpPr/>
          <p:nvPr/>
        </p:nvSpPr>
        <p:spPr bwMode="auto">
          <a:xfrm>
            <a:off x="340235" y="715640"/>
            <a:ext cx="7174394"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4 + FP_OFF     // int </a:t>
            </a:r>
            <a:r>
              <a:rPr lang="en-US" dirty="0" err="1">
                <a:solidFill>
                  <a:schemeClr val="tx2"/>
                </a:solidFill>
                <a:latin typeface="Consolas" panose="020B0609020204030204" pitchFamily="49" charset="0"/>
                <a:cs typeface="Consolas" panose="020B0609020204030204" pitchFamily="49" charset="0"/>
              </a:rPr>
              <a:t>cnt</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PAD		// int a</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	// int b</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graphicFrame>
        <p:nvGraphicFramePr>
          <p:cNvPr id="3" name="Table 2">
            <a:extLst>
              <a:ext uri="{FF2B5EF4-FFF2-40B4-BE49-F238E27FC236}">
                <a16:creationId xmlns:a16="http://schemas.microsoft.com/office/drawing/2014/main" id="{1F80CC05-E1D7-CF98-AE10-7FBA07C2C2CC}"/>
              </a:ext>
            </a:extLst>
          </p:cNvPr>
          <p:cNvGraphicFramePr>
            <a:graphicFrameLocks/>
          </p:cNvGraphicFramePr>
          <p:nvPr/>
        </p:nvGraphicFramePr>
        <p:xfrm>
          <a:off x="589448" y="4707713"/>
          <a:ext cx="9794955" cy="1584960"/>
        </p:xfrm>
        <a:graphic>
          <a:graphicData uri="http://schemas.openxmlformats.org/drawingml/2006/table">
            <a:tbl>
              <a:tblPr firstRow="1">
                <a:tableStyleId>{FABFCF23-3B69-468F-B69F-88F6DE6A72F2}</a:tableStyleId>
              </a:tblPr>
              <a:tblGrid>
                <a:gridCol w="1377990">
                  <a:extLst>
                    <a:ext uri="{9D8B030D-6E8A-4147-A177-3AD203B41FA5}">
                      <a16:colId xmlns:a16="http://schemas.microsoft.com/office/drawing/2014/main" val="2146949649"/>
                    </a:ext>
                  </a:extLst>
                </a:gridCol>
                <a:gridCol w="1111633">
                  <a:extLst>
                    <a:ext uri="{9D8B030D-6E8A-4147-A177-3AD203B41FA5}">
                      <a16:colId xmlns:a16="http://schemas.microsoft.com/office/drawing/2014/main" val="1067220819"/>
                    </a:ext>
                  </a:extLst>
                </a:gridCol>
                <a:gridCol w="2248303">
                  <a:extLst>
                    <a:ext uri="{9D8B030D-6E8A-4147-A177-3AD203B41FA5}">
                      <a16:colId xmlns:a16="http://schemas.microsoft.com/office/drawing/2014/main" val="2822646746"/>
                    </a:ext>
                  </a:extLst>
                </a:gridCol>
                <a:gridCol w="2576223">
                  <a:extLst>
                    <a:ext uri="{9D8B030D-6E8A-4147-A177-3AD203B41FA5}">
                      <a16:colId xmlns:a16="http://schemas.microsoft.com/office/drawing/2014/main" val="2065921853"/>
                    </a:ext>
                  </a:extLst>
                </a:gridCol>
                <a:gridCol w="2480806">
                  <a:extLst>
                    <a:ext uri="{9D8B030D-6E8A-4147-A177-3AD203B41FA5}">
                      <a16:colId xmlns:a16="http://schemas.microsoft.com/office/drawing/2014/main" val="156893117"/>
                    </a:ext>
                  </a:extLst>
                </a:gridCol>
              </a:tblGrid>
              <a:tr h="285528">
                <a:tc>
                  <a:txBody>
                    <a:bodyPr/>
                    <a:lstStyle/>
                    <a:p>
                      <a:pPr algn="ctr"/>
                      <a:endParaRPr lang="en-US" sz="1600" dirty="0"/>
                    </a:p>
                    <a:p>
                      <a:pPr algn="ctr"/>
                      <a:r>
                        <a:rPr lang="en-US" sz="16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distance from </a:t>
                      </a:r>
                      <a:r>
                        <a:rPr lang="en-US" sz="1600" dirty="0" err="1"/>
                        <a:t>fp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600" b="0" i="0" dirty="0">
                          <a:solidFill>
                            <a:srgbClr val="0070C0"/>
                          </a:solidFill>
                          <a:latin typeface="Consolas" panose="020B0609020204030204" pitchFamily="49" charset="0"/>
                          <a:cs typeface="Consolas" panose="020B0609020204030204" pitchFamily="49" charset="0"/>
                        </a:rPr>
                        <a:t>int </a:t>
                      </a:r>
                      <a:r>
                        <a:rPr lang="en-US" sz="1600" b="0" i="0" dirty="0" err="1">
                          <a:solidFill>
                            <a:srgbClr val="0070C0"/>
                          </a:solidFill>
                          <a:latin typeface="Consolas" panose="020B0609020204030204" pitchFamily="49" charset="0"/>
                          <a:cs typeface="Consolas" panose="020B0609020204030204" pitchFamily="49" charset="0"/>
                        </a:rPr>
                        <a:t>cnt</a:t>
                      </a:r>
                      <a:endParaRPr lang="en-US" sz="16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9026146"/>
                  </a:ext>
                </a:extLst>
              </a:tr>
            </a:tbl>
          </a:graphicData>
        </a:graphic>
      </p:graphicFrame>
      <p:sp>
        <p:nvSpPr>
          <p:cNvPr id="4" name="TextBox 3">
            <a:extLst>
              <a:ext uri="{FF2B5EF4-FFF2-40B4-BE49-F238E27FC236}">
                <a16:creationId xmlns:a16="http://schemas.microsoft.com/office/drawing/2014/main" id="{96009F03-A270-3210-4408-FB8C37FBE73E}"/>
              </a:ext>
            </a:extLst>
          </p:cNvPr>
          <p:cNvSpPr txBox="1"/>
          <p:nvPr/>
        </p:nvSpPr>
        <p:spPr>
          <a:xfrm>
            <a:off x="2417626" y="4114840"/>
            <a:ext cx="4838184" cy="400110"/>
          </a:xfrm>
          <a:prstGeom prst="rect">
            <a:avLst/>
          </a:prstGeom>
          <a:solidFill>
            <a:schemeClr val="accent4">
              <a:lumMod val="20000"/>
              <a:lumOff val="80000"/>
            </a:schemeClr>
          </a:solidFill>
          <a:ln>
            <a:solidFill>
              <a:schemeClr val="accent1"/>
            </a:solidFill>
          </a:ln>
        </p:spPr>
        <p:txBody>
          <a:bodyPr wrap="none" rtlCol="0">
            <a:spAutoFit/>
          </a:bodyPr>
          <a:lstStyle/>
          <a:p>
            <a:r>
              <a:rPr lang="en-US" sz="2000" dirty="0">
                <a:solidFill>
                  <a:schemeClr val="accent6"/>
                </a:solidFill>
              </a:rPr>
              <a:t>r0 = </a:t>
            </a:r>
            <a:r>
              <a:rPr lang="en-US" sz="2000" dirty="0" err="1">
                <a:solidFill>
                  <a:schemeClr val="accent6"/>
                </a:solidFill>
              </a:rPr>
              <a:t>func</a:t>
            </a:r>
            <a:r>
              <a:rPr lang="en-US" sz="2000" dirty="0">
                <a:solidFill>
                  <a:schemeClr val="accent6"/>
                </a:solidFill>
              </a:rPr>
              <a:t>(r0, r1, r2, r3, OARG5, OARG6);</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16841" y="1057128"/>
            <a:ext cx="7762005" cy="2771407"/>
          </a:xfrm>
          <a:solidFill>
            <a:schemeClr val="accent4">
              <a:lumMod val="20000"/>
              <a:lumOff val="80000"/>
            </a:schemeClr>
          </a:solidFill>
          <a:ln>
            <a:solidFill>
              <a:schemeClr val="accent1"/>
            </a:solidFill>
          </a:ln>
        </p:spPr>
        <p:txBody>
          <a:bodyPr/>
          <a:lstStyle/>
          <a:p>
            <a:pPr>
              <a:lnSpc>
                <a:spcPct val="100000"/>
              </a:lnSpc>
            </a:pPr>
            <a:r>
              <a:rPr lang="en-US" sz="1800" dirty="0"/>
              <a:t>At function start and before the push{} the </a:t>
            </a:r>
            <a:r>
              <a:rPr lang="en-US" sz="1800" dirty="0" err="1">
                <a:solidFill>
                  <a:schemeClr val="accent5"/>
                </a:solidFill>
              </a:rPr>
              <a:t>sp</a:t>
            </a:r>
            <a:r>
              <a:rPr lang="en-US" sz="1800" dirty="0">
                <a:solidFill>
                  <a:schemeClr val="accent5"/>
                </a:solidFill>
              </a:rPr>
              <a:t> is at an 8-byte boundary</a:t>
            </a:r>
          </a:p>
          <a:p>
            <a:pPr>
              <a:lnSpc>
                <a:spcPct val="100000"/>
              </a:lnSpc>
            </a:pPr>
            <a:r>
              <a:rPr lang="en-US" sz="1800" b="1" dirty="0" err="1">
                <a:solidFill>
                  <a:schemeClr val="accent5"/>
                </a:solidFill>
              </a:rPr>
              <a:t>Args</a:t>
            </a:r>
            <a:r>
              <a:rPr lang="en-US" sz="1800" b="1" dirty="0">
                <a:solidFill>
                  <a:schemeClr val="accent5"/>
                </a:solidFill>
              </a:rPr>
              <a:t> are in the </a:t>
            </a:r>
            <a:r>
              <a:rPr lang="en-US" sz="1800" b="1" u="sng" dirty="0">
                <a:solidFill>
                  <a:schemeClr val="accent5"/>
                </a:solidFill>
              </a:rPr>
              <a:t>caller's stack frame </a:t>
            </a:r>
            <a:r>
              <a:rPr lang="en-US" sz="1800" b="1" dirty="0">
                <a:solidFill>
                  <a:schemeClr val="accent5"/>
                </a:solidFill>
              </a:rPr>
              <a:t>and </a:t>
            </a:r>
            <a:r>
              <a:rPr lang="en-US" sz="1800" b="1" dirty="0" err="1">
                <a:solidFill>
                  <a:schemeClr val="accent5"/>
                </a:solidFill>
              </a:rPr>
              <a:t>arg</a:t>
            </a:r>
            <a:r>
              <a:rPr lang="en-US" sz="1800" b="1" dirty="0">
                <a:solidFill>
                  <a:schemeClr val="accent5"/>
                </a:solidFill>
              </a:rPr>
              <a:t> 5 always starts at fp+4</a:t>
            </a:r>
          </a:p>
          <a:p>
            <a:pPr lvl="1"/>
            <a:r>
              <a:rPr lang="en-US" sz="1800" dirty="0"/>
              <a:t>Additional </a:t>
            </a:r>
            <a:r>
              <a:rPr lang="en-US" sz="1800" dirty="0" err="1"/>
              <a:t>args</a:t>
            </a:r>
            <a:r>
              <a:rPr lang="en-US" sz="1800" dirty="0"/>
              <a:t> are higher up the stack, with one “slot” every 4-bytes</a:t>
            </a:r>
          </a:p>
          <a:p>
            <a:endParaRPr lang="en-US" sz="2000" dirty="0"/>
          </a:p>
          <a:p>
            <a:pPr>
              <a:lnSpc>
                <a:spcPct val="100000"/>
              </a:lnSpc>
            </a:pPr>
            <a:r>
              <a:rPr lang="en-US" sz="1800" dirty="0"/>
              <a:t>This "algorithm" for finding </a:t>
            </a:r>
            <a:r>
              <a:rPr lang="en-US" sz="1800" dirty="0" err="1"/>
              <a:t>args</a:t>
            </a:r>
            <a:r>
              <a:rPr lang="en-US" sz="1800" dirty="0"/>
              <a:t> was designed to enable </a:t>
            </a:r>
            <a:r>
              <a:rPr lang="en-US" sz="1800" dirty="0">
                <a:solidFill>
                  <a:srgbClr val="7030A0"/>
                </a:solidFill>
              </a:rPr>
              <a:t>variable </a:t>
            </a:r>
            <a:r>
              <a:rPr lang="en-US" sz="1800" dirty="0" err="1">
                <a:solidFill>
                  <a:srgbClr val="7030A0"/>
                </a:solidFill>
              </a:rPr>
              <a:t>arg</a:t>
            </a:r>
            <a:r>
              <a:rPr lang="en-US" sz="1800" dirty="0">
                <a:solidFill>
                  <a:srgbClr val="7030A0"/>
                </a:solidFill>
              </a:rPr>
              <a:t> count functions</a:t>
            </a:r>
            <a:r>
              <a:rPr lang="en-US" sz="1800" dirty="0">
                <a:solidFill>
                  <a:srgbClr val="0070C0"/>
                </a:solidFill>
              </a:rPr>
              <a:t> </a:t>
            </a:r>
            <a:r>
              <a:rPr lang="en-US" sz="1800" dirty="0">
                <a:solidFill>
                  <a:srgbClr val="002060"/>
                </a:solidFill>
              </a:rPr>
              <a:t>like</a:t>
            </a:r>
            <a:r>
              <a:rPr lang="en-US" sz="1800" dirty="0">
                <a:solidFill>
                  <a:srgbClr val="0070C0"/>
                </a:solidFill>
              </a:rPr>
              <a:t> </a:t>
            </a:r>
            <a:r>
              <a:rPr lang="en-US" sz="1800" dirty="0" err="1">
                <a:solidFill>
                  <a:srgbClr val="0070C0"/>
                </a:solidFill>
              </a:rPr>
              <a:t>printf</a:t>
            </a:r>
            <a:r>
              <a:rPr lang="en-US" sz="1800" dirty="0">
                <a:solidFill>
                  <a:srgbClr val="0070C0"/>
                </a:solidFill>
              </a:rPr>
              <a:t>("conversion list", arg0, … </a:t>
            </a:r>
            <a:r>
              <a:rPr lang="en-US" sz="1800" dirty="0" err="1">
                <a:solidFill>
                  <a:srgbClr val="0070C0"/>
                </a:solidFill>
              </a:rPr>
              <a:t>argn</a:t>
            </a:r>
            <a:r>
              <a:rPr lang="en-US" sz="1800" dirty="0">
                <a:solidFill>
                  <a:srgbClr val="0070C0"/>
                </a:solidFill>
              </a:rPr>
              <a:t>);</a:t>
            </a:r>
          </a:p>
          <a:p>
            <a:pPr>
              <a:lnSpc>
                <a:spcPct val="100000"/>
              </a:lnSpc>
            </a:pPr>
            <a:r>
              <a:rPr lang="en-US" sz="1800" dirty="0">
                <a:solidFill>
                  <a:srgbClr val="0070C0"/>
                </a:solidFill>
              </a:rPr>
              <a:t>No limit to the number of </a:t>
            </a:r>
            <a:r>
              <a:rPr lang="en-US" sz="1800" dirty="0" err="1">
                <a:solidFill>
                  <a:srgbClr val="0070C0"/>
                </a:solidFill>
              </a:rPr>
              <a:t>args</a:t>
            </a:r>
            <a:r>
              <a:rPr lang="en-US" sz="1800" dirty="0">
                <a:solidFill>
                  <a:srgbClr val="0070C0"/>
                </a:solidFill>
              </a:rPr>
              <a:t> (except running out of stack space)</a:t>
            </a: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7008019" y="6237376"/>
            <a:ext cx="4869656"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r0 =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(r0, r1, r2, r3, r4, ARG5, ARG6);</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1042717" y="2251964"/>
            <a:ext cx="5886450"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ARGN,  </a:t>
            </a:r>
            <a:r>
              <a:rPr lang="en-US" dirty="0">
                <a:solidFill>
                  <a:srgbClr val="7030A0"/>
                </a:solidFill>
                <a:latin typeface="Consolas" panose="020B0609020204030204" pitchFamily="49" charset="0"/>
                <a:cs typeface="Consolas" panose="020B0609020204030204" pitchFamily="49" charset="0"/>
              </a:rPr>
              <a:t>(N-4)*4  // where n must be &gt; 4</a:t>
            </a:r>
          </a:p>
        </p:txBody>
      </p:sp>
      <p:sp>
        <p:nvSpPr>
          <p:cNvPr id="10" name="Rectangle 9">
            <a:extLst>
              <a:ext uri="{FF2B5EF4-FFF2-40B4-BE49-F238E27FC236}">
                <a16:creationId xmlns:a16="http://schemas.microsoft.com/office/drawing/2014/main" id="{ED0F6960-26D1-C677-67E1-628CA1B31C4A}"/>
              </a:ext>
            </a:extLst>
          </p:cNvPr>
          <p:cNvSpPr/>
          <p:nvPr/>
        </p:nvSpPr>
        <p:spPr>
          <a:xfrm>
            <a:off x="8194156" y="428731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11" name="TextBox 10">
            <a:extLst>
              <a:ext uri="{FF2B5EF4-FFF2-40B4-BE49-F238E27FC236}">
                <a16:creationId xmlns:a16="http://schemas.microsoft.com/office/drawing/2014/main" id="{6F1080E6-7ACD-4D64-A57D-6BE1446BB5FF}"/>
              </a:ext>
            </a:extLst>
          </p:cNvPr>
          <p:cNvSpPr txBox="1"/>
          <p:nvPr/>
        </p:nvSpPr>
        <p:spPr>
          <a:xfrm>
            <a:off x="11269868" y="5711606"/>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12" name="Left Arrow 11">
            <a:extLst>
              <a:ext uri="{FF2B5EF4-FFF2-40B4-BE49-F238E27FC236}">
                <a16:creationId xmlns:a16="http://schemas.microsoft.com/office/drawing/2014/main" id="{8032E41D-6495-FBC4-D556-A893D1FBF05C}"/>
              </a:ext>
            </a:extLst>
          </p:cNvPr>
          <p:cNvSpPr/>
          <p:nvPr/>
        </p:nvSpPr>
        <p:spPr>
          <a:xfrm>
            <a:off x="9610651" y="5734906"/>
            <a:ext cx="1659217" cy="1215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DE9E99-24E5-E348-5FA3-B85FE7A5801F}"/>
              </a:ext>
            </a:extLst>
          </p:cNvPr>
          <p:cNvSpPr/>
          <p:nvPr/>
        </p:nvSpPr>
        <p:spPr>
          <a:xfrm>
            <a:off x="8196262" y="396317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4" name="Rectangle 13">
            <a:extLst>
              <a:ext uri="{FF2B5EF4-FFF2-40B4-BE49-F238E27FC236}">
                <a16:creationId xmlns:a16="http://schemas.microsoft.com/office/drawing/2014/main" id="{409DCFCC-A932-57E8-8ADF-B4D10F9EAB20}"/>
              </a:ext>
            </a:extLst>
          </p:cNvPr>
          <p:cNvSpPr/>
          <p:nvPr/>
        </p:nvSpPr>
        <p:spPr>
          <a:xfrm>
            <a:off x="8194219" y="3648366"/>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sp>
        <p:nvSpPr>
          <p:cNvPr id="18" name="Rectangle 17">
            <a:extLst>
              <a:ext uri="{FF2B5EF4-FFF2-40B4-BE49-F238E27FC236}">
                <a16:creationId xmlns:a16="http://schemas.microsoft.com/office/drawing/2014/main" id="{57635914-F59F-4403-C3E1-9AB375630A13}"/>
              </a:ext>
            </a:extLst>
          </p:cNvPr>
          <p:cNvSpPr/>
          <p:nvPr/>
        </p:nvSpPr>
        <p:spPr>
          <a:xfrm>
            <a:off x="8178129" y="259809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9" name="Rectangle 18">
            <a:extLst>
              <a:ext uri="{FF2B5EF4-FFF2-40B4-BE49-F238E27FC236}">
                <a16:creationId xmlns:a16="http://schemas.microsoft.com/office/drawing/2014/main" id="{B68E7783-8B59-0BEC-6669-ABE7966BC0BC}"/>
              </a:ext>
            </a:extLst>
          </p:cNvPr>
          <p:cNvSpPr/>
          <p:nvPr/>
        </p:nvSpPr>
        <p:spPr>
          <a:xfrm>
            <a:off x="8178128" y="2918602"/>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Left Arrow 19">
            <a:extLst>
              <a:ext uri="{FF2B5EF4-FFF2-40B4-BE49-F238E27FC236}">
                <a16:creationId xmlns:a16="http://schemas.microsoft.com/office/drawing/2014/main" id="{FF6885C2-98C8-E75C-E7EA-FF708402D62C}"/>
              </a:ext>
            </a:extLst>
          </p:cNvPr>
          <p:cNvSpPr/>
          <p:nvPr/>
        </p:nvSpPr>
        <p:spPr>
          <a:xfrm>
            <a:off x="9613937" y="4791432"/>
            <a:ext cx="1659217" cy="1215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A1A750-339C-5A20-1D75-11B6964F085D}"/>
              </a:ext>
            </a:extLst>
          </p:cNvPr>
          <p:cNvSpPr/>
          <p:nvPr/>
        </p:nvSpPr>
        <p:spPr>
          <a:xfrm>
            <a:off x="8194157" y="3248840"/>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22" name="TextBox 21">
            <a:extLst>
              <a:ext uri="{FF2B5EF4-FFF2-40B4-BE49-F238E27FC236}">
                <a16:creationId xmlns:a16="http://schemas.microsoft.com/office/drawing/2014/main" id="{DAEC18B9-96D7-633E-21E8-EE63E2F6F1E8}"/>
              </a:ext>
            </a:extLst>
          </p:cNvPr>
          <p:cNvSpPr txBox="1"/>
          <p:nvPr/>
        </p:nvSpPr>
        <p:spPr>
          <a:xfrm>
            <a:off x="11269868" y="4603808"/>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26" name="Group 25">
            <a:extLst>
              <a:ext uri="{FF2B5EF4-FFF2-40B4-BE49-F238E27FC236}">
                <a16:creationId xmlns:a16="http://schemas.microsoft.com/office/drawing/2014/main" id="{D4C7FE8C-82D9-317F-8FB2-7A524BD6CA34}"/>
              </a:ext>
            </a:extLst>
          </p:cNvPr>
          <p:cNvGrpSpPr/>
          <p:nvPr/>
        </p:nvGrpSpPr>
        <p:grpSpPr>
          <a:xfrm>
            <a:off x="9610651" y="2700307"/>
            <a:ext cx="1242216" cy="1899090"/>
            <a:chOff x="2296173" y="3955664"/>
            <a:chExt cx="1242216" cy="1899090"/>
          </a:xfrm>
        </p:grpSpPr>
        <p:sp>
          <p:nvSpPr>
            <p:cNvPr id="27" name="TextBox 26">
              <a:extLst>
                <a:ext uri="{FF2B5EF4-FFF2-40B4-BE49-F238E27FC236}">
                  <a16:creationId xmlns:a16="http://schemas.microsoft.com/office/drawing/2014/main" id="{8C0D3F04-6859-A10E-FE75-578D5FF702F9}"/>
                </a:ext>
              </a:extLst>
            </p:cNvPr>
            <p:cNvSpPr txBox="1"/>
            <p:nvPr/>
          </p:nvSpPr>
          <p:spPr>
            <a:xfrm>
              <a:off x="2590168" y="4562502"/>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A8D992A-C66B-8BE3-8D6D-FA6C6E2932D8}"/>
                </a:ext>
              </a:extLst>
            </p:cNvPr>
            <p:cNvSpPr/>
            <p:nvPr/>
          </p:nvSpPr>
          <p:spPr>
            <a:xfrm rot="10800000" flipH="1">
              <a:off x="2296173" y="3955664"/>
              <a:ext cx="316340" cy="1899090"/>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9" name="Rectangle 28">
            <a:extLst>
              <a:ext uri="{FF2B5EF4-FFF2-40B4-BE49-F238E27FC236}">
                <a16:creationId xmlns:a16="http://schemas.microsoft.com/office/drawing/2014/main" id="{AA24C628-8A64-EECA-C81B-326E7DF6DE2C}"/>
              </a:ext>
            </a:extLst>
          </p:cNvPr>
          <p:cNvSpPr/>
          <p:nvPr/>
        </p:nvSpPr>
        <p:spPr>
          <a:xfrm>
            <a:off x="8167583" y="1606871"/>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0" name="Rectangle 29">
            <a:extLst>
              <a:ext uri="{FF2B5EF4-FFF2-40B4-BE49-F238E27FC236}">
                <a16:creationId xmlns:a16="http://schemas.microsoft.com/office/drawing/2014/main" id="{A71873B4-5BC3-91F6-1872-52127802076B}"/>
              </a:ext>
            </a:extLst>
          </p:cNvPr>
          <p:cNvSpPr/>
          <p:nvPr/>
        </p:nvSpPr>
        <p:spPr>
          <a:xfrm>
            <a:off x="8192114" y="460400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1" name="Rectangle 30">
            <a:extLst>
              <a:ext uri="{FF2B5EF4-FFF2-40B4-BE49-F238E27FC236}">
                <a16:creationId xmlns:a16="http://schemas.microsoft.com/office/drawing/2014/main" id="{88891B2B-7A15-E2D7-2969-6EB1BA20BBE0}"/>
              </a:ext>
            </a:extLst>
          </p:cNvPr>
          <p:cNvSpPr/>
          <p:nvPr/>
        </p:nvSpPr>
        <p:spPr>
          <a:xfrm>
            <a:off x="8192113" y="4924516"/>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5" name="Rectangle 34">
            <a:extLst>
              <a:ext uri="{FF2B5EF4-FFF2-40B4-BE49-F238E27FC236}">
                <a16:creationId xmlns:a16="http://schemas.microsoft.com/office/drawing/2014/main" id="{8BECDFFB-B4EF-5C73-2185-7260F0A1F1E1}"/>
              </a:ext>
            </a:extLst>
          </p:cNvPr>
          <p:cNvSpPr/>
          <p:nvPr/>
        </p:nvSpPr>
        <p:spPr>
          <a:xfrm>
            <a:off x="8192113" y="5544374"/>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37" name="Rectangle 36">
            <a:extLst>
              <a:ext uri="{FF2B5EF4-FFF2-40B4-BE49-F238E27FC236}">
                <a16:creationId xmlns:a16="http://schemas.microsoft.com/office/drawing/2014/main" id="{AF6A6ACC-5650-9C63-0B62-13C3682FAAB1}"/>
              </a:ext>
            </a:extLst>
          </p:cNvPr>
          <p:cNvSpPr/>
          <p:nvPr/>
        </p:nvSpPr>
        <p:spPr>
          <a:xfrm>
            <a:off x="8192114" y="5232287"/>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0" name="Straight Connector 59">
            <a:extLst>
              <a:ext uri="{FF2B5EF4-FFF2-40B4-BE49-F238E27FC236}">
                <a16:creationId xmlns:a16="http://schemas.microsoft.com/office/drawing/2014/main" id="{ABC4F441-01C6-9FF1-3EE8-5A725E47342D}"/>
              </a:ext>
            </a:extLst>
          </p:cNvPr>
          <p:cNvCxnSpPr>
            <a:cxnSpLocks/>
          </p:cNvCxnSpPr>
          <p:nvPr/>
        </p:nvCxnSpPr>
        <p:spPr>
          <a:xfrm>
            <a:off x="7175681" y="4599397"/>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1B38F5-D118-F59A-154A-069A2F964AE0}"/>
              </a:ext>
            </a:extLst>
          </p:cNvPr>
          <p:cNvCxnSpPr>
            <a:cxnSpLocks/>
          </p:cNvCxnSpPr>
          <p:nvPr/>
        </p:nvCxnSpPr>
        <p:spPr>
          <a:xfrm>
            <a:off x="7151151" y="5544374"/>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856159-3EFB-3953-F730-617C4ECF10D0}"/>
              </a:ext>
            </a:extLst>
          </p:cNvPr>
          <p:cNvCxnSpPr>
            <a:cxnSpLocks/>
          </p:cNvCxnSpPr>
          <p:nvPr/>
        </p:nvCxnSpPr>
        <p:spPr>
          <a:xfrm>
            <a:off x="7151151" y="58565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1FC1EA2-B519-83D1-7688-F3B608CE655E}"/>
              </a:ext>
            </a:extLst>
          </p:cNvPr>
          <p:cNvSpPr txBox="1"/>
          <p:nvPr/>
        </p:nvSpPr>
        <p:spPr>
          <a:xfrm>
            <a:off x="6488294" y="5363817"/>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fp-8</a:t>
            </a:r>
          </a:p>
        </p:txBody>
      </p:sp>
      <p:sp>
        <p:nvSpPr>
          <p:cNvPr id="76" name="TextBox 75">
            <a:extLst>
              <a:ext uri="{FF2B5EF4-FFF2-40B4-BE49-F238E27FC236}">
                <a16:creationId xmlns:a16="http://schemas.microsoft.com/office/drawing/2014/main" id="{17561129-BBE4-3EDD-501A-A5D060675617}"/>
              </a:ext>
            </a:extLst>
          </p:cNvPr>
          <p:cNvSpPr txBox="1"/>
          <p:nvPr/>
        </p:nvSpPr>
        <p:spPr>
          <a:xfrm>
            <a:off x="6376997" y="5662975"/>
            <a:ext cx="81785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fp-12</a:t>
            </a:r>
          </a:p>
        </p:txBody>
      </p:sp>
      <p:cxnSp>
        <p:nvCxnSpPr>
          <p:cNvPr id="77" name="Straight Connector 76">
            <a:extLst>
              <a:ext uri="{FF2B5EF4-FFF2-40B4-BE49-F238E27FC236}">
                <a16:creationId xmlns:a16="http://schemas.microsoft.com/office/drawing/2014/main" id="{C9499476-8E9C-964C-A612-7A12E4B1F936}"/>
              </a:ext>
            </a:extLst>
          </p:cNvPr>
          <p:cNvCxnSpPr>
            <a:cxnSpLocks/>
          </p:cNvCxnSpPr>
          <p:nvPr/>
        </p:nvCxnSpPr>
        <p:spPr>
          <a:xfrm>
            <a:off x="7204791" y="4275263"/>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9421CE6-9C84-B6F1-9BF7-FD27EDE33B4B}"/>
              </a:ext>
            </a:extLst>
          </p:cNvPr>
          <p:cNvSpPr txBox="1"/>
          <p:nvPr/>
        </p:nvSpPr>
        <p:spPr>
          <a:xfrm>
            <a:off x="6481431" y="4390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fp+4</a:t>
            </a:r>
          </a:p>
        </p:txBody>
      </p:sp>
      <p:sp>
        <p:nvSpPr>
          <p:cNvPr id="79" name="TextBox 78">
            <a:extLst>
              <a:ext uri="{FF2B5EF4-FFF2-40B4-BE49-F238E27FC236}">
                <a16:creationId xmlns:a16="http://schemas.microsoft.com/office/drawing/2014/main" id="{CEC3A00B-733E-D0BE-6F51-2084B903C894}"/>
              </a:ext>
            </a:extLst>
          </p:cNvPr>
          <p:cNvSpPr txBox="1"/>
          <p:nvPr/>
        </p:nvSpPr>
        <p:spPr>
          <a:xfrm>
            <a:off x="6537994" y="408260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fp+8</a:t>
            </a:r>
          </a:p>
        </p:txBody>
      </p:sp>
      <p:sp>
        <p:nvSpPr>
          <p:cNvPr id="80" name="TextBox 79">
            <a:extLst>
              <a:ext uri="{FF2B5EF4-FFF2-40B4-BE49-F238E27FC236}">
                <a16:creationId xmlns:a16="http://schemas.microsoft.com/office/drawing/2014/main" id="{FDB60DC5-720B-E0F5-783C-C9CF8D473038}"/>
              </a:ext>
            </a:extLst>
          </p:cNvPr>
          <p:cNvSpPr txBox="1"/>
          <p:nvPr/>
        </p:nvSpPr>
        <p:spPr>
          <a:xfrm>
            <a:off x="829439" y="4524116"/>
            <a:ext cx="5375567" cy="1015663"/>
          </a:xfrm>
          <a:prstGeom prst="rect">
            <a:avLst/>
          </a:prstGeom>
          <a:solidFill>
            <a:schemeClr val="accent4">
              <a:lumMod val="20000"/>
              <a:lumOff val="80000"/>
            </a:schemeClr>
          </a:solidFill>
          <a:ln w="28575">
            <a:solidFill>
              <a:srgbClr val="FF0000"/>
            </a:solidFill>
          </a:ln>
        </p:spPr>
        <p:txBody>
          <a:bodyPr wrap="square" rtlCol="0">
            <a:spAutoFit/>
          </a:bodyPr>
          <a:lstStyle/>
          <a:p>
            <a:pPr algn="ctr"/>
            <a:r>
              <a:rPr lang="en-US" sz="2000" b="1" dirty="0">
                <a:solidFill>
                  <a:srgbClr val="FF0000"/>
                </a:solidFill>
              </a:rPr>
              <a:t>Rule: </a:t>
            </a:r>
          </a:p>
          <a:p>
            <a:r>
              <a:rPr lang="en-US" sz="2000" b="1" dirty="0">
                <a:solidFill>
                  <a:srgbClr val="FF0000"/>
                </a:solidFill>
              </a:rPr>
              <a:t>Called functions </a:t>
            </a:r>
            <a:r>
              <a:rPr lang="en-US" sz="2000" dirty="0">
                <a:solidFill>
                  <a:schemeClr val="accent6"/>
                </a:solidFill>
              </a:rPr>
              <a:t>always access stack parameters using a</a:t>
            </a:r>
            <a:r>
              <a:rPr lang="en-US" sz="2000" b="1" dirty="0">
                <a:solidFill>
                  <a:srgbClr val="FF0000"/>
                </a:solidFill>
              </a:rPr>
              <a:t> positive offset to the </a:t>
            </a:r>
            <a:r>
              <a:rPr lang="en-US" sz="2000" b="1" dirty="0" err="1">
                <a:solidFill>
                  <a:srgbClr val="FF0000"/>
                </a:solidFill>
              </a:rPr>
              <a:t>fp</a:t>
            </a:r>
            <a:endParaRPr lang="en-US" sz="2000" b="1" dirty="0">
              <a:solidFill>
                <a:srgbClr val="FF0000"/>
              </a:solidFill>
            </a:endParaRPr>
          </a:p>
        </p:txBody>
      </p:sp>
      <p:grpSp>
        <p:nvGrpSpPr>
          <p:cNvPr id="6" name="Group 5">
            <a:extLst>
              <a:ext uri="{FF2B5EF4-FFF2-40B4-BE49-F238E27FC236}">
                <a16:creationId xmlns:a16="http://schemas.microsoft.com/office/drawing/2014/main" id="{D444FD89-03FA-A9DC-8FEE-515DFABDFDCC}"/>
              </a:ext>
            </a:extLst>
          </p:cNvPr>
          <p:cNvGrpSpPr/>
          <p:nvPr/>
        </p:nvGrpSpPr>
        <p:grpSpPr>
          <a:xfrm>
            <a:off x="9587503" y="4649886"/>
            <a:ext cx="1822290" cy="1179298"/>
            <a:chOff x="5803666" y="5128216"/>
            <a:chExt cx="1822290" cy="1179298"/>
          </a:xfrm>
        </p:grpSpPr>
        <p:sp>
          <p:nvSpPr>
            <p:cNvPr id="4" name="TextBox 3">
              <a:extLst>
                <a:ext uri="{FF2B5EF4-FFF2-40B4-BE49-F238E27FC236}">
                  <a16:creationId xmlns:a16="http://schemas.microsoft.com/office/drawing/2014/main" id="{3297EC83-C96F-29E0-9156-6627C8CAE2FD}"/>
                </a:ext>
              </a:extLst>
            </p:cNvPr>
            <p:cNvSpPr txBox="1"/>
            <p:nvPr/>
          </p:nvSpPr>
          <p:spPr>
            <a:xfrm>
              <a:off x="6199451" y="5510278"/>
              <a:ext cx="1426505" cy="52322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Called stack frame</a:t>
              </a:r>
              <a:endParaRPr lang="en-US" sz="1600" b="1" dirty="0">
                <a:latin typeface="Consolas" panose="020B0609020204030204" pitchFamily="49" charset="0"/>
                <a:cs typeface="Consolas" panose="020B0609020204030204" pitchFamily="49" charset="0"/>
              </a:endParaRPr>
            </a:p>
          </p:txBody>
        </p:sp>
        <p:sp>
          <p:nvSpPr>
            <p:cNvPr id="5" name="Right Brace 4">
              <a:extLst>
                <a:ext uri="{FF2B5EF4-FFF2-40B4-BE49-F238E27FC236}">
                  <a16:creationId xmlns:a16="http://schemas.microsoft.com/office/drawing/2014/main" id="{87B300AE-A7A9-D0E1-A4CB-AA1F01553BE9}"/>
                </a:ext>
              </a:extLst>
            </p:cNvPr>
            <p:cNvSpPr/>
            <p:nvPr/>
          </p:nvSpPr>
          <p:spPr>
            <a:xfrm rot="10800000" flipH="1">
              <a:off x="5803666" y="5128216"/>
              <a:ext cx="395785" cy="117929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32" grpId="0" animBg="1"/>
      <p:bldP spid="33" grpId="0"/>
      <p:bldP spid="34" grpId="0" animBg="1"/>
      <p:bldP spid="8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1938129" y="2932177"/>
            <a:ext cx="512776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r0 =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(r0, r1, r2, r3, r4, ARG5, ARG6);</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7" name="Rounded Rectangle 56">
            <a:extLst>
              <a:ext uri="{FF2B5EF4-FFF2-40B4-BE49-F238E27FC236}">
                <a16:creationId xmlns:a16="http://schemas.microsoft.com/office/drawing/2014/main" id="{47F6A401-363C-D825-E180-8B6B7D283F9E}"/>
              </a:ext>
            </a:extLst>
          </p:cNvPr>
          <p:cNvSpPr/>
          <p:nvPr/>
        </p:nvSpPr>
        <p:spPr bwMode="auto">
          <a:xfrm>
            <a:off x="2029441" y="748609"/>
            <a:ext cx="4342524"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4</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4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COUNT,     4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4 + COUNT</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ARG6,      8</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ARG5,      4</a:t>
            </a:r>
          </a:p>
        </p:txBody>
      </p:sp>
      <p:graphicFrame>
        <p:nvGraphicFramePr>
          <p:cNvPr id="75" name="Table 74">
            <a:extLst>
              <a:ext uri="{FF2B5EF4-FFF2-40B4-BE49-F238E27FC236}">
                <a16:creationId xmlns:a16="http://schemas.microsoft.com/office/drawing/2014/main" id="{9F9DF62E-603E-B853-D52F-7996B80384E0}"/>
              </a:ext>
            </a:extLst>
          </p:cNvPr>
          <p:cNvGraphicFramePr>
            <a:graphicFrameLocks/>
          </p:cNvGraphicFramePr>
          <p:nvPr/>
        </p:nvGraphicFramePr>
        <p:xfrm>
          <a:off x="989869" y="4652302"/>
          <a:ext cx="9794955" cy="1859280"/>
        </p:xfrm>
        <a:graphic>
          <a:graphicData uri="http://schemas.openxmlformats.org/drawingml/2006/table">
            <a:tbl>
              <a:tblPr firstRow="1">
                <a:tableStyleId>{FABFCF23-3B69-468F-B69F-88F6DE6A72F2}</a:tableStyleId>
              </a:tblPr>
              <a:tblGrid>
                <a:gridCol w="1377990">
                  <a:extLst>
                    <a:ext uri="{9D8B030D-6E8A-4147-A177-3AD203B41FA5}">
                      <a16:colId xmlns:a16="http://schemas.microsoft.com/office/drawing/2014/main" val="2146949649"/>
                    </a:ext>
                  </a:extLst>
                </a:gridCol>
                <a:gridCol w="1111633">
                  <a:extLst>
                    <a:ext uri="{9D8B030D-6E8A-4147-A177-3AD203B41FA5}">
                      <a16:colId xmlns:a16="http://schemas.microsoft.com/office/drawing/2014/main" val="1067220819"/>
                    </a:ext>
                  </a:extLst>
                </a:gridCol>
                <a:gridCol w="2248303">
                  <a:extLst>
                    <a:ext uri="{9D8B030D-6E8A-4147-A177-3AD203B41FA5}">
                      <a16:colId xmlns:a16="http://schemas.microsoft.com/office/drawing/2014/main" val="2822646746"/>
                    </a:ext>
                  </a:extLst>
                </a:gridCol>
                <a:gridCol w="2576223">
                  <a:extLst>
                    <a:ext uri="{9D8B030D-6E8A-4147-A177-3AD203B41FA5}">
                      <a16:colId xmlns:a16="http://schemas.microsoft.com/office/drawing/2014/main" val="2065921853"/>
                    </a:ext>
                  </a:extLst>
                </a:gridCol>
                <a:gridCol w="2480806">
                  <a:extLst>
                    <a:ext uri="{9D8B030D-6E8A-4147-A177-3AD203B41FA5}">
                      <a16:colId xmlns:a16="http://schemas.microsoft.com/office/drawing/2014/main" val="156893117"/>
                    </a:ext>
                  </a:extLst>
                </a:gridCol>
              </a:tblGrid>
              <a:tr h="285528">
                <a:tc>
                  <a:txBody>
                    <a:bodyPr/>
                    <a:lstStyle/>
                    <a:p>
                      <a:pPr algn="ctr"/>
                      <a:endParaRPr lang="en-US" sz="1600" dirty="0"/>
                    </a:p>
                    <a:p>
                      <a:pPr algn="ctr"/>
                      <a:r>
                        <a:rPr lang="en-US" sz="16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distance from </a:t>
                      </a:r>
                      <a:r>
                        <a:rPr lang="en-US" sz="1600" dirty="0" err="1"/>
                        <a:t>fp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9026146"/>
                  </a:ext>
                </a:extLst>
              </a:tr>
              <a:tr h="163158">
                <a:tc>
                  <a:txBody>
                    <a:bodyPr/>
                    <a:lstStyle/>
                    <a:p>
                      <a:pPr algn="l"/>
                      <a:r>
                        <a:rPr lang="en-US" sz="14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387561"/>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068445"/>
                  </a:ext>
                </a:extLst>
              </a:tr>
            </a:tbl>
          </a:graphicData>
        </a:graphic>
      </p:graphicFrame>
      <p:sp>
        <p:nvSpPr>
          <p:cNvPr id="6" name="Rectangle 5">
            <a:extLst>
              <a:ext uri="{FF2B5EF4-FFF2-40B4-BE49-F238E27FC236}">
                <a16:creationId xmlns:a16="http://schemas.microsoft.com/office/drawing/2014/main" id="{6BA856B0-E3BC-4C5C-855A-4E5CB42F30E1}"/>
              </a:ext>
            </a:extLst>
          </p:cNvPr>
          <p:cNvSpPr/>
          <p:nvPr/>
        </p:nvSpPr>
        <p:spPr>
          <a:xfrm>
            <a:off x="9820399" y="276585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8" name="TextBox 7">
            <a:extLst>
              <a:ext uri="{FF2B5EF4-FFF2-40B4-BE49-F238E27FC236}">
                <a16:creationId xmlns:a16="http://schemas.microsoft.com/office/drawing/2014/main" id="{3645E880-A431-4AD3-CFA7-5CCB42EAA09E}"/>
              </a:ext>
            </a:extLst>
          </p:cNvPr>
          <p:cNvSpPr txBox="1"/>
          <p:nvPr/>
        </p:nvSpPr>
        <p:spPr>
          <a:xfrm>
            <a:off x="11687949" y="4059801"/>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FA4D1CDB-79CA-2CC7-E90F-DBC889A38D08}"/>
              </a:ext>
            </a:extLst>
          </p:cNvPr>
          <p:cNvSpPr/>
          <p:nvPr/>
        </p:nvSpPr>
        <p:spPr>
          <a:xfrm>
            <a:off x="11236894" y="4228205"/>
            <a:ext cx="422637" cy="1296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BBBD9A-4D7D-127C-7439-86A1CC885E5D}"/>
              </a:ext>
            </a:extLst>
          </p:cNvPr>
          <p:cNvSpPr/>
          <p:nvPr/>
        </p:nvSpPr>
        <p:spPr>
          <a:xfrm>
            <a:off x="9822505" y="244172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6" name="Rectangle 15">
            <a:extLst>
              <a:ext uri="{FF2B5EF4-FFF2-40B4-BE49-F238E27FC236}">
                <a16:creationId xmlns:a16="http://schemas.microsoft.com/office/drawing/2014/main" id="{89FCABFB-516F-BABF-20F7-E72BCB731B32}"/>
              </a:ext>
            </a:extLst>
          </p:cNvPr>
          <p:cNvSpPr/>
          <p:nvPr/>
        </p:nvSpPr>
        <p:spPr>
          <a:xfrm>
            <a:off x="9820462" y="212691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sp>
        <p:nvSpPr>
          <p:cNvPr id="17" name="Rectangle 16">
            <a:extLst>
              <a:ext uri="{FF2B5EF4-FFF2-40B4-BE49-F238E27FC236}">
                <a16:creationId xmlns:a16="http://schemas.microsoft.com/office/drawing/2014/main" id="{B106DAEE-03AD-75AE-FC94-010803729E79}"/>
              </a:ext>
            </a:extLst>
          </p:cNvPr>
          <p:cNvSpPr/>
          <p:nvPr/>
        </p:nvSpPr>
        <p:spPr>
          <a:xfrm>
            <a:off x="9804372" y="10766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3" name="Rectangle 22">
            <a:extLst>
              <a:ext uri="{FF2B5EF4-FFF2-40B4-BE49-F238E27FC236}">
                <a16:creationId xmlns:a16="http://schemas.microsoft.com/office/drawing/2014/main" id="{465D16C6-1A24-BD64-0928-33BD294E86C0}"/>
              </a:ext>
            </a:extLst>
          </p:cNvPr>
          <p:cNvSpPr/>
          <p:nvPr/>
        </p:nvSpPr>
        <p:spPr>
          <a:xfrm>
            <a:off x="9804371" y="1397149"/>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4" name="Left Arrow 23">
            <a:extLst>
              <a:ext uri="{FF2B5EF4-FFF2-40B4-BE49-F238E27FC236}">
                <a16:creationId xmlns:a16="http://schemas.microsoft.com/office/drawing/2014/main" id="{3C70CE13-CE61-32CC-9351-D9BCB7832643}"/>
              </a:ext>
            </a:extLst>
          </p:cNvPr>
          <p:cNvSpPr/>
          <p:nvPr/>
        </p:nvSpPr>
        <p:spPr>
          <a:xfrm>
            <a:off x="11180330" y="328080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E8231A-46B3-F578-4F17-D9CAC294852B}"/>
              </a:ext>
            </a:extLst>
          </p:cNvPr>
          <p:cNvSpPr/>
          <p:nvPr/>
        </p:nvSpPr>
        <p:spPr>
          <a:xfrm>
            <a:off x="9820400" y="1727387"/>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36" name="TextBox 35">
            <a:extLst>
              <a:ext uri="{FF2B5EF4-FFF2-40B4-BE49-F238E27FC236}">
                <a16:creationId xmlns:a16="http://schemas.microsoft.com/office/drawing/2014/main" id="{65A66F2F-7FB2-1DD6-3673-1BB4AD9692C8}"/>
              </a:ext>
            </a:extLst>
          </p:cNvPr>
          <p:cNvSpPr txBox="1"/>
          <p:nvPr/>
        </p:nvSpPr>
        <p:spPr>
          <a:xfrm>
            <a:off x="11682681" y="3126289"/>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38" name="Group 37">
            <a:extLst>
              <a:ext uri="{FF2B5EF4-FFF2-40B4-BE49-F238E27FC236}">
                <a16:creationId xmlns:a16="http://schemas.microsoft.com/office/drawing/2014/main" id="{A6E16F85-BA34-398A-0387-82B4F9BCD7CE}"/>
              </a:ext>
            </a:extLst>
          </p:cNvPr>
          <p:cNvGrpSpPr/>
          <p:nvPr/>
        </p:nvGrpSpPr>
        <p:grpSpPr>
          <a:xfrm>
            <a:off x="8595433" y="3085328"/>
            <a:ext cx="1194396" cy="1249680"/>
            <a:chOff x="2852580" y="4815067"/>
            <a:chExt cx="1194396" cy="1249680"/>
          </a:xfrm>
        </p:grpSpPr>
        <p:sp>
          <p:nvSpPr>
            <p:cNvPr id="39" name="TextBox 38">
              <a:extLst>
                <a:ext uri="{FF2B5EF4-FFF2-40B4-BE49-F238E27FC236}">
                  <a16:creationId xmlns:a16="http://schemas.microsoft.com/office/drawing/2014/main" id="{E008234C-5211-93EC-B0C0-E20B667CA897}"/>
                </a:ext>
              </a:extLst>
            </p:cNvPr>
            <p:cNvSpPr txBox="1"/>
            <p:nvPr/>
          </p:nvSpPr>
          <p:spPr>
            <a:xfrm>
              <a:off x="2852580" y="5050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Called stack frame</a:t>
              </a:r>
              <a:endParaRPr lang="en-US" sz="1600" b="1" dirty="0">
                <a:latin typeface="Consolas" panose="020B0609020204030204" pitchFamily="49" charset="0"/>
                <a:cs typeface="Consolas" panose="020B0609020204030204" pitchFamily="49" charset="0"/>
              </a:endParaRPr>
            </a:p>
          </p:txBody>
        </p:sp>
        <p:sp>
          <p:nvSpPr>
            <p:cNvPr id="40" name="Right Brace 39">
              <a:extLst>
                <a:ext uri="{FF2B5EF4-FFF2-40B4-BE49-F238E27FC236}">
                  <a16:creationId xmlns:a16="http://schemas.microsoft.com/office/drawing/2014/main" id="{AFCF5763-A420-27C8-D4BE-6F041DB0198C}"/>
                </a:ext>
              </a:extLst>
            </p:cNvPr>
            <p:cNvSpPr/>
            <p:nvPr/>
          </p:nvSpPr>
          <p:spPr>
            <a:xfrm rot="10800000">
              <a:off x="3831884" y="4815067"/>
              <a:ext cx="215092" cy="1249680"/>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1" name="Rectangle 40">
            <a:extLst>
              <a:ext uri="{FF2B5EF4-FFF2-40B4-BE49-F238E27FC236}">
                <a16:creationId xmlns:a16="http://schemas.microsoft.com/office/drawing/2014/main" id="{B720E625-2AD8-B334-6084-39E8842C8002}"/>
              </a:ext>
            </a:extLst>
          </p:cNvPr>
          <p:cNvSpPr/>
          <p:nvPr/>
        </p:nvSpPr>
        <p:spPr>
          <a:xfrm>
            <a:off x="9793826" y="85418"/>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42" name="Rectangle 41">
            <a:extLst>
              <a:ext uri="{FF2B5EF4-FFF2-40B4-BE49-F238E27FC236}">
                <a16:creationId xmlns:a16="http://schemas.microsoft.com/office/drawing/2014/main" id="{A2D63FD1-E897-DB01-934B-F20FAC696971}"/>
              </a:ext>
            </a:extLst>
          </p:cNvPr>
          <p:cNvSpPr/>
          <p:nvPr/>
        </p:nvSpPr>
        <p:spPr>
          <a:xfrm>
            <a:off x="9818357" y="308255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3" name="Rectangle 42">
            <a:extLst>
              <a:ext uri="{FF2B5EF4-FFF2-40B4-BE49-F238E27FC236}">
                <a16:creationId xmlns:a16="http://schemas.microsoft.com/office/drawing/2014/main" id="{636F4FF6-A06B-6CEC-3F71-F908A31A2489}"/>
              </a:ext>
            </a:extLst>
          </p:cNvPr>
          <p:cNvSpPr/>
          <p:nvPr/>
        </p:nvSpPr>
        <p:spPr>
          <a:xfrm>
            <a:off x="9818356" y="3403063"/>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FEC8A06-7381-2B52-4A0F-549A6D50BD05}"/>
              </a:ext>
            </a:extLst>
          </p:cNvPr>
          <p:cNvSpPr/>
          <p:nvPr/>
        </p:nvSpPr>
        <p:spPr>
          <a:xfrm>
            <a:off x="9818356" y="4022921"/>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45" name="Rectangle 44">
            <a:extLst>
              <a:ext uri="{FF2B5EF4-FFF2-40B4-BE49-F238E27FC236}">
                <a16:creationId xmlns:a16="http://schemas.microsoft.com/office/drawing/2014/main" id="{7F7F4DCB-588D-0372-B0FF-A1F59C72794F}"/>
              </a:ext>
            </a:extLst>
          </p:cNvPr>
          <p:cNvSpPr/>
          <p:nvPr/>
        </p:nvSpPr>
        <p:spPr>
          <a:xfrm>
            <a:off x="9818357" y="3710834"/>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BA97FB70-09D9-B101-772F-969B062C08CC}"/>
              </a:ext>
            </a:extLst>
          </p:cNvPr>
          <p:cNvSpPr txBox="1"/>
          <p:nvPr/>
        </p:nvSpPr>
        <p:spPr>
          <a:xfrm>
            <a:off x="1690325" y="3458596"/>
            <a:ext cx="5375567" cy="1015663"/>
          </a:xfrm>
          <a:prstGeom prst="rect">
            <a:avLst/>
          </a:prstGeom>
          <a:solidFill>
            <a:schemeClr val="accent4">
              <a:lumMod val="20000"/>
              <a:lumOff val="80000"/>
            </a:schemeClr>
          </a:solidFill>
          <a:ln w="28575">
            <a:solidFill>
              <a:srgbClr val="FF0000"/>
            </a:solidFill>
          </a:ln>
        </p:spPr>
        <p:txBody>
          <a:bodyPr wrap="square" rtlCol="0">
            <a:spAutoFit/>
          </a:bodyPr>
          <a:lstStyle/>
          <a:p>
            <a:pPr algn="ctr"/>
            <a:r>
              <a:rPr lang="en-US" sz="2000" b="1" dirty="0">
                <a:solidFill>
                  <a:srgbClr val="FF0000"/>
                </a:solidFill>
              </a:rPr>
              <a:t>Rule: </a:t>
            </a:r>
          </a:p>
          <a:p>
            <a:r>
              <a:rPr lang="en-US" sz="2000" b="1" dirty="0">
                <a:solidFill>
                  <a:srgbClr val="FF0000"/>
                </a:solidFill>
              </a:rPr>
              <a:t>Called functions </a:t>
            </a:r>
            <a:r>
              <a:rPr lang="en-US" sz="2000" dirty="0">
                <a:solidFill>
                  <a:schemeClr val="accent6"/>
                </a:solidFill>
              </a:rPr>
              <a:t>always access stack parameters using a</a:t>
            </a:r>
            <a:r>
              <a:rPr lang="en-US" sz="2000" b="1" dirty="0">
                <a:solidFill>
                  <a:srgbClr val="FF0000"/>
                </a:solidFill>
              </a:rPr>
              <a:t> positive offset to the </a:t>
            </a:r>
            <a:r>
              <a:rPr lang="en-US" sz="2000" b="1" dirty="0" err="1">
                <a:solidFill>
                  <a:srgbClr val="FF0000"/>
                </a:solidFill>
              </a:rPr>
              <a:t>fp</a:t>
            </a:r>
            <a:endParaRPr lang="en-US" sz="2000" b="1" dirty="0">
              <a:solidFill>
                <a:srgbClr val="FF0000"/>
              </a:solidFill>
            </a:endParaRPr>
          </a:p>
        </p:txBody>
      </p:sp>
    </p:spTree>
    <p:extLst>
      <p:ext uri="{BB962C8B-B14F-4D97-AF65-F5344CB8AC3E}">
        <p14:creationId xmlns:p14="http://schemas.microsoft.com/office/powerpoint/2010/main" val="52769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53648</TotalTime>
  <Words>15361</Words>
  <Application>Microsoft Macintosh PowerPoint</Application>
  <PresentationFormat>Widescreen</PresentationFormat>
  <Paragraphs>3544</Paragraphs>
  <Slides>92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92</vt:i4>
      </vt:variant>
    </vt:vector>
  </HeadingPairs>
  <TitlesOfParts>
    <vt:vector size="104" baseType="lpstr">
      <vt:lpstr>ＭＳ Ｐゴシック</vt:lpstr>
      <vt:lpstr>Arial</vt:lpstr>
      <vt:lpstr>Arial Regular</vt:lpstr>
      <vt:lpstr>Calibri</vt:lpstr>
      <vt:lpstr>CMU Bright</vt:lpstr>
      <vt:lpstr>Consolas</vt:lpstr>
      <vt:lpstr>Courier</vt:lpstr>
      <vt:lpstr>Courier New</vt:lpstr>
      <vt:lpstr>Menlo</vt:lpstr>
      <vt:lpstr>Roboto Regular</vt:lpstr>
      <vt:lpstr>Source Sans Pro</vt:lpstr>
      <vt:lpstr>Theme1</vt:lpstr>
      <vt:lpstr>PowerPoint Presentation</vt:lpstr>
      <vt:lpstr>PowerPoint Presentation</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using ldr/str: array copy</vt:lpstr>
      <vt:lpstr>Base Register version</vt:lpstr>
      <vt:lpstr>Base Register + Register Offset Version</vt:lpstr>
      <vt:lpstr>Base Register + Register Offset With chars</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Stack Segment: Support of Functions</vt:lpstr>
      <vt:lpstr>Stack types</vt:lpstr>
      <vt:lpstr>Arm: Stack Operation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Calls</vt:lpstr>
      <vt:lpstr>Function Call Return</vt:lpstr>
      <vt:lpstr>Understanding bl and bx - 1</vt:lpstr>
      <vt:lpstr>Understanding bl and bx - 2</vt:lpstr>
      <vt:lpstr>Understanding bl and blx - 3</vt:lpstr>
      <vt:lpstr>Preserving and Restoring Registers on the stack - 1</vt:lpstr>
      <vt:lpstr>Preserving and Restoring Registers on the Stack - 2 </vt:lpstr>
      <vt:lpstr>push: Multiple Register Save to the stack</vt:lpstr>
      <vt:lpstr>pop: Multiple Register Restore from the stack</vt:lpstr>
      <vt:lpstr>Consequences of inconsistent push and pop operands</vt:lpstr>
      <vt:lpstr>Minimum Stack Frame (Arm Arch32 Procedure Call Standards)</vt:lpstr>
      <vt:lpstr>Minimum Stack Frame (Arm Arch32 Procedure Call Standards)</vt:lpstr>
      <vt:lpstr>How to set the FP – Minimum Activation Frame</vt:lpstr>
      <vt:lpstr>Using Minimal Stack Frames</vt:lpstr>
      <vt:lpstr>Using Minimal Stack Frames</vt:lpstr>
      <vt:lpstr>Using Minimal Stack Frames</vt:lpstr>
      <vt:lpstr>Using Minimal Stack Frames</vt:lpstr>
      <vt:lpstr>Using Minimal Stack Frames</vt:lpstr>
      <vt:lpstr>Using Minimal Stack Frames</vt:lpstr>
      <vt:lpstr>By following the saved fp, you can find each stack frame</vt:lpstr>
      <vt:lpstr>Registers: Requirements for Use </vt:lpstr>
      <vt:lpstr>Argument and Return Value Requirements</vt:lpstr>
      <vt:lpstr>Global Variable access </vt:lpstr>
      <vt:lpstr>Assembler Directives: Label Scope Control (Normal Labels only)</vt:lpstr>
      <vt:lpstr>Example calling fprintf()</vt:lpstr>
      <vt:lpstr>Preserved Registers: When to Use?</vt:lpstr>
      <vt:lpstr>Saving Preserved registers and setting FP</vt:lpstr>
      <vt:lpstr>Example: using preserved registers for local variables</vt:lpstr>
      <vt:lpstr>Putchar/getchar:  The while loop</vt:lpstr>
      <vt:lpstr>Accessing argv from Assembly (stderr version)</vt:lpstr>
      <vt:lpstr>Local Variables on the Stack</vt:lpstr>
      <vt:lpstr>Function Prologue: Allocating the Stack Frame</vt:lpstr>
      <vt:lpstr>Function Epilogue: Deallocating the Stack Frame</vt:lpstr>
      <vt:lpstr>Local Variables on the stack</vt:lpstr>
      <vt:lpstr>Accessing Stack Variables: Introduction</vt:lpstr>
      <vt:lpstr>Stack Frame Design – Local Variables</vt:lpstr>
      <vt:lpstr>Stack Variables: Padding</vt:lpstr>
      <vt:lpstr>Accessing Stack Variables, the hard way</vt:lpstr>
      <vt:lpstr>Best Practice: Use Assembler Generated offsets</vt:lpstr>
      <vt:lpstr>Initializing and Accessing Stack variables</vt:lpstr>
      <vt:lpstr>Frame Design Practice</vt:lpstr>
      <vt:lpstr>Working with Pointers on the stack</vt:lpstr>
      <vt:lpstr>Working with Pointers on the stack</vt:lpstr>
      <vt:lpstr>Passing More Than Four Arguments – At the point of Call</vt:lpstr>
      <vt:lpstr>Calling Function: Allocating Stack Parameter Space</vt:lpstr>
      <vt:lpstr>Calling Function: Pass ARG 5 and higher</vt:lpstr>
      <vt:lpstr>Called Function: Retrieving Args From the Stack</vt:lpstr>
      <vt:lpstr>Called Function: Retrieving Args From the Stack</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2620</cp:revision>
  <cp:lastPrinted>2024-05-15T06:03:17Z</cp:lastPrinted>
  <dcterms:created xsi:type="dcterms:W3CDTF">2018-10-05T16:35:28Z</dcterms:created>
  <dcterms:modified xsi:type="dcterms:W3CDTF">2024-05-23T17:23:44Z</dcterms:modified>
  <cp:category/>
</cp:coreProperties>
</file>