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48"/>
  </p:notesMasterIdLst>
  <p:handoutMasterIdLst>
    <p:handoutMasterId r:id="rId49"/>
  </p:handoutMasterIdLst>
  <p:sldIdLst>
    <p:sldId id="2727" r:id="rId2"/>
    <p:sldId id="3091" r:id="rId3"/>
    <p:sldId id="2823" r:id="rId4"/>
    <p:sldId id="3094" r:id="rId5"/>
    <p:sldId id="2415" r:id="rId6"/>
    <p:sldId id="3046" r:id="rId7"/>
    <p:sldId id="2407" r:id="rId8"/>
    <p:sldId id="2831" r:id="rId9"/>
    <p:sldId id="3096" r:id="rId10"/>
    <p:sldId id="3097" r:id="rId11"/>
    <p:sldId id="2703" r:id="rId12"/>
    <p:sldId id="3098" r:id="rId13"/>
    <p:sldId id="3089" r:id="rId14"/>
    <p:sldId id="3084" r:id="rId15"/>
    <p:sldId id="2739" r:id="rId16"/>
    <p:sldId id="2436" r:id="rId17"/>
    <p:sldId id="3099" r:id="rId18"/>
    <p:sldId id="2541" r:id="rId19"/>
    <p:sldId id="3100" r:id="rId20"/>
    <p:sldId id="2558" r:id="rId21"/>
    <p:sldId id="2559" r:id="rId22"/>
    <p:sldId id="1841" r:id="rId23"/>
    <p:sldId id="1901" r:id="rId24"/>
    <p:sldId id="1904" r:id="rId25"/>
    <p:sldId id="1929" r:id="rId26"/>
    <p:sldId id="2839" r:id="rId27"/>
    <p:sldId id="1930" r:id="rId28"/>
    <p:sldId id="2753" r:id="rId29"/>
    <p:sldId id="1903" r:id="rId30"/>
    <p:sldId id="1874" r:id="rId31"/>
    <p:sldId id="2754" r:id="rId32"/>
    <p:sldId id="1875" r:id="rId33"/>
    <p:sldId id="2834" r:id="rId34"/>
    <p:sldId id="2833" r:id="rId35"/>
    <p:sldId id="2836" r:id="rId36"/>
    <p:sldId id="1878" r:id="rId37"/>
    <p:sldId id="2755" r:id="rId38"/>
    <p:sldId id="2758" r:id="rId39"/>
    <p:sldId id="2835" r:id="rId40"/>
    <p:sldId id="2837" r:id="rId41"/>
    <p:sldId id="2762" r:id="rId42"/>
    <p:sldId id="2757" r:id="rId43"/>
    <p:sldId id="2756" r:id="rId44"/>
    <p:sldId id="2682" r:id="rId45"/>
    <p:sldId id="2759" r:id="rId46"/>
    <p:sldId id="276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F648F"/>
    <a:srgbClr val="F37440"/>
    <a:srgbClr val="F3753F"/>
    <a:srgbClr val="F3E9D5"/>
    <a:srgbClr val="738260"/>
    <a:srgbClr val="78896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7532"/>
  </p:normalViewPr>
  <p:slideViewPr>
    <p:cSldViewPr snapToGrid="0" snapToObjects="1">
      <p:cViewPr varScale="1">
        <p:scale>
          <a:sx n="125" d="100"/>
          <a:sy n="125" d="100"/>
        </p:scale>
        <p:origin x="1240" y="176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4/24/24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4/24/24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74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51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89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F590B191-2188-A174-D0A0-A643B9F0498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" t="10203" r="5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6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68" r:id="rId2"/>
    <p:sldLayoutId id="2147483769" r:id="rId3"/>
    <p:sldLayoutId id="2147483774" r:id="rId4"/>
    <p:sldLayoutId id="2147483794" r:id="rId5"/>
    <p:sldLayoutId id="2147483778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3.tiff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5319206" y="1492341"/>
            <a:ext cx="1771550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- 8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2.11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111A018-8D4C-9BDB-1379-58F94D245A3B}"/>
              </a:ext>
            </a:extLst>
          </p:cNvPr>
          <p:cNvSpPr txBox="1">
            <a:spLocks/>
          </p:cNvSpPr>
          <p:nvPr/>
        </p:nvSpPr>
        <p:spPr>
          <a:xfrm>
            <a:off x="9621520" y="6312860"/>
            <a:ext cx="2570480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Vax 11/780  1980</a:t>
            </a:r>
          </a:p>
        </p:txBody>
      </p:sp>
    </p:spTree>
    <p:extLst>
      <p:ext uri="{BB962C8B-B14F-4D97-AF65-F5344CB8AC3E}">
        <p14:creationId xmlns:p14="http://schemas.microsoft.com/office/powerpoint/2010/main" val="416175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6982" y="621430"/>
            <a:ext cx="11806103" cy="596296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2D array of chars  (where rows </a:t>
            </a:r>
            <a:r>
              <a:rPr lang="en-US" sz="2000" dirty="0">
                <a:solidFill>
                  <a:srgbClr val="2C895B"/>
                </a:solidFill>
              </a:rPr>
              <a:t>may include </a:t>
            </a:r>
            <a:r>
              <a:rPr lang="en-US" sz="2000" dirty="0">
                <a:solidFill>
                  <a:schemeClr val="accent1"/>
                </a:solidFill>
              </a:rPr>
              <a:t>strings)</a:t>
            </a:r>
            <a:endParaRPr lang="en-US" sz="2000" dirty="0"/>
          </a:p>
          <a:p>
            <a:r>
              <a:rPr lang="en-US" sz="2000" dirty="0"/>
              <a:t>Each row has </a:t>
            </a:r>
            <a:r>
              <a:rPr lang="en-US" sz="2000" dirty="0">
                <a:solidFill>
                  <a:schemeClr val="accent1"/>
                </a:solidFill>
              </a:rPr>
              <a:t>the same fixed number of memory allocated</a:t>
            </a:r>
            <a:endParaRPr lang="en-US" sz="2000" dirty="0"/>
          </a:p>
          <a:p>
            <a:r>
              <a:rPr lang="en-US" sz="2000" dirty="0"/>
              <a:t>All the rows are the same length regardless of the actual string length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The </a:t>
            </a:r>
            <a:r>
              <a:rPr lang="en-US" sz="2000" b="1" dirty="0">
                <a:solidFill>
                  <a:srgbClr val="FF0000"/>
                </a:solidFill>
              </a:rPr>
              <a:t>column size must be large enough for the longest string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[3][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= {"my", "two dimensional", "char array"};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39" y="155827"/>
            <a:ext cx="11188149" cy="468643"/>
          </a:xfrm>
        </p:spPr>
        <p:txBody>
          <a:bodyPr/>
          <a:lstStyle/>
          <a:p>
            <a:r>
              <a:rPr lang="en-US" dirty="0"/>
              <a:t>2D Array of Char (where elements may contain strings)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273A1-7D96-8149-BD8D-2D5CD7486374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F106A7F-745A-6D4F-A5A5-BD558E2877BD}"/>
              </a:ext>
            </a:extLst>
          </p:cNvPr>
          <p:cNvGraphicFramePr>
            <a:graphicFrameLocks noGrp="1"/>
          </p:cNvGraphicFramePr>
          <p:nvPr/>
        </p:nvGraphicFramePr>
        <p:xfrm>
          <a:off x="1375727" y="3428905"/>
          <a:ext cx="1057292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060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71675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419724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351696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661632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330487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83968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464695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382249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367259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19725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344773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769353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639639B8-AC1E-E44A-ABB4-9348D7A0C058}"/>
              </a:ext>
            </a:extLst>
          </p:cNvPr>
          <p:cNvGrpSpPr/>
          <p:nvPr/>
        </p:nvGrpSpPr>
        <p:grpSpPr>
          <a:xfrm>
            <a:off x="384821" y="3442898"/>
            <a:ext cx="1361897" cy="1098527"/>
            <a:chOff x="447766" y="3704798"/>
            <a:chExt cx="1361897" cy="109852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9FE95D-A863-5E40-A0E4-486BBBB0C88A}"/>
                </a:ext>
              </a:extLst>
            </p:cNvPr>
            <p:cNvSpPr txBox="1"/>
            <p:nvPr/>
          </p:nvSpPr>
          <p:spPr>
            <a:xfrm>
              <a:off x="447766" y="4433993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 err="1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</a:t>
              </a:r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97532F-6124-A343-A1CE-59A64CA27242}"/>
                </a:ext>
              </a:extLst>
            </p:cNvPr>
            <p:cNvSpPr txBox="1"/>
            <p:nvPr/>
          </p:nvSpPr>
          <p:spPr>
            <a:xfrm>
              <a:off x="447766" y="4088122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 err="1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</a:t>
              </a:r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38EA96-8E87-A743-A254-6205AB641549}"/>
                </a:ext>
              </a:extLst>
            </p:cNvPr>
            <p:cNvSpPr txBox="1"/>
            <p:nvPr/>
          </p:nvSpPr>
          <p:spPr>
            <a:xfrm>
              <a:off x="490671" y="3704798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 err="1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</a:t>
              </a:r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[2]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E1BD652-AD6D-BA3F-358A-2616C0ACD182}"/>
              </a:ext>
            </a:extLst>
          </p:cNvPr>
          <p:cNvGrpSpPr/>
          <p:nvPr/>
        </p:nvGrpSpPr>
        <p:grpSpPr>
          <a:xfrm>
            <a:off x="246366" y="2868297"/>
            <a:ext cx="11863819" cy="2285942"/>
            <a:chOff x="328181" y="3809070"/>
            <a:chExt cx="11863819" cy="228594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B4CF58-13FA-F832-5F02-67E4E67D6FFE}"/>
                </a:ext>
              </a:extLst>
            </p:cNvPr>
            <p:cNvSpPr txBox="1"/>
            <p:nvPr/>
          </p:nvSpPr>
          <p:spPr>
            <a:xfrm>
              <a:off x="357039" y="5350427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low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1AD9C0-77D9-9BF6-0239-CBC20987BCD0}"/>
                </a:ext>
              </a:extLst>
            </p:cNvPr>
            <p:cNvSpPr txBox="1"/>
            <p:nvPr/>
          </p:nvSpPr>
          <p:spPr>
            <a:xfrm>
              <a:off x="11173773" y="5448681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high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F86BFF-392D-FA71-5267-4F409DDCD489}"/>
                </a:ext>
              </a:extLst>
            </p:cNvPr>
            <p:cNvSpPr txBox="1"/>
            <p:nvPr/>
          </p:nvSpPr>
          <p:spPr>
            <a:xfrm>
              <a:off x="328181" y="3809070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high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6655F8C-3EE6-714E-D995-CF77FDA881A9}"/>
              </a:ext>
            </a:extLst>
          </p:cNvPr>
          <p:cNvSpPr/>
          <p:nvPr/>
        </p:nvSpPr>
        <p:spPr bwMode="auto">
          <a:xfrm>
            <a:off x="2285162" y="4607170"/>
            <a:ext cx="8353529" cy="1881498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ROWS 3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[ROWS][22] = { "my", "two dimensional", "char array"};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(*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)[22]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points at a row of 22 chars 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ROWS;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("%s\n", *(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15782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58405" y="597355"/>
            <a:ext cx="11919414" cy="570184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2D </a:t>
            </a:r>
            <a:r>
              <a:rPr lang="en-US" sz="2200" dirty="0">
                <a:solidFill>
                  <a:schemeClr val="accent1"/>
                </a:solidFill>
              </a:rPr>
              <a:t>char arrays </a:t>
            </a:r>
            <a:r>
              <a:rPr lang="en-US" sz="2200" dirty="0"/>
              <a:t>are an </a:t>
            </a:r>
            <a:r>
              <a:rPr lang="en-US" sz="2200" dirty="0">
                <a:solidFill>
                  <a:schemeClr val="accent1"/>
                </a:solidFill>
              </a:rPr>
              <a:t>inefficient way to store strings </a:t>
            </a:r>
            <a:r>
              <a:rPr lang="en-US" sz="2200" dirty="0"/>
              <a:t>(wastes memory) </a:t>
            </a:r>
            <a:r>
              <a:rPr lang="en-US" sz="2200" dirty="0">
                <a:solidFill>
                  <a:schemeClr val="accent1"/>
                </a:solidFill>
              </a:rPr>
              <a:t>unless</a:t>
            </a:r>
            <a:r>
              <a:rPr lang="en-US" sz="2200" dirty="0"/>
              <a:t> all the strings are similar lengths, so </a:t>
            </a:r>
            <a:r>
              <a:rPr lang="en-US" sz="2200" dirty="0">
                <a:solidFill>
                  <a:schemeClr val="accent1"/>
                </a:solidFill>
              </a:rPr>
              <a:t>2D char arrays </a:t>
            </a:r>
            <a:r>
              <a:rPr lang="en-US" sz="2200" i="1" dirty="0">
                <a:solidFill>
                  <a:schemeClr val="accent1"/>
                </a:solidFill>
              </a:rPr>
              <a:t>are rarely used </a:t>
            </a:r>
            <a:r>
              <a:rPr lang="en-US" sz="2200" dirty="0">
                <a:solidFill>
                  <a:schemeClr val="accent1"/>
                </a:solidFill>
              </a:rPr>
              <a:t>with string elements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An array of pointers </a:t>
            </a:r>
            <a:r>
              <a:rPr lang="en-US" sz="2200" dirty="0"/>
              <a:t>is </a:t>
            </a:r>
            <a:r>
              <a:rPr lang="en-US" sz="2200" dirty="0">
                <a:solidFill>
                  <a:schemeClr val="accent1"/>
                </a:solidFill>
              </a:rPr>
              <a:t>common for strings as </a:t>
            </a:r>
            <a:r>
              <a:rPr lang="en-US" sz="2200" i="1" dirty="0">
                <a:solidFill>
                  <a:schemeClr val="accent1"/>
                </a:solidFill>
              </a:rPr>
              <a:t>"rows" </a:t>
            </a:r>
            <a:r>
              <a:rPr lang="en-US" sz="2200" dirty="0">
                <a:solidFill>
                  <a:schemeClr val="accent1"/>
                </a:solidFill>
              </a:rPr>
              <a:t>can very in length</a:t>
            </a:r>
            <a:r>
              <a:rPr lang="en-US" sz="22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char *</a:t>
            </a:r>
            <a:r>
              <a:rPr lang="en-US" sz="2200" dirty="0" err="1"/>
              <a:t>aos</a:t>
            </a:r>
            <a:r>
              <a:rPr lang="en-US" sz="2200" dirty="0"/>
              <a:t>[3];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		</a:t>
            </a:r>
            <a:br>
              <a:rPr lang="en-US" sz="2200" dirty="0"/>
            </a:br>
            <a:r>
              <a:rPr lang="en-US" sz="2200" dirty="0"/>
              <a:t>	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aos</a:t>
            </a:r>
            <a:r>
              <a:rPr lang="en-US" sz="2200" dirty="0"/>
              <a:t> is an </a:t>
            </a:r>
            <a:r>
              <a:rPr lang="en-US" sz="2200" dirty="0">
                <a:solidFill>
                  <a:schemeClr val="accent3"/>
                </a:solidFill>
              </a:rPr>
              <a:t>array of pointers</a:t>
            </a:r>
            <a:r>
              <a:rPr lang="en-US" sz="2200" dirty="0"/>
              <a:t>; each pointer points at a</a:t>
            </a:r>
            <a:r>
              <a:rPr lang="en-US" sz="2200" dirty="0">
                <a:solidFill>
                  <a:srgbClr val="FF0000"/>
                </a:solidFill>
              </a:rPr>
              <a:t> character array (also a string here)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Not a 2D array</a:t>
            </a:r>
            <a:r>
              <a:rPr lang="en-US" sz="2400" dirty="0"/>
              <a:t>, but any char can be accessed as if it was in a 2D array of chars</a:t>
            </a:r>
          </a:p>
          <a:p>
            <a:pPr lvl="1"/>
            <a:r>
              <a:rPr lang="en-US" sz="2200" dirty="0"/>
              <a:t>When I was learning, this was the most confusing syntax aspects of 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25" y="128712"/>
            <a:ext cx="11188149" cy="468643"/>
          </a:xfrm>
        </p:spPr>
        <p:txBody>
          <a:bodyPr/>
          <a:lstStyle/>
          <a:p>
            <a:r>
              <a:rPr lang="en-US" dirty="0"/>
              <a:t>Array of Pointers to Strings (This is NOT a 2D array)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EDD4D-5AD0-1C4C-8A60-D9CAEB7C1F8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BA2DF-211F-1C4F-8BF4-9D8C08F2DBE6}"/>
              </a:ext>
            </a:extLst>
          </p:cNvPr>
          <p:cNvGraphicFramePr>
            <a:graphicFrameLocks noGrp="1"/>
          </p:cNvGraphicFramePr>
          <p:nvPr/>
        </p:nvGraphicFramePr>
        <p:xfrm>
          <a:off x="2483391" y="4287465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2CD370-B32C-3F44-8FD3-700AAE02EA75}"/>
              </a:ext>
            </a:extLst>
          </p:cNvPr>
          <p:cNvGraphicFramePr>
            <a:graphicFrameLocks noGrp="1"/>
          </p:cNvGraphicFramePr>
          <p:nvPr/>
        </p:nvGraphicFramePr>
        <p:xfrm>
          <a:off x="2483391" y="3429000"/>
          <a:ext cx="639671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33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55070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29959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8730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293361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672387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3BD824D-51F1-B04C-A0FB-A1DED6BF504A}"/>
              </a:ext>
            </a:extLst>
          </p:cNvPr>
          <p:cNvGraphicFramePr>
            <a:graphicFrameLocks noGrp="1"/>
          </p:cNvGraphicFramePr>
          <p:nvPr/>
        </p:nvGraphicFramePr>
        <p:xfrm>
          <a:off x="2483391" y="2513695"/>
          <a:ext cx="620996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49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2969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77287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527108578"/>
                    </a:ext>
                  </a:extLst>
                </a:gridCol>
                <a:gridCol w="67154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C1D751-7631-3D4E-AA33-2026F567C014}"/>
              </a:ext>
            </a:extLst>
          </p:cNvPr>
          <p:cNvGraphicFramePr>
            <a:graphicFrameLocks noGrp="1"/>
          </p:cNvGraphicFramePr>
          <p:nvPr/>
        </p:nvGraphicFramePr>
        <p:xfrm>
          <a:off x="1150306" y="2989593"/>
          <a:ext cx="54791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B45E00FA-2B2F-AD46-B839-E85925030218}"/>
              </a:ext>
            </a:extLst>
          </p:cNvPr>
          <p:cNvGrpSpPr/>
          <p:nvPr/>
        </p:nvGrpSpPr>
        <p:grpSpPr>
          <a:xfrm>
            <a:off x="1439444" y="2699115"/>
            <a:ext cx="1043947" cy="1773770"/>
            <a:chOff x="1439444" y="2699115"/>
            <a:chExt cx="1043947" cy="177377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389545C-A9FD-354D-9E9D-BAE8A278ADAA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439444" y="3915483"/>
              <a:ext cx="1043947" cy="5574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C0875AF-6F47-E549-B908-8AD1BB41975C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439444" y="3614352"/>
              <a:ext cx="1043947" cy="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B601B52-F740-4447-A870-73F7F040BAB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1439444" y="2699115"/>
              <a:ext cx="1043947" cy="5369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324470-5BF1-3C44-BB73-D5F9BA75E1D9}"/>
              </a:ext>
            </a:extLst>
          </p:cNvPr>
          <p:cNvGrpSpPr/>
          <p:nvPr/>
        </p:nvGrpSpPr>
        <p:grpSpPr>
          <a:xfrm>
            <a:off x="365138" y="2989593"/>
            <a:ext cx="821696" cy="1097237"/>
            <a:chOff x="200479" y="2805224"/>
            <a:chExt cx="821696" cy="10972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1DC7D0-40D2-4741-83AF-4F956CFB8530}"/>
                </a:ext>
              </a:extLst>
            </p:cNvPr>
            <p:cNvSpPr txBox="1"/>
            <p:nvPr/>
          </p:nvSpPr>
          <p:spPr>
            <a:xfrm>
              <a:off x="209132" y="2805224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1CB1D-6F7B-7646-B950-9BF4A0724985}"/>
                </a:ext>
              </a:extLst>
            </p:cNvPr>
            <p:cNvSpPr txBox="1"/>
            <p:nvPr/>
          </p:nvSpPr>
          <p:spPr>
            <a:xfrm>
              <a:off x="201459" y="317743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6D8CCC-FE38-F844-913B-5467D6F7587E}"/>
                </a:ext>
              </a:extLst>
            </p:cNvPr>
            <p:cNvSpPr txBox="1"/>
            <p:nvPr/>
          </p:nvSpPr>
          <p:spPr>
            <a:xfrm>
              <a:off x="200479" y="353312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A33018F-3314-9447-1CF2-6B7EB1B372AF}"/>
              </a:ext>
            </a:extLst>
          </p:cNvPr>
          <p:cNvGrpSpPr/>
          <p:nvPr/>
        </p:nvGrpSpPr>
        <p:grpSpPr>
          <a:xfrm>
            <a:off x="2024408" y="3889643"/>
            <a:ext cx="2851218" cy="385348"/>
            <a:chOff x="2024408" y="3889643"/>
            <a:chExt cx="2851218" cy="3853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3426D8-C80C-7E14-121D-95F27B6267F5}"/>
                </a:ext>
              </a:extLst>
            </p:cNvPr>
            <p:cNvSpPr txBox="1"/>
            <p:nvPr/>
          </p:nvSpPr>
          <p:spPr>
            <a:xfrm>
              <a:off x="2024408" y="3905659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[0][0]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30C953-1EC3-BFC4-26BC-A70DC2DA30A4}"/>
                </a:ext>
              </a:extLst>
            </p:cNvPr>
            <p:cNvSpPr txBox="1"/>
            <p:nvPr/>
          </p:nvSpPr>
          <p:spPr>
            <a:xfrm>
              <a:off x="3806102" y="3889643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[0][2]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242102-15C9-B328-65E2-566290C738BD}"/>
              </a:ext>
            </a:extLst>
          </p:cNvPr>
          <p:cNvGrpSpPr/>
          <p:nvPr/>
        </p:nvGrpSpPr>
        <p:grpSpPr>
          <a:xfrm>
            <a:off x="2032013" y="2821951"/>
            <a:ext cx="6994011" cy="400793"/>
            <a:chOff x="2032013" y="2821951"/>
            <a:chExt cx="6994011" cy="40079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DD64D21-6461-35B9-F721-E9E68AD3CA94}"/>
                </a:ext>
              </a:extLst>
            </p:cNvPr>
            <p:cNvSpPr txBox="1"/>
            <p:nvPr/>
          </p:nvSpPr>
          <p:spPr>
            <a:xfrm>
              <a:off x="2032013" y="2853412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[2][0]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075208-D729-9E5C-8CE2-D57556993D95}"/>
                </a:ext>
              </a:extLst>
            </p:cNvPr>
            <p:cNvSpPr txBox="1"/>
            <p:nvPr/>
          </p:nvSpPr>
          <p:spPr>
            <a:xfrm>
              <a:off x="7845380" y="2821951"/>
              <a:ext cx="1180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[2][11]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701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AEF07D-6BF8-5D8E-8EFA-4D77CBD08F4E}"/>
              </a:ext>
            </a:extLst>
          </p:cNvPr>
          <p:cNvSpPr/>
          <p:nvPr/>
        </p:nvSpPr>
        <p:spPr>
          <a:xfrm>
            <a:off x="3045454" y="3646628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115" name="Content Placeholder 114">
            <a:extLst>
              <a:ext uri="{FF2B5EF4-FFF2-40B4-BE49-F238E27FC236}">
                <a16:creationId xmlns:a16="http://schemas.microsoft.com/office/drawing/2014/main" id="{FCD35ED6-9D1A-F14B-8D5B-E3ED2DC49D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8992" y="508023"/>
            <a:ext cx="11139644" cy="239940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354012" indent="-342900">
              <a:lnSpc>
                <a:spcPct val="100000"/>
              </a:lnSpc>
            </a:pP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Arguments are passed to main() as a pointer to an array of pointers to char arrays (strings)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(**</a:t>
            </a:r>
            <a:r>
              <a:rPr lang="en-US" sz="18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1112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Conceptually: % *</a:t>
            </a:r>
            <a:r>
              <a:rPr lang="en-US" sz="18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 *</a:t>
            </a:r>
            <a:r>
              <a:rPr lang="en-US" sz="18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*</a:t>
            </a:r>
            <a:r>
              <a:rPr lang="en-US" sz="18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 ….</a:t>
            </a:r>
          </a:p>
          <a:p>
            <a:pPr marL="354012" indent="-342900">
              <a:lnSpc>
                <a:spcPct val="100000"/>
              </a:lnSpc>
            </a:pP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is the number of VALID elements (they point at something) </a:t>
            </a:r>
          </a:p>
          <a:p>
            <a:pPr marL="354012" indent="-342900">
              <a:lnSpc>
                <a:spcPct val="100000"/>
              </a:lnSpc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[0]) 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</a:t>
            </a:r>
            <a:r>
              <a:rPr lang="en-US" sz="1800" b="1" dirty="0">
                <a:solidFill>
                  <a:schemeClr val="tx2"/>
                </a:solidFill>
                <a:cs typeface="Courier New" panose="02070309020205020404" pitchFamily="49" charset="0"/>
              </a:rPr>
              <a:t>usually </a:t>
            </a:r>
            <a:r>
              <a:rPr lang="en-US" sz="1800" dirty="0">
                <a:cs typeface="Courier New" panose="02070309020205020404" pitchFamily="49" charset="0"/>
              </a:rPr>
              <a:t>is the </a:t>
            </a:r>
            <a:r>
              <a:rPr lang="en-US" sz="1800" dirty="0">
                <a:solidFill>
                  <a:srgbClr val="7030A0"/>
                </a:solidFill>
              </a:rPr>
              <a:t>name</a:t>
            </a:r>
            <a:r>
              <a:rPr lang="en-US" sz="1800" dirty="0"/>
              <a:t> of the executable file (% </a:t>
            </a:r>
            <a:r>
              <a:rPr lang="en-US" sz="1800" dirty="0">
                <a:solidFill>
                  <a:srgbClr val="7030A0"/>
                </a:solidFill>
              </a:rPr>
              <a:t>./vim </a:t>
            </a:r>
            <a:r>
              <a:rPr lang="en-US" sz="1800" dirty="0" err="1"/>
              <a:t>file.c</a:t>
            </a:r>
            <a:r>
              <a:rPr lang="en-US" sz="1800" dirty="0"/>
              <a:t>)</a:t>
            </a:r>
          </a:p>
          <a:p>
            <a:pPr marL="354012" indent="-342900">
              <a:lnSpc>
                <a:spcPct val="100000"/>
              </a:lnSpc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800" dirty="0"/>
              <a:t> always contains a NULL (0)  sentinel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(or **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0070C0"/>
                </a:solidFill>
              </a:rPr>
              <a:t>elements point at </a:t>
            </a:r>
            <a:r>
              <a:rPr lang="en-US" sz="1800" b="1" dirty="0">
                <a:solidFill>
                  <a:srgbClr val="0070C0"/>
                </a:solidFill>
              </a:rPr>
              <a:t>mutable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b="1" dirty="0">
                <a:solidFill>
                  <a:srgbClr val="0070C0"/>
                </a:solidFill>
              </a:rPr>
              <a:t>strings</a:t>
            </a:r>
            <a:r>
              <a:rPr lang="en-US" sz="1800" dirty="0">
                <a:solidFill>
                  <a:srgbClr val="0070C0"/>
                </a:solidFill>
              </a:rPr>
              <a:t>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913133-5933-E14E-B1BD-DC47C068875B}"/>
              </a:ext>
            </a:extLst>
          </p:cNvPr>
          <p:cNvSpPr txBox="1"/>
          <p:nvPr/>
        </p:nvSpPr>
        <p:spPr>
          <a:xfrm>
            <a:off x="2173489" y="433264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2838E-E9F6-7F41-8A41-140862B98FF9}"/>
              </a:ext>
            </a:extLst>
          </p:cNvPr>
          <p:cNvSpPr txBox="1"/>
          <p:nvPr/>
        </p:nvSpPr>
        <p:spPr>
          <a:xfrm>
            <a:off x="2176526" y="399110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7C928C-B33A-E748-ACFC-34C7FAB66B60}"/>
              </a:ext>
            </a:extLst>
          </p:cNvPr>
          <p:cNvSpPr/>
          <p:nvPr/>
        </p:nvSpPr>
        <p:spPr>
          <a:xfrm>
            <a:off x="3057166" y="399110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FCA512-89A2-6C4D-B3E4-7524EA6E4F16}"/>
              </a:ext>
            </a:extLst>
          </p:cNvPr>
          <p:cNvSpPr txBox="1"/>
          <p:nvPr/>
        </p:nvSpPr>
        <p:spPr>
          <a:xfrm>
            <a:off x="2152068" y="365465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51ADC5-CF25-7C4D-AA95-B20FBF8AB93C}"/>
              </a:ext>
            </a:extLst>
          </p:cNvPr>
          <p:cNvSpPr/>
          <p:nvPr/>
        </p:nvSpPr>
        <p:spPr>
          <a:xfrm>
            <a:off x="3056291" y="4346998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C6F7EE2-08ED-F94F-919E-EC106E8B6C8E}"/>
              </a:ext>
            </a:extLst>
          </p:cNvPr>
          <p:cNvSpPr txBox="1"/>
          <p:nvPr/>
        </p:nvSpPr>
        <p:spPr>
          <a:xfrm>
            <a:off x="2217758" y="6350246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D9301F-9683-FB46-8D49-FF5EFA9C7C49}"/>
              </a:ext>
            </a:extLst>
          </p:cNvPr>
          <p:cNvSpPr/>
          <p:nvPr/>
        </p:nvSpPr>
        <p:spPr>
          <a:xfrm>
            <a:off x="2896151" y="63450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9C6AE2-C34F-4641-9852-204119F9BDEA}"/>
              </a:ext>
            </a:extLst>
          </p:cNvPr>
          <p:cNvSpPr txBox="1"/>
          <p:nvPr/>
        </p:nvSpPr>
        <p:spPr>
          <a:xfrm>
            <a:off x="2217758" y="5888530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500BFF-DC5C-4049-B6C3-D6EF820D209E}"/>
              </a:ext>
            </a:extLst>
          </p:cNvPr>
          <p:cNvSpPr/>
          <p:nvPr/>
        </p:nvSpPr>
        <p:spPr>
          <a:xfrm>
            <a:off x="2896151" y="588331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95566-379C-8812-4B7A-84AAB90F5F7A}"/>
              </a:ext>
            </a:extLst>
          </p:cNvPr>
          <p:cNvSpPr txBox="1"/>
          <p:nvPr/>
        </p:nvSpPr>
        <p:spPr>
          <a:xfrm>
            <a:off x="7860975" y="4588326"/>
            <a:ext cx="168828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% ./csv 2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FF4B0-D656-DEB7-8E40-6CE642C7045E}"/>
              </a:ext>
            </a:extLst>
          </p:cNvPr>
          <p:cNvSpPr txBox="1"/>
          <p:nvPr/>
        </p:nvSpPr>
        <p:spPr>
          <a:xfrm>
            <a:off x="2146515" y="3326231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2185A9-B2C3-B30E-1CB9-697E8754667D}"/>
              </a:ext>
            </a:extLst>
          </p:cNvPr>
          <p:cNvSpPr/>
          <p:nvPr/>
        </p:nvSpPr>
        <p:spPr>
          <a:xfrm>
            <a:off x="3043024" y="3268290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878226-EC01-B134-B503-FEAEBCAE7458}"/>
              </a:ext>
            </a:extLst>
          </p:cNvPr>
          <p:cNvCxnSpPr>
            <a:cxnSpLocks/>
          </p:cNvCxnSpPr>
          <p:nvPr/>
        </p:nvCxnSpPr>
        <p:spPr>
          <a:xfrm flipV="1">
            <a:off x="3136388" y="4696360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467191-C8DA-70F9-F368-B4DCFF553B01}"/>
              </a:ext>
            </a:extLst>
          </p:cNvPr>
          <p:cNvCxnSpPr>
            <a:cxnSpLocks/>
          </p:cNvCxnSpPr>
          <p:nvPr/>
        </p:nvCxnSpPr>
        <p:spPr>
          <a:xfrm>
            <a:off x="3691615" y="4588326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01D81E-CE7C-5491-5344-B05549E5599B}"/>
              </a:ext>
            </a:extLst>
          </p:cNvPr>
          <p:cNvCxnSpPr>
            <a:cxnSpLocks/>
          </p:cNvCxnSpPr>
          <p:nvPr/>
        </p:nvCxnSpPr>
        <p:spPr>
          <a:xfrm>
            <a:off x="3513232" y="4183379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898EEE-3AED-5D23-0B6E-59FFE08611BD}"/>
              </a:ext>
            </a:extLst>
          </p:cNvPr>
          <p:cNvCxnSpPr>
            <a:cxnSpLocks/>
          </p:cNvCxnSpPr>
          <p:nvPr/>
        </p:nvCxnSpPr>
        <p:spPr>
          <a:xfrm>
            <a:off x="3513232" y="3832051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9D06AA9E-2D7E-2764-F685-522F19A6FEF3}"/>
              </a:ext>
            </a:extLst>
          </p:cNvPr>
          <p:cNvSpPr/>
          <p:nvPr/>
        </p:nvSpPr>
        <p:spPr>
          <a:xfrm>
            <a:off x="4325936" y="644785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699AAB-8683-697B-8F56-8795663D1904}"/>
              </a:ext>
            </a:extLst>
          </p:cNvPr>
          <p:cNvSpPr/>
          <p:nvPr/>
        </p:nvSpPr>
        <p:spPr>
          <a:xfrm>
            <a:off x="4692156" y="644785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24857-384E-1CC6-E22C-231DE4795D7E}"/>
              </a:ext>
            </a:extLst>
          </p:cNvPr>
          <p:cNvSpPr/>
          <p:nvPr/>
        </p:nvSpPr>
        <p:spPr>
          <a:xfrm>
            <a:off x="5080932" y="644477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D9B9D5-B0EA-EF55-D9DC-EAD2B47DDC0C}"/>
              </a:ext>
            </a:extLst>
          </p:cNvPr>
          <p:cNvSpPr/>
          <p:nvPr/>
        </p:nvSpPr>
        <p:spPr>
          <a:xfrm>
            <a:off x="5469708" y="644477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518172-BA40-19C3-C5A9-BCB293D85002}"/>
              </a:ext>
            </a:extLst>
          </p:cNvPr>
          <p:cNvSpPr/>
          <p:nvPr/>
        </p:nvSpPr>
        <p:spPr>
          <a:xfrm>
            <a:off x="5858484" y="644477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v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3001E2-F5D9-786B-E5BD-12F565573F8B}"/>
              </a:ext>
            </a:extLst>
          </p:cNvPr>
          <p:cNvSpPr/>
          <p:nvPr/>
        </p:nvSpPr>
        <p:spPr>
          <a:xfrm>
            <a:off x="6247260" y="644477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0924C8-9086-EE8D-7ED4-3ABD35D80E07}"/>
              </a:ext>
            </a:extLst>
          </p:cNvPr>
          <p:cNvSpPr/>
          <p:nvPr/>
        </p:nvSpPr>
        <p:spPr>
          <a:xfrm>
            <a:off x="4873416" y="5194060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B5011CF-32B2-78F8-BBB2-A9F33D76AD78}"/>
              </a:ext>
            </a:extLst>
          </p:cNvPr>
          <p:cNvSpPr/>
          <p:nvPr/>
        </p:nvSpPr>
        <p:spPr>
          <a:xfrm>
            <a:off x="5279079" y="518633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CAC63AC-AF3F-47D4-85DD-FB34A4B05496}"/>
              </a:ext>
            </a:extLst>
          </p:cNvPr>
          <p:cNvSpPr/>
          <p:nvPr/>
        </p:nvSpPr>
        <p:spPr>
          <a:xfrm>
            <a:off x="4968269" y="382540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061A6B-14B6-AB74-85EE-E391C5C07AD4}"/>
              </a:ext>
            </a:extLst>
          </p:cNvPr>
          <p:cNvSpPr/>
          <p:nvPr/>
        </p:nvSpPr>
        <p:spPr>
          <a:xfrm>
            <a:off x="5347482" y="382540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DC5B440-AC59-9BFF-7965-B2F28DFB70BC}"/>
              </a:ext>
            </a:extLst>
          </p:cNvPr>
          <p:cNvGrpSpPr/>
          <p:nvPr/>
        </p:nvGrpSpPr>
        <p:grpSpPr>
          <a:xfrm>
            <a:off x="4454222" y="5714583"/>
            <a:ext cx="3129700" cy="718533"/>
            <a:chOff x="2414564" y="5599725"/>
            <a:chExt cx="3129700" cy="718533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22DC8B-68FE-07D1-E2AC-5A1A8716B38A}"/>
                </a:ext>
              </a:extLst>
            </p:cNvPr>
            <p:cNvSpPr txBox="1"/>
            <p:nvPr/>
          </p:nvSpPr>
          <p:spPr>
            <a:xfrm>
              <a:off x="4093226" y="5599725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[0][5]</a:t>
              </a:r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D4A8FB3-9A77-FF28-072C-139CF96264E1}"/>
                </a:ext>
              </a:extLst>
            </p:cNvPr>
            <p:cNvSpPr txBox="1"/>
            <p:nvPr/>
          </p:nvSpPr>
          <p:spPr>
            <a:xfrm>
              <a:off x="2414564" y="5663965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EEDB628-14C9-8C99-7CB0-72C5040D0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7800" y="5969057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C77701E-3016-14F6-B91D-B66D919500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7259" y="5976851"/>
              <a:ext cx="353229" cy="321425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522EA81-FAFE-B99B-9FF6-0C5A80C7EAA5}"/>
              </a:ext>
            </a:extLst>
          </p:cNvPr>
          <p:cNvGrpSpPr/>
          <p:nvPr/>
        </p:nvGrpSpPr>
        <p:grpSpPr>
          <a:xfrm>
            <a:off x="5132965" y="3175678"/>
            <a:ext cx="1495552" cy="662087"/>
            <a:chOff x="2986450" y="3053874"/>
            <a:chExt cx="1495552" cy="66208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2261967-94B2-7B5C-25FA-91F808AB77F4}"/>
                </a:ext>
              </a:extLst>
            </p:cNvPr>
            <p:cNvSpPr txBox="1"/>
            <p:nvPr/>
          </p:nvSpPr>
          <p:spPr>
            <a:xfrm>
              <a:off x="3030964" y="3053874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</a:t>
              </a:r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CEB37DC-E3EF-7017-B50C-87A93B9E0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7A704DF-4070-52BC-DAC5-9FB13F4AEA96}"/>
              </a:ext>
            </a:extLst>
          </p:cNvPr>
          <p:cNvGrpSpPr/>
          <p:nvPr/>
        </p:nvGrpSpPr>
        <p:grpSpPr>
          <a:xfrm>
            <a:off x="5417675" y="4525204"/>
            <a:ext cx="1495552" cy="662087"/>
            <a:chOff x="3271160" y="4403400"/>
            <a:chExt cx="1495552" cy="66208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35EEC79-EFDE-D892-51FB-8D800142E61E}"/>
                </a:ext>
              </a:extLst>
            </p:cNvPr>
            <p:cNvSpPr txBox="1"/>
            <p:nvPr/>
          </p:nvSpPr>
          <p:spPr>
            <a:xfrm>
              <a:off x="3315674" y="4403400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</a:t>
              </a:r>
              <a:endParaRPr lang="en-US" dirty="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02C0850-10EE-D2D1-D58B-A64381750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440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uiExpand="1" build="p" animBg="1"/>
      <p:bldP spid="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412" y="86064"/>
            <a:ext cx="11139645" cy="425130"/>
          </a:xfrm>
        </p:spPr>
        <p:txBody>
          <a:bodyPr/>
          <a:lstStyle/>
          <a:p>
            <a:r>
              <a:rPr lang="en-US" dirty="0"/>
              <a:t>Printing </a:t>
            </a:r>
            <a:r>
              <a:rPr lang="en-US" dirty="0" err="1"/>
              <a:t>argv</a:t>
            </a:r>
            <a:r>
              <a:rPr lang="en-US" dirty="0"/>
              <a:t> char at a time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E42CF2B-D32F-7246-ABB2-48AD6F40D1BB}"/>
              </a:ext>
            </a:extLst>
          </p:cNvPr>
          <p:cNvSpPr/>
          <p:nvPr/>
        </p:nvSpPr>
        <p:spPr bwMode="auto">
          <a:xfrm>
            <a:off x="7324272" y="78394"/>
            <a:ext cx="4706129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(void)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shut up the compiler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while ((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!= NULL)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  while (*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'\0')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     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 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7F3F4A-464D-320E-636E-B804408D73C9}"/>
              </a:ext>
            </a:extLst>
          </p:cNvPr>
          <p:cNvSpPr/>
          <p:nvPr/>
        </p:nvSpPr>
        <p:spPr>
          <a:xfrm>
            <a:off x="1619218" y="1465889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577AA8-3A8D-6DD6-5BDD-C376FA8BEDCD}"/>
              </a:ext>
            </a:extLst>
          </p:cNvPr>
          <p:cNvSpPr txBox="1"/>
          <p:nvPr/>
        </p:nvSpPr>
        <p:spPr>
          <a:xfrm>
            <a:off x="747253" y="215190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968FFE-04DB-B9D4-574D-31D591C72843}"/>
              </a:ext>
            </a:extLst>
          </p:cNvPr>
          <p:cNvSpPr txBox="1"/>
          <p:nvPr/>
        </p:nvSpPr>
        <p:spPr>
          <a:xfrm>
            <a:off x="750290" y="181036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4D9221-FE69-1D04-9022-BA3834BE8185}"/>
              </a:ext>
            </a:extLst>
          </p:cNvPr>
          <p:cNvSpPr/>
          <p:nvPr/>
        </p:nvSpPr>
        <p:spPr>
          <a:xfrm>
            <a:off x="1630930" y="181036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C950FE-118F-655D-5B50-D27E373F1707}"/>
              </a:ext>
            </a:extLst>
          </p:cNvPr>
          <p:cNvSpPr txBox="1"/>
          <p:nvPr/>
        </p:nvSpPr>
        <p:spPr>
          <a:xfrm>
            <a:off x="725832" y="1473915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7A16C2-35B9-3BFE-3654-AE07B22A131E}"/>
              </a:ext>
            </a:extLst>
          </p:cNvPr>
          <p:cNvSpPr/>
          <p:nvPr/>
        </p:nvSpPr>
        <p:spPr>
          <a:xfrm>
            <a:off x="1630055" y="2166259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CE89A8-F5D4-DD3D-971D-6335953BB464}"/>
              </a:ext>
            </a:extLst>
          </p:cNvPr>
          <p:cNvSpPr txBox="1"/>
          <p:nvPr/>
        </p:nvSpPr>
        <p:spPr>
          <a:xfrm>
            <a:off x="253038" y="3735989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1FB26F-B275-4DB9-7F73-0614340073DD}"/>
              </a:ext>
            </a:extLst>
          </p:cNvPr>
          <p:cNvSpPr/>
          <p:nvPr/>
        </p:nvSpPr>
        <p:spPr>
          <a:xfrm>
            <a:off x="931431" y="373077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5612F5-B7A5-C27C-0128-087488B4EA86}"/>
              </a:ext>
            </a:extLst>
          </p:cNvPr>
          <p:cNvSpPr txBox="1"/>
          <p:nvPr/>
        </p:nvSpPr>
        <p:spPr>
          <a:xfrm>
            <a:off x="253038" y="3274273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33CA5C-FBBE-D7DD-FA5D-4C4D06063363}"/>
              </a:ext>
            </a:extLst>
          </p:cNvPr>
          <p:cNvSpPr/>
          <p:nvPr/>
        </p:nvSpPr>
        <p:spPr>
          <a:xfrm>
            <a:off x="931431" y="3269060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8579C1-D82F-148E-72E2-5A2CFBEFA400}"/>
              </a:ext>
            </a:extLst>
          </p:cNvPr>
          <p:cNvSpPr txBox="1"/>
          <p:nvPr/>
        </p:nvSpPr>
        <p:spPr>
          <a:xfrm>
            <a:off x="744126" y="5968996"/>
            <a:ext cx="168828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% ./csv 2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7D4160-66F4-AB49-2ECC-250C6045BBAA}"/>
              </a:ext>
            </a:extLst>
          </p:cNvPr>
          <p:cNvSpPr txBox="1"/>
          <p:nvPr/>
        </p:nvSpPr>
        <p:spPr>
          <a:xfrm>
            <a:off x="720279" y="114549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D19DAE-A7BA-32BD-7ADF-634CF2267B89}"/>
              </a:ext>
            </a:extLst>
          </p:cNvPr>
          <p:cNvSpPr/>
          <p:nvPr/>
        </p:nvSpPr>
        <p:spPr>
          <a:xfrm>
            <a:off x="1616788" y="1087551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07EC08-7C13-980A-55A2-0739C9B9F1C6}"/>
              </a:ext>
            </a:extLst>
          </p:cNvPr>
          <p:cNvCxnSpPr>
            <a:cxnSpLocks/>
          </p:cNvCxnSpPr>
          <p:nvPr/>
        </p:nvCxnSpPr>
        <p:spPr>
          <a:xfrm flipV="1">
            <a:off x="1131376" y="2512008"/>
            <a:ext cx="478448" cy="916992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0572B0-8F5B-9451-B41B-61CF8146605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115816" y="2384744"/>
            <a:ext cx="1149276" cy="351077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227F34-E320-5D40-E574-9D9150F08FBD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082724" y="2000561"/>
            <a:ext cx="1539220" cy="1931422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02AB14-77DB-12EA-9866-9735127A38FD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086996" y="1651312"/>
            <a:ext cx="2178903" cy="16572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69B44AE-CB61-030D-66BA-026A5A23747F}"/>
              </a:ext>
            </a:extLst>
          </p:cNvPr>
          <p:cNvSpPr/>
          <p:nvPr/>
        </p:nvSpPr>
        <p:spPr>
          <a:xfrm>
            <a:off x="3265092" y="572981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2C64E9-BB21-F22A-F96B-12BA5FAB73E1}"/>
              </a:ext>
            </a:extLst>
          </p:cNvPr>
          <p:cNvSpPr/>
          <p:nvPr/>
        </p:nvSpPr>
        <p:spPr>
          <a:xfrm>
            <a:off x="3631312" y="572981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4302D0-F788-7FF3-47CF-4611E24F91BF}"/>
              </a:ext>
            </a:extLst>
          </p:cNvPr>
          <p:cNvSpPr/>
          <p:nvPr/>
        </p:nvSpPr>
        <p:spPr>
          <a:xfrm>
            <a:off x="4020088" y="572673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07E682-DE2E-FF48-2F68-64090A6ED545}"/>
              </a:ext>
            </a:extLst>
          </p:cNvPr>
          <p:cNvSpPr/>
          <p:nvPr/>
        </p:nvSpPr>
        <p:spPr>
          <a:xfrm>
            <a:off x="4408864" y="572673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229652-402B-4AA6-DAEE-7EE3FDA6AB77}"/>
              </a:ext>
            </a:extLst>
          </p:cNvPr>
          <p:cNvSpPr/>
          <p:nvPr/>
        </p:nvSpPr>
        <p:spPr>
          <a:xfrm>
            <a:off x="4797640" y="572673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v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E0170A-54A0-B6B6-962F-A13FC753282C}"/>
              </a:ext>
            </a:extLst>
          </p:cNvPr>
          <p:cNvSpPr/>
          <p:nvPr/>
        </p:nvSpPr>
        <p:spPr>
          <a:xfrm>
            <a:off x="5186416" y="572673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5BDD0E-034F-8328-0865-54A3974C4A97}"/>
              </a:ext>
            </a:extLst>
          </p:cNvPr>
          <p:cNvSpPr/>
          <p:nvPr/>
        </p:nvSpPr>
        <p:spPr>
          <a:xfrm>
            <a:off x="3621944" y="376628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C2E404B-5CA6-FA12-7E1D-8B4CA4C4A1C6}"/>
              </a:ext>
            </a:extLst>
          </p:cNvPr>
          <p:cNvSpPr/>
          <p:nvPr/>
        </p:nvSpPr>
        <p:spPr>
          <a:xfrm>
            <a:off x="4027607" y="375856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1D2CDA-E530-5C84-37B1-5222F7E46A1E}"/>
              </a:ext>
            </a:extLst>
          </p:cNvPr>
          <p:cNvSpPr/>
          <p:nvPr/>
        </p:nvSpPr>
        <p:spPr>
          <a:xfrm>
            <a:off x="4265899" y="1651340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D129774-5CB2-3892-2225-E3A381D53797}"/>
              </a:ext>
            </a:extLst>
          </p:cNvPr>
          <p:cNvSpPr/>
          <p:nvPr/>
        </p:nvSpPr>
        <p:spPr>
          <a:xfrm>
            <a:off x="4645112" y="1651340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F8CB131-C29B-ABD4-A39F-ECA1D4E507EB}"/>
              </a:ext>
            </a:extLst>
          </p:cNvPr>
          <p:cNvGrpSpPr/>
          <p:nvPr/>
        </p:nvGrpSpPr>
        <p:grpSpPr>
          <a:xfrm>
            <a:off x="4456528" y="542092"/>
            <a:ext cx="2515805" cy="1109248"/>
            <a:chOff x="3736249" y="2601027"/>
            <a:chExt cx="2515805" cy="11092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57A240B-F81D-6189-9963-B5C5923F3491}"/>
                </a:ext>
              </a:extLst>
            </p:cNvPr>
            <p:cNvSpPr txBox="1"/>
            <p:nvPr/>
          </p:nvSpPr>
          <p:spPr>
            <a:xfrm>
              <a:off x="3787918" y="2601027"/>
              <a:ext cx="24641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**(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</a:p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*(*(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 + 0)</a:t>
              </a:r>
              <a:endParaRPr lang="en-US" dirty="0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3109A5C-5DD8-19FD-D9DB-24AC6DBF21F4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 flipH="1">
              <a:off x="3736249" y="3146486"/>
              <a:ext cx="51669" cy="56378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9B372F3-F8AA-BFA9-69FF-B6DCE4A704B9}"/>
              </a:ext>
            </a:extLst>
          </p:cNvPr>
          <p:cNvGrpSpPr/>
          <p:nvPr/>
        </p:nvGrpSpPr>
        <p:grpSpPr>
          <a:xfrm>
            <a:off x="4256344" y="3169157"/>
            <a:ext cx="2915980" cy="577166"/>
            <a:chOff x="3323193" y="4626341"/>
            <a:chExt cx="2915980" cy="577166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B533AC0-2655-AE2B-6803-F31FB33F849C}"/>
                </a:ext>
              </a:extLst>
            </p:cNvPr>
            <p:cNvSpPr txBox="1"/>
            <p:nvPr/>
          </p:nvSpPr>
          <p:spPr>
            <a:xfrm>
              <a:off x="3775037" y="4626341"/>
              <a:ext cx="2464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 + 1)</a:t>
              </a:r>
              <a:endParaRPr lang="en-US" dirty="0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D4CAA1A1-AA5D-30EF-D1A0-E905807132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3193" y="4994820"/>
              <a:ext cx="541296" cy="208687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499CFAA-EAF2-ADF9-4D7B-142611857FB9}"/>
              </a:ext>
            </a:extLst>
          </p:cNvPr>
          <p:cNvGrpSpPr/>
          <p:nvPr/>
        </p:nvGrpSpPr>
        <p:grpSpPr>
          <a:xfrm>
            <a:off x="3487789" y="4506566"/>
            <a:ext cx="5346248" cy="1221121"/>
            <a:chOff x="2903861" y="2755809"/>
            <a:chExt cx="5346248" cy="122112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029D88C-D0CA-4C43-4C55-53DF7E59499D}"/>
                </a:ext>
              </a:extLst>
            </p:cNvPr>
            <p:cNvSpPr txBox="1"/>
            <p:nvPr/>
          </p:nvSpPr>
          <p:spPr>
            <a:xfrm>
              <a:off x="5671969" y="3299901"/>
              <a:ext cx="2578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+ 5)</a:t>
              </a:r>
            </a:p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*(*(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+ 0) + 5)</a:t>
              </a:r>
              <a:endParaRPr 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46551BC-F28B-275E-E0DE-5A5CDBB4A63F}"/>
                </a:ext>
              </a:extLst>
            </p:cNvPr>
            <p:cNvSpPr txBox="1"/>
            <p:nvPr/>
          </p:nvSpPr>
          <p:spPr>
            <a:xfrm>
              <a:off x="3172272" y="2755809"/>
              <a:ext cx="24641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endPara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*(*(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+ 0) + 0)</a:t>
              </a:r>
              <a:endParaRPr lang="en-US" dirty="0"/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DF3EF8E-1B49-A09E-B34F-16308E107B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3861" y="3457568"/>
              <a:ext cx="263607" cy="488664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EC677C5A-79FD-2C6C-58C8-4092ECD2AA6A}"/>
                </a:ext>
              </a:extLst>
            </p:cNvPr>
            <p:cNvCxnSpPr>
              <a:cxnSpLocks/>
              <a:stCxn id="90" idx="1"/>
            </p:cNvCxnSpPr>
            <p:nvPr/>
          </p:nvCxnSpPr>
          <p:spPr>
            <a:xfrm flipH="1">
              <a:off x="4854261" y="3623067"/>
              <a:ext cx="817708" cy="353863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8E3145D-F81C-ACBC-2C0C-5FA4698F356D}"/>
              </a:ext>
            </a:extLst>
          </p:cNvPr>
          <p:cNvGrpSpPr/>
          <p:nvPr/>
        </p:nvGrpSpPr>
        <p:grpSpPr>
          <a:xfrm>
            <a:off x="3791761" y="2239700"/>
            <a:ext cx="2464136" cy="1526586"/>
            <a:chOff x="3966475" y="3024974"/>
            <a:chExt cx="2464136" cy="152658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72D9B4D-CBAB-6BBB-3D03-E946187D615E}"/>
                </a:ext>
              </a:extLst>
            </p:cNvPr>
            <p:cNvSpPr txBox="1"/>
            <p:nvPr/>
          </p:nvSpPr>
          <p:spPr>
            <a:xfrm>
              <a:off x="3966475" y="3024974"/>
              <a:ext cx="24641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**(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</a:t>
              </a:r>
            </a:p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*(*(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 + 0)</a:t>
              </a:r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FCA0E7F-7895-E4B1-4564-8A0EF2A56660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3987287" y="3641590"/>
              <a:ext cx="825028" cy="90997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99F87C64-1929-5A59-773F-D9E415F0C231}"/>
              </a:ext>
            </a:extLst>
          </p:cNvPr>
          <p:cNvSpPr txBox="1"/>
          <p:nvPr/>
        </p:nvSpPr>
        <p:spPr>
          <a:xfrm rot="4135722">
            <a:off x="1639473" y="4172546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8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endParaRPr lang="en-US" sz="18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+ 0)</a:t>
            </a:r>
            <a:endParaRPr lang="en-US" sz="18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F4A70E9-9B7C-8A0B-0EFC-9919AAB4087F}"/>
              </a:ext>
            </a:extLst>
          </p:cNvPr>
          <p:cNvSpPr txBox="1"/>
          <p:nvPr/>
        </p:nvSpPr>
        <p:spPr>
          <a:xfrm rot="2882972">
            <a:off x="2376589" y="282942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+ 1)</a:t>
            </a:r>
            <a:endParaRPr lang="en-US" sz="18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8A67F22-1560-6C87-B855-991DC2066A5B}"/>
              </a:ext>
            </a:extLst>
          </p:cNvPr>
          <p:cNvSpPr txBox="1"/>
          <p:nvPr/>
        </p:nvSpPr>
        <p:spPr>
          <a:xfrm rot="296726">
            <a:off x="2615944" y="134515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+ 1)</a:t>
            </a:r>
            <a:endParaRPr lang="en-US" sz="18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25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8AB38BD-EF36-D043-A91C-3CFABFD693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0831" y="705013"/>
            <a:ext cx="11799737" cy="592431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7030A0"/>
                </a:solidFill>
              </a:rPr>
              <a:t>mess4</a:t>
            </a:r>
            <a:r>
              <a:rPr lang="en-US" sz="2200" dirty="0">
                <a:solidFill>
                  <a:schemeClr val="tx2"/>
                </a:solidFill>
              </a:rPr>
              <a:t> is an </a:t>
            </a:r>
            <a:r>
              <a:rPr lang="en-US" sz="2200" dirty="0">
                <a:solidFill>
                  <a:schemeClr val="accent1"/>
                </a:solidFill>
              </a:rPr>
              <a:t>array of pointers </a:t>
            </a:r>
            <a:r>
              <a:rPr lang="en-US" sz="2200" dirty="0">
                <a:solidFill>
                  <a:schemeClr val="tx2"/>
                </a:solidFill>
              </a:rPr>
              <a:t>to immutable arrays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r>
              <a:rPr lang="en-US" sz="2200" dirty="0">
                <a:solidFill>
                  <a:srgbClr val="0070C0"/>
                </a:solidFill>
              </a:rPr>
              <a:t>mess5 </a:t>
            </a:r>
            <a:r>
              <a:rPr lang="en-US" sz="2200" dirty="0">
                <a:solidFill>
                  <a:schemeClr val="tx2"/>
                </a:solidFill>
              </a:rPr>
              <a:t>is an </a:t>
            </a:r>
            <a:r>
              <a:rPr lang="en-US" sz="2200" dirty="0">
                <a:solidFill>
                  <a:schemeClr val="accent1"/>
                </a:solidFill>
              </a:rPr>
              <a:t>array of pointers</a:t>
            </a:r>
            <a:r>
              <a:rPr lang="en-US" sz="2200" dirty="0">
                <a:solidFill>
                  <a:schemeClr val="tx2"/>
                </a:solidFill>
              </a:rPr>
              <a:t> to mutable arrays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8B85B-41EE-0349-A6C3-4561795A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76" y="56991"/>
            <a:ext cx="10515600" cy="499503"/>
          </a:xfrm>
        </p:spPr>
        <p:txBody>
          <a:bodyPr/>
          <a:lstStyle/>
          <a:p>
            <a:r>
              <a:rPr lang="en-US" dirty="0"/>
              <a:t>Defining an Array of Pointer to Strings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EB096-28AF-824C-A778-2DB3A980CBD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245FEB-81C4-AEBF-0AE2-D73FD582DF25}"/>
              </a:ext>
            </a:extLst>
          </p:cNvPr>
          <p:cNvSpPr/>
          <p:nvPr/>
        </p:nvSpPr>
        <p:spPr bwMode="auto">
          <a:xfrm>
            <a:off x="1447809" y="1212261"/>
            <a:ext cx="8114084" cy="70467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mess4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= {"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Hello","World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"};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immutable string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*(*mess4 + 1)  = '\0';		 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bus error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7A53EA7-03B1-F7A7-7F85-DB93FC27684F}"/>
              </a:ext>
            </a:extLst>
          </p:cNvPr>
          <p:cNvSpPr/>
          <p:nvPr/>
        </p:nvSpPr>
        <p:spPr bwMode="auto">
          <a:xfrm>
            <a:off x="583446" y="4099270"/>
            <a:ext cx="9743467" cy="89738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mess5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[] = {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{"Hello"},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{"World"}};</a:t>
            </a:r>
            <a:endParaRPr lang="en-US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*(*mess5 + 1)  = '\0';			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OK!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22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C33167-610F-5F2B-9C1A-EA5A159CC1BD}"/>
              </a:ext>
            </a:extLst>
          </p:cNvPr>
          <p:cNvGrpSpPr/>
          <p:nvPr/>
        </p:nvGrpSpPr>
        <p:grpSpPr>
          <a:xfrm>
            <a:off x="8809226" y="1212261"/>
            <a:ext cx="3181342" cy="1200329"/>
            <a:chOff x="3253751" y="3364071"/>
            <a:chExt cx="3181342" cy="12003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8C24DE-09FB-0B59-D9D2-97B730CC6A21}"/>
                </a:ext>
              </a:extLst>
            </p:cNvPr>
            <p:cNvSpPr txBox="1"/>
            <p:nvPr/>
          </p:nvSpPr>
          <p:spPr>
            <a:xfrm>
              <a:off x="4069208" y="3364071"/>
              <a:ext cx="2365885" cy="120032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Bus error: </a:t>
              </a:r>
              <a:r>
                <a:rPr lang="en-US" dirty="0">
                  <a:solidFill>
                    <a:srgbClr val="0070C0"/>
                  </a:solidFill>
                </a:rPr>
                <a:t>writing </a:t>
              </a:r>
              <a:r>
                <a:rPr lang="en-US" dirty="0">
                  <a:solidFill>
                    <a:srgbClr val="00B050"/>
                  </a:solidFill>
                </a:rPr>
                <a:t>read only memory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Seg fault: </a:t>
              </a:r>
              <a:r>
                <a:rPr lang="en-US" dirty="0">
                  <a:solidFill>
                    <a:srgbClr val="0070C0"/>
                  </a:solidFill>
                </a:rPr>
                <a:t>writing </a:t>
              </a:r>
              <a:r>
                <a:rPr lang="en-US" dirty="0">
                  <a:solidFill>
                    <a:srgbClr val="7030A0"/>
                  </a:solidFill>
                </a:rPr>
                <a:t>unallocated memory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43E37EB-29D2-2F70-A62C-14B939F0FA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3751" y="3833592"/>
              <a:ext cx="815457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6E077AA-5881-4926-7C55-CA4394742E13}"/>
              </a:ext>
            </a:extLst>
          </p:cNvPr>
          <p:cNvGrpSpPr/>
          <p:nvPr/>
        </p:nvGrpSpPr>
        <p:grpSpPr>
          <a:xfrm>
            <a:off x="2176357" y="2116048"/>
            <a:ext cx="6565121" cy="1003373"/>
            <a:chOff x="2176357" y="2116048"/>
            <a:chExt cx="6565121" cy="100337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D7EF38E-9FF6-C650-F477-A97E2C85EFDC}"/>
                </a:ext>
              </a:extLst>
            </p:cNvPr>
            <p:cNvGrpSpPr/>
            <p:nvPr/>
          </p:nvGrpSpPr>
          <p:grpSpPr>
            <a:xfrm>
              <a:off x="5347505" y="2738828"/>
              <a:ext cx="3393973" cy="369332"/>
              <a:chOff x="3253751" y="3637123"/>
              <a:chExt cx="3393973" cy="36933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002EA5-1385-AC3F-893E-D752E67E0442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2587480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read only string literal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B9E9C8A-51A6-0497-4EA9-C076D79DB2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81AB738-977A-CAD4-21CA-A6FB74EA819D}"/>
                </a:ext>
              </a:extLst>
            </p:cNvPr>
            <p:cNvSpPr txBox="1"/>
            <p:nvPr/>
          </p:nvSpPr>
          <p:spPr>
            <a:xfrm>
              <a:off x="4201883" y="2116048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World\0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E6B849C-A2F9-D90A-A586-C6EC110FEAE4}"/>
                </a:ext>
              </a:extLst>
            </p:cNvPr>
            <p:cNvSpPr txBox="1"/>
            <p:nvPr/>
          </p:nvSpPr>
          <p:spPr>
            <a:xfrm>
              <a:off x="2176357" y="2611296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mess4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C0260A9-B542-A737-A1F9-AF5C460D32CA}"/>
                </a:ext>
              </a:extLst>
            </p:cNvPr>
            <p:cNvSpPr txBox="1"/>
            <p:nvPr/>
          </p:nvSpPr>
          <p:spPr>
            <a:xfrm>
              <a:off x="3040696" y="2208381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C98F1B3-7CE7-AC86-5BC3-5EE41D1E57E3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3366170" y="2300714"/>
              <a:ext cx="835713" cy="115884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95F3661-292A-A9B7-DE94-C11C281D9157}"/>
                </a:ext>
              </a:extLst>
            </p:cNvPr>
            <p:cNvSpPr txBox="1"/>
            <p:nvPr/>
          </p:nvSpPr>
          <p:spPr>
            <a:xfrm>
              <a:off x="3040696" y="2577713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540C5B1-044F-87D3-5BCB-52D0C0724C9F}"/>
                </a:ext>
              </a:extLst>
            </p:cNvPr>
            <p:cNvSpPr txBox="1"/>
            <p:nvPr/>
          </p:nvSpPr>
          <p:spPr>
            <a:xfrm>
              <a:off x="4201883" y="2750089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Hello\0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2C26F93-0697-A164-50A8-40FA1E1C4762}"/>
                </a:ext>
              </a:extLst>
            </p:cNvPr>
            <p:cNvCxnSpPr>
              <a:cxnSpLocks/>
            </p:cNvCxnSpPr>
            <p:nvPr/>
          </p:nvCxnSpPr>
          <p:spPr>
            <a:xfrm>
              <a:off x="3366170" y="2738828"/>
              <a:ext cx="835713" cy="195927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646C6AC-79E8-B7E1-2178-5B065FEB14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3010" y="2291402"/>
              <a:ext cx="880988" cy="545389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42901E3-B5F4-7DE8-DA09-AB399879C5F4}"/>
              </a:ext>
            </a:extLst>
          </p:cNvPr>
          <p:cNvGrpSpPr/>
          <p:nvPr/>
        </p:nvGrpSpPr>
        <p:grpSpPr>
          <a:xfrm>
            <a:off x="2176357" y="5149614"/>
            <a:ext cx="5810600" cy="1003373"/>
            <a:chOff x="2176357" y="5149614"/>
            <a:chExt cx="5810600" cy="100337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D31F63-983A-9148-BBBF-9922E67DBACB}"/>
                </a:ext>
              </a:extLst>
            </p:cNvPr>
            <p:cNvSpPr txBox="1"/>
            <p:nvPr/>
          </p:nvSpPr>
          <p:spPr>
            <a:xfrm>
              <a:off x="4201883" y="5149614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World\0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A3F820D-A037-2912-A7E9-DBDEBC64B5BC}"/>
                </a:ext>
              </a:extLst>
            </p:cNvPr>
            <p:cNvSpPr txBox="1"/>
            <p:nvPr/>
          </p:nvSpPr>
          <p:spPr>
            <a:xfrm>
              <a:off x="2176357" y="5644862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mess5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B587769-46BE-DB79-F576-447E5088CE94}"/>
                </a:ext>
              </a:extLst>
            </p:cNvPr>
            <p:cNvSpPr txBox="1"/>
            <p:nvPr/>
          </p:nvSpPr>
          <p:spPr>
            <a:xfrm>
              <a:off x="3040696" y="5241947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19C05EC-245A-87AA-5E94-E4593B9791B7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V="1">
              <a:off x="3366170" y="5334280"/>
              <a:ext cx="835713" cy="115884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8DD278-9369-ADA6-EF77-AE5AC733DA77}"/>
                </a:ext>
              </a:extLst>
            </p:cNvPr>
            <p:cNvSpPr txBox="1"/>
            <p:nvPr/>
          </p:nvSpPr>
          <p:spPr>
            <a:xfrm>
              <a:off x="3040696" y="5611279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1866D43-CD31-6B28-BF6A-E1A1FBE68B19}"/>
                </a:ext>
              </a:extLst>
            </p:cNvPr>
            <p:cNvSpPr txBox="1"/>
            <p:nvPr/>
          </p:nvSpPr>
          <p:spPr>
            <a:xfrm>
              <a:off x="4201883" y="5783655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Hello\0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D880C47-DA26-83BE-16FB-A8742066BEE0}"/>
                </a:ext>
              </a:extLst>
            </p:cNvPr>
            <p:cNvCxnSpPr>
              <a:cxnSpLocks/>
            </p:cNvCxnSpPr>
            <p:nvPr/>
          </p:nvCxnSpPr>
          <p:spPr>
            <a:xfrm>
              <a:off x="3366170" y="5772394"/>
              <a:ext cx="835713" cy="195927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3B780C0-3786-A761-E460-7FA1F7B3ABFE}"/>
                </a:ext>
              </a:extLst>
            </p:cNvPr>
            <p:cNvGrpSpPr/>
            <p:nvPr/>
          </p:nvGrpSpPr>
          <p:grpSpPr>
            <a:xfrm>
              <a:off x="5289623" y="5714514"/>
              <a:ext cx="2697334" cy="369332"/>
              <a:chOff x="3253751" y="3637123"/>
              <a:chExt cx="2697334" cy="369332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6F091D1-FB65-ED7C-B583-619B9CD67916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1890841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mutable string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E86B04BF-F217-629C-15E3-44CEA18089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FCCB7E6-3F7E-C8CB-7F5F-D762541ADB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39317" y="5334280"/>
              <a:ext cx="840186" cy="461665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608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animBg="1"/>
      <p:bldP spid="7" grpId="0"/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F1E4FB-F894-4C48-A248-38880F6A5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16" y="-125933"/>
            <a:ext cx="10515600" cy="715294"/>
          </a:xfrm>
        </p:spPr>
        <p:txBody>
          <a:bodyPr/>
          <a:lstStyle/>
          <a:p>
            <a:r>
              <a:rPr lang="en-US" dirty="0"/>
              <a:t>Defining an Array of Pointers to Mutable Strings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B1745F-7C75-8F44-A505-74355D8BBB7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07996" y="680668"/>
            <a:ext cx="4307390" cy="216799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Make an </a:t>
            </a:r>
            <a:r>
              <a:rPr lang="en-US" sz="2200" dirty="0">
                <a:solidFill>
                  <a:srgbClr val="2C895B"/>
                </a:solidFill>
              </a:rPr>
              <a:t>array of pointers </a:t>
            </a:r>
            <a:r>
              <a:rPr lang="en-US" sz="2200" dirty="0"/>
              <a:t>to </a:t>
            </a:r>
            <a:r>
              <a:rPr lang="en-US" sz="2200" dirty="0">
                <a:solidFill>
                  <a:srgbClr val="FF0000"/>
                </a:solidFill>
              </a:rPr>
              <a:t>mutable strings </a:t>
            </a:r>
            <a:r>
              <a:rPr lang="en-US" sz="2200" dirty="0"/>
              <a:t>requires using a </a:t>
            </a:r>
            <a:r>
              <a:rPr lang="en-US" sz="2200" dirty="0">
                <a:solidFill>
                  <a:srgbClr val="7030A0"/>
                </a:solidFill>
              </a:rPr>
              <a:t>cast to an array (char [ ]) </a:t>
            </a:r>
          </a:p>
          <a:p>
            <a:r>
              <a:rPr lang="en-US" sz="2200" dirty="0"/>
              <a:t>Add a NULL sentinel at the end to indicate the end of the array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6766AB2-1051-AF47-AC43-A2A9B762B4C0}"/>
              </a:ext>
            </a:extLst>
          </p:cNvPr>
          <p:cNvSpPr/>
          <p:nvPr/>
        </p:nvSpPr>
        <p:spPr bwMode="auto">
          <a:xfrm>
            <a:off x="723322" y="2943173"/>
            <a:ext cx="7630319" cy="3618992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("%c\n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*(*(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+ 1) + 1));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while (*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("%s\n",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prints string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for (int j = 0;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*(*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j);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(*(*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j));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 in string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 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 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9DC8C-32EC-2C4A-A014-150D3CE12847}"/>
              </a:ext>
            </a:extLst>
          </p:cNvPr>
          <p:cNvSpPr txBox="1"/>
          <p:nvPr/>
        </p:nvSpPr>
        <p:spPr>
          <a:xfrm>
            <a:off x="8655957" y="4546396"/>
            <a:ext cx="1750878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Menlo" panose="020B0609030804020204" pitchFamily="49" charset="0"/>
              </a:rPr>
              <a:t>%./</a:t>
            </a:r>
            <a:r>
              <a:rPr lang="en-US" sz="2000" dirty="0" err="1">
                <a:solidFill>
                  <a:schemeClr val="tx2"/>
                </a:solidFill>
                <a:latin typeface="Menlo" panose="020B0609030804020204" pitchFamily="49" charset="0"/>
              </a:rPr>
              <a:t>a.out</a:t>
            </a:r>
            <a:endParaRPr lang="en-US" sz="22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endParaRPr lang="en-US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endParaRPr lang="en-US" sz="2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fgh</a:t>
            </a:r>
            <a:endParaRPr lang="en-US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fgh</a:t>
            </a:r>
            <a:endParaRPr lang="en-US" sz="2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347D19-38FE-DE4E-9FB1-71DA658EA51B}"/>
              </a:ext>
            </a:extLst>
          </p:cNvPr>
          <p:cNvSpPr txBox="1"/>
          <p:nvPr/>
        </p:nvSpPr>
        <p:spPr>
          <a:xfrm>
            <a:off x="10210701" y="3931237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89387F-56C2-A443-9D37-F4D337432753}"/>
              </a:ext>
            </a:extLst>
          </p:cNvPr>
          <p:cNvSpPr txBox="1"/>
          <p:nvPr/>
        </p:nvSpPr>
        <p:spPr>
          <a:xfrm>
            <a:off x="8944006" y="3184871"/>
            <a:ext cx="92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low </a:t>
            </a:r>
          </a:p>
          <a:p>
            <a:r>
              <a:rPr lang="en-US" sz="1600" dirty="0"/>
              <a:t>memory</a:t>
            </a: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3C16D86B-E842-9E47-9755-FAD0A156BE78}"/>
              </a:ext>
            </a:extLst>
          </p:cNvPr>
          <p:cNvGraphicFramePr>
            <a:graphicFrameLocks noGrp="1"/>
          </p:cNvGraphicFramePr>
          <p:nvPr/>
        </p:nvGraphicFramePr>
        <p:xfrm>
          <a:off x="8968345" y="2089470"/>
          <a:ext cx="54791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23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451953D-8915-A243-8A5A-353A36EBE8EF}"/>
              </a:ext>
            </a:extLst>
          </p:cNvPr>
          <p:cNvSpPr txBox="1"/>
          <p:nvPr/>
        </p:nvSpPr>
        <p:spPr>
          <a:xfrm>
            <a:off x="8187311" y="238766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aos</a:t>
            </a:r>
            <a:r>
              <a:rPr lang="en-US" dirty="0"/>
              <a:t>[1]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E47659-47D5-214F-85C2-D772174ED28F}"/>
              </a:ext>
            </a:extLst>
          </p:cNvPr>
          <p:cNvSpPr txBox="1"/>
          <p:nvPr/>
        </p:nvSpPr>
        <p:spPr>
          <a:xfrm>
            <a:off x="8259527" y="274779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aos</a:t>
            </a:r>
            <a:r>
              <a:rPr lang="en-US" dirty="0"/>
              <a:t>[0]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AA8B43-A8AD-554F-9D5F-23D3FB100D5B}"/>
              </a:ext>
            </a:extLst>
          </p:cNvPr>
          <p:cNvSpPr txBox="1"/>
          <p:nvPr/>
        </p:nvSpPr>
        <p:spPr>
          <a:xfrm>
            <a:off x="10210701" y="3564998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9BCF26-B492-9549-908F-AE4CEAB2068A}"/>
              </a:ext>
            </a:extLst>
          </p:cNvPr>
          <p:cNvSpPr txBox="1"/>
          <p:nvPr/>
        </p:nvSpPr>
        <p:spPr>
          <a:xfrm>
            <a:off x="10210330" y="3219903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6B4A9C-51A0-5A4D-A2D6-25E2F6207616}"/>
              </a:ext>
            </a:extLst>
          </p:cNvPr>
          <p:cNvSpPr txBox="1"/>
          <p:nvPr/>
        </p:nvSpPr>
        <p:spPr>
          <a:xfrm>
            <a:off x="10210330" y="2850571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454613-192F-6846-91AC-EA2105B11E59}"/>
              </a:ext>
            </a:extLst>
          </p:cNvPr>
          <p:cNvSpPr txBox="1"/>
          <p:nvPr/>
        </p:nvSpPr>
        <p:spPr>
          <a:xfrm>
            <a:off x="10210330" y="2479332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75D268-D6B3-AE4F-8417-5CC1DCD58625}"/>
              </a:ext>
            </a:extLst>
          </p:cNvPr>
          <p:cNvSpPr txBox="1"/>
          <p:nvPr/>
        </p:nvSpPr>
        <p:spPr>
          <a:xfrm>
            <a:off x="10210700" y="2122119"/>
            <a:ext cx="4246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\0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D4ECD8-6B4D-9745-AAA0-8C96F7FC4DA2}"/>
              </a:ext>
            </a:extLst>
          </p:cNvPr>
          <p:cNvSpPr txBox="1"/>
          <p:nvPr/>
        </p:nvSpPr>
        <p:spPr>
          <a:xfrm>
            <a:off x="10210701" y="1371328"/>
            <a:ext cx="4246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7C3072-2B44-444C-AD71-D03C79A4215E}"/>
              </a:ext>
            </a:extLst>
          </p:cNvPr>
          <p:cNvSpPr txBox="1"/>
          <p:nvPr/>
        </p:nvSpPr>
        <p:spPr>
          <a:xfrm>
            <a:off x="10210701" y="996536"/>
            <a:ext cx="4246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3E5E09-B719-1546-B84F-B5C2BFDA03EB}"/>
              </a:ext>
            </a:extLst>
          </p:cNvPr>
          <p:cNvSpPr txBox="1"/>
          <p:nvPr/>
        </p:nvSpPr>
        <p:spPr>
          <a:xfrm>
            <a:off x="10210701" y="625256"/>
            <a:ext cx="4246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03086F-E277-444D-9707-CBCF36FEFA6A}"/>
              </a:ext>
            </a:extLst>
          </p:cNvPr>
          <p:cNvSpPr txBox="1"/>
          <p:nvPr/>
        </p:nvSpPr>
        <p:spPr>
          <a:xfrm>
            <a:off x="10211072" y="268325"/>
            <a:ext cx="4246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\0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57DA1AB-2544-B44A-9E2F-4247B335BD24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9332154" y="1555994"/>
            <a:ext cx="878547" cy="1147569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40F575-BE6B-E149-B681-29D51AAB97D6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9257113" y="2943173"/>
            <a:ext cx="953588" cy="117273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0E318D5-B3B0-A74B-A8F1-E1E28AC5186A}"/>
              </a:ext>
            </a:extLst>
          </p:cNvPr>
          <p:cNvSpPr txBox="1"/>
          <p:nvPr/>
        </p:nvSpPr>
        <p:spPr>
          <a:xfrm>
            <a:off x="10644230" y="284047"/>
            <a:ext cx="129073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+3</a:t>
            </a:r>
          </a:p>
          <a:p>
            <a:endParaRPr lang="en-US" sz="700" dirty="0"/>
          </a:p>
          <a:p>
            <a:r>
              <a:rPr lang="en-US" sz="1600" dirty="0"/>
              <a:t>+2</a:t>
            </a:r>
          </a:p>
          <a:p>
            <a:endParaRPr lang="en-US" sz="700" dirty="0"/>
          </a:p>
          <a:p>
            <a:r>
              <a:rPr lang="en-US" sz="1600" dirty="0"/>
              <a:t>+1</a:t>
            </a:r>
          </a:p>
          <a:p>
            <a:endParaRPr lang="en-US" sz="1600" dirty="0"/>
          </a:p>
          <a:p>
            <a:r>
              <a:rPr lang="en-US" sz="1600" dirty="0"/>
              <a:t>low memory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59AA9A-5DAA-4142-937B-603E84B43668}"/>
              </a:ext>
            </a:extLst>
          </p:cNvPr>
          <p:cNvSpPr txBox="1"/>
          <p:nvPr/>
        </p:nvSpPr>
        <p:spPr>
          <a:xfrm>
            <a:off x="10644230" y="2147917"/>
            <a:ext cx="1290738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+5</a:t>
            </a:r>
          </a:p>
          <a:p>
            <a:endParaRPr lang="en-US" sz="800" dirty="0"/>
          </a:p>
          <a:p>
            <a:r>
              <a:rPr lang="en-US" sz="1600" dirty="0"/>
              <a:t>+4</a:t>
            </a:r>
          </a:p>
          <a:p>
            <a:endParaRPr lang="en-US" sz="900" dirty="0"/>
          </a:p>
          <a:p>
            <a:r>
              <a:rPr lang="en-US" sz="1600" dirty="0"/>
              <a:t>+3</a:t>
            </a:r>
          </a:p>
          <a:p>
            <a:endParaRPr lang="en-US" sz="700" dirty="0"/>
          </a:p>
          <a:p>
            <a:r>
              <a:rPr lang="en-US" sz="1600" dirty="0"/>
              <a:t>+2</a:t>
            </a:r>
          </a:p>
          <a:p>
            <a:endParaRPr lang="en-US" sz="700" dirty="0"/>
          </a:p>
          <a:p>
            <a:r>
              <a:rPr lang="en-US" sz="1600" dirty="0"/>
              <a:t>+1</a:t>
            </a:r>
          </a:p>
          <a:p>
            <a:endParaRPr lang="en-US" sz="1600" dirty="0"/>
          </a:p>
          <a:p>
            <a:r>
              <a:rPr lang="en-US" sz="1600" dirty="0"/>
              <a:t>low memory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6E78F9-5426-AA4C-892A-540929D67F7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5D9FDF7-CF92-864E-853D-7451E81A27ED}"/>
              </a:ext>
            </a:extLst>
          </p:cNvPr>
          <p:cNvSpPr/>
          <p:nvPr/>
        </p:nvSpPr>
        <p:spPr bwMode="auto">
          <a:xfrm>
            <a:off x="4732150" y="552914"/>
            <a:ext cx="3472036" cy="2070033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=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*)  {NULL}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9AA799-E620-B047-B171-22C40376763B}"/>
              </a:ext>
            </a:extLst>
          </p:cNvPr>
          <p:cNvSpPr txBox="1"/>
          <p:nvPr/>
        </p:nvSpPr>
        <p:spPr>
          <a:xfrm>
            <a:off x="7896803" y="3517807"/>
            <a:ext cx="6354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ptc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D52A2E-1FED-5E40-AD63-1543CB9BBC95}"/>
              </a:ext>
            </a:extLst>
          </p:cNvPr>
          <p:cNvCxnSpPr>
            <a:cxnSpLocks/>
          </p:cNvCxnSpPr>
          <p:nvPr/>
        </p:nvCxnSpPr>
        <p:spPr>
          <a:xfrm flipV="1">
            <a:off x="8523560" y="3117129"/>
            <a:ext cx="459919" cy="563908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91DC225-5C75-8E4C-ED3D-C7CF9DA21A4D}"/>
              </a:ext>
            </a:extLst>
          </p:cNvPr>
          <p:cNvSpPr txBox="1"/>
          <p:nvPr/>
        </p:nvSpPr>
        <p:spPr>
          <a:xfrm>
            <a:off x="8933971" y="2126057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07098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C7213-458C-3145-8795-8F6E64E1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138112"/>
            <a:ext cx="10515600" cy="511764"/>
          </a:xfrm>
        </p:spPr>
        <p:txBody>
          <a:bodyPr/>
          <a:lstStyle/>
          <a:p>
            <a:r>
              <a:rPr lang="en-US" dirty="0"/>
              <a:t>Pointers to Functions (Function Pointers)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3EB3E-483E-DB41-B289-C39638D70CA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1650" y="660035"/>
            <a:ext cx="10871200" cy="580382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Similar in concept to an array name, a </a:t>
            </a:r>
            <a:r>
              <a:rPr lang="en-US" dirty="0">
                <a:solidFill>
                  <a:schemeClr val="accent5"/>
                </a:solidFill>
              </a:rPr>
              <a:t>function name ends up being the address of the first instruction in a function</a:t>
            </a:r>
          </a:p>
          <a:p>
            <a:r>
              <a:rPr lang="en-US" dirty="0"/>
              <a:t>A function pointer variable contains the address of a function</a:t>
            </a:r>
          </a:p>
          <a:p>
            <a:r>
              <a:rPr lang="en-US" dirty="0"/>
              <a:t>Generic format: </a:t>
            </a:r>
          </a:p>
          <a:p>
            <a:pPr lvl="2"/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Looks like a function prototype with extra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in front of name</a:t>
            </a:r>
          </a:p>
          <a:p>
            <a:pPr lvl="1"/>
            <a:r>
              <a:rPr lang="en-US" dirty="0"/>
              <a:t>Why are parentheses around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(*name)</a:t>
            </a:r>
            <a:r>
              <a:rPr lang="en-US" dirty="0"/>
              <a:t> needed?</a:t>
            </a:r>
          </a:p>
          <a:p>
            <a:pPr lvl="1"/>
            <a:endParaRPr lang="en-US" dirty="0"/>
          </a:p>
          <a:p>
            <a:pPr marL="354012" lvl="1" indent="0">
              <a:buNone/>
            </a:pPr>
            <a:endParaRPr lang="en-US" dirty="0"/>
          </a:p>
          <a:p>
            <a:pPr lvl="2"/>
            <a:r>
              <a:rPr lang="en-US" dirty="0"/>
              <a:t>Above says name is a function returning a pointer to </a:t>
            </a:r>
            <a:r>
              <a:rPr lang="en-US" dirty="0" err="1"/>
              <a:t>returnType</a:t>
            </a:r>
            <a:endParaRPr lang="en-US" dirty="0"/>
          </a:p>
          <a:p>
            <a:r>
              <a:rPr lang="en-US" dirty="0"/>
              <a:t>Using the function:</a:t>
            </a:r>
          </a:p>
          <a:p>
            <a:pPr marL="0" indent="0">
              <a:buNone/>
            </a:pPr>
            <a:endParaRPr lang="en-US" dirty="0"/>
          </a:p>
          <a:p>
            <a:pPr marL="354012" lvl="1" indent="0">
              <a:buNone/>
            </a:pPr>
            <a:r>
              <a:rPr lang="en-US" dirty="0">
                <a:solidFill>
                  <a:schemeClr val="accent5"/>
                </a:solidFill>
              </a:rPr>
              <a:t>Calls the pointed-to function with the given arguments and returns the return value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E6FAA8-564B-DF4A-B9C4-1958C8BBA91D}"/>
              </a:ext>
            </a:extLst>
          </p:cNvPr>
          <p:cNvSpPr/>
          <p:nvPr/>
        </p:nvSpPr>
        <p:spPr bwMode="auto">
          <a:xfrm>
            <a:off x="2804635" y="2080022"/>
            <a:ext cx="5710715" cy="457200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name)(</a:t>
            </a:r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…, </a:t>
            </a:r>
            <a:r>
              <a:rPr lang="en-US" sz="20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90C9C5-F1DA-484F-BC46-1CE14A5515A8}"/>
              </a:ext>
            </a:extLst>
          </p:cNvPr>
          <p:cNvSpPr/>
          <p:nvPr/>
        </p:nvSpPr>
        <p:spPr bwMode="auto">
          <a:xfrm>
            <a:off x="1756885" y="3550238"/>
            <a:ext cx="6568082" cy="457200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name(</a:t>
            </a:r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…, </a:t>
            </a:r>
            <a:r>
              <a:rPr lang="en-US" sz="20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//wrong</a:t>
            </a:r>
            <a:endParaRPr lang="en-US" sz="2000" b="1" dirty="0">
              <a:solidFill>
                <a:srgbClr val="00B050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FDAA3E8-6A72-C746-90D9-C8A767FD5696}"/>
              </a:ext>
            </a:extLst>
          </p:cNvPr>
          <p:cNvGrpSpPr/>
          <p:nvPr/>
        </p:nvGrpSpPr>
        <p:grpSpPr>
          <a:xfrm>
            <a:off x="2386324" y="5020454"/>
            <a:ext cx="6917701" cy="457200"/>
            <a:chOff x="2337968" y="5080910"/>
            <a:chExt cx="6917701" cy="4572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86297ECB-014D-C64C-930E-D10E283B8039}"/>
                </a:ext>
              </a:extLst>
            </p:cNvPr>
            <p:cNvSpPr/>
            <p:nvPr/>
          </p:nvSpPr>
          <p:spPr bwMode="auto">
            <a:xfrm>
              <a:off x="2337968" y="5080910"/>
              <a:ext cx="3599281" cy="457200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(*name)(arg1, …, </a:t>
              </a:r>
              <a:r>
                <a:rPr lang="en-US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argN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2000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CE847298-B961-524A-A251-039E26FAB0B8}"/>
                </a:ext>
              </a:extLst>
            </p:cNvPr>
            <p:cNvSpPr/>
            <p:nvPr/>
          </p:nvSpPr>
          <p:spPr bwMode="auto">
            <a:xfrm>
              <a:off x="6096000" y="5080910"/>
              <a:ext cx="3159669" cy="457200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name(arg1, …, </a:t>
              </a:r>
              <a:r>
                <a:rPr lang="en-US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argN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2000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A02772C-4CF3-A825-266A-EC2457A7021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4920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ED215-703A-0346-9B84-37EEC56CB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10" y="51588"/>
            <a:ext cx="6379414" cy="592931"/>
          </a:xfrm>
        </p:spPr>
        <p:txBody>
          <a:bodyPr/>
          <a:lstStyle/>
          <a:p>
            <a:r>
              <a:rPr lang="en-US" dirty="0"/>
              <a:t>Pointers to Function Example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82E5134-E536-2744-8CB0-D247D5B4DD62}"/>
              </a:ext>
            </a:extLst>
          </p:cNvPr>
          <p:cNvSpPr/>
          <p:nvPr/>
        </p:nvSpPr>
        <p:spPr bwMode="auto">
          <a:xfrm>
            <a:off x="823426" y="4847244"/>
            <a:ext cx="5974053" cy="19591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array_update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(*f)(int),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*a, 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while (a &lt;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*a 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f(*a)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a++;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}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1B5B821-80FC-774F-B63B-830971D44217}"/>
              </a:ext>
            </a:extLst>
          </p:cNvPr>
          <p:cNvSpPr/>
          <p:nvPr/>
        </p:nvSpPr>
        <p:spPr bwMode="auto">
          <a:xfrm>
            <a:off x="8310784" y="2670548"/>
            <a:ext cx="3057790" cy="23431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add1(int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E334571-118B-5041-8234-577E0793B557}"/>
              </a:ext>
            </a:extLst>
          </p:cNvPr>
          <p:cNvSpPr/>
          <p:nvPr/>
        </p:nvSpPr>
        <p:spPr bwMode="auto">
          <a:xfrm>
            <a:off x="753097" y="524585"/>
            <a:ext cx="5718127" cy="43125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add1(int);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array_update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(*)(int), int *, int);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print_array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*, int);</a:t>
            </a:r>
          </a:p>
          <a:p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array[] = {4, 8, 15, 16, 23, 42};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(array)/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(array[0]);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print_array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(array,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array_update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array,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print_array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(array,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array_update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array,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print_array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(array,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104B70E-B01F-9A4B-BC12-5F73F34A11C6}"/>
              </a:ext>
            </a:extLst>
          </p:cNvPr>
          <p:cNvSpPr/>
          <p:nvPr/>
        </p:nvSpPr>
        <p:spPr bwMode="auto">
          <a:xfrm>
            <a:off x="8227650" y="5277831"/>
            <a:ext cx="3224058" cy="12843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%./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4 8 15 16 23 42 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5 9 16 17 24 43 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25 81 256 289 576 1849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F635E51-0187-E646-89DD-2F02C721D657}"/>
              </a:ext>
            </a:extLst>
          </p:cNvPr>
          <p:cNvSpPr/>
          <p:nvPr/>
        </p:nvSpPr>
        <p:spPr bwMode="auto">
          <a:xfrm>
            <a:off x="6915702" y="213144"/>
            <a:ext cx="5012076" cy="22169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print_array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*a, int </a:t>
            </a:r>
            <a:r>
              <a:rPr lang="en-US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int *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 +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while (a &lt;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", *a++);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("\n");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F1EE0-930D-5D44-9EA0-3F1641075F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187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9F3C-8120-A44A-BC22-37112D25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buffer overflow: common security flaw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70235-7794-7C45-8549-7003EAB96BD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5101" y="1075006"/>
            <a:ext cx="11013585" cy="213650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A </a:t>
            </a:r>
            <a:r>
              <a:rPr lang="en-US" sz="2200" dirty="0">
                <a:solidFill>
                  <a:srgbClr val="0070C0"/>
                </a:solidFill>
              </a:rPr>
              <a:t>buffer overflow </a:t>
            </a:r>
            <a:r>
              <a:rPr lang="en-US" sz="2200" dirty="0"/>
              <a:t>occurs when data is written </a:t>
            </a:r>
            <a:r>
              <a:rPr lang="en-US" sz="2200" dirty="0">
                <a:solidFill>
                  <a:srgbClr val="0070C0"/>
                </a:solidFill>
              </a:rPr>
              <a:t>outside the boundaries </a:t>
            </a:r>
            <a:r>
              <a:rPr lang="en-US" sz="2200" dirty="0"/>
              <a:t>of the </a:t>
            </a:r>
            <a:r>
              <a:rPr lang="en-US" sz="2200" dirty="0">
                <a:solidFill>
                  <a:srgbClr val="0070C0"/>
                </a:solidFill>
              </a:rPr>
              <a:t>memory allocated to target variable </a:t>
            </a:r>
            <a:r>
              <a:rPr lang="en-US" sz="2200" dirty="0"/>
              <a:t>(or target buffer)</a:t>
            </a:r>
          </a:p>
          <a:p>
            <a:pPr>
              <a:lnSpc>
                <a:spcPct val="100000"/>
              </a:lnSpc>
            </a:pP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is a very </a:t>
            </a:r>
            <a:r>
              <a:rPr lang="en-US" sz="2000" i="1" dirty="0">
                <a:solidFill>
                  <a:schemeClr val="accent1"/>
                </a:solidFill>
              </a:rPr>
              <a:t>common source of buffer overrun security flaws</a:t>
            </a:r>
            <a:r>
              <a:rPr lang="en-US" sz="2000" dirty="0"/>
              <a:t>: </a:t>
            </a:r>
          </a:p>
          <a:p>
            <a:pPr lvl="1"/>
            <a:r>
              <a:rPr lang="en-US" sz="1800" dirty="0"/>
              <a:t>always ensure that the </a:t>
            </a:r>
            <a:r>
              <a:rPr lang="en-US" sz="1800" dirty="0">
                <a:solidFill>
                  <a:srgbClr val="0070C0"/>
                </a:solidFill>
              </a:rPr>
              <a:t>destination array is </a:t>
            </a:r>
            <a:r>
              <a:rPr lang="en-US" sz="1800" b="1" dirty="0">
                <a:solidFill>
                  <a:srgbClr val="0070C0"/>
                </a:solidFill>
              </a:rPr>
              <a:t>large enough </a:t>
            </a:r>
            <a:r>
              <a:rPr lang="en-US" sz="1800" dirty="0"/>
              <a:t>(and don’t forget the null terminator) </a:t>
            </a:r>
          </a:p>
          <a:p>
            <a:pPr>
              <a:lnSpc>
                <a:spcPct val="100000"/>
              </a:lnSpc>
            </a:pP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can cause </a:t>
            </a:r>
            <a:r>
              <a:rPr lang="en-US" sz="2000" dirty="0">
                <a:solidFill>
                  <a:schemeClr val="accent1"/>
                </a:solidFill>
              </a:rPr>
              <a:t>problems when the </a:t>
            </a:r>
            <a:r>
              <a:rPr lang="en-US" sz="2000" b="1" i="1" dirty="0">
                <a:solidFill>
                  <a:schemeClr val="accent1"/>
                </a:solidFill>
              </a:rPr>
              <a:t>destination</a:t>
            </a:r>
            <a:r>
              <a:rPr lang="en-US" sz="2000" dirty="0">
                <a:solidFill>
                  <a:schemeClr val="accent1"/>
                </a:solidFill>
              </a:rPr>
              <a:t> and </a:t>
            </a:r>
            <a:r>
              <a:rPr lang="en-US" sz="2000" b="1" dirty="0">
                <a:solidFill>
                  <a:schemeClr val="accent1"/>
                </a:solidFill>
              </a:rPr>
              <a:t>source</a:t>
            </a:r>
            <a:r>
              <a:rPr lang="en-US" sz="2000" dirty="0">
                <a:solidFill>
                  <a:schemeClr val="accent1"/>
                </a:solidFill>
              </a:rPr>
              <a:t> regions </a:t>
            </a:r>
            <a:r>
              <a:rPr lang="en-US" sz="2000" b="1" i="1" dirty="0">
                <a:solidFill>
                  <a:schemeClr val="accent1"/>
                </a:solidFill>
              </a:rPr>
              <a:t>overlap</a:t>
            </a:r>
          </a:p>
          <a:p>
            <a:endParaRPr lang="en-US" sz="2200" dirty="0"/>
          </a:p>
          <a:p>
            <a:endParaRPr lang="en-US" sz="220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31AB38F7-323A-634C-9436-DA0D443DA079}"/>
              </a:ext>
            </a:extLst>
          </p:cNvPr>
          <p:cNvGrpSpPr>
            <a:grpSpLocks/>
          </p:cNvGrpSpPr>
          <p:nvPr/>
        </p:nvGrpSpPr>
        <p:grpSpPr bwMode="auto">
          <a:xfrm>
            <a:off x="2870200" y="5322570"/>
            <a:ext cx="5867400" cy="533400"/>
            <a:chOff x="528" y="2544"/>
            <a:chExt cx="3696" cy="336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F1B7600F-A228-2A41-B129-7808B65E4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BA5BD424-7598-CB4E-B58D-051434B07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7D48EE50-2AEF-564F-9C62-B22074AA7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32F32BE9-6DF9-A742-AE5D-188C44711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97C6CE30-846F-B243-95C9-CC00AD5C8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A718CFA4-D9D2-834E-9B66-AF0883107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1FA9B845-93A1-DB4B-8B92-DC05526BC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59D34598-16BF-2D4E-8C94-B90A4CBC5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9E1B074B-DC61-6347-B8CE-1CEF00F02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544"/>
              <a:ext cx="336" cy="33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DF5109AC-56DF-0640-9618-73E08F1B1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544"/>
              <a:ext cx="336" cy="33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23F5A6BA-8309-814A-A0E7-53606EDE4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544"/>
              <a:ext cx="336" cy="33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Line 16">
            <a:extLst>
              <a:ext uri="{FF2B5EF4-FFF2-40B4-BE49-F238E27FC236}">
                <a16:creationId xmlns:a16="http://schemas.microsoft.com/office/drawing/2014/main" id="{C1659CF1-D1AF-0449-A5ED-CA1E381D92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30550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9B912484-CD00-374F-96C6-5A7DDA600D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10450" y="4560570"/>
            <a:ext cx="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C2B8C383-22FC-B745-8725-FB23053B05F6}"/>
              </a:ext>
            </a:extLst>
          </p:cNvPr>
          <p:cNvGrpSpPr>
            <a:grpSpLocks/>
          </p:cNvGrpSpPr>
          <p:nvPr/>
        </p:nvGrpSpPr>
        <p:grpSpPr bwMode="auto">
          <a:xfrm>
            <a:off x="1727200" y="4027170"/>
            <a:ext cx="7010400" cy="717550"/>
            <a:chOff x="576" y="3360"/>
            <a:chExt cx="4416" cy="452"/>
          </a:xfrm>
        </p:grpSpPr>
        <p:grpSp>
          <p:nvGrpSpPr>
            <p:cNvPr id="19" name="Group 19">
              <a:extLst>
                <a:ext uri="{FF2B5EF4-FFF2-40B4-BE49-F238E27FC236}">
                  <a16:creationId xmlns:a16="http://schemas.microsoft.com/office/drawing/2014/main" id="{A55F86A7-712B-8D44-B7B5-913007EB20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3360"/>
              <a:ext cx="3696" cy="336"/>
              <a:chOff x="528" y="2544"/>
              <a:chExt cx="3696" cy="336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08F8B2D-38E1-664C-9D26-4FD027CA8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7ED1E05-967D-7C47-9F36-EA670D04C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CF61E56-699E-C148-B0C5-2A9BE5B5E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8610FBB-5C65-744F-952A-29CEE5202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2C99A22-EEA5-5644-A112-1C0057E6B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584E08B-79B4-7B43-A275-F93E0D092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65971AA-4E78-0341-AD4F-071D536166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3093B32-F37E-FC45-96FC-DAB7CA91C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329F993-261B-9C4D-9BA4-0BB4038BB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2A6558-5ED2-D148-995D-5ECAC15DB5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5D0A0B7-E580-9846-B03A-75E7D8328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" name="Text Box 31">
              <a:extLst>
                <a:ext uri="{FF2B5EF4-FFF2-40B4-BE49-F238E27FC236}">
                  <a16:creationId xmlns:a16="http://schemas.microsoft.com/office/drawing/2014/main" id="{D1FFF72A-DB45-BC4B-B81B-E32364218B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408"/>
              <a:ext cx="6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b="1">
                  <a:latin typeface="Arial" panose="020B0604020202020204" pitchFamily="34" charset="0"/>
                </a:rPr>
                <a:t>Source</a:t>
              </a:r>
            </a:p>
            <a:p>
              <a:pPr algn="ctr" eaLnBrk="1" hangingPunct="1"/>
              <a:r>
                <a:rPr lang="en-US" altLang="en-US" b="1">
                  <a:latin typeface="Arial" panose="020B0604020202020204" pitchFamily="34" charset="0"/>
                </a:rPr>
                <a:t>Memory</a:t>
              </a:r>
            </a:p>
          </p:txBody>
        </p:sp>
      </p:grpSp>
      <p:sp>
        <p:nvSpPr>
          <p:cNvPr id="32" name="AutoShape 32">
            <a:extLst>
              <a:ext uri="{FF2B5EF4-FFF2-40B4-BE49-F238E27FC236}">
                <a16:creationId xmlns:a16="http://schemas.microsoft.com/office/drawing/2014/main" id="{5D6DD995-5B67-504D-9897-D0DF11208EE4}"/>
              </a:ext>
            </a:extLst>
          </p:cNvPr>
          <p:cNvSpPr>
            <a:spLocks/>
          </p:cNvSpPr>
          <p:nvPr/>
        </p:nvSpPr>
        <p:spPr bwMode="auto">
          <a:xfrm rot="16200000">
            <a:off x="7651750" y="5384483"/>
            <a:ext cx="571500" cy="1600200"/>
          </a:xfrm>
          <a:prstGeom prst="leftBrace">
            <a:avLst>
              <a:gd name="adj1" fmla="val 2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AutoShape 33">
            <a:extLst>
              <a:ext uri="{FF2B5EF4-FFF2-40B4-BE49-F238E27FC236}">
                <a16:creationId xmlns:a16="http://schemas.microsoft.com/office/drawing/2014/main" id="{C06F922C-FDBB-214B-8965-3B036D7F212D}"/>
              </a:ext>
            </a:extLst>
          </p:cNvPr>
          <p:cNvSpPr>
            <a:spLocks/>
          </p:cNvSpPr>
          <p:nvPr/>
        </p:nvSpPr>
        <p:spPr bwMode="auto">
          <a:xfrm rot="16200000">
            <a:off x="4718050" y="4050983"/>
            <a:ext cx="571500" cy="4267200"/>
          </a:xfrm>
          <a:prstGeom prst="leftBrace">
            <a:avLst>
              <a:gd name="adj1" fmla="val 6222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id="{AC27EF79-DCBD-194B-B5E8-DF55B5413E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4425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00082A19-775C-A048-9F34-BE29DFE19B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9575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36">
            <a:extLst>
              <a:ext uri="{FF2B5EF4-FFF2-40B4-BE49-F238E27FC236}">
                <a16:creationId xmlns:a16="http://schemas.microsoft.com/office/drawing/2014/main" id="{88B704CF-908E-7E47-BB65-5BE44D706E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1225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37">
            <a:extLst>
              <a:ext uri="{FF2B5EF4-FFF2-40B4-BE49-F238E27FC236}">
                <a16:creationId xmlns:a16="http://schemas.microsoft.com/office/drawing/2014/main" id="{EF1FA4D9-C794-DE4C-A815-953B01C010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86375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38">
            <a:extLst>
              <a:ext uri="{FF2B5EF4-FFF2-40B4-BE49-F238E27FC236}">
                <a16:creationId xmlns:a16="http://schemas.microsoft.com/office/drawing/2014/main" id="{E10CC48D-4915-A54D-A4B8-58762308BC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8025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39">
            <a:extLst>
              <a:ext uri="{FF2B5EF4-FFF2-40B4-BE49-F238E27FC236}">
                <a16:creationId xmlns:a16="http://schemas.microsoft.com/office/drawing/2014/main" id="{BD4CD0C1-A3AB-6340-B4CA-E18E1C5AE6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43650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0">
            <a:extLst>
              <a:ext uri="{FF2B5EF4-FFF2-40B4-BE49-F238E27FC236}">
                <a16:creationId xmlns:a16="http://schemas.microsoft.com/office/drawing/2014/main" id="{11751C40-F1FC-114D-8860-9016DC2A30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8800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1">
            <a:extLst>
              <a:ext uri="{FF2B5EF4-FFF2-40B4-BE49-F238E27FC236}">
                <a16:creationId xmlns:a16="http://schemas.microsoft.com/office/drawing/2014/main" id="{717DA8C2-E4A7-2E40-B834-CCABB9CF35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75600" y="4560570"/>
            <a:ext cx="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2">
            <a:extLst>
              <a:ext uri="{FF2B5EF4-FFF2-40B4-BE49-F238E27FC236}">
                <a16:creationId xmlns:a16="http://schemas.microsoft.com/office/drawing/2014/main" id="{13A377CF-D2E7-CA40-9859-E093454464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09000" y="4560570"/>
            <a:ext cx="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Text Box 43">
            <a:extLst>
              <a:ext uri="{FF2B5EF4-FFF2-40B4-BE49-F238E27FC236}">
                <a16:creationId xmlns:a16="http://schemas.microsoft.com/office/drawing/2014/main" id="{1423229B-36F0-164F-9713-849A8B77E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0" y="6389370"/>
            <a:ext cx="2851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b="1">
                <a:latin typeface="Arial" panose="020B0604020202020204" pitchFamily="34" charset="0"/>
              </a:rPr>
              <a:t>Allocated Memory (8 Bytes)</a:t>
            </a:r>
          </a:p>
        </p:txBody>
      </p:sp>
      <p:sp>
        <p:nvSpPr>
          <p:cNvPr id="44" name="AutoShape 44">
            <a:extLst>
              <a:ext uri="{FF2B5EF4-FFF2-40B4-BE49-F238E27FC236}">
                <a16:creationId xmlns:a16="http://schemas.microsoft.com/office/drawing/2014/main" id="{17175515-974D-4844-A42A-892DE91A6B3D}"/>
              </a:ext>
            </a:extLst>
          </p:cNvPr>
          <p:cNvSpPr>
            <a:spLocks/>
          </p:cNvSpPr>
          <p:nvPr/>
        </p:nvSpPr>
        <p:spPr bwMode="auto">
          <a:xfrm rot="5400000">
            <a:off x="5575300" y="864870"/>
            <a:ext cx="457200" cy="5867400"/>
          </a:xfrm>
          <a:prstGeom prst="leftBrace">
            <a:avLst>
              <a:gd name="adj1" fmla="val 106944"/>
              <a:gd name="adj2" fmla="val 499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45">
            <a:extLst>
              <a:ext uri="{FF2B5EF4-FFF2-40B4-BE49-F238E27FC236}">
                <a16:creationId xmlns:a16="http://schemas.microsoft.com/office/drawing/2014/main" id="{CAC90E30-2EAE-6743-BAFB-98B9AF210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600" y="3265170"/>
            <a:ext cx="1765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b="1">
                <a:latin typeface="Arial" panose="020B0604020202020204" pitchFamily="34" charset="0"/>
              </a:rPr>
              <a:t>11 Bytes of Data</a:t>
            </a:r>
          </a:p>
        </p:txBody>
      </p:sp>
      <p:sp>
        <p:nvSpPr>
          <p:cNvPr id="46" name="Text Box 46">
            <a:extLst>
              <a:ext uri="{FF2B5EF4-FFF2-40B4-BE49-F238E27FC236}">
                <a16:creationId xmlns:a16="http://schemas.microsoft.com/office/drawing/2014/main" id="{01BC86A7-F77A-DF40-9998-5B8B94E06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3800" y="4560570"/>
            <a:ext cx="1263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b="1">
                <a:latin typeface="Arial" panose="020B0604020202020204" pitchFamily="34" charset="0"/>
              </a:rPr>
              <a:t>Copy </a:t>
            </a:r>
          </a:p>
          <a:p>
            <a:pPr algn="ctr" eaLnBrk="1" hangingPunct="1"/>
            <a:r>
              <a:rPr lang="en-US" altLang="en-US" b="1">
                <a:latin typeface="Arial" panose="020B0604020202020204" pitchFamily="34" charset="0"/>
              </a:rPr>
              <a:t>Operation</a:t>
            </a:r>
          </a:p>
        </p:txBody>
      </p:sp>
      <p:sp>
        <p:nvSpPr>
          <p:cNvPr id="47" name="Text Box 48">
            <a:extLst>
              <a:ext uri="{FF2B5EF4-FFF2-40B4-BE49-F238E27FC236}">
                <a16:creationId xmlns:a16="http://schemas.microsoft.com/office/drawing/2014/main" id="{D9030FA6-6072-384C-A472-C41824D91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9800" y="6313170"/>
            <a:ext cx="1563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b="1">
                <a:latin typeface="Arial" panose="020B0604020202020204" pitchFamily="34" charset="0"/>
              </a:rPr>
              <a:t>Other Memory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FBC9F4-05D7-5840-9BB4-99408452291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0522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FC03-952D-044E-A72D-E20D38E29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43396"/>
            <a:ext cx="11547598" cy="461101"/>
          </a:xfrm>
        </p:spPr>
        <p:txBody>
          <a:bodyPr/>
          <a:lstStyle/>
          <a:p>
            <a:r>
              <a:rPr lang="en-US" dirty="0" err="1"/>
              <a:t>strcpy</a:t>
            </a:r>
            <a:r>
              <a:rPr lang="en-US" dirty="0"/>
              <a:t>() buffer overflow: over-write of an adjacent variable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C2696AD-1631-8344-AC5E-CC45727B778D}"/>
              </a:ext>
            </a:extLst>
          </p:cNvPr>
          <p:cNvSpPr/>
          <p:nvPr/>
        </p:nvSpPr>
        <p:spPr bwMode="auto">
          <a:xfrm>
            <a:off x="162911" y="552164"/>
            <a:ext cx="7677076" cy="3667286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 main(void)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s1[]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"before";</a:t>
            </a: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char r2[] = "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s2[]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"after";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("s2: %s\nr2: %s\nr2: %s\n", s2, r2, s1);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(r2,"hello");</a:t>
            </a:r>
          </a:p>
          <a:p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("\ns2: %s\nr2: %s\nr2: %s\n",s2,r2,s1);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aphicFrame>
        <p:nvGraphicFramePr>
          <p:cNvPr id="10" name="Group 63">
            <a:extLst>
              <a:ext uri="{FF2B5EF4-FFF2-40B4-BE49-F238E27FC236}">
                <a16:creationId xmlns:a16="http://schemas.microsoft.com/office/drawing/2014/main" id="{3E1C73F9-10A2-C741-980E-798D2942ABEE}"/>
              </a:ext>
            </a:extLst>
          </p:cNvPr>
          <p:cNvGraphicFramePr>
            <a:graphicFrameLocks noGrp="1"/>
          </p:cNvGraphicFramePr>
          <p:nvPr/>
        </p:nvGraphicFramePr>
        <p:xfrm>
          <a:off x="134006" y="4267118"/>
          <a:ext cx="11923987" cy="879136"/>
        </p:xfrm>
        <a:graphic>
          <a:graphicData uri="http://schemas.openxmlformats.org/drawingml/2006/table">
            <a:tbl>
              <a:tblPr/>
              <a:tblGrid>
                <a:gridCol w="701411">
                  <a:extLst>
                    <a:ext uri="{9D8B030D-6E8A-4147-A177-3AD203B41FA5}">
                      <a16:colId xmlns:a16="http://schemas.microsoft.com/office/drawing/2014/main" val="3542051567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07419897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419428603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3794492007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177723285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99022705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110540263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86225236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22683146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1671470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37392883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368436948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89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s2[4]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s1[4]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s1[6]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8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'f'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't'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'x'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'y'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'z'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'b'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'f'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B4EE721-6509-3944-A4F2-FD50546EF18D}"/>
              </a:ext>
            </a:extLst>
          </p:cNvPr>
          <p:cNvSpPr txBox="1"/>
          <p:nvPr/>
        </p:nvSpPr>
        <p:spPr>
          <a:xfrm>
            <a:off x="70562" y="5306495"/>
            <a:ext cx="114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low memory</a:t>
            </a:r>
          </a:p>
          <a:p>
            <a:r>
              <a:rPr lang="en-US" sz="1400" dirty="0">
                <a:solidFill>
                  <a:srgbClr val="0070C0"/>
                </a:solidFill>
              </a:rPr>
              <a:t>address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E25411-A9C2-F244-89A1-B11B661512A2}"/>
              </a:ext>
            </a:extLst>
          </p:cNvPr>
          <p:cNvSpPr txBox="1"/>
          <p:nvPr/>
        </p:nvSpPr>
        <p:spPr>
          <a:xfrm>
            <a:off x="10880832" y="5377356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high memory</a:t>
            </a:r>
          </a:p>
          <a:p>
            <a:r>
              <a:rPr lang="en-US" sz="1400" dirty="0">
                <a:solidFill>
                  <a:srgbClr val="0070C0"/>
                </a:solidFill>
              </a:rPr>
              <a:t>address</a:t>
            </a:r>
          </a:p>
        </p:txBody>
      </p:sp>
      <p:graphicFrame>
        <p:nvGraphicFramePr>
          <p:cNvPr id="14" name="Group 63">
            <a:extLst>
              <a:ext uri="{FF2B5EF4-FFF2-40B4-BE49-F238E27FC236}">
                <a16:creationId xmlns:a16="http://schemas.microsoft.com/office/drawing/2014/main" id="{6AF91EB0-263F-D940-9E49-BE8BF193A035}"/>
              </a:ext>
            </a:extLst>
          </p:cNvPr>
          <p:cNvGraphicFramePr>
            <a:graphicFrameLocks noGrp="1"/>
          </p:cNvGraphicFramePr>
          <p:nvPr/>
        </p:nvGraphicFramePr>
        <p:xfrm>
          <a:off x="162910" y="5738203"/>
          <a:ext cx="11923987" cy="879136"/>
        </p:xfrm>
        <a:graphic>
          <a:graphicData uri="http://schemas.openxmlformats.org/drawingml/2006/table">
            <a:tbl>
              <a:tblPr/>
              <a:tblGrid>
                <a:gridCol w="701411">
                  <a:extLst>
                    <a:ext uri="{9D8B030D-6E8A-4147-A177-3AD203B41FA5}">
                      <a16:colId xmlns:a16="http://schemas.microsoft.com/office/drawing/2014/main" val="3542051567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07419897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419428603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3794492007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177723285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99022705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110540263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86225236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22683146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1671470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37392883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368436948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89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s2[4]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s1[4]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s1[6]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8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'f'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't'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'f'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Up Arrow 14">
            <a:extLst>
              <a:ext uri="{FF2B5EF4-FFF2-40B4-BE49-F238E27FC236}">
                <a16:creationId xmlns:a16="http://schemas.microsoft.com/office/drawing/2014/main" id="{DEC4D4B4-012A-DE47-A87C-E964FCA227DD}"/>
              </a:ext>
            </a:extLst>
          </p:cNvPr>
          <p:cNvSpPr/>
          <p:nvPr/>
        </p:nvSpPr>
        <p:spPr>
          <a:xfrm>
            <a:off x="11676993" y="5205127"/>
            <a:ext cx="115614" cy="2027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E5C1E0E7-A6DC-DF43-BAD7-18A6ED35836B}"/>
              </a:ext>
            </a:extLst>
          </p:cNvPr>
          <p:cNvSpPr/>
          <p:nvPr/>
        </p:nvSpPr>
        <p:spPr>
          <a:xfrm>
            <a:off x="366662" y="5165878"/>
            <a:ext cx="115614" cy="2027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B8D01E-6AA5-FA4C-966A-6B8D27EC7C8A}"/>
              </a:ext>
            </a:extLst>
          </p:cNvPr>
          <p:cNvSpPr txBox="1"/>
          <p:nvPr/>
        </p:nvSpPr>
        <p:spPr>
          <a:xfrm>
            <a:off x="4600304" y="5165878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</a:t>
            </a:r>
            <a:r>
              <a:rPr lang="en-US" dirty="0" err="1"/>
              <a:t>strcpy</a:t>
            </a:r>
            <a:r>
              <a:rPr lang="en-US" dirty="0"/>
              <a:t>() overflow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F4AF4-BC8A-B04C-AB5B-1D01DE0F6B04}"/>
              </a:ext>
            </a:extLst>
          </p:cNvPr>
          <p:cNvSpPr txBox="1"/>
          <p:nvPr/>
        </p:nvSpPr>
        <p:spPr>
          <a:xfrm>
            <a:off x="4587766" y="6568118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</a:t>
            </a:r>
            <a:r>
              <a:rPr lang="en-US" dirty="0" err="1"/>
              <a:t>strcpy</a:t>
            </a:r>
            <a:r>
              <a:rPr lang="en-US" dirty="0"/>
              <a:t>() overflow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D9062C8-45AD-2948-99D6-38F6FA0B7C6C}"/>
              </a:ext>
            </a:extLst>
          </p:cNvPr>
          <p:cNvSpPr/>
          <p:nvPr/>
        </p:nvSpPr>
        <p:spPr bwMode="auto">
          <a:xfrm>
            <a:off x="8045791" y="1569469"/>
            <a:ext cx="2440871" cy="248179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s2: after</a:t>
            </a:r>
          </a:p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r2: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endParaRPr lang="en-US" sz="2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s1: before</a:t>
            </a:r>
          </a:p>
          <a:p>
            <a:endParaRPr 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s2: after</a:t>
            </a:r>
          </a:p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r2: hello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s1: 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BEDF0-0E37-444B-9A6A-C9557C8F95C5}"/>
              </a:ext>
            </a:extLst>
          </p:cNvPr>
          <p:cNvSpPr txBox="1"/>
          <p:nvPr/>
        </p:nvSpPr>
        <p:spPr>
          <a:xfrm>
            <a:off x="4147430" y="1277081"/>
            <a:ext cx="2499726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these are mutable arrays, not literals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E4F65C-199C-3149-BC99-3EB6583BDC86}"/>
              </a:ext>
            </a:extLst>
          </p:cNvPr>
          <p:cNvSpPr txBox="1"/>
          <p:nvPr/>
        </p:nvSpPr>
        <p:spPr>
          <a:xfrm>
            <a:off x="8530523" y="807587"/>
            <a:ext cx="307638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compile on pi-cluster with</a:t>
            </a:r>
          </a:p>
          <a:p>
            <a:r>
              <a:rPr lang="en-US" dirty="0" err="1">
                <a:solidFill>
                  <a:srgbClr val="0070C0"/>
                </a:solidFill>
              </a:rPr>
              <a:t>gcc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test.c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7A17E5-C274-7548-8C75-408286AF5A1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3032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70C5F5-97E1-44D4-CE4F-F49317013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760" y="502920"/>
            <a:ext cx="6116320" cy="611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4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4E22-F358-2E43-BE9A-14D577B1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99818"/>
          </a:xfrm>
        </p:spPr>
        <p:txBody>
          <a:bodyPr/>
          <a:lstStyle/>
          <a:p>
            <a:r>
              <a:rPr lang="en-US" dirty="0"/>
              <a:t>Process Memory Under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E3D2-3E76-C441-B74F-EBC55F1355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0029" y="744027"/>
            <a:ext cx="7519209" cy="57649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dirty="0"/>
              <a:t>When your </a:t>
            </a:r>
            <a:r>
              <a:rPr lang="en-US" sz="2200" dirty="0">
                <a:solidFill>
                  <a:srgbClr val="2C895B"/>
                </a:solidFill>
              </a:rPr>
              <a:t>program is running </a:t>
            </a:r>
            <a:r>
              <a:rPr lang="en-US" sz="2200" dirty="0"/>
              <a:t>it has been </a:t>
            </a:r>
            <a:r>
              <a:rPr lang="en-US" sz="2200" dirty="0">
                <a:solidFill>
                  <a:srgbClr val="0070C0"/>
                </a:solidFill>
              </a:rPr>
              <a:t>loaded into memory </a:t>
            </a:r>
            <a:r>
              <a:rPr lang="en-US" sz="2200" dirty="0"/>
              <a:t>and is </a:t>
            </a:r>
            <a:r>
              <a:rPr lang="en-US" sz="2200" dirty="0">
                <a:solidFill>
                  <a:srgbClr val="F3753F"/>
                </a:solidFill>
              </a:rPr>
              <a:t>called a process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Stack segment: </a:t>
            </a:r>
            <a:r>
              <a:rPr lang="en-US" sz="2200" i="1" dirty="0">
                <a:solidFill>
                  <a:schemeClr val="tx2"/>
                </a:solidFill>
              </a:rPr>
              <a:t>Stores</a:t>
            </a:r>
            <a:r>
              <a:rPr lang="en-US" sz="2200" i="1" dirty="0">
                <a:solidFill>
                  <a:schemeClr val="accent1"/>
                </a:solidFill>
              </a:rPr>
              <a:t> </a:t>
            </a:r>
            <a:r>
              <a:rPr lang="en-US" sz="2200" i="1" dirty="0">
                <a:solidFill>
                  <a:schemeClr val="accent5"/>
                </a:solidFill>
              </a:rPr>
              <a:t>Local </a:t>
            </a:r>
            <a:r>
              <a:rPr lang="en-US" sz="2200" dirty="0">
                <a:solidFill>
                  <a:schemeClr val="accent5"/>
                </a:solidFill>
              </a:rPr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and freed at function call entry &amp; exit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Data segment + BSS: </a:t>
            </a:r>
            <a:r>
              <a:rPr lang="en-US" sz="2200" i="1" dirty="0">
                <a:solidFill>
                  <a:schemeClr val="tx2"/>
                </a:solidFill>
              </a:rPr>
              <a:t>Stores</a:t>
            </a:r>
            <a:r>
              <a:rPr lang="en-US" sz="2200" i="1" dirty="0">
                <a:solidFill>
                  <a:schemeClr val="accent1"/>
                </a:solidFill>
              </a:rPr>
              <a:t> </a:t>
            </a:r>
            <a:r>
              <a:rPr lang="en-US" sz="2200" i="1" dirty="0">
                <a:solidFill>
                  <a:schemeClr val="accent5"/>
                </a:solidFill>
              </a:rPr>
              <a:t>Global</a:t>
            </a:r>
            <a:r>
              <a:rPr lang="en-US" sz="2200" dirty="0">
                <a:solidFill>
                  <a:schemeClr val="accent5"/>
                </a:solidFill>
              </a:rPr>
              <a:t> and </a:t>
            </a:r>
            <a:r>
              <a:rPr lang="en-US" sz="2200" i="1" dirty="0">
                <a:solidFill>
                  <a:schemeClr val="accent5"/>
                </a:solidFill>
              </a:rPr>
              <a:t>static </a:t>
            </a:r>
            <a:r>
              <a:rPr lang="en-US" sz="2200" dirty="0">
                <a:solidFill>
                  <a:schemeClr val="accent5"/>
                </a:solidFill>
              </a:rPr>
              <a:t>variables</a:t>
            </a:r>
            <a:endParaRPr lang="en-US" sz="2200" u="sng" dirty="0"/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Allocated/freed </a:t>
            </a:r>
            <a:r>
              <a:rPr lang="en-US" sz="2200" dirty="0"/>
              <a:t>when the process </a:t>
            </a:r>
            <a:r>
              <a:rPr lang="en-US" sz="2200" dirty="0">
                <a:solidFill>
                  <a:srgbClr val="7030A0"/>
                </a:solidFill>
              </a:rPr>
              <a:t>starts/exits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BSS</a:t>
            </a:r>
            <a:r>
              <a:rPr lang="en-US" sz="2200" dirty="0"/>
              <a:t> - Static variables with an implicit initial value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Static Data </a:t>
            </a:r>
            <a:r>
              <a:rPr lang="en-US" sz="2200" dirty="0"/>
              <a:t>-  Initialized with an explicit initial value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dirty="0">
                <a:solidFill>
                  <a:schemeClr val="accent1"/>
                </a:solidFill>
              </a:rPr>
              <a:t>Heap segment: </a:t>
            </a:r>
            <a:r>
              <a:rPr lang="en-US" sz="2200" i="1" dirty="0">
                <a:solidFill>
                  <a:schemeClr val="tx2"/>
                </a:solidFill>
              </a:rPr>
              <a:t>Stores</a:t>
            </a:r>
            <a:r>
              <a:rPr lang="en-US" sz="2200" i="1" dirty="0">
                <a:solidFill>
                  <a:srgbClr val="2C895B"/>
                </a:solidFill>
              </a:rPr>
              <a:t> dynamically-allocated</a:t>
            </a:r>
            <a:r>
              <a:rPr lang="en-US" sz="2200" i="1" dirty="0"/>
              <a:t> </a:t>
            </a:r>
            <a:r>
              <a:rPr lang="en-US" sz="2200" dirty="0"/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with a function call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Managed by the </a:t>
            </a:r>
            <a:r>
              <a:rPr lang="en-US" sz="2000" dirty="0" err="1"/>
              <a:t>stdio</a:t>
            </a:r>
            <a:r>
              <a:rPr lang="en-US" sz="2000" dirty="0"/>
              <a:t> library malloc() routines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Read Only Data: Stores immutable </a:t>
            </a:r>
            <a:r>
              <a:rPr lang="en-US" sz="2200" dirty="0"/>
              <a:t>Literals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Text</a:t>
            </a:r>
            <a:r>
              <a:rPr lang="en-US" sz="2200" dirty="0"/>
              <a:t>: Stores your code in machine language + libraries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FDB44D-531C-4E44-B077-661CDC81F063}"/>
              </a:ext>
            </a:extLst>
          </p:cNvPr>
          <p:cNvGrpSpPr/>
          <p:nvPr/>
        </p:nvGrpSpPr>
        <p:grpSpPr>
          <a:xfrm>
            <a:off x="7946368" y="602584"/>
            <a:ext cx="1276422" cy="5978146"/>
            <a:chOff x="5391446" y="535470"/>
            <a:chExt cx="1557995" cy="59268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D211CA-F89F-CC48-9B0C-0AFCF498EF9D}"/>
                </a:ext>
              </a:extLst>
            </p:cNvPr>
            <p:cNvSpPr txBox="1"/>
            <p:nvPr/>
          </p:nvSpPr>
          <p:spPr>
            <a:xfrm>
              <a:off x="5391446" y="535470"/>
              <a:ext cx="1557994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0xFF…FF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AC5B56-9A09-974F-A087-44DC2FE59460}"/>
                </a:ext>
              </a:extLst>
            </p:cNvPr>
            <p:cNvSpPr txBox="1"/>
            <p:nvPr/>
          </p:nvSpPr>
          <p:spPr>
            <a:xfrm>
              <a:off x="5503770" y="6187738"/>
              <a:ext cx="1445671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0x00…00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F7EAB13-4908-1E46-9853-9F037C13072B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 bwMode="auto">
            <a:xfrm>
              <a:off x="6170443" y="810094"/>
              <a:ext cx="56162" cy="53776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35524E-970D-EB44-870B-1D863558B66E}"/>
                </a:ext>
              </a:extLst>
            </p:cNvPr>
            <p:cNvSpPr txBox="1"/>
            <p:nvPr/>
          </p:nvSpPr>
          <p:spPr>
            <a:xfrm rot="16200000">
              <a:off x="4584291" y="3112669"/>
              <a:ext cx="3849608" cy="4883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per process </a:t>
              </a:r>
              <a:r>
                <a:rPr lang="en-US" sz="2000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address space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8FA9B4-194D-0E46-B697-FBFC6B635F39}"/>
              </a:ext>
            </a:extLst>
          </p:cNvPr>
          <p:cNvGrpSpPr/>
          <p:nvPr/>
        </p:nvGrpSpPr>
        <p:grpSpPr>
          <a:xfrm>
            <a:off x="9160390" y="520299"/>
            <a:ext cx="2526189" cy="6021446"/>
            <a:chOff x="6583680" y="1280160"/>
            <a:chExt cx="2377440" cy="5257800"/>
          </a:xfrm>
        </p:grpSpPr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91690B94-BEDB-7A41-81B5-A98AD6CEA36F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32588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6D0612-1A91-6243-9CD0-7964E2BA1F41}"/>
                </a:ext>
              </a:extLst>
            </p:cNvPr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62B49B-2CFF-2C48-AAD6-E2F751825133}"/>
                </a:ext>
              </a:extLst>
            </p:cNvPr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D0FAC8F-5295-4F41-A0FC-C9FACB168240}"/>
                </a:ext>
              </a:extLst>
            </p:cNvPr>
            <p:cNvSpPr/>
            <p:nvPr/>
          </p:nvSpPr>
          <p:spPr bwMode="auto">
            <a:xfrm>
              <a:off x="6583680" y="4114800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7C0CCD-0F50-3B44-B25E-C97C1A2BCFE3}"/>
                </a:ext>
              </a:extLst>
            </p:cNvPr>
            <p:cNvSpPr/>
            <p:nvPr/>
          </p:nvSpPr>
          <p:spPr bwMode="auto">
            <a:xfrm>
              <a:off x="6583680" y="4572001"/>
              <a:ext cx="2377440" cy="295091"/>
            </a:xfrm>
            <a:prstGeom prst="rect">
              <a:avLst/>
            </a:prstGeom>
            <a:solidFill>
              <a:srgbClr val="C9DEAE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37E590-E3AA-EA4A-B918-0E368A7CE401}"/>
                </a:ext>
              </a:extLst>
            </p:cNvPr>
            <p:cNvSpPr/>
            <p:nvPr/>
          </p:nvSpPr>
          <p:spPr bwMode="auto"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Read Only Data</a:t>
              </a:r>
              <a:endPara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6E5728C-7959-B947-8526-59A099D6A939}"/>
                </a:ext>
              </a:extLst>
            </p:cNvPr>
            <p:cNvCxnSpPr/>
            <p:nvPr/>
          </p:nvCxnSpPr>
          <p:spPr bwMode="auto"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09D0A10-8B41-D94C-8009-BF34C831AD31}"/>
                </a:ext>
              </a:extLst>
            </p:cNvPr>
            <p:cNvCxnSpPr/>
            <p:nvPr/>
          </p:nvCxnSpPr>
          <p:spPr bwMode="auto">
            <a:xfrm>
              <a:off x="7772400" y="374904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BEB4027-6194-0D42-9A26-FBF390F54881}"/>
              </a:ext>
            </a:extLst>
          </p:cNvPr>
          <p:cNvSpPr/>
          <p:nvPr/>
        </p:nvSpPr>
        <p:spPr bwMode="auto">
          <a:xfrm>
            <a:off x="9160390" y="5355105"/>
            <a:ext cx="2526189" cy="1026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Text Segment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76274F-9CC8-BD4A-B4C0-338F07CC8CEA}"/>
              </a:ext>
            </a:extLst>
          </p:cNvPr>
          <p:cNvSpPr/>
          <p:nvPr/>
        </p:nvSpPr>
        <p:spPr bwMode="auto">
          <a:xfrm>
            <a:off x="9160389" y="4593814"/>
            <a:ext cx="2526189" cy="337950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bg1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bg1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E187FD-FDA7-C940-A82D-51D66E5D99E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7893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CCF512-9C42-CF4B-B66C-DBEB567CABF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3449" y="782101"/>
            <a:ext cx="8398041" cy="566851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/>
              <a:t>Heap</a:t>
            </a:r>
            <a:r>
              <a:rPr lang="en-US" sz="2200" dirty="0"/>
              <a:t>: "pool" of memory that is available to a program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Managed by C runtime library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0070C0"/>
                </a:solidFill>
              </a:rPr>
              <a:t>linked to your code</a:t>
            </a:r>
            <a:r>
              <a:rPr lang="en-US" sz="2200" dirty="0"/>
              <a:t>; </a:t>
            </a:r>
            <a:r>
              <a:rPr lang="en-US" sz="2200" b="1" dirty="0"/>
              <a:t> not managed by the OS</a:t>
            </a:r>
          </a:p>
          <a:p>
            <a:r>
              <a:rPr lang="en-US" sz="2200" dirty="0"/>
              <a:t>Heap memory is </a:t>
            </a:r>
            <a:r>
              <a:rPr lang="en-US" sz="2200" b="1" dirty="0"/>
              <a:t>dynamically </a:t>
            </a:r>
            <a:r>
              <a:rPr lang="en-US" sz="2200" i="1" dirty="0">
                <a:solidFill>
                  <a:srgbClr val="F3753F"/>
                </a:solidFill>
              </a:rPr>
              <a:t>"borrowed"</a:t>
            </a:r>
            <a:r>
              <a:rPr lang="en-US" sz="2200" i="1" dirty="0"/>
              <a:t>  or "</a:t>
            </a:r>
            <a:r>
              <a:rPr lang="en-US" sz="2200" i="1" dirty="0">
                <a:solidFill>
                  <a:srgbClr val="FF0000"/>
                </a:solidFill>
              </a:rPr>
              <a:t>allocated"</a:t>
            </a:r>
            <a:r>
              <a:rPr lang="en-US" sz="2200" i="1" dirty="0"/>
              <a:t> </a:t>
            </a:r>
            <a:r>
              <a:rPr lang="en-US" sz="2200" dirty="0"/>
              <a:t>by</a:t>
            </a:r>
            <a:r>
              <a:rPr lang="en-US" sz="2200" i="1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calling a library </a:t>
            </a:r>
            <a:r>
              <a:rPr lang="en-US" sz="2200" dirty="0"/>
              <a:t>function</a:t>
            </a:r>
          </a:p>
          <a:p>
            <a:r>
              <a:rPr lang="en-US" sz="2200" dirty="0"/>
              <a:t>When heap memory is no longer needed, it is </a:t>
            </a:r>
            <a:r>
              <a:rPr lang="en-US" sz="2200" i="1" dirty="0">
                <a:solidFill>
                  <a:srgbClr val="2C895B"/>
                </a:solidFill>
              </a:rPr>
              <a:t>"returned" </a:t>
            </a:r>
            <a:r>
              <a:rPr lang="en-US" sz="2200" i="1" dirty="0"/>
              <a:t>or </a:t>
            </a:r>
            <a:r>
              <a:rPr lang="en-US" sz="2200" i="1" dirty="0">
                <a:solidFill>
                  <a:srgbClr val="FF0000"/>
                </a:solidFill>
              </a:rPr>
              <a:t>deallocated</a:t>
            </a:r>
            <a:r>
              <a:rPr lang="en-US" sz="2200" i="1" dirty="0"/>
              <a:t>  for </a:t>
            </a:r>
            <a:r>
              <a:rPr lang="en-US" sz="2200" b="1" dirty="0">
                <a:solidFill>
                  <a:srgbClr val="2C895B"/>
                </a:solidFill>
              </a:rPr>
              <a:t>reuse</a:t>
            </a:r>
            <a:endParaRPr lang="en-US" sz="2200" dirty="0">
              <a:solidFill>
                <a:srgbClr val="2C895B"/>
              </a:solidFill>
            </a:endParaRPr>
          </a:p>
          <a:p>
            <a:r>
              <a:rPr lang="en-US" sz="2200" dirty="0">
                <a:solidFill>
                  <a:srgbClr val="0070C0"/>
                </a:solidFill>
              </a:rPr>
              <a:t>Heap memory has a lifetime from allocation until it is deallocated</a:t>
            </a:r>
          </a:p>
          <a:p>
            <a:pPr lvl="1"/>
            <a:r>
              <a:rPr lang="en-US" sz="2200" dirty="0">
                <a:solidFill>
                  <a:schemeClr val="accent3"/>
                </a:solidFill>
              </a:rPr>
              <a:t>Lifetime is independent of the scope it is allocated in </a:t>
            </a:r>
            <a:r>
              <a:rPr lang="en-US" sz="2200" dirty="0"/>
              <a:t>(it is like a static variable)</a:t>
            </a:r>
          </a:p>
          <a:p>
            <a:r>
              <a:rPr lang="en-US" sz="2200" dirty="0"/>
              <a:t>If </a:t>
            </a:r>
            <a:r>
              <a:rPr lang="en-US" sz="2200" dirty="0">
                <a:solidFill>
                  <a:srgbClr val="0070C0"/>
                </a:solidFill>
              </a:rPr>
              <a:t>too much memory has already been allocated</a:t>
            </a:r>
            <a:r>
              <a:rPr lang="en-US" sz="2200" dirty="0"/>
              <a:t>, the library will attempt to borrow additional memory from the OS and will fail, returning a NULL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C079BB-F530-1A4F-A394-ACBB62E5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7054597" cy="533536"/>
          </a:xfrm>
        </p:spPr>
        <p:txBody>
          <a:bodyPr/>
          <a:lstStyle/>
          <a:p>
            <a:r>
              <a:rPr lang="en-US" dirty="0"/>
              <a:t>The Heap Memory Segment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45FA8-A793-2745-9331-1093F4325F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F7AC507-4D02-B24A-8224-FEB908BE2BF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60391" y="572659"/>
            <a:ext cx="2526189" cy="5969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endParaRPr lang="en-US" b="0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4BCCC-0DFE-BF47-B497-687C251EEF70}"/>
              </a:ext>
            </a:extLst>
          </p:cNvPr>
          <p:cNvSpPr/>
          <p:nvPr/>
        </p:nvSpPr>
        <p:spPr bwMode="auto">
          <a:xfrm>
            <a:off x="9160391" y="520299"/>
            <a:ext cx="2526189" cy="523604"/>
          </a:xfrm>
          <a:prstGeom prst="rect">
            <a:avLst/>
          </a:prstGeom>
          <a:solidFill>
            <a:srgbClr val="CC0066">
              <a:alpha val="6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OS kernel [protected]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E3D96C-7625-CC45-96D0-8721DDB2E0DC}"/>
              </a:ext>
            </a:extLst>
          </p:cNvPr>
          <p:cNvSpPr/>
          <p:nvPr/>
        </p:nvSpPr>
        <p:spPr bwMode="auto">
          <a:xfrm>
            <a:off x="9157612" y="1410426"/>
            <a:ext cx="2526189" cy="523604"/>
          </a:xfrm>
          <a:prstGeom prst="rect">
            <a:avLst/>
          </a:prstGeom>
          <a:solidFill>
            <a:srgbClr val="FFCA86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33511C-E24C-8244-82B2-42E0FA601F8B}"/>
              </a:ext>
            </a:extLst>
          </p:cNvPr>
          <p:cNvSpPr/>
          <p:nvPr/>
        </p:nvSpPr>
        <p:spPr bwMode="auto">
          <a:xfrm>
            <a:off x="9157611" y="3531023"/>
            <a:ext cx="2526189" cy="523604"/>
          </a:xfrm>
          <a:prstGeom prst="rect">
            <a:avLst/>
          </a:prstGeom>
          <a:solidFill>
            <a:srgbClr val="ED917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Heap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FB2A0C-DFAD-B04B-AACD-69692E96F138}"/>
              </a:ext>
            </a:extLst>
          </p:cNvPr>
          <p:cNvSpPr/>
          <p:nvPr/>
        </p:nvSpPr>
        <p:spPr bwMode="auto">
          <a:xfrm>
            <a:off x="9157611" y="4195276"/>
            <a:ext cx="2526189" cy="337950"/>
          </a:xfrm>
          <a:prstGeom prst="rect">
            <a:avLst/>
          </a:prstGeom>
          <a:solidFill>
            <a:srgbClr val="C9DEA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BSS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F3D583-F61C-6648-9A25-B9253D0097BE}"/>
              </a:ext>
            </a:extLst>
          </p:cNvPr>
          <p:cNvSpPr/>
          <p:nvPr/>
        </p:nvSpPr>
        <p:spPr bwMode="auto">
          <a:xfrm>
            <a:off x="9160391" y="4937823"/>
            <a:ext cx="2526189" cy="471244"/>
          </a:xfrm>
          <a:prstGeom prst="rect">
            <a:avLst/>
          </a:prstGeom>
          <a:solidFill>
            <a:srgbClr val="FFFFB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Data</a:t>
            </a:r>
            <a:endParaRPr lang="en-US" i="1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C138B7-F967-BF48-B931-701446DE4DF6}"/>
              </a:ext>
            </a:extLst>
          </p:cNvPr>
          <p:cNvCxnSpPr/>
          <p:nvPr/>
        </p:nvCxnSpPr>
        <p:spPr bwMode="auto">
          <a:xfrm>
            <a:off x="10420706" y="1934030"/>
            <a:ext cx="0" cy="41888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5A6381-9906-E945-B119-A7967C3D120F}"/>
              </a:ext>
            </a:extLst>
          </p:cNvPr>
          <p:cNvCxnSpPr/>
          <p:nvPr/>
        </p:nvCxnSpPr>
        <p:spPr bwMode="auto">
          <a:xfrm>
            <a:off x="10420705" y="3112140"/>
            <a:ext cx="0" cy="41888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78932-D779-8943-AECD-B6D1F864068E}"/>
              </a:ext>
            </a:extLst>
          </p:cNvPr>
          <p:cNvSpPr/>
          <p:nvPr/>
        </p:nvSpPr>
        <p:spPr bwMode="auto">
          <a:xfrm>
            <a:off x="9160389" y="5409067"/>
            <a:ext cx="2526189" cy="11326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Text</a:t>
            </a:r>
            <a:endParaRPr lang="en-US" i="1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447600-92DD-7F4D-B4F8-661726146477}"/>
              </a:ext>
            </a:extLst>
          </p:cNvPr>
          <p:cNvSpPr/>
          <p:nvPr/>
        </p:nvSpPr>
        <p:spPr bwMode="auto">
          <a:xfrm>
            <a:off x="9157611" y="4533226"/>
            <a:ext cx="2526189" cy="33795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1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 animBg="1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3D89-1547-F246-99F1-83D12D40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14" y="190290"/>
            <a:ext cx="10515600" cy="306099"/>
          </a:xfrm>
        </p:spPr>
        <p:txBody>
          <a:bodyPr/>
          <a:lstStyle/>
          <a:p>
            <a:r>
              <a:rPr lang="en-US" dirty="0"/>
              <a:t>Heap Dynamic Memory Allocation Library Functions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29790EA1-7D2A-F74F-8A51-8D107E3C110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54782" y="912707"/>
          <a:ext cx="9765671" cy="224663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08359">
                  <a:extLst>
                    <a:ext uri="{9D8B030D-6E8A-4147-A177-3AD203B41FA5}">
                      <a16:colId xmlns:a16="http://schemas.microsoft.com/office/drawing/2014/main" val="2565008770"/>
                    </a:ext>
                  </a:extLst>
                </a:gridCol>
                <a:gridCol w="4616101">
                  <a:extLst>
                    <a:ext uri="{9D8B030D-6E8A-4147-A177-3AD203B41FA5}">
                      <a16:colId xmlns:a16="http://schemas.microsoft.com/office/drawing/2014/main" val="3116180703"/>
                    </a:ext>
                  </a:extLst>
                </a:gridCol>
                <a:gridCol w="2341211">
                  <a:extLst>
                    <a:ext uri="{9D8B030D-6E8A-4147-A177-3AD203B41FA5}">
                      <a16:colId xmlns:a16="http://schemas.microsoft.com/office/drawing/2014/main" val="2489619946"/>
                    </a:ext>
                  </a:extLst>
                </a:gridCol>
              </a:tblGrid>
              <a:tr h="49638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1800" b="1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stdlib.h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Clears 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60099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*malloc(…)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72262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calloc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nmemb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memsize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424562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free(...)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ptr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919584"/>
                  </a:ext>
                </a:extLst>
              </a:tr>
            </a:tbl>
          </a:graphicData>
        </a:graphic>
      </p:graphicFrame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7818F791-E654-DB4A-BFCE-181B6670209E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78002" y="3429000"/>
            <a:ext cx="11599817" cy="28300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*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means these library functions return a pointer to </a:t>
            </a:r>
            <a:r>
              <a:rPr lang="en-US" sz="2000" dirty="0">
                <a:solidFill>
                  <a:srgbClr val="2C895B"/>
                </a:solidFill>
                <a:cs typeface="Courier New" panose="02070309020205020404" pitchFamily="49" charset="0"/>
              </a:rPr>
              <a:t>generic (untyped) memory 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Be careful with void * pointers and pointer math as void * points at untyped memory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The assignment to a typed pointer </a:t>
            </a:r>
            <a:r>
              <a:rPr lang="en-US" sz="2000" i="1" dirty="0">
                <a:solidFill>
                  <a:schemeClr val="accent2"/>
                </a:solidFill>
                <a:cs typeface="Courier New" panose="02070309020205020404" pitchFamily="49" charset="0"/>
              </a:rPr>
              <a:t>"converts"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it from a void *</a:t>
            </a:r>
          </a:p>
          <a:p>
            <a:r>
              <a:rPr lang="en-US" sz="2000" b="1" dirty="0" err="1">
                <a:solidFill>
                  <a:schemeClr val="accent2"/>
                </a:solidFill>
              </a:rPr>
              <a:t>size_t</a:t>
            </a:r>
            <a:r>
              <a:rPr lang="en-US" sz="2000" b="1" dirty="0">
                <a:solidFill>
                  <a:schemeClr val="accent2"/>
                </a:solidFill>
              </a:rPr>
              <a:t> is </a:t>
            </a:r>
            <a:r>
              <a:rPr lang="en-US" sz="2000" dirty="0">
                <a:solidFill>
                  <a:schemeClr val="accent2"/>
                </a:solidFill>
              </a:rPr>
              <a:t>an </a:t>
            </a:r>
            <a:r>
              <a:rPr lang="en-US" sz="2000" dirty="0">
                <a:solidFill>
                  <a:srgbClr val="0070C0"/>
                </a:solidFill>
              </a:rPr>
              <a:t>unsigned integer data type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</a:rPr>
              <a:t>the result of a </a:t>
            </a:r>
            <a:r>
              <a:rPr lang="en-US" sz="2000" dirty="0" err="1">
                <a:solidFill>
                  <a:srgbClr val="2C895B"/>
                </a:solidFill>
              </a:rPr>
              <a:t>sizeof</a:t>
            </a:r>
            <a:r>
              <a:rPr lang="en-US" sz="2000" dirty="0">
                <a:solidFill>
                  <a:srgbClr val="2C895B"/>
                </a:solidFill>
              </a:rPr>
              <a:t>()</a:t>
            </a:r>
            <a:r>
              <a:rPr lang="en-US" sz="2000" dirty="0">
                <a:solidFill>
                  <a:schemeClr val="accent2"/>
                </a:solidFill>
              </a:rPr>
              <a:t> operator </a:t>
            </a:r>
          </a:p>
          <a:p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2"/>
                </a:solidFill>
              </a:rPr>
              <a:t>please read: % man 3 malloc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31FB66-BEC8-1048-B298-DD576217FA6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C36A91D-3E50-1F4A-8939-7E87CD29E296}"/>
              </a:ext>
            </a:extLst>
          </p:cNvPr>
          <p:cNvSpPr/>
          <p:nvPr/>
        </p:nvSpPr>
        <p:spPr bwMode="auto">
          <a:xfrm>
            <a:off x="1010336" y="5156528"/>
            <a:ext cx="10171328" cy="4406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malloc(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* 100);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an array of 100 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endParaRPr lang="en-US" sz="20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26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178A-67DE-8D45-8075-3D754E0F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1" y="0"/>
            <a:ext cx="2961486" cy="589722"/>
          </a:xfrm>
        </p:spPr>
        <p:txBody>
          <a:bodyPr/>
          <a:lstStyle/>
          <a:p>
            <a:r>
              <a:rPr lang="en-US" sz="3200" dirty="0"/>
              <a:t>Use of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5524-6B09-FB47-9B90-4B01BE40259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96193" y="768047"/>
            <a:ext cx="12063045" cy="226657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size)</a:t>
            </a:r>
          </a:p>
          <a:p>
            <a:pPr lvl="1"/>
            <a:r>
              <a:rPr lang="en-US" sz="2000" dirty="0"/>
              <a:t>Returns a pointer to a </a:t>
            </a:r>
            <a:r>
              <a:rPr lang="en-US" sz="2000" b="1" dirty="0">
                <a:solidFill>
                  <a:srgbClr val="0070C0"/>
                </a:solidFill>
              </a:rPr>
              <a:t>contiguous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block</a:t>
            </a:r>
            <a:r>
              <a:rPr lang="en-US" sz="2000" dirty="0"/>
              <a:t> of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000" dirty="0"/>
              <a:t> bytes </a:t>
            </a:r>
            <a:r>
              <a:rPr lang="en-US" sz="2000" b="1" dirty="0">
                <a:solidFill>
                  <a:srgbClr val="0070C0"/>
                </a:solidFill>
              </a:rPr>
              <a:t>of </a:t>
            </a:r>
            <a:r>
              <a:rPr lang="en-US" sz="2000" b="1" u="sng" dirty="0">
                <a:solidFill>
                  <a:srgbClr val="C00000"/>
                </a:solidFill>
              </a:rPr>
              <a:t>uninitialized</a:t>
            </a:r>
            <a:r>
              <a:rPr lang="en-US" sz="2000" b="1" dirty="0">
                <a:solidFill>
                  <a:srgbClr val="0070C0"/>
                </a:solidFill>
              </a:rPr>
              <a:t> memory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from the heap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The block is </a:t>
            </a:r>
            <a:r>
              <a:rPr lang="en-US" sz="2000" b="1" dirty="0">
                <a:solidFill>
                  <a:srgbClr val="0070C0"/>
                </a:solidFill>
              </a:rPr>
              <a:t>aligned </a:t>
            </a:r>
            <a:r>
              <a:rPr lang="en-GB" sz="2000" b="1" dirty="0">
                <a:solidFill>
                  <a:srgbClr val="0070C0"/>
                </a:solidFill>
              </a:rPr>
              <a:t>to an 8-byte (arm32) or 16-byte (64-bit arm/intel) boundary</a:t>
            </a:r>
          </a:p>
          <a:p>
            <a:pPr lvl="2">
              <a:lnSpc>
                <a:spcPct val="100000"/>
              </a:lnSpc>
            </a:pPr>
            <a:r>
              <a:rPr lang="en-GB" sz="2000" dirty="0">
                <a:solidFill>
                  <a:schemeClr val="accent1"/>
                </a:solidFill>
              </a:rPr>
              <a:t>returns  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sz="2000" dirty="0">
                <a:solidFill>
                  <a:schemeClr val="accent1"/>
                </a:solidFill>
              </a:rPr>
              <a:t> if allocation </a:t>
            </a:r>
            <a:r>
              <a:rPr lang="en-GB" sz="2000" dirty="0"/>
              <a:t>failed (also sets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GB" sz="2000" dirty="0"/>
              <a:t>) </a:t>
            </a:r>
            <a:r>
              <a:rPr lang="en-GB" sz="2000" b="1" dirty="0">
                <a:solidFill>
                  <a:srgbClr val="FF0000"/>
                </a:solidFill>
              </a:rPr>
              <a:t>always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CHECK for NULL RETURN!</a:t>
            </a:r>
            <a:endParaRPr 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Blocks </a:t>
            </a:r>
            <a:r>
              <a:rPr lang="en-US" sz="2000" dirty="0">
                <a:solidFill>
                  <a:srgbClr val="0070C0"/>
                </a:solidFill>
              </a:rPr>
              <a:t>returned on different calls to malloc() </a:t>
            </a:r>
            <a:r>
              <a:rPr lang="en-US" sz="2000" dirty="0">
                <a:solidFill>
                  <a:srgbClr val="2C895B"/>
                </a:solidFill>
              </a:rPr>
              <a:t>are not necessarily adjacent</a:t>
            </a:r>
          </a:p>
          <a:p>
            <a:pPr lvl="1"/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GB" sz="2000" b="1" dirty="0"/>
              <a:t> </a:t>
            </a:r>
            <a:r>
              <a:rPr lang="en-GB" sz="2000" dirty="0"/>
              <a:t>is implicitly cast into any pointer type on assignment to a pointer variable</a:t>
            </a:r>
            <a:endParaRPr lang="en-US" sz="20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7C7ED99-59E5-B54C-A663-B613722C9FD1}"/>
              </a:ext>
            </a:extLst>
          </p:cNvPr>
          <p:cNvSpPr/>
          <p:nvPr/>
        </p:nvSpPr>
        <p:spPr bwMode="auto">
          <a:xfrm>
            <a:off x="1105815" y="3375946"/>
            <a:ext cx="9190897" cy="294536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ALWAYS CHECK THE RETURN VALUE FROM MALLOC!!!! */</a:t>
            </a:r>
          </a:p>
          <a:p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NULL) {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(stderr, "Unable to malloc memory");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NULL;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74B2F-7B4F-7749-AD6D-9F2B29E27B6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3039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4" grpId="0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66E0-2279-2242-A469-0B44C705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0"/>
            <a:ext cx="10515600" cy="548640"/>
          </a:xfrm>
        </p:spPr>
        <p:txBody>
          <a:bodyPr/>
          <a:lstStyle/>
          <a:p>
            <a:r>
              <a:rPr lang="en-US" dirty="0"/>
              <a:t>Using and Freeing Heap Memory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5BB1-784F-A744-ADDF-15F8BD3C74B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0976" y="1307159"/>
            <a:ext cx="11466802" cy="301224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(void *p)</a:t>
            </a:r>
          </a:p>
          <a:p>
            <a:pPr lvl="1"/>
            <a:r>
              <a:rPr lang="en-US" sz="2200" dirty="0"/>
              <a:t>Deallocates the </a:t>
            </a:r>
            <a:r>
              <a:rPr lang="en-US" sz="2200" dirty="0">
                <a:solidFill>
                  <a:schemeClr val="accent1"/>
                </a:solidFill>
              </a:rPr>
              <a:t>whole block pointed to by 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to the pool of available memory</a:t>
            </a:r>
          </a:p>
          <a:p>
            <a:pPr lvl="1"/>
            <a:r>
              <a:rPr lang="en-US" sz="2200" dirty="0"/>
              <a:t>Freed memory is used in future allocation (</a:t>
            </a:r>
            <a:r>
              <a:rPr lang="en-US" sz="2200" dirty="0">
                <a:solidFill>
                  <a:srgbClr val="FF0000"/>
                </a:solidFill>
              </a:rPr>
              <a:t>expect the contents to change after freed</a:t>
            </a:r>
            <a:r>
              <a:rPr lang="en-US" sz="2200" dirty="0"/>
              <a:t>)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Pointer </a:t>
            </a:r>
            <a:r>
              <a:rPr lang="en-US" sz="22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200" dirty="0">
                <a:solidFill>
                  <a:schemeClr val="accent1"/>
                </a:solidFill>
              </a:rPr>
              <a:t> must be the same address as </a:t>
            </a:r>
            <a:r>
              <a:rPr lang="en-US" sz="2200" i="1" dirty="0">
                <a:solidFill>
                  <a:srgbClr val="FF0000"/>
                </a:solidFill>
              </a:rPr>
              <a:t>originally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i="1" dirty="0">
                <a:solidFill>
                  <a:srgbClr val="FF0000"/>
                </a:solidFill>
              </a:rPr>
              <a:t>returned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chemeClr val="accent1"/>
                </a:solidFill>
              </a:rPr>
              <a:t>by one of the heap allocation routines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malloc(),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200" dirty="0"/>
          </a:p>
          <a:p>
            <a:pPr lvl="1"/>
            <a:r>
              <a:rPr lang="en-US" sz="2200" dirty="0"/>
              <a:t>Pointer argument to free() is not changed by the call to free()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Defensive programming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F3753F"/>
                </a:solidFill>
              </a:rPr>
              <a:t>set the pointer to NULL </a:t>
            </a:r>
            <a:r>
              <a:rPr lang="en-US" sz="2400" dirty="0">
                <a:solidFill>
                  <a:schemeClr val="accent1"/>
                </a:solidFill>
              </a:rPr>
              <a:t>after passing it to free()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B56E4DD-8A0B-EB47-B500-9EBDBAB94A9E}"/>
              </a:ext>
            </a:extLst>
          </p:cNvPr>
          <p:cNvSpPr/>
          <p:nvPr/>
        </p:nvSpPr>
        <p:spPr bwMode="auto">
          <a:xfrm>
            <a:off x="1534091" y="4966553"/>
            <a:ext cx="8239829" cy="72842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memory to the heap</a:t>
            </a:r>
          </a:p>
          <a:p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NULL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282DE3-F422-354E-996B-826D5253BAF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2072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484" y="141110"/>
            <a:ext cx="10515600" cy="494510"/>
          </a:xfrm>
        </p:spPr>
        <p:txBody>
          <a:bodyPr/>
          <a:lstStyle/>
          <a:p>
            <a:r>
              <a:rPr lang="en-US" dirty="0"/>
              <a:t>Heap Memory "Leaks"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24CE-72FC-F748-A395-0513FB18762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3765" y="978321"/>
            <a:ext cx="11674014" cy="528836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memory leak </a:t>
            </a:r>
            <a:r>
              <a:rPr lang="en-US" dirty="0"/>
              <a:t>is when you </a:t>
            </a:r>
            <a:r>
              <a:rPr lang="en-US" b="1" dirty="0">
                <a:solidFill>
                  <a:schemeClr val="accent1"/>
                </a:solidFill>
              </a:rPr>
              <a:t>allocate memory </a:t>
            </a:r>
            <a:r>
              <a:rPr lang="en-US" dirty="0">
                <a:solidFill>
                  <a:schemeClr val="accent1"/>
                </a:solidFill>
              </a:rPr>
              <a:t>on the heap, </a:t>
            </a:r>
            <a:r>
              <a:rPr lang="en-US" b="1" dirty="0">
                <a:solidFill>
                  <a:schemeClr val="accent1"/>
                </a:solidFill>
              </a:rPr>
              <a:t>but never free it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sz="32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Best practice: </a:t>
            </a:r>
            <a:r>
              <a:rPr lang="en-US" dirty="0"/>
              <a:t>free up memory </a:t>
            </a:r>
            <a:r>
              <a:rPr lang="en-US" dirty="0">
                <a:solidFill>
                  <a:srgbClr val="0070C0"/>
                </a:solidFill>
              </a:rPr>
              <a:t>you allocated </a:t>
            </a:r>
            <a:r>
              <a:rPr lang="en-US" dirty="0"/>
              <a:t>when you no longer need it</a:t>
            </a:r>
          </a:p>
          <a:p>
            <a:pPr lvl="1"/>
            <a:r>
              <a:rPr lang="en-US" dirty="0"/>
              <a:t> If you keep allocating memory, you may run out of memory in the heap!</a:t>
            </a:r>
          </a:p>
          <a:p>
            <a:r>
              <a:rPr lang="en-US" dirty="0">
                <a:solidFill>
                  <a:srgbClr val="0070C0"/>
                </a:solidFill>
              </a:rPr>
              <a:t>Memory leaks </a:t>
            </a:r>
            <a:r>
              <a:rPr lang="en-US" dirty="0"/>
              <a:t>may cause </a:t>
            </a:r>
            <a:r>
              <a:rPr lang="en-US" dirty="0">
                <a:solidFill>
                  <a:srgbClr val="C00000"/>
                </a:solidFill>
              </a:rPr>
              <a:t>long running programs to fault </a:t>
            </a:r>
            <a:r>
              <a:rPr lang="en-US" dirty="0"/>
              <a:t>when they </a:t>
            </a:r>
            <a:r>
              <a:rPr lang="en-US" dirty="0">
                <a:solidFill>
                  <a:srgbClr val="F3753F"/>
                </a:solidFill>
              </a:rPr>
              <a:t>exhaust OS memory limits</a:t>
            </a:r>
          </a:p>
          <a:p>
            <a:r>
              <a:rPr lang="en-US" dirty="0" err="1">
                <a:solidFill>
                  <a:srgbClr val="F37440"/>
                </a:solidFill>
              </a:rPr>
              <a:t>Valgrind</a:t>
            </a:r>
            <a:r>
              <a:rPr lang="en-US" dirty="0"/>
              <a:t> is a tool for finding memory leaks (not pre-installed in all </a:t>
            </a:r>
            <a:r>
              <a:rPr lang="en-US" dirty="0" err="1"/>
              <a:t>linux</a:t>
            </a:r>
            <a:r>
              <a:rPr lang="en-US" dirty="0"/>
              <a:t> distributions though!)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1410969" y="1532190"/>
            <a:ext cx="9370059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leaky_memory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(void)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char *bytes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(BLKSZ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(*bytes));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code that never deallocates the memory */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return;  // you lose the address in bytes when leaving scope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0A1E3-9838-1C40-85DE-5373B486EFE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7480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816" y="1025696"/>
            <a:ext cx="4834340" cy="1045314"/>
          </a:xfrm>
        </p:spPr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 – Finding Buffer Overflows and Memory leaks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152188" y="324911"/>
            <a:ext cx="7138628" cy="294536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1 #define SZ 50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2 #include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3 int main(void)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4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5     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6     if ((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malloc(SZ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))) == NULL)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7         return EXIT_FAILURE;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8  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*(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SZ) = 'A';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9    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0A1E3-9838-1C40-85DE-5373B486EFE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6DCCD9A-E9A7-261C-FB2A-D6A5883C8BB5}"/>
              </a:ext>
            </a:extLst>
          </p:cNvPr>
          <p:cNvSpPr/>
          <p:nvPr/>
        </p:nvSpPr>
        <p:spPr bwMode="auto">
          <a:xfrm>
            <a:off x="268224" y="3429000"/>
            <a:ext cx="8168640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valgrind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-q --leak-check=full --leak-resolution=med -s ./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valgexample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 write of size 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 0x10444: main (valg.c:8)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Address 0x49d305a is 0 bytes after a block of size 50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alloc'd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at 0x484A760: malloc (vg_replace_malloc.c:381)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 0x1041B: main (valg.c:6)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 bytes in 1 blocks are definitely lost in loss record 1 of 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at 0x484A760: malloc (vg_replace_malloc.c:381)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by 0x1041B: main (valg.c:6)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SUMMARY: 2 errors from 2 contexts (suppressed: 0 from 0)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950962-C62B-377F-9723-94755E1A57C1}"/>
              </a:ext>
            </a:extLst>
          </p:cNvPr>
          <p:cNvGrpSpPr/>
          <p:nvPr/>
        </p:nvGrpSpPr>
        <p:grpSpPr>
          <a:xfrm>
            <a:off x="4781264" y="3670256"/>
            <a:ext cx="6820966" cy="646331"/>
            <a:chOff x="-2240953" y="3960458"/>
            <a:chExt cx="682096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D3F8FD-3374-CF96-3647-2CDB2B085713}"/>
                </a:ext>
              </a:extLst>
            </p:cNvPr>
            <p:cNvSpPr txBox="1"/>
            <p:nvPr/>
          </p:nvSpPr>
          <p:spPr>
            <a:xfrm>
              <a:off x="1740194" y="3960458"/>
              <a:ext cx="283981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Writing outside of allocated buffer space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53E75ED-5791-C0AC-787E-5EA4B10ABA78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-2240953" y="4283624"/>
              <a:ext cx="3981147" cy="13525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2229B0-494D-8C68-7401-6AD11F91199F}"/>
              </a:ext>
            </a:extLst>
          </p:cNvPr>
          <p:cNvGrpSpPr/>
          <p:nvPr/>
        </p:nvGrpSpPr>
        <p:grpSpPr>
          <a:xfrm>
            <a:off x="8213132" y="5115287"/>
            <a:ext cx="3210772" cy="369332"/>
            <a:chOff x="-2219568" y="4194736"/>
            <a:chExt cx="3210772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D925DA-4DD7-A23C-52F7-9C7DF8F77680}"/>
                </a:ext>
              </a:extLst>
            </p:cNvPr>
            <p:cNvSpPr txBox="1"/>
            <p:nvPr/>
          </p:nvSpPr>
          <p:spPr>
            <a:xfrm>
              <a:off x="-1044659" y="4194736"/>
              <a:ext cx="203586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Memory not freed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25067A1-6676-80D1-E4BA-E381B6ECC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19568" y="4379402"/>
              <a:ext cx="1098557" cy="89092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992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90" y="254724"/>
            <a:ext cx="10515600" cy="547191"/>
          </a:xfrm>
        </p:spPr>
        <p:txBody>
          <a:bodyPr/>
          <a:lstStyle/>
          <a:p>
            <a:r>
              <a:rPr lang="en-US" dirty="0"/>
              <a:t>More Dangling Pointers: Reusing "freed"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24CE-72FC-F748-A395-0513FB18762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1898" y="997639"/>
            <a:ext cx="11623542" cy="533204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When a pointer points to a memory location that is no longer “valid”</a:t>
            </a:r>
          </a:p>
          <a:p>
            <a:r>
              <a:rPr lang="en-US" sz="2200" dirty="0"/>
              <a:t>Really hard to debug as the use of the return pointers may not generate a seg fault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dangling_freed_heap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>
                <a:solidFill>
                  <a:srgbClr val="0070C0"/>
                </a:solidFill>
                <a:cs typeface="Consolas" panose="020B0609020204030204" pitchFamily="49" charset="0"/>
              </a:rPr>
              <a:t>type code </a:t>
            </a:r>
            <a:r>
              <a:rPr lang="en-US" sz="2200" dirty="0"/>
              <a:t>often causes the allocators (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z="2200" dirty="0"/>
              <a:t>and friends) to </a:t>
            </a:r>
            <a:r>
              <a:rPr lang="en-US" sz="2200" b="1" dirty="0">
                <a:solidFill>
                  <a:srgbClr val="0070C0"/>
                </a:solidFill>
              </a:rPr>
              <a:t>seg fault</a:t>
            </a:r>
          </a:p>
          <a:p>
            <a:pPr lvl="1"/>
            <a:r>
              <a:rPr lang="en-US" sz="2200" dirty="0"/>
              <a:t>Because it corrupts data structures the heap code uses to manage the memory pool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2012969" y="2194898"/>
            <a:ext cx="7039591" cy="231195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dangling_freed_heap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(void)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char *buff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(BLKSZ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(*buff));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free(buff);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buff;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CEA7D-F7E9-674A-BDE0-8A60A5250B4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7418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C5B9-0D51-CE1C-4465-21E2662A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strdup</a:t>
            </a:r>
            <a:r>
              <a:rPr lang="en-US" dirty="0"/>
              <a:t>(): Allocate Space and Copy a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AC11A4-B8AF-F42D-686D-F1FF83C54F39}"/>
              </a:ext>
            </a:extLst>
          </p:cNvPr>
          <p:cNvSpPr txBox="1"/>
          <p:nvPr/>
        </p:nvSpPr>
        <p:spPr>
          <a:xfrm>
            <a:off x="1288110" y="1523059"/>
            <a:ext cx="10034547" cy="38625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solidFill>
                  <a:schemeClr val="tx2"/>
                </a:solidFill>
              </a:rPr>
              <a:t> is a function that returns a </a:t>
            </a:r>
            <a:r>
              <a:rPr lang="en-US" sz="2400" b="1" dirty="0">
                <a:solidFill>
                  <a:schemeClr val="tx2"/>
                </a:solidFill>
              </a:rPr>
              <a:t>null-terminated</a:t>
            </a:r>
            <a:r>
              <a:rPr lang="en-US" sz="2400" dirty="0">
                <a:solidFill>
                  <a:schemeClr val="tx2"/>
                </a:solidFill>
              </a:rPr>
              <a:t>, heap-allocated string copy of the provided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Alternative: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400" dirty="0">
                <a:solidFill>
                  <a:schemeClr val="tx2"/>
                </a:solidFill>
              </a:rPr>
              <a:t> and copy the string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*str =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*str =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'h'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free(str);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= NULL;</a:t>
            </a:r>
          </a:p>
        </p:txBody>
      </p:sp>
    </p:spTree>
    <p:extLst>
      <p:ext uri="{BB962C8B-B14F-4D97-AF65-F5344CB8AC3E}">
        <p14:creationId xmlns:p14="http://schemas.microsoft.com/office/powerpoint/2010/main" val="3774082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6FD5-965D-9540-9674-F38F9A95E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76967"/>
            <a:ext cx="10515600" cy="494856"/>
          </a:xfrm>
        </p:spPr>
        <p:txBody>
          <a:bodyPr/>
          <a:lstStyle/>
          <a:p>
            <a:r>
              <a:rPr lang="en-US" dirty="0" err="1"/>
              <a:t>Calloc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C1C5D-9D8C-AC41-8BD9-65A684591F7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7305" y="565496"/>
            <a:ext cx="11363426" cy="618133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elementCnt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elementSize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variant of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/>
              <a:t>but </a:t>
            </a:r>
            <a:r>
              <a:rPr lang="en-US" sz="2200" dirty="0">
                <a:solidFill>
                  <a:srgbClr val="0070C0"/>
                </a:solidFill>
              </a:rPr>
              <a:t>zeros out </a:t>
            </a:r>
            <a:r>
              <a:rPr lang="en-US" sz="2200" dirty="0"/>
              <a:t>every byte of memory </a:t>
            </a:r>
            <a:r>
              <a:rPr lang="en-US" sz="2200" dirty="0">
                <a:solidFill>
                  <a:srgbClr val="0070C0"/>
                </a:solidFill>
              </a:rPr>
              <a:t>before</a:t>
            </a:r>
            <a:r>
              <a:rPr lang="en-US" sz="2200" dirty="0"/>
              <a:t> returning a pointer to it </a:t>
            </a:r>
            <a:r>
              <a:rPr lang="en-US" sz="2200" dirty="0">
                <a:solidFill>
                  <a:srgbClr val="FF0000"/>
                </a:solidFill>
              </a:rPr>
              <a:t>(so this has a runtime cost!)</a:t>
            </a:r>
            <a:endParaRPr lang="en-US" sz="2200" b="1" dirty="0">
              <a:solidFill>
                <a:srgbClr val="FF0000"/>
              </a:solidFill>
            </a:endParaRP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First parameter </a:t>
            </a:r>
            <a:r>
              <a:rPr lang="en-US" sz="2200" dirty="0"/>
              <a:t>is the number of elements you would like to allocate space for</a:t>
            </a:r>
          </a:p>
          <a:p>
            <a:pPr lvl="1"/>
            <a:r>
              <a:rPr lang="en-US" sz="2200" dirty="0">
                <a:solidFill>
                  <a:srgbClr val="00B050"/>
                </a:solidFill>
              </a:rPr>
              <a:t>Second parameter </a:t>
            </a:r>
            <a:r>
              <a:rPr lang="en-US" sz="2200" dirty="0"/>
              <a:t>is the size of each element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r>
              <a:rPr lang="en-US" sz="2200" dirty="0"/>
              <a:t>Originally designed to allocate arrays but works for any memory allocation  </a:t>
            </a:r>
          </a:p>
          <a:p>
            <a:pPr lvl="1"/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>
                <a:solidFill>
                  <a:srgbClr val="0070C0"/>
                </a:solidFill>
              </a:rPr>
              <a:t>multiplies the two parameters together for the total size</a:t>
            </a:r>
          </a:p>
          <a:p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>
                <a:solidFill>
                  <a:srgbClr val="0070C0"/>
                </a:solidFill>
              </a:rPr>
              <a:t>is more expensive at runtime </a:t>
            </a:r>
            <a:r>
              <a:rPr lang="en-US" sz="2200" dirty="0"/>
              <a:t>(uses both </a:t>
            </a:r>
            <a:r>
              <a:rPr lang="en-US" sz="2200" dirty="0" err="1"/>
              <a:t>cpu</a:t>
            </a:r>
            <a:r>
              <a:rPr lang="en-US" sz="2200" dirty="0"/>
              <a:t> and memory bandwidth) than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 </a:t>
            </a:r>
            <a:r>
              <a:rPr lang="en-US" sz="2200" dirty="0"/>
              <a:t>because it must zero out memory it allocates at runtime</a:t>
            </a:r>
          </a:p>
          <a:p>
            <a:r>
              <a:rPr lang="en-US" sz="2200" dirty="0">
                <a:solidFill>
                  <a:schemeClr val="tx2"/>
                </a:solidFill>
              </a:rPr>
              <a:t>Use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>
                <a:solidFill>
                  <a:srgbClr val="2C895B"/>
                </a:solidFill>
              </a:rPr>
              <a:t>only when you need the buffer</a:t>
            </a:r>
            <a:r>
              <a:rPr lang="en-US" sz="2200" dirty="0">
                <a:solidFill>
                  <a:schemeClr val="tx2"/>
                </a:solidFill>
              </a:rPr>
              <a:t> to be </a:t>
            </a:r>
            <a:r>
              <a:rPr lang="en-US" sz="2200" dirty="0">
                <a:solidFill>
                  <a:srgbClr val="0070C0"/>
                </a:solidFill>
              </a:rPr>
              <a:t>zero filled </a:t>
            </a:r>
            <a:r>
              <a:rPr lang="en-US" sz="2200" dirty="0">
                <a:solidFill>
                  <a:srgbClr val="FF0000"/>
                </a:solidFill>
              </a:rPr>
              <a:t>prior to FIRST use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07857D3-92C2-3E48-8A18-05781EAFB13E}"/>
              </a:ext>
            </a:extLst>
          </p:cNvPr>
          <p:cNvSpPr/>
          <p:nvPr/>
        </p:nvSpPr>
        <p:spPr bwMode="auto">
          <a:xfrm>
            <a:off x="1949956" y="2851596"/>
            <a:ext cx="7991087" cy="149692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10-element array of pointers to char, zero filled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the 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0F6DE-49F7-9746-BAB7-2A6108CBB7F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0219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384A-B69B-6A43-AEBA-C4560102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57" y="158346"/>
            <a:ext cx="10515600" cy="496128"/>
          </a:xfrm>
        </p:spPr>
        <p:txBody>
          <a:bodyPr/>
          <a:lstStyle/>
          <a:p>
            <a:r>
              <a:rPr lang="en-US" dirty="0"/>
              <a:t>Example of a hard-to-understand pointer statement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D28738-068D-B54D-9EA8-2F51F1A8712D}"/>
              </a:ext>
            </a:extLst>
          </p:cNvPr>
          <p:cNvSpPr/>
          <p:nvPr/>
        </p:nvSpPr>
        <p:spPr bwMode="auto">
          <a:xfrm>
            <a:off x="372857" y="1115145"/>
            <a:ext cx="4696983" cy="981410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array[] = {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5, 7, 9, 11, 13};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array;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x;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88EEF88-4552-184C-BC83-73D74ACA987D}"/>
              </a:ext>
            </a:extLst>
          </p:cNvPr>
          <p:cNvSpPr/>
          <p:nvPr/>
        </p:nvSpPr>
        <p:spPr bwMode="auto">
          <a:xfrm>
            <a:off x="463631" y="3735423"/>
            <a:ext cx="3953730" cy="482332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yuck!!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49FCF0-65BF-F74C-B6FD-507227BC6F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A4C51F-2828-ABE9-013C-2136D99483DF}"/>
              </a:ext>
            </a:extLst>
          </p:cNvPr>
          <p:cNvSpPr txBox="1"/>
          <p:nvPr/>
        </p:nvSpPr>
        <p:spPr>
          <a:xfrm>
            <a:off x="68037" y="4267697"/>
            <a:ext cx="7192919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Same as the one line above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// x =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3; </a:t>
            </a:r>
          </a:p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// 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)++ is array[0]=2+1;=3;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 +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//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&amp;array[1]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points at 5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9F4277-1DEE-3370-D47C-E421128770C6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136666" y="751480"/>
          <a:ext cx="6941153" cy="3444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05207">
                  <a:extLst>
                    <a:ext uri="{9D8B030D-6E8A-4147-A177-3AD203B41FA5}">
                      <a16:colId xmlns:a16="http://schemas.microsoft.com/office/drawing/2014/main" val="2565008770"/>
                    </a:ext>
                  </a:extLst>
                </a:gridCol>
                <a:gridCol w="1438836">
                  <a:extLst>
                    <a:ext uri="{9D8B030D-6E8A-4147-A177-3AD203B41FA5}">
                      <a16:colId xmlns:a16="http://schemas.microsoft.com/office/drawing/2014/main" val="1740525454"/>
                    </a:ext>
                  </a:extLst>
                </a:gridCol>
                <a:gridCol w="4597110">
                  <a:extLst>
                    <a:ext uri="{9D8B030D-6E8A-4147-A177-3AD203B41FA5}">
                      <a16:colId xmlns:a16="http://schemas.microsoft.com/office/drawing/2014/main" val="3116180703"/>
                    </a:ext>
                  </a:extLst>
                </a:gridCol>
              </a:tblGrid>
              <a:tr h="37654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With Parentheses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24562"/>
                  </a:ext>
                </a:extLst>
              </a:tr>
              <a:tr h="60826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*p++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*(p++)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The </a:t>
                      </a:r>
                      <a:r>
                        <a:rPr lang="en-US" sz="14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p points at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pointer p to next element</a:t>
                      </a:r>
                    </a:p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 is higher than 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363674"/>
                  </a:ext>
                </a:extLst>
              </a:tr>
              <a:tr h="43509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(*p)++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4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p points at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the 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919584"/>
                  </a:ext>
                </a:extLst>
              </a:tr>
              <a:tr h="60826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*++p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*(++p)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pointer p first to the next element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4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the incremented pointer points at</a:t>
                      </a:r>
                    </a:p>
                    <a:p>
                      <a:endParaRPr lang="en-US" sz="1400" b="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950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++*p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++(*p)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incremented value of the object that p points 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243112"/>
                  </a:ext>
                </a:extLst>
              </a:tr>
            </a:tbl>
          </a:graphicData>
        </a:graphic>
      </p:graphicFrame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497183C-07ED-3C6C-DB7E-D390A9801C7A}"/>
              </a:ext>
            </a:extLst>
          </p:cNvPr>
          <p:cNvSpPr/>
          <p:nvPr/>
        </p:nvSpPr>
        <p:spPr bwMode="auto">
          <a:xfrm>
            <a:off x="7689784" y="5412964"/>
            <a:ext cx="2834461" cy="440166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9E0E7-6E6F-1B7B-C758-8C05D6DB2C16}"/>
              </a:ext>
            </a:extLst>
          </p:cNvPr>
          <p:cNvSpPr txBox="1"/>
          <p:nvPr/>
        </p:nvSpPr>
        <p:spPr>
          <a:xfrm>
            <a:off x="5610435" y="5853130"/>
            <a:ext cx="626126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// 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)++ is array[0]=2+1=3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// x =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4; 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 +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//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&amp;array[1];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-&gt;5</a:t>
            </a:r>
          </a:p>
        </p:txBody>
      </p:sp>
    </p:spTree>
    <p:extLst>
      <p:ext uri="{BB962C8B-B14F-4D97-AF65-F5344CB8AC3E}">
        <p14:creationId xmlns:p14="http://schemas.microsoft.com/office/powerpoint/2010/main" val="135089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21" grpId="0"/>
      <p:bldP spid="17" grpId="0" uiExpand="1" build="p" animBg="1"/>
      <p:bldP spid="4" grpId="0" animBg="1"/>
      <p:bldP spid="5" grpId="0" uiExpand="1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CB0B-2A0F-EB40-92FD-6BA31CE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90" y="96026"/>
            <a:ext cx="10515600" cy="488994"/>
          </a:xfrm>
        </p:spPr>
        <p:txBody>
          <a:bodyPr/>
          <a:lstStyle/>
          <a:p>
            <a:r>
              <a:rPr lang="en-US" dirty="0"/>
              <a:t>Introduction to Structs – An Aggregate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1FC0-DC8F-5341-BCEE-46140132EF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75291" y="548323"/>
            <a:ext cx="11041420" cy="590327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accent1"/>
                </a:solidFill>
                <a:cs typeface="Calibri" panose="020F0502020204030204" pitchFamily="34" charset="0"/>
              </a:rPr>
              <a:t>Structs</a:t>
            </a:r>
            <a:r>
              <a:rPr lang="en-US" sz="2200" b="1" dirty="0">
                <a:cs typeface="Calibri" panose="020F0502020204030204" pitchFamily="34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are a</a:t>
            </a:r>
            <a:r>
              <a:rPr lang="en-US" sz="2200" b="1" dirty="0">
                <a:cs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chemeClr val="accent1"/>
                </a:solidFill>
                <a:cs typeface="Calibri" panose="020F0502020204030204" pitchFamily="34" charset="0"/>
              </a:rPr>
              <a:t>collection (or aggregation) of values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grouped </a:t>
            </a:r>
            <a:r>
              <a:rPr lang="en-US" sz="2200" dirty="0">
                <a:solidFill>
                  <a:schemeClr val="accent5"/>
                </a:solidFill>
                <a:cs typeface="Calibri" panose="020F0502020204030204" pitchFamily="34" charset="0"/>
              </a:rPr>
              <a:t>under a </a:t>
            </a:r>
            <a:r>
              <a:rPr lang="en-US" sz="2200" b="1" dirty="0">
                <a:solidFill>
                  <a:schemeClr val="accent5"/>
                </a:solidFill>
                <a:cs typeface="Calibri" panose="020F0502020204030204" pitchFamily="34" charset="0"/>
              </a:rPr>
              <a:t>single name</a:t>
            </a:r>
          </a:p>
          <a:p>
            <a:pPr lvl="1"/>
            <a:r>
              <a:rPr lang="en-US" sz="2200" dirty="0">
                <a:cs typeface="Calibri" panose="020F0502020204030204" pitchFamily="34" charset="0"/>
              </a:rPr>
              <a:t>Each 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variable in a struct is called a </a:t>
            </a:r>
            <a:r>
              <a:rPr lang="en-US" sz="2200" b="1" dirty="0">
                <a:solidFill>
                  <a:schemeClr val="accent1"/>
                </a:solidFill>
                <a:cs typeface="Calibri" panose="020F0502020204030204" pitchFamily="34" charset="0"/>
              </a:rPr>
              <a:t>member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(sometimes </a:t>
            </a:r>
            <a:r>
              <a:rPr lang="en-US" sz="2200" b="1" dirty="0">
                <a:solidFill>
                  <a:schemeClr val="accent3"/>
                </a:solidFill>
                <a:cs typeface="Calibri" panose="020F0502020204030204" pitchFamily="34" charset="0"/>
              </a:rPr>
              <a:t>field</a:t>
            </a:r>
            <a:r>
              <a:rPr lang="en-US" sz="2200" dirty="0">
                <a:cs typeface="Calibri" panose="020F0502020204030204" pitchFamily="34" charset="0"/>
              </a:rPr>
              <a:t> is used) </a:t>
            </a:r>
          </a:p>
          <a:p>
            <a:pPr lvl="1"/>
            <a:r>
              <a:rPr lang="en-US" sz="2200" dirty="0">
                <a:cs typeface="Calibri" panose="020F0502020204030204" pitchFamily="34" charset="0"/>
              </a:rPr>
              <a:t>Each </a:t>
            </a:r>
            <a:r>
              <a:rPr lang="en-US" sz="2200" dirty="0">
                <a:solidFill>
                  <a:srgbClr val="00B050"/>
                </a:solidFill>
                <a:cs typeface="Calibri" panose="020F0502020204030204" pitchFamily="34" charset="0"/>
              </a:rPr>
              <a:t>member</a:t>
            </a:r>
            <a:r>
              <a:rPr lang="en-US" sz="2200" dirty="0">
                <a:cs typeface="Calibri" panose="020F0502020204030204" pitchFamily="34" charset="0"/>
              </a:rPr>
              <a:t> is identified with a </a:t>
            </a:r>
            <a:r>
              <a:rPr lang="en-US" sz="2200" dirty="0">
                <a:solidFill>
                  <a:srgbClr val="F37440"/>
                </a:solidFill>
                <a:cs typeface="Calibri" panose="020F0502020204030204" pitchFamily="34" charset="0"/>
              </a:rPr>
              <a:t>name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Each </a:t>
            </a:r>
            <a:r>
              <a:rPr lang="en-US" sz="2200" dirty="0">
                <a:solidFill>
                  <a:srgbClr val="00B050"/>
                </a:solidFill>
                <a:cs typeface="Calibri" panose="020F0502020204030204" pitchFamily="34" charset="0"/>
              </a:rPr>
              <a:t>member</a:t>
            </a:r>
            <a:r>
              <a:rPr lang="en-US" sz="2200" dirty="0">
                <a:cs typeface="Calibri" panose="020F0502020204030204" pitchFamily="34" charset="0"/>
              </a:rPr>
              <a:t> can be (and quite often are) 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different types, include other structs</a:t>
            </a:r>
          </a:p>
          <a:p>
            <a:pPr lvl="1"/>
            <a:r>
              <a:rPr lang="en-US" sz="2200" dirty="0">
                <a:cs typeface="Calibri" panose="020F0502020204030204" pitchFamily="34" charset="0"/>
              </a:rPr>
              <a:t>Like a Java class, but no associated methods or constructors with a struct</a:t>
            </a:r>
          </a:p>
          <a:p>
            <a:r>
              <a:rPr lang="en-US" sz="2200" dirty="0">
                <a:solidFill>
                  <a:srgbClr val="0070C0"/>
                </a:solidFill>
              </a:rPr>
              <a:t>Structure definition </a:t>
            </a:r>
            <a:r>
              <a:rPr lang="en-US" sz="2200" b="1" dirty="0">
                <a:solidFill>
                  <a:srgbClr val="0070C0"/>
                </a:solidFill>
              </a:rPr>
              <a:t>does not </a:t>
            </a:r>
            <a:r>
              <a:rPr lang="en-US" sz="2200" dirty="0">
                <a:solidFill>
                  <a:srgbClr val="0070C0"/>
                </a:solidFill>
              </a:rPr>
              <a:t>define a variable instance, nor does it allocate memory:</a:t>
            </a:r>
          </a:p>
          <a:p>
            <a:pPr lvl="1"/>
            <a:r>
              <a:rPr lang="en-US" sz="2200" dirty="0"/>
              <a:t>It creates a </a:t>
            </a:r>
            <a:r>
              <a:rPr lang="en-US" sz="2200" dirty="0">
                <a:solidFill>
                  <a:srgbClr val="C00000"/>
                </a:solidFill>
              </a:rPr>
              <a:t>new variable type </a:t>
            </a:r>
            <a:r>
              <a:rPr lang="en-US" sz="2200" dirty="0"/>
              <a:t>uniquely identified by its </a:t>
            </a:r>
            <a:r>
              <a:rPr lang="en-US" sz="2200" dirty="0" err="1">
                <a:solidFill>
                  <a:schemeClr val="accent5"/>
                </a:solidFill>
              </a:rPr>
              <a:t>tagname</a:t>
            </a:r>
            <a:r>
              <a:rPr lang="en-US" sz="2200" dirty="0">
                <a:solidFill>
                  <a:schemeClr val="accent5"/>
                </a:solidFill>
              </a:rPr>
              <a:t>:</a:t>
            </a:r>
          </a:p>
          <a:p>
            <a:pPr marL="354012" lvl="1" indent="0">
              <a:buNone/>
            </a:pPr>
            <a:r>
              <a:rPr lang="en-US" sz="2200" dirty="0">
                <a:solidFill>
                  <a:schemeClr val="accent5"/>
                </a:solidFill>
              </a:rPr>
              <a:t> </a:t>
            </a:r>
            <a:r>
              <a:rPr lang="en-US" sz="2200" dirty="0"/>
              <a:t> "</a:t>
            </a:r>
            <a:r>
              <a:rPr lang="en-US" sz="2200" dirty="0">
                <a:solidFill>
                  <a:srgbClr val="0070C0"/>
                </a:solidFill>
                <a:cs typeface="Courier New" panose="02070309020205020404" pitchFamily="49" charset="0"/>
              </a:rPr>
              <a:t>struct</a:t>
            </a:r>
            <a:r>
              <a:rPr lang="en-US" sz="2200" dirty="0">
                <a:solidFill>
                  <a:schemeClr val="accent5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accent5"/>
                </a:solidFill>
                <a:cs typeface="Courier New" panose="02070309020205020404" pitchFamily="49" charset="0"/>
              </a:rPr>
              <a:t>tagname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" 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includes the 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keyword struct 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and the </a:t>
            </a:r>
            <a:r>
              <a:rPr lang="en-US" sz="2200" dirty="0" err="1">
                <a:solidFill>
                  <a:srgbClr val="7030A0"/>
                </a:solidFill>
                <a:cs typeface="Courier New" panose="02070309020205020404" pitchFamily="49" charset="0"/>
              </a:rPr>
              <a:t>tagname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accent1"/>
                </a:solidFill>
                <a:cs typeface="Courier New" panose="02070309020205020404" pitchFamily="49" charset="0"/>
              </a:rPr>
              <a:t>for this type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553E95-AD20-7A4E-95A0-7BBBF3313139}"/>
              </a:ext>
            </a:extLst>
          </p:cNvPr>
          <p:cNvSpPr txBox="1"/>
          <p:nvPr/>
        </p:nvSpPr>
        <p:spPr>
          <a:xfrm>
            <a:off x="2962595" y="4284841"/>
            <a:ext cx="2860594" cy="17851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type1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member1;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memberN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690A614-BEC8-1341-A512-5433404829D8}"/>
              </a:ext>
            </a:extLst>
          </p:cNvPr>
          <p:cNvGrpSpPr/>
          <p:nvPr/>
        </p:nvGrpSpPr>
        <p:grpSpPr>
          <a:xfrm>
            <a:off x="1123871" y="4570243"/>
            <a:ext cx="2183451" cy="1214299"/>
            <a:chOff x="976652" y="2785341"/>
            <a:chExt cx="2183451" cy="121429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D23470-7A30-6C44-BD78-A24255260602}"/>
                </a:ext>
              </a:extLst>
            </p:cNvPr>
            <p:cNvSpPr txBox="1"/>
            <p:nvPr/>
          </p:nvSpPr>
          <p:spPr>
            <a:xfrm>
              <a:off x="976652" y="2785341"/>
              <a:ext cx="14755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Easy to forget semicolon!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DA1ADBC-0A9A-784F-8E7D-9DE4A187078D}"/>
                </a:ext>
              </a:extLst>
            </p:cNvPr>
            <p:cNvCxnSpPr>
              <a:cxnSpLocks/>
            </p:cNvCxnSpPr>
            <p:nvPr/>
          </p:nvCxnSpPr>
          <p:spPr>
            <a:xfrm>
              <a:off x="2452204" y="3429000"/>
              <a:ext cx="707899" cy="57064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69E870F-5156-7043-8DF2-A10E2B9C18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93C9DE-4582-0E6E-3CCF-1856967B9E86}"/>
              </a:ext>
            </a:extLst>
          </p:cNvPr>
          <p:cNvSpPr txBox="1"/>
          <p:nvPr/>
        </p:nvSpPr>
        <p:spPr>
          <a:xfrm>
            <a:off x="7419876" y="4185880"/>
            <a:ext cx="3002834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*make;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year;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20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  <a:endParaRPr lang="en-US" sz="2200" dirty="0">
              <a:solidFill>
                <a:srgbClr val="FF0000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01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1" grpId="0" animBg="1"/>
      <p:bldP spid="19" grpId="0"/>
      <p:bldP spid="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7AB0D-71D0-A26A-98EF-264D18AC2A0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05419" y="4083988"/>
            <a:ext cx="7151638" cy="196653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Variable definitions like any other data type:</a:t>
            </a:r>
          </a:p>
          <a:p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DCB0B-2A0F-EB40-92FD-6BA31CE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90" y="96026"/>
            <a:ext cx="10515600" cy="488994"/>
          </a:xfrm>
        </p:spPr>
        <p:txBody>
          <a:bodyPr/>
          <a:lstStyle/>
          <a:p>
            <a:r>
              <a:rPr lang="en-US" dirty="0"/>
              <a:t>Struct Variable Definitions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60E0F2-12E6-B44A-B28D-A8C4476245C7}"/>
              </a:ext>
            </a:extLst>
          </p:cNvPr>
          <p:cNvSpPr txBox="1"/>
          <p:nvPr/>
        </p:nvSpPr>
        <p:spPr>
          <a:xfrm>
            <a:off x="2544824" y="4607000"/>
            <a:ext cx="5471370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name1, 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[3];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CDB481-163B-D84A-B8A1-270EA807CD61}"/>
              </a:ext>
            </a:extLst>
          </p:cNvPr>
          <p:cNvGrpSpPr/>
          <p:nvPr/>
        </p:nvGrpSpPr>
        <p:grpSpPr>
          <a:xfrm>
            <a:off x="5894213" y="5043739"/>
            <a:ext cx="1005840" cy="632285"/>
            <a:chOff x="4395438" y="2224736"/>
            <a:chExt cx="1005840" cy="632285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6E547C4-4BCE-A240-9B48-E12E7961C63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80580" y="2224736"/>
              <a:ext cx="0" cy="378898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7C35D8-44A0-624A-A0C8-6C069B5D17A5}"/>
                </a:ext>
              </a:extLst>
            </p:cNvPr>
            <p:cNvSpPr txBox="1"/>
            <p:nvPr/>
          </p:nvSpPr>
          <p:spPr>
            <a:xfrm>
              <a:off x="4395438" y="2456911"/>
              <a:ext cx="1005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pointer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BD4EA44-99C3-3E4C-B049-7CEB06E32EFA}"/>
              </a:ext>
            </a:extLst>
          </p:cNvPr>
          <p:cNvGrpSpPr/>
          <p:nvPr/>
        </p:nvGrpSpPr>
        <p:grpSpPr>
          <a:xfrm>
            <a:off x="7113028" y="5061202"/>
            <a:ext cx="1005840" cy="659550"/>
            <a:chOff x="6167157" y="3164515"/>
            <a:chExt cx="1005840" cy="659550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8CB83FB-DFAA-644E-B114-3F729EFE1D8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96738" y="3164515"/>
              <a:ext cx="0" cy="361435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B5C07A-5AE3-5C4C-A872-1EEBF4760BC2}"/>
                </a:ext>
              </a:extLst>
            </p:cNvPr>
            <p:cNvSpPr txBox="1"/>
            <p:nvPr/>
          </p:nvSpPr>
          <p:spPr>
            <a:xfrm>
              <a:off x="6167157" y="3423955"/>
              <a:ext cx="1005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array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4DAC44-3934-624B-B58B-0D6C2B1C05F6}"/>
              </a:ext>
            </a:extLst>
          </p:cNvPr>
          <p:cNvGrpSpPr/>
          <p:nvPr/>
        </p:nvGrpSpPr>
        <p:grpSpPr>
          <a:xfrm>
            <a:off x="3278910" y="4946384"/>
            <a:ext cx="2594591" cy="929695"/>
            <a:chOff x="6097982" y="2912283"/>
            <a:chExt cx="2594591" cy="929695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CAE9AEF-3F28-9143-83E8-8BC5F3196CF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018596" y="2912283"/>
              <a:ext cx="391" cy="597959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FA0258-025A-344D-B62A-6609BF7A0D41}"/>
                </a:ext>
              </a:extLst>
            </p:cNvPr>
            <p:cNvSpPr txBox="1"/>
            <p:nvPr/>
          </p:nvSpPr>
          <p:spPr>
            <a:xfrm>
              <a:off x="6097982" y="3441868"/>
              <a:ext cx="25945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single variable instance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69E870F-5156-7043-8DF2-A10E2B9C18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DD0010-ADB3-8528-96FA-F817443750BA}"/>
              </a:ext>
            </a:extLst>
          </p:cNvPr>
          <p:cNvSpPr txBox="1"/>
          <p:nvPr/>
        </p:nvSpPr>
        <p:spPr>
          <a:xfrm>
            <a:off x="2544824" y="1068960"/>
            <a:ext cx="366742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*make;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year;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name1;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9BF9C79-A9D4-A09B-6C8D-BAE77AA6FF21}"/>
              </a:ext>
            </a:extLst>
          </p:cNvPr>
          <p:cNvGrpSpPr/>
          <p:nvPr/>
        </p:nvGrpSpPr>
        <p:grpSpPr>
          <a:xfrm>
            <a:off x="2380981" y="4946384"/>
            <a:ext cx="2594591" cy="597959"/>
            <a:chOff x="937267" y="1610863"/>
            <a:chExt cx="2594591" cy="59795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31C2843-9DCB-B451-DA61-FC681FCD70C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91871" y="1610863"/>
              <a:ext cx="0" cy="295535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58A371-CC6A-A000-EF7B-B5FF71C44676}"/>
                </a:ext>
              </a:extLst>
            </p:cNvPr>
            <p:cNvSpPr txBox="1"/>
            <p:nvPr/>
          </p:nvSpPr>
          <p:spPr>
            <a:xfrm>
              <a:off x="937267" y="1808712"/>
              <a:ext cx="25945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type: "</a:t>
              </a:r>
              <a:r>
                <a:rPr lang="en-US" sz="2000" b="0" dirty="0">
                  <a:solidFill>
                    <a:schemeClr val="accent5"/>
                  </a:solidFill>
                  <a:latin typeface="Calibri" pitchFamily="34" charset="0"/>
                </a:rPr>
                <a:t>struct vehicle</a:t>
              </a:r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"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73CA1FF-6CC1-C714-0BBF-23D36307F724}"/>
              </a:ext>
            </a:extLst>
          </p:cNvPr>
          <p:cNvGrpSpPr/>
          <p:nvPr/>
        </p:nvGrpSpPr>
        <p:grpSpPr>
          <a:xfrm>
            <a:off x="7550887" y="807482"/>
            <a:ext cx="3144379" cy="1586811"/>
            <a:chOff x="7058526" y="4167094"/>
            <a:chExt cx="3144379" cy="158681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7E04472-4C27-A34F-F54F-6AAFD76E1B2B}"/>
                </a:ext>
              </a:extLst>
            </p:cNvPr>
            <p:cNvGrpSpPr/>
            <p:nvPr/>
          </p:nvGrpSpPr>
          <p:grpSpPr>
            <a:xfrm>
              <a:off x="7058526" y="4167094"/>
              <a:ext cx="3144379" cy="1471336"/>
              <a:chOff x="6639426" y="4182334"/>
              <a:chExt cx="3144379" cy="1471336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A771EBF5-A79C-D7A4-71E5-F8ED0C45E7C9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2AAC431-5A8D-A1E9-4905-3BB311AEFF5C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86A24B8C-C3B0-3B9F-2166-ED67D87260D3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1F394D8-FBB7-776F-DECC-ABF22712EF9D}"/>
                  </a:ext>
                </a:extLst>
              </p:cNvPr>
              <p:cNvSpPr txBox="1"/>
              <p:nvPr/>
            </p:nvSpPr>
            <p:spPr>
              <a:xfrm>
                <a:off x="6639426" y="5269008"/>
                <a:ext cx="938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name1</a:t>
                </a: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7A7A3196-807C-ED01-3836-03228978AA32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2D0CCBFB-1EC4-AD5D-2AC9-2BB2F916FE5F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1342B535-51B3-2DE8-C761-9B85FA3E7C5A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CE435BFE-AF71-571F-89CA-5F1025C85938}"/>
                  </a:ext>
                </a:extLst>
              </p:cNvPr>
              <p:cNvGrpSpPr/>
              <p:nvPr/>
            </p:nvGrpSpPr>
            <p:grpSpPr>
              <a:xfrm>
                <a:off x="7583470" y="4548670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3F60483F-9841-49D1-01DB-2CA72CCB888D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make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52801EED-FB3F-0B78-C2BF-62007C6F65D7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B5053152-5D12-39B4-476B-066E06BFACB3}"/>
                  </a:ext>
                </a:extLst>
              </p:cNvPr>
              <p:cNvGrpSpPr/>
              <p:nvPr/>
            </p:nvGrpSpPr>
            <p:grpSpPr>
              <a:xfrm>
                <a:off x="7583470" y="4182334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2B958A10-76D5-65BC-2136-8C6EDB2B0045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year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7BB5379-C621-988C-F0FA-0D9AEACA677D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605CB7B0-5BFD-F52E-7656-FE3C8C7FDBB4}"/>
                  </a:ext>
                </a:extLst>
              </p:cNvPr>
              <p:cNvCxnSpPr/>
              <p:nvPr/>
            </p:nvCxnSpPr>
            <p:spPr bwMode="auto">
              <a:xfrm>
                <a:off x="9051421" y="5150441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3C6FE13-1BE4-D0FC-DECA-55AD6DC834CC}"/>
                  </a:ext>
                </a:extLst>
              </p:cNvPr>
              <p:cNvCxnSpPr/>
              <p:nvPr/>
            </p:nvCxnSpPr>
            <p:spPr bwMode="auto">
              <a:xfrm>
                <a:off x="9052285" y="4731624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5649E327-B5C6-4D34-BF60-6848FBD9BED0}"/>
                  </a:ext>
                </a:extLst>
              </p:cNvPr>
              <p:cNvCxnSpPr/>
              <p:nvPr/>
            </p:nvCxnSpPr>
            <p:spPr bwMode="auto">
              <a:xfrm>
                <a:off x="9051421" y="5560515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3EF577A-8A6E-8647-FD2C-8712980AC9DA}"/>
                </a:ext>
              </a:extLst>
            </p:cNvPr>
            <p:cNvSpPr txBox="1"/>
            <p:nvPr/>
          </p:nvSpPr>
          <p:spPr>
            <a:xfrm>
              <a:off x="7135071" y="5492295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low address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9D653DA-D8CD-004C-6D6F-2221A0832B98}"/>
              </a:ext>
            </a:extLst>
          </p:cNvPr>
          <p:cNvGrpSpPr/>
          <p:nvPr/>
        </p:nvGrpSpPr>
        <p:grpSpPr>
          <a:xfrm>
            <a:off x="9077360" y="2412714"/>
            <a:ext cx="1139425" cy="878977"/>
            <a:chOff x="8584999" y="5779946"/>
            <a:chExt cx="1139425" cy="878977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AF1D34A-3335-3DBA-6516-8594D9132799}"/>
                </a:ext>
              </a:extLst>
            </p:cNvPr>
            <p:cNvSpPr txBox="1"/>
            <p:nvPr/>
          </p:nvSpPr>
          <p:spPr>
            <a:xfrm>
              <a:off x="8584999" y="6012592"/>
              <a:ext cx="1139425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violet areas show memory contents</a:t>
              </a:r>
            </a:p>
          </p:txBody>
        </p:sp>
        <p:sp>
          <p:nvSpPr>
            <p:cNvPr id="94" name="Up Arrow 93">
              <a:extLst>
                <a:ext uri="{FF2B5EF4-FFF2-40B4-BE49-F238E27FC236}">
                  <a16:creationId xmlns:a16="http://schemas.microsoft.com/office/drawing/2014/main" id="{EFADB362-9059-C3BB-201E-9D63F1FED4A7}"/>
                </a:ext>
              </a:extLst>
            </p:cNvPr>
            <p:cNvSpPr/>
            <p:nvPr/>
          </p:nvSpPr>
          <p:spPr>
            <a:xfrm>
              <a:off x="9051421" y="5779946"/>
              <a:ext cx="139869" cy="23244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183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24" grpId="0" animBg="1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71056" y="994633"/>
            <a:ext cx="9882050" cy="536938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Like arrays, </a:t>
            </a:r>
            <a:r>
              <a:rPr lang="en-US" sz="2200" dirty="0">
                <a:solidFill>
                  <a:srgbClr val="0070C0"/>
                </a:solidFill>
              </a:rPr>
              <a:t>struct variables </a:t>
            </a:r>
            <a:r>
              <a:rPr lang="en-US" sz="2200" dirty="0"/>
              <a:t>are </a:t>
            </a:r>
            <a:r>
              <a:rPr lang="en-US" sz="2200" dirty="0">
                <a:solidFill>
                  <a:srgbClr val="0070C0"/>
                </a:solidFill>
              </a:rPr>
              <a:t>aggregated contiguous objects in memory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The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chemeClr val="accent1"/>
                </a:solidFill>
              </a:rPr>
              <a:t> structure operator </a:t>
            </a:r>
            <a:r>
              <a:rPr lang="en-US" sz="2200" dirty="0"/>
              <a:t>which </a:t>
            </a:r>
            <a:r>
              <a:rPr lang="en-US" sz="2200" i="1" dirty="0">
                <a:solidFill>
                  <a:srgbClr val="F37440"/>
                </a:solidFill>
              </a:rPr>
              <a:t>"selects" </a:t>
            </a:r>
            <a:r>
              <a:rPr lang="en-US" sz="2200" dirty="0"/>
              <a:t>the requested field or member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100000"/>
              </a:lnSpc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2568788" y="1955948"/>
            <a:ext cx="5295283" cy="1321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defining struct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members date struct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0E114-EF26-734F-BD62-38C4C9B9F548}"/>
              </a:ext>
            </a:extLst>
          </p:cNvPr>
          <p:cNvSpPr txBox="1">
            <a:spLocks/>
          </p:cNvSpPr>
          <p:nvPr/>
        </p:nvSpPr>
        <p:spPr bwMode="auto">
          <a:xfrm>
            <a:off x="2245958" y="3506656"/>
            <a:ext cx="6090395" cy="22908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struct instance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bday.month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24;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shorter initializer syntax</a:t>
            </a:r>
            <a:endParaRPr lang="en-US" altLang="en-US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new_years_eve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{12, 31};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= {.day= 24, .month= 1}; </a:t>
            </a:r>
            <a:endParaRPr lang="en-US" altLang="en-US" sz="1800" b="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CE322-B4DE-2D44-B9A4-706140D893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EF2615E-243A-B85A-8804-AC643D1452A8}"/>
              </a:ext>
            </a:extLst>
          </p:cNvPr>
          <p:cNvGrpSpPr/>
          <p:nvPr/>
        </p:nvGrpSpPr>
        <p:grpSpPr>
          <a:xfrm>
            <a:off x="8131509" y="2254497"/>
            <a:ext cx="1613220" cy="742315"/>
            <a:chOff x="9819119" y="2292398"/>
            <a:chExt cx="1613220" cy="7423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9AFE9C-95CB-1C94-F31A-BA4BDA5F04DC}"/>
                </a:ext>
              </a:extLst>
            </p:cNvPr>
            <p:cNvSpPr txBox="1"/>
            <p:nvPr/>
          </p:nvSpPr>
          <p:spPr>
            <a:xfrm>
              <a:off x="10754384" y="266538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5D11C5-372C-F563-8B64-9C42D39E16F6}"/>
                </a:ext>
              </a:extLst>
            </p:cNvPr>
            <p:cNvSpPr txBox="1"/>
            <p:nvPr/>
          </p:nvSpPr>
          <p:spPr>
            <a:xfrm>
              <a:off x="9819119" y="2663612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B7901FF-8E59-88A2-80F6-CD12D76D1E83}"/>
                </a:ext>
              </a:extLst>
            </p:cNvPr>
            <p:cNvSpPr txBox="1"/>
            <p:nvPr/>
          </p:nvSpPr>
          <p:spPr>
            <a:xfrm>
              <a:off x="9821910" y="2292398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E4B416E-23EB-7772-F121-B14261B962E5}"/>
                </a:ext>
              </a:extLst>
            </p:cNvPr>
            <p:cNvSpPr txBox="1"/>
            <p:nvPr/>
          </p:nvSpPr>
          <p:spPr>
            <a:xfrm>
              <a:off x="10754962" y="2296267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74C892-A7A0-14F6-5C91-BF3D5BC675DC}"/>
              </a:ext>
            </a:extLst>
          </p:cNvPr>
          <p:cNvGrpSpPr/>
          <p:nvPr/>
        </p:nvGrpSpPr>
        <p:grpSpPr>
          <a:xfrm>
            <a:off x="8611409" y="3729053"/>
            <a:ext cx="1826141" cy="1113581"/>
            <a:chOff x="8256174" y="3590906"/>
            <a:chExt cx="1826141" cy="111358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0A4B363-24C1-23A5-AF97-07E3853AC1DD}"/>
                </a:ext>
              </a:extLst>
            </p:cNvPr>
            <p:cNvGrpSpPr/>
            <p:nvPr/>
          </p:nvGrpSpPr>
          <p:grpSpPr>
            <a:xfrm>
              <a:off x="8292468" y="3962172"/>
              <a:ext cx="1613220" cy="742315"/>
              <a:chOff x="9819119" y="2292398"/>
              <a:chExt cx="1613220" cy="74231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442107-BA92-8EBB-79F9-F2AFA3EB7CBF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269433-3D68-B5B7-B841-5A2F67D47D58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F5BECF-6942-75F9-F016-BA564D7F1807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FAC011-4D11-F689-FAEB-D579A6B63982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24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0CB01B-842E-FA2C-4F21-914C349FE9B2}"/>
                </a:ext>
              </a:extLst>
            </p:cNvPr>
            <p:cNvSpPr txBox="1"/>
            <p:nvPr/>
          </p:nvSpPr>
          <p:spPr>
            <a:xfrm>
              <a:off x="8256174" y="3590906"/>
              <a:ext cx="1826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struct date </a:t>
              </a:r>
              <a:r>
                <a:rPr lang="en-US" dirty="0" err="1"/>
                <a:t>bday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895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 with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1208" y="818526"/>
            <a:ext cx="11102449" cy="420156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Now create a </a:t>
            </a:r>
            <a:r>
              <a:rPr lang="en-US" sz="2200" i="1" dirty="0">
                <a:solidFill>
                  <a:srgbClr val="0070C0"/>
                </a:solidFill>
              </a:rPr>
              <a:t>pointer</a:t>
            </a:r>
            <a:r>
              <a:rPr lang="en-US" sz="2200" dirty="0"/>
              <a:t> to a struct         </a:t>
            </a: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</a:rPr>
              <a:t>Two options to reference a member via a struct pointer </a:t>
            </a:r>
            <a:r>
              <a:rPr lang="en-US" sz="2200" dirty="0">
                <a:solidFill>
                  <a:srgbClr val="FF0000"/>
                </a:solidFill>
              </a:rPr>
              <a:t>(. is higher precedence than *):</a:t>
            </a:r>
          </a:p>
          <a:p>
            <a:r>
              <a:rPr lang="en-US" sz="2200" dirty="0"/>
              <a:t>Use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200" dirty="0"/>
              <a:t>  and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/>
              <a:t>  operators: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/>
              <a:t>Use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200" dirty="0"/>
              <a:t>  operator for shorthand: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2722066" y="873629"/>
            <a:ext cx="5295283" cy="1321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defining struct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members date struct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21618A4-365A-1F4F-8D08-07CDD447482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4138" y="2776043"/>
            <a:ext cx="3935857" cy="397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kern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CE322-B4DE-2D44-B9A4-706140D893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8100D9B0-C81B-8DD2-E1E4-17FE8712D4E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48266" y="3850603"/>
            <a:ext cx="2748741" cy="397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).month = 11;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B6519AE-7A5D-09A5-7A91-C603E461EB5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920589" y="4364278"/>
            <a:ext cx="2467764" cy="397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-&gt;month = 11;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A4B363-24C1-23A5-AF97-07E3853AC1DD}"/>
              </a:ext>
            </a:extLst>
          </p:cNvPr>
          <p:cNvGrpSpPr/>
          <p:nvPr/>
        </p:nvGrpSpPr>
        <p:grpSpPr>
          <a:xfrm>
            <a:off x="8330667" y="1163240"/>
            <a:ext cx="1613220" cy="742315"/>
            <a:chOff x="9819119" y="2292398"/>
            <a:chExt cx="1613220" cy="74231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442107-BA92-8EBB-79F9-F2AFA3EB7CBF}"/>
                </a:ext>
              </a:extLst>
            </p:cNvPr>
            <p:cNvSpPr txBox="1"/>
            <p:nvPr/>
          </p:nvSpPr>
          <p:spPr>
            <a:xfrm>
              <a:off x="10754384" y="266538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269433-3D68-B5B7-B841-5A2F67D47D58}"/>
                </a:ext>
              </a:extLst>
            </p:cNvPr>
            <p:cNvSpPr txBox="1"/>
            <p:nvPr/>
          </p:nvSpPr>
          <p:spPr>
            <a:xfrm>
              <a:off x="9819119" y="2663612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F5BECF-6942-75F9-F016-BA564D7F1807}"/>
                </a:ext>
              </a:extLst>
            </p:cNvPr>
            <p:cNvSpPr txBox="1"/>
            <p:nvPr/>
          </p:nvSpPr>
          <p:spPr>
            <a:xfrm>
              <a:off x="9821910" y="2292398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FAC011-4D11-F689-FAEB-D579A6B63982}"/>
                </a:ext>
              </a:extLst>
            </p:cNvPr>
            <p:cNvSpPr txBox="1"/>
            <p:nvPr/>
          </p:nvSpPr>
          <p:spPr>
            <a:xfrm>
              <a:off x="10754962" y="2296267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5D1444F-4834-3AD5-438A-7408D48A267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57906" y="4348145"/>
            <a:ext cx="4705257" cy="220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6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6" grpId="0" animBg="1"/>
      <p:bldP spid="23" grpId="0"/>
      <p:bldP spid="24" grpId="0" animBg="1"/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77473" y="1097427"/>
            <a:ext cx="11102449" cy="484751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endParaRPr lang="en-US" sz="22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can create an array of structs and initialize them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963653" y="1200011"/>
            <a:ext cx="6483099" cy="1321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defining struct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members date struct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6A0A7D-26F5-752C-4451-2B9CF6D64F3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F5BBEC-0D80-D597-EEAC-898BAF780C7B}"/>
              </a:ext>
            </a:extLst>
          </p:cNvPr>
          <p:cNvSpPr txBox="1">
            <a:spLocks/>
          </p:cNvSpPr>
          <p:nvPr/>
        </p:nvSpPr>
        <p:spPr bwMode="auto">
          <a:xfrm>
            <a:off x="854910" y="3680160"/>
            <a:ext cx="7548233" cy="12172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quarter[]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{ {1,2}, {3,4}, {5,6}, {7,8}, {9,10} };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1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(quarter)/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(*quarter);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 5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A2D64A9-E4FA-1380-1E40-009068A27B39}"/>
              </a:ext>
            </a:extLst>
          </p:cNvPr>
          <p:cNvGrpSpPr/>
          <p:nvPr/>
        </p:nvGrpSpPr>
        <p:grpSpPr>
          <a:xfrm>
            <a:off x="10688895" y="3037402"/>
            <a:ext cx="677955" cy="738446"/>
            <a:chOff x="8190076" y="522746"/>
            <a:chExt cx="677955" cy="73844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1CBA97-5187-6AA5-1110-8751BF4EB525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2F6388-663C-3CE4-9AA8-28C19859BEE8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C8C72AE-8F99-B0F2-4998-6795E31568CC}"/>
              </a:ext>
            </a:extLst>
          </p:cNvPr>
          <p:cNvGrpSpPr/>
          <p:nvPr/>
        </p:nvGrpSpPr>
        <p:grpSpPr>
          <a:xfrm>
            <a:off x="10683250" y="3829114"/>
            <a:ext cx="677955" cy="738446"/>
            <a:chOff x="7554387" y="2574875"/>
            <a:chExt cx="677955" cy="73844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81BF4E-35E9-7D7F-3B61-5E9F050B512B}"/>
                </a:ext>
              </a:extLst>
            </p:cNvPr>
            <p:cNvSpPr txBox="1"/>
            <p:nvPr/>
          </p:nvSpPr>
          <p:spPr>
            <a:xfrm>
              <a:off x="7554387" y="2943989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E2DDDCA-88FD-676B-1E91-C2C88929E3D8}"/>
                </a:ext>
              </a:extLst>
            </p:cNvPr>
            <p:cNvSpPr txBox="1"/>
            <p:nvPr/>
          </p:nvSpPr>
          <p:spPr>
            <a:xfrm>
              <a:off x="7554965" y="257487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4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2E82186-BDB6-CFE3-05C7-77C4CCBD87D3}"/>
              </a:ext>
            </a:extLst>
          </p:cNvPr>
          <p:cNvGrpSpPr/>
          <p:nvPr/>
        </p:nvGrpSpPr>
        <p:grpSpPr>
          <a:xfrm>
            <a:off x="10683250" y="4620553"/>
            <a:ext cx="677955" cy="738446"/>
            <a:chOff x="7749204" y="3560371"/>
            <a:chExt cx="677955" cy="73844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264D42D-7A7A-B48D-A7DB-A3026916A360}"/>
                </a:ext>
              </a:extLst>
            </p:cNvPr>
            <p:cNvSpPr txBox="1"/>
            <p:nvPr/>
          </p:nvSpPr>
          <p:spPr>
            <a:xfrm>
              <a:off x="7749204" y="392948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3CF3374-D93A-C8CC-9815-359C538870BD}"/>
                </a:ext>
              </a:extLst>
            </p:cNvPr>
            <p:cNvSpPr txBox="1"/>
            <p:nvPr/>
          </p:nvSpPr>
          <p:spPr>
            <a:xfrm>
              <a:off x="7749782" y="356037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CBEA5E2-3D7F-D936-3744-8EC8ACFD33FA}"/>
              </a:ext>
            </a:extLst>
          </p:cNvPr>
          <p:cNvSpPr txBox="1"/>
          <p:nvPr/>
        </p:nvSpPr>
        <p:spPr>
          <a:xfrm>
            <a:off x="9751417" y="419564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1D65DC-C9E3-AC22-8E03-693D8980DE5E}"/>
              </a:ext>
            </a:extLst>
          </p:cNvPr>
          <p:cNvSpPr txBox="1"/>
          <p:nvPr/>
        </p:nvSpPr>
        <p:spPr>
          <a:xfrm>
            <a:off x="9754208" y="3824427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12EA9B-C907-FB5A-2935-06D5CA6E583A}"/>
              </a:ext>
            </a:extLst>
          </p:cNvPr>
          <p:cNvSpPr txBox="1"/>
          <p:nvPr/>
        </p:nvSpPr>
        <p:spPr>
          <a:xfrm>
            <a:off x="9751417" y="3403629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9CC3F0-DA81-84DE-5154-4180C87DD171}"/>
              </a:ext>
            </a:extLst>
          </p:cNvPr>
          <p:cNvSpPr txBox="1"/>
          <p:nvPr/>
        </p:nvSpPr>
        <p:spPr>
          <a:xfrm>
            <a:off x="9754208" y="303241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76B49B0-DE4D-B1CF-5D68-3ACA80E090C2}"/>
              </a:ext>
            </a:extLst>
          </p:cNvPr>
          <p:cNvSpPr txBox="1"/>
          <p:nvPr/>
        </p:nvSpPr>
        <p:spPr>
          <a:xfrm>
            <a:off x="9750839" y="4985459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0AF7B9-3FF2-F2A9-6C56-F0757F1586F5}"/>
              </a:ext>
            </a:extLst>
          </p:cNvPr>
          <p:cNvSpPr txBox="1"/>
          <p:nvPr/>
        </p:nvSpPr>
        <p:spPr>
          <a:xfrm>
            <a:off x="9753630" y="461424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6E792E8-A262-D077-751C-B3F9318B1964}"/>
              </a:ext>
            </a:extLst>
          </p:cNvPr>
          <p:cNvSpPr txBox="1"/>
          <p:nvPr/>
        </p:nvSpPr>
        <p:spPr>
          <a:xfrm>
            <a:off x="8627117" y="500557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EB1F7F-F4F2-45F9-E42D-38766C4A716D}"/>
              </a:ext>
            </a:extLst>
          </p:cNvPr>
          <p:cNvSpPr txBox="1"/>
          <p:nvPr/>
        </p:nvSpPr>
        <p:spPr>
          <a:xfrm>
            <a:off x="8627117" y="421846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quarter[1]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771FAE3-DCD6-9610-63AE-01AEF1EDB48A}"/>
              </a:ext>
            </a:extLst>
          </p:cNvPr>
          <p:cNvSpPr txBox="1"/>
          <p:nvPr/>
        </p:nvSpPr>
        <p:spPr>
          <a:xfrm>
            <a:off x="8635024" y="34309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quarter[2]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FE84E44-6B35-D006-11DB-59E0BD5F3641}"/>
              </a:ext>
            </a:extLst>
          </p:cNvPr>
          <p:cNvGrpSpPr/>
          <p:nvPr/>
        </p:nvGrpSpPr>
        <p:grpSpPr>
          <a:xfrm>
            <a:off x="10683250" y="2243810"/>
            <a:ext cx="677955" cy="738446"/>
            <a:chOff x="8190076" y="522746"/>
            <a:chExt cx="677955" cy="738446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2E9B4A-C0CD-4498-3784-2DA47A1EE3CF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C744DA-C8D6-1BDA-691E-92DF6AABE6B2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8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9C7A4F92-CB40-5065-4AAB-875DAAF9BD6D}"/>
              </a:ext>
            </a:extLst>
          </p:cNvPr>
          <p:cNvSpPr txBox="1"/>
          <p:nvPr/>
        </p:nvSpPr>
        <p:spPr>
          <a:xfrm>
            <a:off x="9745772" y="261621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E6E9B2-21AC-A4FF-FB83-9665C8482B5B}"/>
              </a:ext>
            </a:extLst>
          </p:cNvPr>
          <p:cNvSpPr txBox="1"/>
          <p:nvPr/>
        </p:nvSpPr>
        <p:spPr>
          <a:xfrm>
            <a:off x="9748563" y="224500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4BF85E0-16FB-D550-2A4C-78B9A252368F}"/>
              </a:ext>
            </a:extLst>
          </p:cNvPr>
          <p:cNvGrpSpPr/>
          <p:nvPr/>
        </p:nvGrpSpPr>
        <p:grpSpPr>
          <a:xfrm>
            <a:off x="10681037" y="1464527"/>
            <a:ext cx="677955" cy="738446"/>
            <a:chOff x="8190076" y="522746"/>
            <a:chExt cx="677955" cy="738446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7BEBD2-E4EE-AB04-7CD1-31FC9281F5F4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B2DF00-BADB-7E41-A15E-27134E9EF543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10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2B55978-FE00-C893-FF2F-758A8BD0722C}"/>
              </a:ext>
            </a:extLst>
          </p:cNvPr>
          <p:cNvSpPr txBox="1"/>
          <p:nvPr/>
        </p:nvSpPr>
        <p:spPr>
          <a:xfrm>
            <a:off x="9743559" y="1836932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79727AC-D3E0-1AFA-8BB8-DB5A59CED745}"/>
              </a:ext>
            </a:extLst>
          </p:cNvPr>
          <p:cNvSpPr txBox="1"/>
          <p:nvPr/>
        </p:nvSpPr>
        <p:spPr>
          <a:xfrm>
            <a:off x="9746350" y="1465718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336A44B-8091-BB15-5438-C3585E0286DB}"/>
              </a:ext>
            </a:extLst>
          </p:cNvPr>
          <p:cNvSpPr txBox="1"/>
          <p:nvPr/>
        </p:nvSpPr>
        <p:spPr>
          <a:xfrm>
            <a:off x="8578723" y="266277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quarter[3]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3507CB-7D25-46F6-8881-618D730424E8}"/>
              </a:ext>
            </a:extLst>
          </p:cNvPr>
          <p:cNvSpPr txBox="1"/>
          <p:nvPr/>
        </p:nvSpPr>
        <p:spPr>
          <a:xfrm>
            <a:off x="8596974" y="189700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quarter[4]</a:t>
            </a:r>
          </a:p>
        </p:txBody>
      </p:sp>
    </p:spTree>
    <p:extLst>
      <p:ext uri="{BB962C8B-B14F-4D97-AF65-F5344CB8AC3E}">
        <p14:creationId xmlns:p14="http://schemas.microsoft.com/office/powerpoint/2010/main" val="91435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44775" y="733453"/>
            <a:ext cx="11102449" cy="595773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marL="681037" lvl="2" indent="0">
              <a:buNone/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A31801-48CE-0A77-8492-99BC71D31209}"/>
              </a:ext>
            </a:extLst>
          </p:cNvPr>
          <p:cNvSpPr txBox="1">
            <a:spLocks/>
          </p:cNvSpPr>
          <p:nvPr/>
        </p:nvSpPr>
        <p:spPr bwMode="auto">
          <a:xfrm>
            <a:off x="637286" y="1113586"/>
            <a:ext cx="6870653" cy="38203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quarter[3];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*</a:t>
            </a: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quarter + 1;  </a:t>
            </a:r>
            <a:r>
              <a:rPr lang="en-US" altLang="en-US" sz="2000" b="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array name = address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-&gt;month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-&gt;day = 21; 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</a:t>
            </a:r>
            <a:r>
              <a:rPr lang="en-US" altLang="en-US" sz="2000" b="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).day = 21;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(ptr-1)-&gt;month = 1;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(*(ptr-1)).month = 4;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(ptr-1)-&gt;day = 7;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(++</a:t>
            </a: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)-&gt;month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-&gt;day = 5;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332ECC5-EA2A-365B-6C6C-DFD1F3E0A971}"/>
              </a:ext>
            </a:extLst>
          </p:cNvPr>
          <p:cNvGrpSpPr/>
          <p:nvPr/>
        </p:nvGrpSpPr>
        <p:grpSpPr>
          <a:xfrm>
            <a:off x="7512699" y="947088"/>
            <a:ext cx="3884921" cy="2366233"/>
            <a:chOff x="7512699" y="947088"/>
            <a:chExt cx="3884921" cy="23662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0A4B363-24C1-23A5-AF97-07E3853AC1DD}"/>
                </a:ext>
              </a:extLst>
            </p:cNvPr>
            <p:cNvGrpSpPr/>
            <p:nvPr/>
          </p:nvGrpSpPr>
          <p:grpSpPr>
            <a:xfrm>
              <a:off x="9784400" y="1739100"/>
              <a:ext cx="1613220" cy="742315"/>
              <a:chOff x="9819119" y="2292398"/>
              <a:chExt cx="1613220" cy="74231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442107-BA92-8EBB-79F9-F2AFA3EB7CBF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269433-3D68-B5B7-B841-5A2F67D47D58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F5BECF-6942-75F9-F016-BA564D7F1807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FAC011-4D11-F689-FAEB-D579A6B63982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1618B64-1D52-BEAA-916D-F09EA436B0F5}"/>
                </a:ext>
              </a:extLst>
            </p:cNvPr>
            <p:cNvGrpSpPr/>
            <p:nvPr/>
          </p:nvGrpSpPr>
          <p:grpSpPr>
            <a:xfrm>
              <a:off x="9784400" y="947088"/>
              <a:ext cx="1613220" cy="742315"/>
              <a:chOff x="9819119" y="2292398"/>
              <a:chExt cx="1613220" cy="742315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996989-A126-6F36-2A1B-737E4584AD5C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BFFEAE-BC20-3E38-4672-BCCFF6E637DB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32637B-4DCF-F449-47E0-78318DB5AD9D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DC1783-7A24-D5FB-1C15-619708101859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312511C-FBDB-6CE8-CB24-43DD463C6C14}"/>
                </a:ext>
              </a:extLst>
            </p:cNvPr>
            <p:cNvGrpSpPr/>
            <p:nvPr/>
          </p:nvGrpSpPr>
          <p:grpSpPr>
            <a:xfrm>
              <a:off x="9783822" y="2528918"/>
              <a:ext cx="1613220" cy="742315"/>
              <a:chOff x="9819119" y="2292398"/>
              <a:chExt cx="1613220" cy="74231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332269-B1D3-71DA-CAAF-A7385179A680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7AAB1F4-735C-3815-6729-531D9C540AA3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FFC539-C9D8-D904-818D-DF08085322B8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596638-D538-EA25-7D9A-59F2861200B2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B617FE-789D-A251-1D5D-8BB59708F5B3}"/>
                </a:ext>
              </a:extLst>
            </p:cNvPr>
            <p:cNvSpPr txBox="1"/>
            <p:nvPr/>
          </p:nvSpPr>
          <p:spPr>
            <a:xfrm>
              <a:off x="8642567" y="2943989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quarter[0]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370CAC6-F71A-5A60-86E2-4AF926664540}"/>
                </a:ext>
              </a:extLst>
            </p:cNvPr>
            <p:cNvSpPr txBox="1"/>
            <p:nvPr/>
          </p:nvSpPr>
          <p:spPr>
            <a:xfrm>
              <a:off x="8642567" y="2156879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quarter[1]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4F894D-024B-D405-F63C-ED8BEE92A63E}"/>
                </a:ext>
              </a:extLst>
            </p:cNvPr>
            <p:cNvSpPr txBox="1"/>
            <p:nvPr/>
          </p:nvSpPr>
          <p:spPr>
            <a:xfrm>
              <a:off x="8650474" y="1369356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quarter[2]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B0BA0DA-861C-951F-E0C3-B2327D17FD52}"/>
                </a:ext>
              </a:extLst>
            </p:cNvPr>
            <p:cNvSpPr txBox="1"/>
            <p:nvPr/>
          </p:nvSpPr>
          <p:spPr>
            <a:xfrm>
              <a:off x="7512699" y="179440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CCB6781-E065-1525-5329-D72E35734DCB}"/>
                </a:ext>
              </a:extLst>
            </p:cNvPr>
            <p:cNvCxnSpPr/>
            <p:nvPr/>
          </p:nvCxnSpPr>
          <p:spPr>
            <a:xfrm>
              <a:off x="7851388" y="1973525"/>
              <a:ext cx="1930221" cy="243402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EB32060-B3CB-BCA7-6853-71B14033A95F}"/>
              </a:ext>
            </a:extLst>
          </p:cNvPr>
          <p:cNvSpPr txBox="1"/>
          <p:nvPr/>
        </p:nvSpPr>
        <p:spPr>
          <a:xfrm>
            <a:off x="7633923" y="14593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ptr</a:t>
            </a: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8761C9-1961-A1AA-1276-21575DDCCBB7}"/>
              </a:ext>
            </a:extLst>
          </p:cNvPr>
          <p:cNvGrpSpPr/>
          <p:nvPr/>
        </p:nvGrpSpPr>
        <p:grpSpPr>
          <a:xfrm>
            <a:off x="10727442" y="928920"/>
            <a:ext cx="677955" cy="738446"/>
            <a:chOff x="8190076" y="522746"/>
            <a:chExt cx="677955" cy="73844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C761991-435D-2226-BAA3-1EF6C3D1408E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3903BC-2974-BB8E-A8FA-DC1E97BBE8C4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5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DAB068-15BD-43E6-0850-703056920760}"/>
              </a:ext>
            </a:extLst>
          </p:cNvPr>
          <p:cNvGrpSpPr/>
          <p:nvPr/>
        </p:nvGrpSpPr>
        <p:grpSpPr>
          <a:xfrm>
            <a:off x="10719087" y="1750484"/>
            <a:ext cx="677955" cy="738446"/>
            <a:chOff x="7554387" y="2574875"/>
            <a:chExt cx="677955" cy="73844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7F9310-9EB8-9026-BF41-3B53BF5755C3}"/>
                </a:ext>
              </a:extLst>
            </p:cNvPr>
            <p:cNvSpPr txBox="1"/>
            <p:nvPr/>
          </p:nvSpPr>
          <p:spPr>
            <a:xfrm>
              <a:off x="7554387" y="2943989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43B0851-3A51-C62E-BD0F-FC5A114B1C9D}"/>
                </a:ext>
              </a:extLst>
            </p:cNvPr>
            <p:cNvSpPr txBox="1"/>
            <p:nvPr/>
          </p:nvSpPr>
          <p:spPr>
            <a:xfrm>
              <a:off x="7554965" y="257487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21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4665616-D583-95DB-2335-7F1EC4DD4707}"/>
              </a:ext>
            </a:extLst>
          </p:cNvPr>
          <p:cNvGrpSpPr/>
          <p:nvPr/>
        </p:nvGrpSpPr>
        <p:grpSpPr>
          <a:xfrm>
            <a:off x="10742252" y="2540302"/>
            <a:ext cx="677955" cy="738446"/>
            <a:chOff x="7749204" y="3560371"/>
            <a:chExt cx="677955" cy="73844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999A587-2988-D8D6-BFF5-CC26EDAC7503}"/>
                </a:ext>
              </a:extLst>
            </p:cNvPr>
            <p:cNvSpPr txBox="1"/>
            <p:nvPr/>
          </p:nvSpPr>
          <p:spPr>
            <a:xfrm>
              <a:off x="7749204" y="392948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D9B3E47-95B2-6071-6AB7-02E03E2EE8FF}"/>
                </a:ext>
              </a:extLst>
            </p:cNvPr>
            <p:cNvSpPr txBox="1"/>
            <p:nvPr/>
          </p:nvSpPr>
          <p:spPr>
            <a:xfrm>
              <a:off x="7749782" y="356037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7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86A0A7D-26F5-752C-4451-2B9CF6D64F3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856701D-AF39-A27E-FE7D-6E94D5F8FC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42507" y="3948367"/>
            <a:ext cx="5761468" cy="2705745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4A96D02-BB62-7435-F92F-29592FB89C04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7864676" y="1554022"/>
            <a:ext cx="1957914" cy="4096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9CDDE40-90E3-4211-BF8B-8FE63702B81F}"/>
              </a:ext>
            </a:extLst>
          </p:cNvPr>
          <p:cNvCxnSpPr>
            <a:cxnSpLocks/>
          </p:cNvCxnSpPr>
          <p:nvPr/>
        </p:nvCxnSpPr>
        <p:spPr>
          <a:xfrm>
            <a:off x="7860908" y="1969271"/>
            <a:ext cx="1920701" cy="246358"/>
          </a:xfrm>
          <a:prstGeom prst="straightConnector1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7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32" grpId="0"/>
      <p:bldP spid="4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00B0-ECDC-E349-986C-1137023E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679" y="107359"/>
            <a:ext cx="10515600" cy="476236"/>
          </a:xfrm>
        </p:spPr>
        <p:txBody>
          <a:bodyPr/>
          <a:lstStyle/>
          <a:p>
            <a:r>
              <a:rPr lang="en-US" dirty="0"/>
              <a:t>Typedef usage with Struct – Another Style Conflict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C0460-0D82-4F4C-A670-534EBA01E69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3086" y="565086"/>
            <a:ext cx="11865827" cy="260786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i="1" dirty="0">
                <a:solidFill>
                  <a:schemeClr val="accent5"/>
                </a:solidFill>
              </a:rPr>
              <a:t>Typedef</a:t>
            </a:r>
            <a:r>
              <a:rPr lang="en-US" sz="2200" dirty="0"/>
              <a:t> is a way to create an </a:t>
            </a:r>
            <a:r>
              <a:rPr lang="en-US" sz="2200" i="1" dirty="0">
                <a:solidFill>
                  <a:srgbClr val="0070C0"/>
                </a:solidFill>
              </a:rPr>
              <a:t>alias</a:t>
            </a:r>
            <a:r>
              <a:rPr lang="en-US" sz="2200" dirty="0"/>
              <a:t> for another data type </a:t>
            </a:r>
            <a:r>
              <a:rPr lang="en-US" sz="2200" dirty="0">
                <a:solidFill>
                  <a:srgbClr val="FF0000"/>
                </a:solidFill>
              </a:rPr>
              <a:t>(not limited to just structs)</a:t>
            </a:r>
            <a:br>
              <a:rPr lang="en-US" sz="2200" dirty="0"/>
            </a:br>
            <a:r>
              <a:rPr lang="en-US" sz="2200" dirty="0"/>
              <a:t>            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type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alias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</a:p>
          <a:p>
            <a:pPr lvl="1"/>
            <a:r>
              <a:rPr lang="en-US" sz="2200" dirty="0"/>
              <a:t>After typedef, the alias can be used interchangeably with the original data type</a:t>
            </a:r>
          </a:p>
          <a:p>
            <a:pPr lvl="1"/>
            <a:r>
              <a:rPr lang="en-US" sz="2200" i="1" dirty="0"/>
              <a:t>e.g.,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long int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i="1" dirty="0">
                <a:solidFill>
                  <a:schemeClr val="accent5"/>
                </a:solidFill>
              </a:rPr>
              <a:t>Many claim typedefs</a:t>
            </a:r>
            <a:r>
              <a:rPr lang="en-US" sz="2200" dirty="0"/>
              <a:t> are easier to understand than tagged struct variables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typedef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with structs </a:t>
            </a:r>
            <a:r>
              <a:rPr lang="en-US" sz="2200" dirty="0">
                <a:solidFill>
                  <a:schemeClr val="tx2"/>
                </a:solidFill>
              </a:rPr>
              <a:t>are</a:t>
            </a:r>
            <a:r>
              <a:rPr lang="en-US" sz="2200" dirty="0">
                <a:solidFill>
                  <a:srgbClr val="0070C0"/>
                </a:solidFill>
              </a:rPr>
              <a:t> not allowed </a:t>
            </a:r>
            <a:r>
              <a:rPr lang="en-US" sz="2200" dirty="0">
                <a:solidFill>
                  <a:schemeClr val="tx2"/>
                </a:solidFill>
              </a:rPr>
              <a:t>in the </a:t>
            </a:r>
            <a:r>
              <a:rPr lang="en-US" sz="2200" dirty="0">
                <a:solidFill>
                  <a:srgbClr val="0070C0"/>
                </a:solidFill>
              </a:rPr>
              <a:t>cse30 style guidelines (Linux kernel standards)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20A51-4135-3140-ABCA-1B3D55CD496F}"/>
              </a:ext>
            </a:extLst>
          </p:cNvPr>
          <p:cNvSpPr txBox="1"/>
          <p:nvPr/>
        </p:nvSpPr>
        <p:spPr>
          <a:xfrm>
            <a:off x="4683062" y="3707706"/>
            <a:ext cx="3627673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name2_s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a;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b;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name2_s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name2_s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var2;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name2_s 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ptr2;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90759-CF9B-154E-9CC4-27ED70ED6882}"/>
              </a:ext>
            </a:extLst>
          </p:cNvPr>
          <p:cNvSpPr txBox="1"/>
          <p:nvPr/>
        </p:nvSpPr>
        <p:spPr>
          <a:xfrm>
            <a:off x="587679" y="3436396"/>
            <a:ext cx="3523685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 fields */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nm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n1;</a:t>
            </a:r>
          </a:p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n2;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*ptr2;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9A0F1-92A5-7D42-A2E8-F1EE4C224D0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BD147F-96DD-DAB1-01E0-6DCE4C959BD4}"/>
              </a:ext>
            </a:extLst>
          </p:cNvPr>
          <p:cNvSpPr txBox="1"/>
          <p:nvPr/>
        </p:nvSpPr>
        <p:spPr>
          <a:xfrm>
            <a:off x="8760595" y="3685051"/>
            <a:ext cx="2803174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a;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b;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var3;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 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ptr3;</a:t>
            </a:r>
          </a:p>
        </p:txBody>
      </p:sp>
    </p:spTree>
    <p:extLst>
      <p:ext uri="{BB962C8B-B14F-4D97-AF65-F5344CB8AC3E}">
        <p14:creationId xmlns:p14="http://schemas.microsoft.com/office/powerpoint/2010/main" val="266054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7" grpId="0" animBg="1"/>
      <p:bldP spid="9" grpId="0" animBg="1"/>
      <p:bldP spid="6" grpId="0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211" y="-21954"/>
            <a:ext cx="10515600" cy="715294"/>
          </a:xfrm>
        </p:spPr>
        <p:txBody>
          <a:bodyPr/>
          <a:lstStyle/>
          <a:p>
            <a:r>
              <a:rPr lang="en-US" dirty="0"/>
              <a:t>Copying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81672" y="911120"/>
            <a:ext cx="10680416" cy="543687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You can assign the member value(s) of the whole struct </a:t>
            </a:r>
            <a:r>
              <a:rPr lang="en-US" dirty="0">
                <a:solidFill>
                  <a:srgbClr val="0070C0"/>
                </a:solidFill>
              </a:rPr>
              <a:t>from a struct of the same type</a:t>
            </a:r>
            <a:r>
              <a:rPr lang="en-US" dirty="0"/>
              <a:t> – </a:t>
            </a:r>
            <a:r>
              <a:rPr lang="en-US" i="1" dirty="0">
                <a:solidFill>
                  <a:srgbClr val="C00000"/>
                </a:solidFill>
              </a:rPr>
              <a:t>this copies the entire contents! </a:t>
            </a:r>
          </a:p>
          <a:p>
            <a:r>
              <a:rPr lang="en-US" dirty="0"/>
              <a:t>Individual fields can also be copied </a:t>
            </a:r>
          </a:p>
          <a:p>
            <a:endParaRPr lang="en-US" dirty="0"/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947611F6-1CD5-9358-2501-85F9A9C9DDF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6488" y="2174281"/>
            <a:ext cx="6747714" cy="408040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 = {1, 1};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= {.day= 31, .month= 12};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*pt1 = &amp;first;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*pt2 = &amp;final;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final.day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first.day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both day are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= first;     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copies whole struct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pt2-&gt;month = 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*pt1 = *pt2;		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copies whole struct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pt2-&gt;day = 7;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pt1-&gt;day = pt2-&gt;day;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both days are now 7</a:t>
            </a:r>
            <a:endParaRPr lang="en-US" altLang="en-US" sz="2000" i="1" dirty="0">
              <a:solidFill>
                <a:srgbClr val="2C895B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35D3D-CFB1-94AB-2887-A8D3D89961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859F07B-8C5D-0AC7-6701-6BE28D750127}"/>
              </a:ext>
            </a:extLst>
          </p:cNvPr>
          <p:cNvGrpSpPr/>
          <p:nvPr/>
        </p:nvGrpSpPr>
        <p:grpSpPr>
          <a:xfrm>
            <a:off x="8178851" y="2227380"/>
            <a:ext cx="2785385" cy="1317450"/>
            <a:chOff x="8529047" y="2149559"/>
            <a:chExt cx="2785385" cy="131745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C28F32F-1509-44F8-DCF3-500B0C15FD2D}"/>
                </a:ext>
              </a:extLst>
            </p:cNvPr>
            <p:cNvGrpSpPr/>
            <p:nvPr/>
          </p:nvGrpSpPr>
          <p:grpSpPr>
            <a:xfrm>
              <a:off x="8529047" y="2474184"/>
              <a:ext cx="2785385" cy="992825"/>
              <a:chOff x="7564063" y="1086169"/>
              <a:chExt cx="2785385" cy="99282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9CED7E-5E09-8750-8E08-9572816ECE42}"/>
                  </a:ext>
                </a:extLst>
              </p:cNvPr>
              <p:cNvSpPr txBox="1"/>
              <p:nvPr/>
            </p:nvSpPr>
            <p:spPr>
              <a:xfrm>
                <a:off x="7564063" y="1275624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ptr1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E177BC-4F19-7CE8-8DCD-C67DAAC321F0}"/>
                  </a:ext>
                </a:extLst>
              </p:cNvPr>
              <p:cNvSpPr txBox="1"/>
              <p:nvPr/>
            </p:nvSpPr>
            <p:spPr>
              <a:xfrm>
                <a:off x="7779643" y="1594187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88BD951-ADCE-6A76-69CA-CF087EE1CEFC}"/>
                  </a:ext>
                </a:extLst>
              </p:cNvPr>
              <p:cNvCxnSpPr/>
              <p:nvPr/>
            </p:nvCxnSpPr>
            <p:spPr bwMode="auto">
              <a:xfrm>
                <a:off x="7962523" y="1788124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DA68C5-95F5-5DF4-AC64-32B1335DF07B}"/>
                  </a:ext>
                </a:extLst>
              </p:cNvPr>
              <p:cNvSpPr txBox="1"/>
              <p:nvPr/>
            </p:nvSpPr>
            <p:spPr>
              <a:xfrm>
                <a:off x="9671493" y="1459152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C4FAD6-06AB-734A-FD69-09D29C331814}"/>
                  </a:ext>
                </a:extLst>
              </p:cNvPr>
              <p:cNvSpPr txBox="1"/>
              <p:nvPr/>
            </p:nvSpPr>
            <p:spPr>
              <a:xfrm>
                <a:off x="7826544" y="1817384"/>
                <a:ext cx="9380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low address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E92AEB6-FB39-02DC-DA27-0F692E6462D5}"/>
                  </a:ext>
                </a:extLst>
              </p:cNvPr>
              <p:cNvSpPr txBox="1"/>
              <p:nvPr/>
            </p:nvSpPr>
            <p:spPr>
              <a:xfrm>
                <a:off x="8736228" y="1457383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AE4DD4-D794-9F65-506C-3D3B666201FD}"/>
                  </a:ext>
                </a:extLst>
              </p:cNvPr>
              <p:cNvSpPr txBox="1"/>
              <p:nvPr/>
            </p:nvSpPr>
            <p:spPr>
              <a:xfrm>
                <a:off x="8739019" y="1086169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9174FA-9F64-EE74-0037-E105C9E52634}"/>
                  </a:ext>
                </a:extLst>
              </p:cNvPr>
              <p:cNvSpPr txBox="1"/>
              <p:nvPr/>
            </p:nvSpPr>
            <p:spPr>
              <a:xfrm>
                <a:off x="9672071" y="1090038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F49F09F-14E0-0C36-170C-751BE7630708}"/>
                </a:ext>
              </a:extLst>
            </p:cNvPr>
            <p:cNvSpPr txBox="1"/>
            <p:nvPr/>
          </p:nvSpPr>
          <p:spPr>
            <a:xfrm>
              <a:off x="10003350" y="2149559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first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BC9CE43-582E-69E9-B401-90FE6CF869DD}"/>
              </a:ext>
            </a:extLst>
          </p:cNvPr>
          <p:cNvGrpSpPr/>
          <p:nvPr/>
        </p:nvGrpSpPr>
        <p:grpSpPr>
          <a:xfrm>
            <a:off x="8178851" y="3414025"/>
            <a:ext cx="2785385" cy="1293081"/>
            <a:chOff x="8529047" y="3336204"/>
            <a:chExt cx="2785385" cy="129308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E617F6F-93FA-CADD-288F-1C9C5662EE81}"/>
                </a:ext>
              </a:extLst>
            </p:cNvPr>
            <p:cNvGrpSpPr/>
            <p:nvPr/>
          </p:nvGrpSpPr>
          <p:grpSpPr>
            <a:xfrm>
              <a:off x="8529047" y="3636460"/>
              <a:ext cx="2785385" cy="992825"/>
              <a:chOff x="7564063" y="1086169"/>
              <a:chExt cx="2785385" cy="992825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D0CBAB6-699C-8D09-718B-4B174F85C4BD}"/>
                  </a:ext>
                </a:extLst>
              </p:cNvPr>
              <p:cNvSpPr txBox="1"/>
              <p:nvPr/>
            </p:nvSpPr>
            <p:spPr>
              <a:xfrm>
                <a:off x="7564063" y="1275624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ptr2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7C62-0FF5-FAD8-3432-7BEE1001761B}"/>
                  </a:ext>
                </a:extLst>
              </p:cNvPr>
              <p:cNvSpPr txBox="1"/>
              <p:nvPr/>
            </p:nvSpPr>
            <p:spPr>
              <a:xfrm>
                <a:off x="7779643" y="1594187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6389BD7-8347-F381-7795-2F1BE619812F}"/>
                  </a:ext>
                </a:extLst>
              </p:cNvPr>
              <p:cNvCxnSpPr/>
              <p:nvPr/>
            </p:nvCxnSpPr>
            <p:spPr bwMode="auto">
              <a:xfrm>
                <a:off x="7962523" y="1788124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64A4508-24AE-B561-4AAD-35ACA3911A3C}"/>
                  </a:ext>
                </a:extLst>
              </p:cNvPr>
              <p:cNvSpPr txBox="1"/>
              <p:nvPr/>
            </p:nvSpPr>
            <p:spPr>
              <a:xfrm>
                <a:off x="9671493" y="1459152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12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E61498A-2CBA-90C8-9313-57C13C76F64A}"/>
                  </a:ext>
                </a:extLst>
              </p:cNvPr>
              <p:cNvSpPr txBox="1"/>
              <p:nvPr/>
            </p:nvSpPr>
            <p:spPr>
              <a:xfrm>
                <a:off x="7826544" y="1817384"/>
                <a:ext cx="9380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low address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1EDC61D-538B-B224-C608-D2F3B385B41F}"/>
                  </a:ext>
                </a:extLst>
              </p:cNvPr>
              <p:cNvSpPr txBox="1"/>
              <p:nvPr/>
            </p:nvSpPr>
            <p:spPr>
              <a:xfrm>
                <a:off x="8736228" y="1457383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1790D8-3545-8914-7E38-F812D9D51182}"/>
                  </a:ext>
                </a:extLst>
              </p:cNvPr>
              <p:cNvSpPr txBox="1"/>
              <p:nvPr/>
            </p:nvSpPr>
            <p:spPr>
              <a:xfrm>
                <a:off x="8739019" y="1086169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58B39D5-BBF7-BB13-3EFA-11F0C4B88833}"/>
                  </a:ext>
                </a:extLst>
              </p:cNvPr>
              <p:cNvSpPr txBox="1"/>
              <p:nvPr/>
            </p:nvSpPr>
            <p:spPr>
              <a:xfrm>
                <a:off x="9672071" y="1090038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31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49FF0CA-82A7-7750-4317-C6B5211C4F73}"/>
                </a:ext>
              </a:extLst>
            </p:cNvPr>
            <p:cNvSpPr txBox="1"/>
            <p:nvPr/>
          </p:nvSpPr>
          <p:spPr>
            <a:xfrm>
              <a:off x="10043439" y="333620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final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137ABAD-60C3-2ACE-F5BB-3C9C8A0CECBE}"/>
              </a:ext>
            </a:extLst>
          </p:cNvPr>
          <p:cNvSpPr txBox="1"/>
          <p:nvPr/>
        </p:nvSpPr>
        <p:spPr>
          <a:xfrm>
            <a:off x="10279160" y="3724831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4E54D-ACAA-604D-147B-F6CDDE3FB6DA}"/>
              </a:ext>
            </a:extLst>
          </p:cNvPr>
          <p:cNvSpPr txBox="1"/>
          <p:nvPr/>
        </p:nvSpPr>
        <p:spPr>
          <a:xfrm>
            <a:off x="10284928" y="4082112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24032F-8F7C-1B7D-6203-ABFC964B0460}"/>
              </a:ext>
            </a:extLst>
          </p:cNvPr>
          <p:cNvSpPr txBox="1"/>
          <p:nvPr/>
        </p:nvSpPr>
        <p:spPr>
          <a:xfrm>
            <a:off x="10271461" y="409241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E1CE52-D40D-79A1-EC52-DB887C0EFEED}"/>
              </a:ext>
            </a:extLst>
          </p:cNvPr>
          <p:cNvSpPr txBox="1"/>
          <p:nvPr/>
        </p:nvSpPr>
        <p:spPr>
          <a:xfrm>
            <a:off x="10285703" y="2923219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82473D3-B918-C60B-CBDE-49D18264C910}"/>
              </a:ext>
            </a:extLst>
          </p:cNvPr>
          <p:cNvSpPr txBox="1"/>
          <p:nvPr/>
        </p:nvSpPr>
        <p:spPr>
          <a:xfrm>
            <a:off x="10275337" y="3715095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FB82859-6532-C840-132A-D30C51F0C6AB}"/>
              </a:ext>
            </a:extLst>
          </p:cNvPr>
          <p:cNvSpPr txBox="1"/>
          <p:nvPr/>
        </p:nvSpPr>
        <p:spPr>
          <a:xfrm>
            <a:off x="10285703" y="2549849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8556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0" grpId="0" uiExpand="1" build="p"/>
      <p:bldP spid="5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98" y="22117"/>
            <a:ext cx="10515600" cy="549936"/>
          </a:xfrm>
        </p:spPr>
        <p:txBody>
          <a:bodyPr/>
          <a:lstStyle/>
          <a:p>
            <a:r>
              <a:rPr lang="en-US" dirty="0"/>
              <a:t>Struct: Copy and Member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6396" y="2702968"/>
            <a:ext cx="11859207" cy="380540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When you assign one struct to another it just copies the member fields!</a:t>
            </a:r>
            <a:endParaRPr lang="en-US" sz="2200" i="1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2857116" y="3176880"/>
            <a:ext cx="5434385" cy="4947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 = name;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copies members Only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196E2-6351-B31C-6253-84FC66F9E325}"/>
              </a:ext>
            </a:extLst>
          </p:cNvPr>
          <p:cNvSpPr txBox="1"/>
          <p:nvPr/>
        </p:nvSpPr>
        <p:spPr>
          <a:xfrm>
            <a:off x="332419" y="798060"/>
            <a:ext cx="261143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FF1D11-015A-4B08-E312-602353BFFC7E}"/>
              </a:ext>
            </a:extLst>
          </p:cNvPr>
          <p:cNvSpPr txBox="1"/>
          <p:nvPr/>
        </p:nvSpPr>
        <p:spPr>
          <a:xfrm>
            <a:off x="1188644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B89926-6768-76E0-19A1-5C2AE3750FAB}"/>
              </a:ext>
            </a:extLst>
          </p:cNvPr>
          <p:cNvGrpSpPr/>
          <p:nvPr/>
        </p:nvGrpSpPr>
        <p:grpSpPr>
          <a:xfrm>
            <a:off x="3440667" y="4006788"/>
            <a:ext cx="4233961" cy="2288781"/>
            <a:chOff x="7256986" y="4105573"/>
            <a:chExt cx="4233961" cy="228878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58EF4B-DC4C-670E-9C7B-3137A25103E0}"/>
                </a:ext>
              </a:extLst>
            </p:cNvPr>
            <p:cNvGrpSpPr/>
            <p:nvPr/>
          </p:nvGrpSpPr>
          <p:grpSpPr>
            <a:xfrm>
              <a:off x="8002570" y="4105573"/>
              <a:ext cx="3488377" cy="2288781"/>
              <a:chOff x="7583470" y="4120813"/>
              <a:chExt cx="3488377" cy="2288781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54B45A-BE34-D6EF-D315-AB14CB4A0517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D464B37-BCEB-D950-51CC-98BFDD64EC26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275769E-885D-9B7C-3422-90CCC50696CA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A4D650F-CF6C-6144-9AA6-8C36A0D346D3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10A73F3-345E-03C1-94FE-9BA2AB163FD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6A61008-80FE-924F-C903-3CF87191D1CB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C652B1A-7192-B63C-44AE-8C655B90057C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 bwMode="auto">
              <a:xfrm flipV="1">
                <a:off x="8863630" y="4305479"/>
                <a:ext cx="660970" cy="810671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34C4CA-6954-6AC8-53E1-636F43055346}"/>
                  </a:ext>
                </a:extLst>
              </p:cNvPr>
              <p:cNvSpPr txBox="1"/>
              <p:nvPr/>
            </p:nvSpPr>
            <p:spPr>
              <a:xfrm>
                <a:off x="9524600" y="4120813"/>
                <a:ext cx="1547247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 CSE"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850B80D-AD9B-2E6F-23C0-7F70426BDE0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43412" y="5471866"/>
                <a:ext cx="547138" cy="753062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0B518F-2528-7A2F-5B06-947A7FC5457E}"/>
                  </a:ext>
                </a:extLst>
              </p:cNvPr>
              <p:cNvSpPr txBox="1"/>
              <p:nvPr/>
            </p:nvSpPr>
            <p:spPr>
              <a:xfrm>
                <a:off x="9439606" y="6040262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25B930-8AAD-0BB8-E392-C4C3F44DE7FD}"/>
                </a:ext>
              </a:extLst>
            </p:cNvPr>
            <p:cNvSpPr txBox="1"/>
            <p:nvPr/>
          </p:nvSpPr>
          <p:spPr>
            <a:xfrm>
              <a:off x="7256986" y="5080227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9781223-02FC-AC3C-B92B-20B4658AB63A}"/>
              </a:ext>
            </a:extLst>
          </p:cNvPr>
          <p:cNvSpPr txBox="1"/>
          <p:nvPr/>
        </p:nvSpPr>
        <p:spPr>
          <a:xfrm>
            <a:off x="3327412" y="646286"/>
            <a:ext cx="623054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 = {"CA", "UCSD CSE"};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name2;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B7AB20B-0831-F315-D4E0-42D55DD8D8C8}"/>
              </a:ext>
            </a:extLst>
          </p:cNvPr>
          <p:cNvGrpSpPr/>
          <p:nvPr/>
        </p:nvGrpSpPr>
        <p:grpSpPr>
          <a:xfrm>
            <a:off x="3392343" y="1589961"/>
            <a:ext cx="1977267" cy="735668"/>
            <a:chOff x="7583470" y="4918002"/>
            <a:chExt cx="1977267" cy="735668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BA440EF-BB40-252B-05D7-779BCDF4BDD6}"/>
                </a:ext>
              </a:extLst>
            </p:cNvPr>
            <p:cNvGrpSpPr/>
            <p:nvPr/>
          </p:nvGrpSpPr>
          <p:grpSpPr>
            <a:xfrm>
              <a:off x="7583470" y="5284338"/>
              <a:ext cx="1645920" cy="369332"/>
              <a:chOff x="1828800" y="4572000"/>
              <a:chExt cx="1645920" cy="369332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9199DF1-8761-6BB3-0287-B4060112E9FF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509F240-FE45-DF2B-F80F-19B9A63EB2A3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46899AD-A73B-DE58-35A8-4CDDFABCE3BD}"/>
                </a:ext>
              </a:extLst>
            </p:cNvPr>
            <p:cNvGrpSpPr/>
            <p:nvPr/>
          </p:nvGrpSpPr>
          <p:grpSpPr>
            <a:xfrm>
              <a:off x="7587260" y="4918002"/>
              <a:ext cx="1645920" cy="369332"/>
              <a:chOff x="1828800" y="4572000"/>
              <a:chExt cx="1645920" cy="36933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48BF537-11E3-9CA5-7841-A2DB253EE85F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D0D0641-A2EE-65DC-02FE-26A746BB47A2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E07AA52-B94D-9CF8-9DB6-8338105179BA}"/>
                </a:ext>
              </a:extLst>
            </p:cNvPr>
            <p:cNvCxnSpPr/>
            <p:nvPr/>
          </p:nvCxnSpPr>
          <p:spPr bwMode="auto">
            <a:xfrm>
              <a:off x="8808677" y="5103734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DCA6F95-5F9E-C57C-AF20-7AFBADE530F1}"/>
                </a:ext>
              </a:extLst>
            </p:cNvPr>
            <p:cNvCxnSpPr/>
            <p:nvPr/>
          </p:nvCxnSpPr>
          <p:spPr bwMode="auto">
            <a:xfrm>
              <a:off x="8829217" y="547870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15A97EA-0B0A-8DB9-A635-9540E70C2C0E}"/>
              </a:ext>
            </a:extLst>
          </p:cNvPr>
          <p:cNvSpPr txBox="1"/>
          <p:nvPr/>
        </p:nvSpPr>
        <p:spPr>
          <a:xfrm>
            <a:off x="5366619" y="1987011"/>
            <a:ext cx="72938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"CA"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90C33F-0422-7947-5E7E-635276AEB414}"/>
              </a:ext>
            </a:extLst>
          </p:cNvPr>
          <p:cNvSpPr txBox="1"/>
          <p:nvPr/>
        </p:nvSpPr>
        <p:spPr>
          <a:xfrm>
            <a:off x="5364679" y="1548329"/>
            <a:ext cx="132032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"UCSD CSE"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D97ACA-2EBA-922E-B245-D75341597729}"/>
              </a:ext>
            </a:extLst>
          </p:cNvPr>
          <p:cNvSpPr txBox="1"/>
          <p:nvPr/>
        </p:nvSpPr>
        <p:spPr>
          <a:xfrm>
            <a:off x="3284341" y="226964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02C3DA5-A674-A88A-11D0-5EFE1905726D}"/>
              </a:ext>
            </a:extLst>
          </p:cNvPr>
          <p:cNvGrpSpPr/>
          <p:nvPr/>
        </p:nvGrpSpPr>
        <p:grpSpPr>
          <a:xfrm>
            <a:off x="735812" y="4018241"/>
            <a:ext cx="5357246" cy="2211223"/>
            <a:chOff x="-2031546" y="4032383"/>
            <a:chExt cx="5357246" cy="221122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BDFF7FA-D1A0-9FB8-E24A-A5ABA72B877C}"/>
                </a:ext>
              </a:extLst>
            </p:cNvPr>
            <p:cNvGrpSpPr/>
            <p:nvPr/>
          </p:nvGrpSpPr>
          <p:grpSpPr>
            <a:xfrm>
              <a:off x="-2031546" y="4785510"/>
              <a:ext cx="2493032" cy="735668"/>
              <a:chOff x="7159248" y="4902762"/>
              <a:chExt cx="2493032" cy="735668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103A4D5-7487-1CD0-BD6D-CC1B0AAC35C5}"/>
                  </a:ext>
                </a:extLst>
              </p:cNvPr>
              <p:cNvGrpSpPr/>
              <p:nvPr/>
            </p:nvGrpSpPr>
            <p:grpSpPr>
              <a:xfrm>
                <a:off x="8002570" y="4902762"/>
                <a:ext cx="1649710" cy="735668"/>
                <a:chOff x="7583470" y="4918002"/>
                <a:chExt cx="1649710" cy="735668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ACCCAC7-0549-A0EF-20CD-22624510CBF5}"/>
                    </a:ext>
                  </a:extLst>
                </p:cNvPr>
                <p:cNvGrpSpPr/>
                <p:nvPr/>
              </p:nvGrpSpPr>
              <p:grpSpPr>
                <a:xfrm>
                  <a:off x="7583470" y="5284338"/>
                  <a:ext cx="1645920" cy="369332"/>
                  <a:chOff x="1828800" y="4572000"/>
                  <a:chExt cx="1645920" cy="369332"/>
                </a:xfrm>
              </p:grpSpPr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8A38E64B-011F-EF3F-2223-CB9B09330100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state</a:t>
                    </a:r>
                  </a:p>
                </p:txBody>
              </p: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A979463C-5FAF-CF8B-9B43-203DE5668030}"/>
                      </a:ext>
                    </a:extLst>
                  </p:cNvPr>
                  <p:cNvSpPr txBox="1"/>
                  <p:nvPr/>
                </p:nvSpPr>
                <p:spPr>
                  <a:xfrm>
                    <a:off x="2560320" y="4572000"/>
                    <a:ext cx="914400" cy="369332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C4FA198A-D32A-23A0-8232-62B0A16E4972}"/>
                    </a:ext>
                  </a:extLst>
                </p:cNvPr>
                <p:cNvGrpSpPr/>
                <p:nvPr/>
              </p:nvGrpSpPr>
              <p:grpSpPr>
                <a:xfrm>
                  <a:off x="7587260" y="4918002"/>
                  <a:ext cx="1645920" cy="369332"/>
                  <a:chOff x="1828800" y="4572000"/>
                  <a:chExt cx="1645920" cy="369332"/>
                </a:xfrm>
              </p:grpSpPr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770DA0DC-7F86-602C-5498-EB5211D6FD71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3698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plate</a:t>
                    </a:r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ABD4F15E-98FC-390D-D904-78F857820A93}"/>
                      </a:ext>
                    </a:extLst>
                  </p:cNvPr>
                  <p:cNvSpPr txBox="1"/>
                  <p:nvPr/>
                </p:nvSpPr>
                <p:spPr>
                  <a:xfrm>
                    <a:off x="2560320" y="4572000"/>
                    <a:ext cx="914400" cy="369332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C225C4-8FAD-ADBE-6F55-6D7D053AC158}"/>
                  </a:ext>
                </a:extLst>
              </p:cNvPr>
              <p:cNvSpPr txBox="1"/>
              <p:nvPr/>
            </p:nvSpPr>
            <p:spPr>
              <a:xfrm>
                <a:off x="7159248" y="5075766"/>
                <a:ext cx="889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name2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80458A0-F6A5-739C-C426-4EBA48C9D99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458" y="4032383"/>
              <a:ext cx="3276242" cy="93779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8416F13-1C00-8D04-EE00-A28C0CC4CC9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701" y="5351946"/>
              <a:ext cx="3210866" cy="89166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53301CF-81C3-F647-1F0E-C5054B3CAFD0}"/>
              </a:ext>
            </a:extLst>
          </p:cNvPr>
          <p:cNvSpPr txBox="1">
            <a:spLocks/>
          </p:cNvSpPr>
          <p:nvPr/>
        </p:nvSpPr>
        <p:spPr bwMode="auto">
          <a:xfrm>
            <a:off x="7910275" y="4925941"/>
            <a:ext cx="3862113" cy="4947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name2.plate = "UCSD ECE";</a:t>
            </a:r>
            <a:endParaRPr lang="en-US" altLang="en-US" sz="2000" b="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A22F94-0811-BDC0-8C3B-2903E6D46966}"/>
              </a:ext>
            </a:extLst>
          </p:cNvPr>
          <p:cNvSpPr txBox="1"/>
          <p:nvPr/>
        </p:nvSpPr>
        <p:spPr>
          <a:xfrm>
            <a:off x="6161704" y="3809323"/>
            <a:ext cx="15472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"UCSD ECE"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124D63-52FB-0F99-AF63-D8AAFC38BCB4}"/>
              </a:ext>
            </a:extLst>
          </p:cNvPr>
          <p:cNvGrpSpPr/>
          <p:nvPr/>
        </p:nvGrpSpPr>
        <p:grpSpPr>
          <a:xfrm>
            <a:off x="6748643" y="1621101"/>
            <a:ext cx="2513785" cy="646331"/>
            <a:chOff x="387647" y="2785341"/>
            <a:chExt cx="2513785" cy="64633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0AC2FF-2937-F943-6A33-9BA34D7F6B40}"/>
                </a:ext>
              </a:extLst>
            </p:cNvPr>
            <p:cNvSpPr txBox="1"/>
            <p:nvPr/>
          </p:nvSpPr>
          <p:spPr>
            <a:xfrm>
              <a:off x="976652" y="2785341"/>
              <a:ext cx="192478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immutable strings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(read only data)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3E81291-835F-72AC-9A72-3FC0730F3A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647" y="2964399"/>
              <a:ext cx="585215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00F58E6-B9F8-1F59-8AA8-9D9C977ACD47}"/>
              </a:ext>
            </a:extLst>
          </p:cNvPr>
          <p:cNvSpPr txBox="1"/>
          <p:nvPr/>
        </p:nvSpPr>
        <p:spPr>
          <a:xfrm>
            <a:off x="7366166" y="5521178"/>
            <a:ext cx="4503156" cy="923330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Warning</a:t>
            </a:r>
          </a:p>
          <a:p>
            <a:r>
              <a:rPr lang="en-US" dirty="0">
                <a:solidFill>
                  <a:srgbClr val="FF0000"/>
                </a:solidFill>
              </a:rPr>
              <a:t>Be </a:t>
            </a:r>
            <a:r>
              <a:rPr lang="en-US" b="1" dirty="0">
                <a:solidFill>
                  <a:srgbClr val="FF0000"/>
                </a:solidFill>
              </a:rPr>
              <a:t>very careful </a:t>
            </a:r>
            <a:r>
              <a:rPr lang="en-US" dirty="0">
                <a:solidFill>
                  <a:srgbClr val="FF0000"/>
                </a:solidFill>
              </a:rPr>
              <a:t>with "shallow copies" in C</a:t>
            </a:r>
          </a:p>
          <a:p>
            <a:r>
              <a:rPr lang="en-US" dirty="0">
                <a:solidFill>
                  <a:srgbClr val="FF0000"/>
                </a:solidFill>
              </a:rPr>
              <a:t>when pointers are involved</a:t>
            </a:r>
          </a:p>
        </p:txBody>
      </p:sp>
    </p:spTree>
    <p:extLst>
      <p:ext uri="{BB962C8B-B14F-4D97-AF65-F5344CB8AC3E}">
        <p14:creationId xmlns:p14="http://schemas.microsoft.com/office/powerpoint/2010/main" val="198734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  <p:bldP spid="7" grpId="0"/>
      <p:bldP spid="51" grpId="0" animBg="1"/>
      <p:bldP spid="73" grpId="0" animBg="1"/>
      <p:bldP spid="74" grpId="0" animBg="1"/>
      <p:bldP spid="14" grpId="0"/>
      <p:bldP spid="25" grpId="0" animBg="1"/>
      <p:bldP spid="26" grpId="0" animBg="1"/>
      <p:bldP spid="6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7AB0D-71D0-A26A-98EF-264D18AC2A0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94750" y="972630"/>
            <a:ext cx="10202499" cy="516552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/>
              <a:t>Safety first: </a:t>
            </a:r>
            <a:r>
              <a:rPr lang="en-US" sz="2200" dirty="0"/>
              <a:t>Allocate anything that is pointed at by a struct member independently (</a:t>
            </a:r>
            <a:r>
              <a:rPr lang="en-US" sz="2200" dirty="0">
                <a:solidFill>
                  <a:schemeClr val="accent1"/>
                </a:solidFill>
              </a:rPr>
              <a:t>they are not part of the struct, only the pointers are</a:t>
            </a:r>
            <a:r>
              <a:rPr lang="en-US" sz="2200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DCB0B-2A0F-EB40-92FD-6BA31CE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56" y="320490"/>
            <a:ext cx="10515600" cy="488994"/>
          </a:xfrm>
        </p:spPr>
        <p:txBody>
          <a:bodyPr/>
          <a:lstStyle/>
          <a:p>
            <a:r>
              <a:rPr lang="en-US" dirty="0"/>
              <a:t>Memory Allocation Structs with Pointer Members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9E870F-5156-7043-8DF2-A10E2B9C18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DD0010-ADB3-8528-96FA-F817443750BA}"/>
              </a:ext>
            </a:extLst>
          </p:cNvPr>
          <p:cNvSpPr txBox="1"/>
          <p:nvPr/>
        </p:nvSpPr>
        <p:spPr>
          <a:xfrm>
            <a:off x="2103434" y="2116581"/>
            <a:ext cx="366742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year;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pn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= &amp;name1;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F081E6-48C6-25AE-AA88-BB2E60D1D84D}"/>
              </a:ext>
            </a:extLst>
          </p:cNvPr>
          <p:cNvGrpSpPr/>
          <p:nvPr/>
        </p:nvGrpSpPr>
        <p:grpSpPr>
          <a:xfrm>
            <a:off x="6073538" y="2870144"/>
            <a:ext cx="4085834" cy="1226750"/>
            <a:chOff x="6872590" y="4527155"/>
            <a:chExt cx="4085834" cy="12267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A816A9E-B543-985D-C4B9-3D47BCA5391B}"/>
                </a:ext>
              </a:extLst>
            </p:cNvPr>
            <p:cNvGrpSpPr/>
            <p:nvPr/>
          </p:nvGrpSpPr>
          <p:grpSpPr>
            <a:xfrm>
              <a:off x="6872590" y="4527155"/>
              <a:ext cx="4085834" cy="1211439"/>
              <a:chOff x="6453490" y="4542395"/>
              <a:chExt cx="4085834" cy="1211439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2D7A506-AD2F-6D81-490B-DDB008C038A5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F544C06-4E17-ED6F-6580-D124F589A467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A48C1B60-6CFF-28ED-40A2-ADD356D61276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43E9000-23F2-38F2-3B59-770FF660DAB8}"/>
                  </a:ext>
                </a:extLst>
              </p:cNvPr>
              <p:cNvSpPr txBox="1"/>
              <p:nvPr/>
            </p:nvSpPr>
            <p:spPr>
              <a:xfrm>
                <a:off x="6453490" y="4965775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pn</a:t>
                </a:r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B95BA27-C324-2E48-1470-E589C3E1CD8C}"/>
                  </a:ext>
                </a:extLst>
              </p:cNvPr>
              <p:cNvSpPr txBox="1"/>
              <p:nvPr/>
            </p:nvSpPr>
            <p:spPr>
              <a:xfrm>
                <a:off x="6669070" y="5284338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D68BE95C-604B-5BAE-A897-01AC3FEF6ED5}"/>
                  </a:ext>
                </a:extLst>
              </p:cNvPr>
              <p:cNvCxnSpPr/>
              <p:nvPr/>
            </p:nvCxnSpPr>
            <p:spPr bwMode="auto">
              <a:xfrm>
                <a:off x="6851950" y="5478275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DF76880-B5BE-BE19-2921-B28DF2D6CC18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4250795-4514-BA82-B0BB-31B9B5CE54B3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CB80256-DD86-9311-857D-B8A9F34A3C1F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0765FEC4-4CF5-B201-EB27-C5261A698228}"/>
                  </a:ext>
                </a:extLst>
              </p:cNvPr>
              <p:cNvGrpSpPr/>
              <p:nvPr/>
            </p:nvGrpSpPr>
            <p:grpSpPr>
              <a:xfrm>
                <a:off x="7591050" y="4542395"/>
                <a:ext cx="1645920" cy="369332"/>
                <a:chOff x="1836380" y="4932061"/>
                <a:chExt cx="1645920" cy="369332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8088A190-6146-20EB-C8FD-6A1F36FD70BD}"/>
                    </a:ext>
                  </a:extLst>
                </p:cNvPr>
                <p:cNvSpPr txBox="1"/>
                <p:nvPr/>
              </p:nvSpPr>
              <p:spPr>
                <a:xfrm>
                  <a:off x="1836380" y="4932061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year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36812BF-E47E-F775-670A-0D27932175BD}"/>
                    </a:ext>
                  </a:extLst>
                </p:cNvPr>
                <p:cNvSpPr txBox="1"/>
                <p:nvPr/>
              </p:nvSpPr>
              <p:spPr>
                <a:xfrm>
                  <a:off x="2567900" y="4932061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B6B02D5-836C-0795-D758-A1CCC87DDCF6}"/>
                  </a:ext>
                </a:extLst>
              </p:cNvPr>
              <p:cNvSpPr txBox="1"/>
              <p:nvPr/>
            </p:nvSpPr>
            <p:spPr>
              <a:xfrm>
                <a:off x="8377432" y="4544330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2021</a:t>
                </a: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49B8218E-C5A4-3B48-D01C-0D40DAC94FD2}"/>
                  </a:ext>
                </a:extLst>
              </p:cNvPr>
              <p:cNvCxnSpPr/>
              <p:nvPr/>
            </p:nvCxnSpPr>
            <p:spPr bwMode="auto">
              <a:xfrm>
                <a:off x="9051421" y="5150441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3071AED-E9E5-FA6E-0B87-1895C2395319}"/>
                  </a:ext>
                </a:extLst>
              </p:cNvPr>
              <p:cNvSpPr txBox="1"/>
              <p:nvPr/>
            </p:nvSpPr>
            <p:spPr>
              <a:xfrm>
                <a:off x="9805626" y="4974428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</a:t>
                </a:r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xyz</a:t>
                </a:r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</a:t>
                </a: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1F559A2-B7F7-ADCC-16DE-132EE75306B6}"/>
                  </a:ext>
                </a:extLst>
              </p:cNvPr>
              <p:cNvCxnSpPr/>
              <p:nvPr/>
            </p:nvCxnSpPr>
            <p:spPr bwMode="auto">
              <a:xfrm>
                <a:off x="9051421" y="5560515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3C564F2-703B-1BBC-8D39-E1ED4211D233}"/>
                  </a:ext>
                </a:extLst>
              </p:cNvPr>
              <p:cNvSpPr txBox="1"/>
              <p:nvPr/>
            </p:nvSpPr>
            <p:spPr>
              <a:xfrm>
                <a:off x="9805626" y="5384502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473B2C9-0788-00A5-4519-19A3CF9712C5}"/>
                </a:ext>
              </a:extLst>
            </p:cNvPr>
            <p:cNvSpPr txBox="1"/>
            <p:nvPr/>
          </p:nvSpPr>
          <p:spPr>
            <a:xfrm>
              <a:off x="7135071" y="5492295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low address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B382D2-C1C5-46BA-1509-A1A8F14DFCFB}"/>
              </a:ext>
            </a:extLst>
          </p:cNvPr>
          <p:cNvGrpSpPr/>
          <p:nvPr/>
        </p:nvGrpSpPr>
        <p:grpSpPr>
          <a:xfrm>
            <a:off x="6654878" y="4081583"/>
            <a:ext cx="2270494" cy="912709"/>
            <a:chOff x="7453930" y="5746214"/>
            <a:chExt cx="2270494" cy="91270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89A088C-49FF-BB6D-AEC1-199504F311B0}"/>
                </a:ext>
              </a:extLst>
            </p:cNvPr>
            <p:cNvGrpSpPr/>
            <p:nvPr/>
          </p:nvGrpSpPr>
          <p:grpSpPr>
            <a:xfrm>
              <a:off x="8584999" y="5779946"/>
              <a:ext cx="1139425" cy="878977"/>
              <a:chOff x="8584999" y="5779946"/>
              <a:chExt cx="1139425" cy="87897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DB3F79-541F-9828-7DCD-C2F517046211}"/>
                  </a:ext>
                </a:extLst>
              </p:cNvPr>
              <p:cNvSpPr txBox="1"/>
              <p:nvPr/>
            </p:nvSpPr>
            <p:spPr>
              <a:xfrm>
                <a:off x="8584999" y="6012592"/>
                <a:ext cx="1139425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violet areas show memory contents</a:t>
                </a:r>
              </a:p>
            </p:txBody>
          </p:sp>
          <p:sp>
            <p:nvSpPr>
              <p:cNvPr id="8" name="Up Arrow 7">
                <a:extLst>
                  <a:ext uri="{FF2B5EF4-FFF2-40B4-BE49-F238E27FC236}">
                    <a16:creationId xmlns:a16="http://schemas.microsoft.com/office/drawing/2014/main" id="{567E1787-FB96-F49E-1881-0DE7ACC7B4EA}"/>
                  </a:ext>
                </a:extLst>
              </p:cNvPr>
              <p:cNvSpPr/>
              <p:nvPr/>
            </p:nvSpPr>
            <p:spPr>
              <a:xfrm>
                <a:off x="9051421" y="5779946"/>
                <a:ext cx="139869" cy="23244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D441861-B2DB-CDFD-291E-A0B952D77D66}"/>
                </a:ext>
              </a:extLst>
            </p:cNvPr>
            <p:cNvCxnSpPr/>
            <p:nvPr/>
          </p:nvCxnSpPr>
          <p:spPr>
            <a:xfrm flipH="1" flipV="1">
              <a:off x="7453930" y="5746214"/>
              <a:ext cx="1130233" cy="266172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09DA86C-74D2-449B-3484-237BF834DAD5}"/>
              </a:ext>
            </a:extLst>
          </p:cNvPr>
          <p:cNvSpPr txBox="1"/>
          <p:nvPr/>
        </p:nvSpPr>
        <p:spPr>
          <a:xfrm>
            <a:off x="1920653" y="4953991"/>
            <a:ext cx="417154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name1.state = </a:t>
            </a:r>
            <a:r>
              <a:rPr lang="en-US" alt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("CA");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pn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-&gt;plate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strdup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xyz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pn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-&gt;year = 2021;</a:t>
            </a:r>
          </a:p>
        </p:txBody>
      </p:sp>
    </p:spTree>
    <p:extLst>
      <p:ext uri="{BB962C8B-B14F-4D97-AF65-F5344CB8AC3E}">
        <p14:creationId xmlns:p14="http://schemas.microsoft.com/office/powerpoint/2010/main" val="244087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9" grpId="0"/>
      <p:bldP spid="23" grpId="0" animBg="1"/>
      <p:bldP spid="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FFA9-9C72-BE4A-80F1-D1A7E2AB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70" y="31085"/>
            <a:ext cx="10515600" cy="515207"/>
          </a:xfrm>
        </p:spPr>
        <p:txBody>
          <a:bodyPr/>
          <a:lstStyle/>
          <a:p>
            <a:r>
              <a:rPr lang="en-US" dirty="0"/>
              <a:t>Arrays As Parameters: What is the size of the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1331D-5EC2-9F45-ADAA-79C33B9257B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79800" y="546292"/>
            <a:ext cx="11927778" cy="92819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It’s tricky to use arrays as parameters, as </a:t>
            </a:r>
            <a:r>
              <a:rPr lang="en-US" b="1" dirty="0">
                <a:solidFill>
                  <a:schemeClr val="accent1"/>
                </a:solidFill>
              </a:rPr>
              <a:t>they are passed as pointers to the start of the array</a:t>
            </a:r>
          </a:p>
          <a:p>
            <a:pPr lvl="1"/>
            <a:r>
              <a:rPr lang="en-US" dirty="0"/>
              <a:t>In C, </a:t>
            </a:r>
            <a:r>
              <a:rPr lang="en-US" b="1" u="sng" dirty="0">
                <a:solidFill>
                  <a:schemeClr val="accent5"/>
                </a:solidFill>
              </a:rPr>
              <a:t>Arrays do not know their own size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dirty="0"/>
              <a:t>and at runtime there is </a:t>
            </a:r>
            <a:r>
              <a:rPr lang="en-US" dirty="0">
                <a:solidFill>
                  <a:schemeClr val="accent5"/>
                </a:solidFill>
              </a:rPr>
              <a:t>no “bounds” checking on indexes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610FE6-F618-1F45-A0C8-D6A6E55B0F1C}"/>
              </a:ext>
            </a:extLst>
          </p:cNvPr>
          <p:cNvSpPr/>
          <p:nvPr/>
        </p:nvSpPr>
        <p:spPr bwMode="auto">
          <a:xfrm>
            <a:off x="5355249" y="1531782"/>
            <a:ext cx="6420191" cy="497308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*);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int numb[] = {9, 8, 1, 9, 5};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int sum =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*a)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sum =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(int)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(a)/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(*a));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// this does not work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sum += a[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C99CFD-671C-694B-8E7E-C23BE566AD60}"/>
              </a:ext>
            </a:extLst>
          </p:cNvPr>
          <p:cNvGrpSpPr/>
          <p:nvPr/>
        </p:nvGrpSpPr>
        <p:grpSpPr>
          <a:xfrm>
            <a:off x="8565344" y="3354505"/>
            <a:ext cx="3527268" cy="1721190"/>
            <a:chOff x="10723793" y="8795228"/>
            <a:chExt cx="3527268" cy="17211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7D8051-1A33-CF41-B921-37483FD5B01E}"/>
                </a:ext>
              </a:extLst>
            </p:cNvPr>
            <p:cNvSpPr txBox="1"/>
            <p:nvPr/>
          </p:nvSpPr>
          <p:spPr>
            <a:xfrm>
              <a:off x="10723793" y="8795228"/>
              <a:ext cx="3527268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this is a POINTER to the first element…..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so </a:t>
              </a:r>
              <a:r>
                <a:rPr lang="en-US" dirty="0" err="1">
                  <a:solidFill>
                    <a:schemeClr val="tx2"/>
                  </a:solidFill>
                </a:rPr>
                <a:t>sizeof</a:t>
              </a:r>
              <a:r>
                <a:rPr lang="en-US" dirty="0">
                  <a:solidFill>
                    <a:schemeClr val="tx2"/>
                  </a:solidFill>
                </a:rPr>
                <a:t>(a) is the size of a pointer, not the array it points at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Net result: </a:t>
              </a:r>
              <a:r>
                <a:rPr lang="en-US" dirty="0" err="1">
                  <a:solidFill>
                    <a:schemeClr val="tx2"/>
                  </a:solidFill>
                </a:rPr>
                <a:t>sz</a:t>
              </a:r>
              <a:r>
                <a:rPr lang="en-US" dirty="0">
                  <a:solidFill>
                    <a:schemeClr val="tx2"/>
                  </a:solidFill>
                </a:rPr>
                <a:t> is a 1 on </a:t>
              </a:r>
              <a:r>
                <a:rPr lang="en-US" dirty="0" err="1">
                  <a:solidFill>
                    <a:schemeClr val="tx2"/>
                  </a:solidFill>
                </a:rPr>
                <a:t>picluster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305771B-73A7-664E-A7F6-7F2256FA0BEC}"/>
                </a:ext>
              </a:extLst>
            </p:cNvPr>
            <p:cNvCxnSpPr>
              <a:cxnSpLocks/>
            </p:cNvCxnSpPr>
            <p:nvPr/>
          </p:nvCxnSpPr>
          <p:spPr>
            <a:xfrm>
              <a:off x="10885053" y="10272556"/>
              <a:ext cx="0" cy="243862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93BD7E1-737F-D04C-B2D5-73B38E8B3D4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D9431F9-54E7-8E43-F2D8-74A326992EFD}"/>
              </a:ext>
            </a:extLst>
          </p:cNvPr>
          <p:cNvGrpSpPr/>
          <p:nvPr/>
        </p:nvGrpSpPr>
        <p:grpSpPr>
          <a:xfrm>
            <a:off x="2272592" y="2091340"/>
            <a:ext cx="3543768" cy="4413526"/>
            <a:chOff x="1051381" y="2925019"/>
            <a:chExt cx="3543768" cy="441352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AFB7FF6-BC8B-E556-9939-71277FA8D1D5}"/>
                </a:ext>
              </a:extLst>
            </p:cNvPr>
            <p:cNvSpPr txBox="1"/>
            <p:nvPr/>
          </p:nvSpPr>
          <p:spPr>
            <a:xfrm>
              <a:off x="3115257" y="4180669"/>
              <a:ext cx="147989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0x110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0x10c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0x108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 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   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930A93B-FA12-13C1-8765-78A40C10B21B}"/>
                </a:ext>
              </a:extLst>
            </p:cNvPr>
            <p:cNvGrpSpPr/>
            <p:nvPr/>
          </p:nvGrpSpPr>
          <p:grpSpPr>
            <a:xfrm>
              <a:off x="1051381" y="2925019"/>
              <a:ext cx="2680085" cy="4413526"/>
              <a:chOff x="1051381" y="2925019"/>
              <a:chExt cx="2680085" cy="4413526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6B8B8C7-FA36-FBBA-A9D3-58C9286BE7ED}"/>
                  </a:ext>
                </a:extLst>
              </p:cNvPr>
              <p:cNvGrpSpPr/>
              <p:nvPr/>
            </p:nvGrpSpPr>
            <p:grpSpPr>
              <a:xfrm>
                <a:off x="1051381" y="2925019"/>
                <a:ext cx="2680085" cy="4383903"/>
                <a:chOff x="7492474" y="1215244"/>
                <a:chExt cx="2680085" cy="4383903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7EDF997-578E-78EE-20C3-37888969A285}"/>
                    </a:ext>
                  </a:extLst>
                </p:cNvPr>
                <p:cNvSpPr/>
                <p:nvPr/>
              </p:nvSpPr>
              <p:spPr>
                <a:xfrm>
                  <a:off x="8282298" y="1215244"/>
                  <a:ext cx="1890261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1 word content </a:t>
                  </a:r>
                </a:p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(int = 4 bytes)</a:t>
                  </a:r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51F43918-0365-63BC-3984-F87240AEF008}"/>
                    </a:ext>
                  </a:extLst>
                </p:cNvPr>
                <p:cNvGrpSpPr/>
                <p:nvPr/>
              </p:nvGrpSpPr>
              <p:grpSpPr>
                <a:xfrm>
                  <a:off x="7492474" y="1682726"/>
                  <a:ext cx="2140176" cy="3916421"/>
                  <a:chOff x="7492474" y="1682726"/>
                  <a:chExt cx="2140176" cy="3916421"/>
                </a:xfrm>
              </p:grpSpPr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389AAA9-D119-3700-DC56-833FC1F3E083}"/>
                      </a:ext>
                    </a:extLst>
                  </p:cNvPr>
                  <p:cNvSpPr txBox="1"/>
                  <p:nvPr/>
                </p:nvSpPr>
                <p:spPr>
                  <a:xfrm>
                    <a:off x="8691367" y="396110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9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B89D06E-195D-5F57-C6BF-7724FF49BD9C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358482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8</a:t>
                    </a:r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ABB73BFF-AFA1-0572-B187-A084CFAFE365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323303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CC6E10A6-DA70-85ED-B47D-16B11BC26BC0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863000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9</a:t>
                    </a: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1D4D07B3-5CA1-5CF4-9338-29CADACAAF95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49366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5</a:t>
                    </a:r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849ECECD-73A0-36B9-0A60-ECA3A53E623F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1" y="2098517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3FD13FC9-1116-98D9-E684-B512B667EF89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4337390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28" name="Right Brace 27">
                    <a:extLst>
                      <a:ext uri="{FF2B5EF4-FFF2-40B4-BE49-F238E27FC236}">
                        <a16:creationId xmlns:a16="http://schemas.microsoft.com/office/drawing/2014/main" id="{97FC6B05-BA38-818D-A09A-0B048564B09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964044" y="1400513"/>
                    <a:ext cx="369332" cy="933757"/>
                  </a:xfrm>
                  <a:prstGeom prst="rightBrac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2E6D1B7-D69B-1B3A-2922-060F716EE5FA}"/>
                      </a:ext>
                    </a:extLst>
                  </p:cNvPr>
                  <p:cNvSpPr txBox="1"/>
                  <p:nvPr/>
                </p:nvSpPr>
                <p:spPr>
                  <a:xfrm>
                    <a:off x="7492474" y="5229815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</a:p>
                </p:txBody>
              </p:sp>
              <p:sp>
                <p:nvSpPr>
                  <p:cNvPr id="32" name="Right Arrow 31">
                    <a:extLst>
                      <a:ext uri="{FF2B5EF4-FFF2-40B4-BE49-F238E27FC236}">
                        <a16:creationId xmlns:a16="http://schemas.microsoft.com/office/drawing/2014/main" id="{AAACB355-680A-D093-4E1E-C551B2B6729E}"/>
                      </a:ext>
                    </a:extLst>
                  </p:cNvPr>
                  <p:cNvSpPr/>
                  <p:nvPr/>
                </p:nvSpPr>
                <p:spPr>
                  <a:xfrm>
                    <a:off x="8236745" y="4143126"/>
                    <a:ext cx="453932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39B2D4-69F2-BF31-F8CD-0DBB604AF3D9}"/>
                  </a:ext>
                </a:extLst>
              </p:cNvPr>
              <p:cNvSpPr txBox="1"/>
              <p:nvPr/>
            </p:nvSpPr>
            <p:spPr>
              <a:xfrm>
                <a:off x="1370563" y="6969213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010AAFE-B987-C374-0D1F-E05658906F4C}"/>
                  </a:ext>
                </a:extLst>
              </p:cNvPr>
              <p:cNvSpPr txBox="1"/>
              <p:nvPr/>
            </p:nvSpPr>
            <p:spPr>
              <a:xfrm>
                <a:off x="1436909" y="5590282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numb</a:t>
                </a:r>
              </a:p>
            </p:txBody>
          </p: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14AC9F4C-47EA-032E-D866-116B63745930}"/>
              </a:ext>
            </a:extLst>
          </p:cNvPr>
          <p:cNvSpPr/>
          <p:nvPr/>
        </p:nvSpPr>
        <p:spPr>
          <a:xfrm>
            <a:off x="3015585" y="5158112"/>
            <a:ext cx="136718" cy="947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306C5F-C8E9-4294-FCFB-DB5DE6C7C62E}"/>
              </a:ext>
            </a:extLst>
          </p:cNvPr>
          <p:cNvSpPr txBox="1"/>
          <p:nvPr/>
        </p:nvSpPr>
        <p:spPr>
          <a:xfrm>
            <a:off x="131113" y="5009678"/>
            <a:ext cx="2193232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Remember a is parameter copy so is a separate variable that</a:t>
            </a:r>
            <a:r>
              <a:rPr lang="en-US" dirty="0">
                <a:solidFill>
                  <a:schemeClr val="tx2"/>
                </a:solidFill>
              </a:rPr>
              <a:t> contains a pointer to num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CAF4B8-DF55-F7CE-52AB-32BAD71049BD}"/>
              </a:ext>
            </a:extLst>
          </p:cNvPr>
          <p:cNvSpPr txBox="1"/>
          <p:nvPr/>
        </p:nvSpPr>
        <p:spPr>
          <a:xfrm>
            <a:off x="752417" y="3012003"/>
            <a:ext cx="239988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Observe numb is the name of an array (whose </a:t>
            </a:r>
            <a:r>
              <a:rPr lang="en-US" dirty="0" err="1">
                <a:solidFill>
                  <a:schemeClr val="tx2"/>
                </a:solidFill>
              </a:rPr>
              <a:t>Rvalue</a:t>
            </a:r>
            <a:r>
              <a:rPr lang="en-US" dirty="0">
                <a:solidFill>
                  <a:schemeClr val="tx2"/>
                </a:solidFill>
              </a:rPr>
              <a:t> is it's starting address)</a:t>
            </a:r>
          </a:p>
        </p:txBody>
      </p:sp>
    </p:spTree>
    <p:extLst>
      <p:ext uri="{BB962C8B-B14F-4D97-AF65-F5344CB8AC3E}">
        <p14:creationId xmlns:p14="http://schemas.microsoft.com/office/powerpoint/2010/main" val="166363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98" y="22117"/>
            <a:ext cx="10515600" cy="549936"/>
          </a:xfrm>
        </p:spPr>
        <p:txBody>
          <a:bodyPr/>
          <a:lstStyle/>
          <a:p>
            <a:r>
              <a:rPr lang="en-US" dirty="0"/>
              <a:t>Struct: Copy and Member Pointers --- "Deep Copy"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6396" y="2723624"/>
            <a:ext cx="11859207" cy="380540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Use </a:t>
            </a:r>
            <a:r>
              <a:rPr lang="en-US" sz="2200" dirty="0" err="1"/>
              <a:t>strdup</a:t>
            </a:r>
            <a:r>
              <a:rPr lang="en-US" sz="2200" dirty="0"/>
              <a:t>() to copy the strings</a:t>
            </a:r>
            <a:endParaRPr lang="en-US" sz="2200" i="1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196E2-6351-B31C-6253-84FC66F9E325}"/>
              </a:ext>
            </a:extLst>
          </p:cNvPr>
          <p:cNvSpPr txBox="1"/>
          <p:nvPr/>
        </p:nvSpPr>
        <p:spPr>
          <a:xfrm>
            <a:off x="1001933" y="956909"/>
            <a:ext cx="261143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FF1D11-015A-4B08-E312-602353BFFC7E}"/>
              </a:ext>
            </a:extLst>
          </p:cNvPr>
          <p:cNvSpPr txBox="1"/>
          <p:nvPr/>
        </p:nvSpPr>
        <p:spPr>
          <a:xfrm>
            <a:off x="1188644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B89926-6768-76E0-19A1-5C2AE3750FAB}"/>
              </a:ext>
            </a:extLst>
          </p:cNvPr>
          <p:cNvGrpSpPr/>
          <p:nvPr/>
        </p:nvGrpSpPr>
        <p:grpSpPr>
          <a:xfrm>
            <a:off x="2835027" y="3785273"/>
            <a:ext cx="4180969" cy="2383444"/>
            <a:chOff x="7256986" y="4010910"/>
            <a:chExt cx="4180969" cy="238344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58EF4B-DC4C-670E-9C7B-3137A25103E0}"/>
                </a:ext>
              </a:extLst>
            </p:cNvPr>
            <p:cNvGrpSpPr/>
            <p:nvPr/>
          </p:nvGrpSpPr>
          <p:grpSpPr>
            <a:xfrm>
              <a:off x="8002570" y="4010910"/>
              <a:ext cx="3435385" cy="2383444"/>
              <a:chOff x="7583470" y="4026150"/>
              <a:chExt cx="3435385" cy="2383444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54B45A-BE34-D6EF-D315-AB14CB4A0517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D464B37-BCEB-D950-51CC-98BFDD64EC26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275769E-885D-9B7C-3422-90CCC50696CA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A4D650F-CF6C-6144-9AA6-8C36A0D346D3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10A73F3-345E-03C1-94FE-9BA2AB163FD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6A61008-80FE-924F-C903-3CF87191D1CB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C652B1A-7192-B63C-44AE-8C655B90057C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 bwMode="auto">
              <a:xfrm flipV="1">
                <a:off x="8810638" y="4210816"/>
                <a:ext cx="660970" cy="810671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34C4CA-6954-6AC8-53E1-636F43055346}"/>
                  </a:ext>
                </a:extLst>
              </p:cNvPr>
              <p:cNvSpPr txBox="1"/>
              <p:nvPr/>
            </p:nvSpPr>
            <p:spPr>
              <a:xfrm>
                <a:off x="9471608" y="4026150"/>
                <a:ext cx="1547247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 CSE"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850B80D-AD9B-2E6F-23C0-7F70426BDE0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43412" y="5471866"/>
                <a:ext cx="547138" cy="753062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0B518F-2528-7A2F-5B06-947A7FC5457E}"/>
                  </a:ext>
                </a:extLst>
              </p:cNvPr>
              <p:cNvSpPr txBox="1"/>
              <p:nvPr/>
            </p:nvSpPr>
            <p:spPr>
              <a:xfrm>
                <a:off x="9439606" y="6040262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25B930-8AAD-0BB8-E392-C4C3F44DE7FD}"/>
                </a:ext>
              </a:extLst>
            </p:cNvPr>
            <p:cNvSpPr txBox="1"/>
            <p:nvPr/>
          </p:nvSpPr>
          <p:spPr>
            <a:xfrm>
              <a:off x="7256986" y="5080227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BDFF7FA-D1A0-9FB8-E24A-A5ABA72B877C}"/>
              </a:ext>
            </a:extLst>
          </p:cNvPr>
          <p:cNvGrpSpPr/>
          <p:nvPr/>
        </p:nvGrpSpPr>
        <p:grpSpPr>
          <a:xfrm>
            <a:off x="166396" y="4671422"/>
            <a:ext cx="2493032" cy="735668"/>
            <a:chOff x="7159248" y="4902762"/>
            <a:chExt cx="2493032" cy="73566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103A4D5-7487-1CD0-BD6D-CC1B0AAC35C5}"/>
                </a:ext>
              </a:extLst>
            </p:cNvPr>
            <p:cNvGrpSpPr/>
            <p:nvPr/>
          </p:nvGrpSpPr>
          <p:grpSpPr>
            <a:xfrm>
              <a:off x="8002570" y="4902762"/>
              <a:ext cx="1649710" cy="735668"/>
              <a:chOff x="7583470" y="4918002"/>
              <a:chExt cx="1649710" cy="735668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ACCCAC7-0549-A0EF-20CD-22624510CBF5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A38E64B-011F-EF3F-2223-CB9B0933010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979463C-5FAF-CF8B-9B43-203DE5668030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C4FA198A-D32A-23A0-8232-62B0A16E4972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70DA0DC-7F86-602C-5498-EB5211D6FD71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BD4F15E-98FC-390D-D904-78F857820A93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7C225C4-8FAD-ADBE-6F55-6D7D053AC158}"/>
                </a:ext>
              </a:extLst>
            </p:cNvPr>
            <p:cNvSpPr txBox="1"/>
            <p:nvPr/>
          </p:nvSpPr>
          <p:spPr>
            <a:xfrm>
              <a:off x="7159248" y="5075766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name2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9781223-02FC-AC3C-B92B-20B4658AB63A}"/>
              </a:ext>
            </a:extLst>
          </p:cNvPr>
          <p:cNvSpPr txBox="1"/>
          <p:nvPr/>
        </p:nvSpPr>
        <p:spPr>
          <a:xfrm>
            <a:off x="4056882" y="1188898"/>
            <a:ext cx="623054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 = {"CA", "UCSD CSE"};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0458A0-F6A5-739C-C426-4EBA48C9D99E}"/>
              </a:ext>
            </a:extLst>
          </p:cNvPr>
          <p:cNvCxnSpPr>
            <a:cxnSpLocks/>
          </p:cNvCxnSpPr>
          <p:nvPr/>
        </p:nvCxnSpPr>
        <p:spPr bwMode="auto">
          <a:xfrm flipV="1">
            <a:off x="2245499" y="4371189"/>
            <a:ext cx="994720" cy="473487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416F13-1C00-8D04-EE00-A28C0CC4CC93}"/>
              </a:ext>
            </a:extLst>
          </p:cNvPr>
          <p:cNvCxnSpPr>
            <a:cxnSpLocks/>
          </p:cNvCxnSpPr>
          <p:nvPr/>
        </p:nvCxnSpPr>
        <p:spPr bwMode="auto">
          <a:xfrm>
            <a:off x="2225281" y="5200392"/>
            <a:ext cx="1014938" cy="64997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53301CF-81C3-F647-1F0E-C5054B3CAFD0}"/>
              </a:ext>
            </a:extLst>
          </p:cNvPr>
          <p:cNvSpPr txBox="1">
            <a:spLocks/>
          </p:cNvSpPr>
          <p:nvPr/>
        </p:nvSpPr>
        <p:spPr bwMode="auto">
          <a:xfrm>
            <a:off x="7015996" y="4375859"/>
            <a:ext cx="4943775" cy="136454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name2.plate =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name.plate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name2.state =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name.state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name.plate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"UCSD ECE";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A22F94-0811-BDC0-8C3B-2903E6D46966}"/>
              </a:ext>
            </a:extLst>
          </p:cNvPr>
          <p:cNvSpPr txBox="1"/>
          <p:nvPr/>
        </p:nvSpPr>
        <p:spPr>
          <a:xfrm>
            <a:off x="6170445" y="3843173"/>
            <a:ext cx="15472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"UCSD ECE"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E38A82F-2143-634A-DB59-3CD983713970}"/>
              </a:ext>
            </a:extLst>
          </p:cNvPr>
          <p:cNvGrpSpPr/>
          <p:nvPr/>
        </p:nvGrpSpPr>
        <p:grpSpPr>
          <a:xfrm>
            <a:off x="3198265" y="2178643"/>
            <a:ext cx="4308842" cy="4070498"/>
            <a:chOff x="3198265" y="2178643"/>
            <a:chExt cx="4308842" cy="407049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852694-36F9-A55A-030C-5E42A3BE3EE0}"/>
                </a:ext>
              </a:extLst>
            </p:cNvPr>
            <p:cNvSpPr txBox="1"/>
            <p:nvPr/>
          </p:nvSpPr>
          <p:spPr>
            <a:xfrm>
              <a:off x="3198265" y="5879809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"CA"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96822E5-F3BF-37F7-766B-7955CC3F8110}"/>
                </a:ext>
              </a:extLst>
            </p:cNvPr>
            <p:cNvGrpSpPr/>
            <p:nvPr/>
          </p:nvGrpSpPr>
          <p:grpSpPr>
            <a:xfrm>
              <a:off x="3283259" y="2178643"/>
              <a:ext cx="4223848" cy="2151049"/>
              <a:chOff x="3283259" y="2178643"/>
              <a:chExt cx="4223848" cy="215104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EBCB20-1077-CD8A-5D57-6748DC202D2D}"/>
                  </a:ext>
                </a:extLst>
              </p:cNvPr>
              <p:cNvSpPr txBox="1"/>
              <p:nvPr/>
            </p:nvSpPr>
            <p:spPr>
              <a:xfrm>
                <a:off x="3283259" y="3960360"/>
                <a:ext cx="1547247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 CSE"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022A124-4991-DCC7-CE2F-EC9F1107D2B2}"/>
                  </a:ext>
                </a:extLst>
              </p:cNvPr>
              <p:cNvGrpSpPr/>
              <p:nvPr/>
            </p:nvGrpSpPr>
            <p:grpSpPr>
              <a:xfrm>
                <a:off x="4312131" y="2178643"/>
                <a:ext cx="3194976" cy="1764078"/>
                <a:chOff x="183417" y="2804349"/>
                <a:chExt cx="3194976" cy="1764078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5B123D4-E11E-FBCA-55C0-1F16D4D2289F}"/>
                    </a:ext>
                  </a:extLst>
                </p:cNvPr>
                <p:cNvSpPr txBox="1"/>
                <p:nvPr/>
              </p:nvSpPr>
              <p:spPr>
                <a:xfrm>
                  <a:off x="183417" y="2804349"/>
                  <a:ext cx="3194976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0" dirty="0">
                      <a:solidFill>
                        <a:srgbClr val="FF0000"/>
                      </a:solidFill>
                      <a:latin typeface="Calibri" pitchFamily="34" charset="0"/>
                    </a:rPr>
                    <a:t>mutable strings (</a:t>
                  </a:r>
                  <a:r>
                    <a:rPr lang="en-US" dirty="0">
                      <a:solidFill>
                        <a:srgbClr val="FF0000"/>
                      </a:solidFill>
                      <a:latin typeface="Calibri" pitchFamily="34" charset="0"/>
                    </a:rPr>
                    <a:t>heap memory)</a:t>
                  </a:r>
                  <a:endParaRPr lang="en-US" sz="1800" b="0" dirty="0">
                    <a:solidFill>
                      <a:srgbClr val="FF0000"/>
                    </a:solidFill>
                    <a:latin typeface="Calibri" pitchFamily="34" charset="0"/>
                  </a:endParaRPr>
                </a:p>
              </p:txBody>
            </p: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31E6C239-CED1-1B67-F9D4-551C20D2C0E0}"/>
                    </a:ext>
                  </a:extLst>
                </p:cNvPr>
                <p:cNvCxnSpPr>
                  <a:cxnSpLocks/>
                  <a:stCxn id="22" idx="2"/>
                </p:cNvCxnSpPr>
                <p:nvPr/>
              </p:nvCxnSpPr>
              <p:spPr>
                <a:xfrm flipH="1">
                  <a:off x="319915" y="3173681"/>
                  <a:ext cx="1460990" cy="1394746"/>
                </a:xfrm>
                <a:prstGeom prst="straightConnector1">
                  <a:avLst/>
                </a:prstGeom>
                <a:ln w="349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687F20-E7DF-5E29-D102-D4F89CBB2E55}"/>
              </a:ext>
            </a:extLst>
          </p:cNvPr>
          <p:cNvGrpSpPr/>
          <p:nvPr/>
        </p:nvGrpSpPr>
        <p:grpSpPr>
          <a:xfrm>
            <a:off x="7015996" y="2940674"/>
            <a:ext cx="4330160" cy="877516"/>
            <a:chOff x="319915" y="3690911"/>
            <a:chExt cx="4330160" cy="87751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D0C5C2-C857-F287-162D-E1E5A24EC0F5}"/>
                </a:ext>
              </a:extLst>
            </p:cNvPr>
            <p:cNvSpPr txBox="1"/>
            <p:nvPr/>
          </p:nvSpPr>
          <p:spPr>
            <a:xfrm>
              <a:off x="1246996" y="3690911"/>
              <a:ext cx="340307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immutable strings (read-only data)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7D27BA0-5BA3-0891-60AA-57AEDA6151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915" y="4057216"/>
              <a:ext cx="1332960" cy="511211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088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/>
      <p:bldP spid="25" grpId="0" animBg="1"/>
      <p:bldP spid="2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43" y="102256"/>
            <a:ext cx="10515600" cy="451852"/>
          </a:xfrm>
        </p:spPr>
        <p:txBody>
          <a:bodyPr/>
          <a:lstStyle/>
          <a:p>
            <a:r>
              <a:rPr lang="en-US" dirty="0"/>
              <a:t>Nested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2668" y="650134"/>
            <a:ext cx="11355675" cy="581261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Structs like any other variable can be a member of a struct, this is called a </a:t>
            </a:r>
            <a:r>
              <a:rPr lang="en-US" sz="2200" dirty="0">
                <a:solidFill>
                  <a:schemeClr val="accent1"/>
                </a:solidFill>
              </a:rPr>
              <a:t>nested struct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100000"/>
              </a:lnSpc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0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 lvl="1"/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762724" y="1068735"/>
            <a:ext cx="2476371" cy="13462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0E114-EF26-734F-BD62-38C4C9B9F548}"/>
              </a:ext>
            </a:extLst>
          </p:cNvPr>
          <p:cNvSpPr txBox="1">
            <a:spLocks/>
          </p:cNvSpPr>
          <p:nvPr/>
        </p:nvSpPr>
        <p:spPr bwMode="auto">
          <a:xfrm>
            <a:off x="1670114" y="2535315"/>
            <a:ext cx="9063317" cy="37323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</a:t>
            </a: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altLang="en-US" sz="18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&amp;first;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first.name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"Sam"; 		   </a:t>
            </a:r>
            <a:r>
              <a:rPr lang="en-US" altLang="en-US" sz="1800" b="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immutable string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first.name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(char []) 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{"Joe"}; </a:t>
            </a:r>
            <a:r>
              <a:rPr lang="en-US" altLang="en-US" sz="1800" b="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mutable string, lost address to Sam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first.bday.month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first.bday.day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24;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below is the same as above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bday.month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bday.day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24;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CE322-B4DE-2D44-B9A4-706140D893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9389AA-1A64-F1AA-8CEF-AE10DC5EB8CE}"/>
              </a:ext>
            </a:extLst>
          </p:cNvPr>
          <p:cNvSpPr txBox="1">
            <a:spLocks/>
          </p:cNvSpPr>
          <p:nvPr/>
        </p:nvSpPr>
        <p:spPr bwMode="auto">
          <a:xfrm>
            <a:off x="3560602" y="1093103"/>
            <a:ext cx="3258466" cy="13556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B850F5-7862-84BB-8BA2-04A1956080DA}"/>
              </a:ext>
            </a:extLst>
          </p:cNvPr>
          <p:cNvGrpSpPr/>
          <p:nvPr/>
        </p:nvGrpSpPr>
        <p:grpSpPr>
          <a:xfrm>
            <a:off x="6878094" y="1086113"/>
            <a:ext cx="4650611" cy="1276774"/>
            <a:chOff x="6878094" y="1086113"/>
            <a:chExt cx="4650611" cy="127677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9402B90-BF80-1CC9-0E85-3C7DF64D4F46}"/>
                </a:ext>
              </a:extLst>
            </p:cNvPr>
            <p:cNvGrpSpPr/>
            <p:nvPr/>
          </p:nvGrpSpPr>
          <p:grpSpPr>
            <a:xfrm>
              <a:off x="8004709" y="1827425"/>
              <a:ext cx="2339504" cy="370230"/>
              <a:chOff x="1817458" y="4572000"/>
              <a:chExt cx="2339504" cy="37023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4DBD85-BB00-DCF7-42CC-BB777FB0221D}"/>
                  </a:ext>
                </a:extLst>
              </p:cNvPr>
              <p:cNvSpPr txBox="1"/>
              <p:nvPr/>
            </p:nvSpPr>
            <p:spPr>
              <a:xfrm>
                <a:off x="1817458" y="457289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name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F3B4F48-84DC-6D04-E06A-AF45372D8802}"/>
                  </a:ext>
                </a:extLst>
              </p:cNvPr>
              <p:cNvSpPr txBox="1"/>
              <p:nvPr/>
            </p:nvSpPr>
            <p:spPr>
              <a:xfrm>
                <a:off x="2560319" y="4572000"/>
                <a:ext cx="1596643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DA23E7-62AB-99DC-DA89-A2B1B7D7B916}"/>
                </a:ext>
              </a:extLst>
            </p:cNvPr>
            <p:cNvSpPr txBox="1"/>
            <p:nvPr/>
          </p:nvSpPr>
          <p:spPr>
            <a:xfrm>
              <a:off x="6878094" y="155951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E462BF-C01A-7041-A650-0E84020E9EED}"/>
                </a:ext>
              </a:extLst>
            </p:cNvPr>
            <p:cNvSpPr txBox="1"/>
            <p:nvPr/>
          </p:nvSpPr>
          <p:spPr>
            <a:xfrm>
              <a:off x="7093674" y="1878080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9735228-2A5E-6956-3FEB-A9CE1D297A30}"/>
                </a:ext>
              </a:extLst>
            </p:cNvPr>
            <p:cNvCxnSpPr/>
            <p:nvPr/>
          </p:nvCxnSpPr>
          <p:spPr bwMode="auto">
            <a:xfrm>
              <a:off x="7276554" y="207201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D971715-1180-A704-7AC0-0C413417E26B}"/>
                </a:ext>
              </a:extLst>
            </p:cNvPr>
            <p:cNvGrpSpPr/>
            <p:nvPr/>
          </p:nvGrpSpPr>
          <p:grpSpPr>
            <a:xfrm>
              <a:off x="8004709" y="1086113"/>
              <a:ext cx="2344161" cy="746358"/>
              <a:chOff x="1807935" y="4765548"/>
              <a:chExt cx="2344161" cy="746358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994AB72-7419-C124-522E-9814B7E6B8E1}"/>
                  </a:ext>
                </a:extLst>
              </p:cNvPr>
              <p:cNvSpPr txBox="1"/>
              <p:nvPr/>
            </p:nvSpPr>
            <p:spPr>
              <a:xfrm>
                <a:off x="1807935" y="4765548"/>
                <a:ext cx="733698" cy="7463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05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bday</a:t>
                </a:r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sz="14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FB66E2-85D9-86CB-DB95-FB379D5A933C}"/>
                  </a:ext>
                </a:extLst>
              </p:cNvPr>
              <p:cNvSpPr txBox="1"/>
              <p:nvPr/>
            </p:nvSpPr>
            <p:spPr>
              <a:xfrm>
                <a:off x="3474719" y="513858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FD89DF1-7DDD-A782-7E92-5A87F7EC57A9}"/>
                </a:ext>
              </a:extLst>
            </p:cNvPr>
            <p:cNvCxnSpPr/>
            <p:nvPr/>
          </p:nvCxnSpPr>
          <p:spPr bwMode="auto">
            <a:xfrm>
              <a:off x="10062500" y="199947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47A681D-C2F1-C894-6886-A6423D9BB273}"/>
                </a:ext>
              </a:extLst>
            </p:cNvPr>
            <p:cNvSpPr txBox="1"/>
            <p:nvPr/>
          </p:nvSpPr>
          <p:spPr>
            <a:xfrm>
              <a:off x="10795007" y="1836420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8F9BB2-516F-3DD4-9342-5E37DD496B7C}"/>
                </a:ext>
              </a:extLst>
            </p:cNvPr>
            <p:cNvSpPr txBox="1"/>
            <p:nvPr/>
          </p:nvSpPr>
          <p:spPr>
            <a:xfrm>
              <a:off x="7140575" y="2101277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low address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90CED10-7BA8-DD45-BAD7-30B14B2E59AF}"/>
                </a:ext>
              </a:extLst>
            </p:cNvPr>
            <p:cNvSpPr txBox="1"/>
            <p:nvPr/>
          </p:nvSpPr>
          <p:spPr>
            <a:xfrm>
              <a:off x="8736228" y="1457383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CBF541-8857-6AF6-EBB0-1495BECEFB07}"/>
                </a:ext>
              </a:extLst>
            </p:cNvPr>
            <p:cNvSpPr txBox="1"/>
            <p:nvPr/>
          </p:nvSpPr>
          <p:spPr>
            <a:xfrm>
              <a:off x="8739019" y="1086169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F35591F-9264-4360-B4C3-06C9F7DB98B3}"/>
                </a:ext>
              </a:extLst>
            </p:cNvPr>
            <p:cNvSpPr txBox="1"/>
            <p:nvPr/>
          </p:nvSpPr>
          <p:spPr>
            <a:xfrm>
              <a:off x="9672071" y="1090038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357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5" grpId="0" animBg="1"/>
      <p:bldP spid="23" grpId="0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45546"/>
          </a:xfrm>
        </p:spPr>
        <p:txBody>
          <a:bodyPr/>
          <a:lstStyle/>
          <a:p>
            <a:r>
              <a:rPr lang="en-US" dirty="0"/>
              <a:t>Comparing Two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5296" y="835293"/>
            <a:ext cx="10690411" cy="573787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You </a:t>
            </a:r>
            <a:r>
              <a:rPr lang="en-US" sz="2200" dirty="0">
                <a:solidFill>
                  <a:schemeClr val="accent1"/>
                </a:solidFill>
              </a:rPr>
              <a:t>cannot compare entire structs</a:t>
            </a:r>
            <a:r>
              <a:rPr lang="en-US" sz="2200" dirty="0"/>
              <a:t>, you must </a:t>
            </a:r>
            <a:r>
              <a:rPr lang="en-US" sz="2200" dirty="0">
                <a:solidFill>
                  <a:schemeClr val="accent1"/>
                </a:solidFill>
              </a:rPr>
              <a:t>compare them one member at a time</a:t>
            </a:r>
            <a:endParaRPr lang="en-US" sz="2200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200" dirty="0"/>
          </a:p>
          <a:p>
            <a:endParaRPr lang="en-US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2195273" y="3861155"/>
            <a:ext cx="6869070" cy="23404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name.state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name2.state) == 0) &amp;&amp;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name.plate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name2.plate) == 0) &amp;&amp;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name.doors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name2.doors))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("Same\n");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("Different\n");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2D990-409A-603F-ADB4-B3E0B27671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96CDE2-6F5C-0883-170E-D61E034F480C}"/>
              </a:ext>
            </a:extLst>
          </p:cNvPr>
          <p:cNvSpPr txBox="1"/>
          <p:nvPr/>
        </p:nvSpPr>
        <p:spPr>
          <a:xfrm>
            <a:off x="849404" y="1262871"/>
            <a:ext cx="2636589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doors;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6B57C3-D85A-956C-5EFB-2EACFBC61CD9}"/>
              </a:ext>
            </a:extLst>
          </p:cNvPr>
          <p:cNvSpPr txBox="1"/>
          <p:nvPr/>
        </p:nvSpPr>
        <p:spPr>
          <a:xfrm>
            <a:off x="1450219" y="2996345"/>
            <a:ext cx="945001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 = {"CA", "UCSD", 4};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 = {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{"NY"},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"}, 2};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69D098-701B-9648-72AC-FE17E5660887}"/>
              </a:ext>
            </a:extLst>
          </p:cNvPr>
          <p:cNvGrpSpPr/>
          <p:nvPr/>
        </p:nvGrpSpPr>
        <p:grpSpPr>
          <a:xfrm>
            <a:off x="3740101" y="1379955"/>
            <a:ext cx="3219292" cy="1397048"/>
            <a:chOff x="1036779" y="487584"/>
            <a:chExt cx="3219292" cy="139704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F0ACC52-55F5-98D3-D3CD-CEAF2F653CB0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5CD682D-B4E2-9988-3679-72E8EEFEA731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BDDA82C-6450-01E6-E99B-9F06B22DFE34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B156B3F-EE96-B921-EC7E-7873D5C6871B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ECD2670-AB99-20B3-D9B6-6CEEDBFD4656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79B457B-A474-A7A9-DC09-94AFF544DF7D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F945473-6B86-DFE8-511C-27250B4DD9E7}"/>
                </a:ext>
              </a:extLst>
            </p:cNvPr>
            <p:cNvCxnSpPr/>
            <p:nvPr/>
          </p:nvCxnSpPr>
          <p:spPr bwMode="auto">
            <a:xfrm>
              <a:off x="2587468" y="1096573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B88A8E-EEA9-F9DE-9C5A-776A70CE245E}"/>
                </a:ext>
              </a:extLst>
            </p:cNvPr>
            <p:cNvSpPr txBox="1"/>
            <p:nvPr/>
          </p:nvSpPr>
          <p:spPr>
            <a:xfrm>
              <a:off x="3341672" y="920560"/>
              <a:ext cx="9143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"UCSD"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1A225FE-FD6B-9E11-884C-4DC3F1ED38B6}"/>
                </a:ext>
              </a:extLst>
            </p:cNvPr>
            <p:cNvCxnSpPr/>
            <p:nvPr/>
          </p:nvCxnSpPr>
          <p:spPr bwMode="auto">
            <a:xfrm>
              <a:off x="2587468" y="150664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AF24568-FECF-7D1B-6873-700352F6F4BA}"/>
                </a:ext>
              </a:extLst>
            </p:cNvPr>
            <p:cNvSpPr txBox="1"/>
            <p:nvPr/>
          </p:nvSpPr>
          <p:spPr>
            <a:xfrm>
              <a:off x="3341673" y="1330634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"CA"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39E5FBF-A918-09DA-65EA-789560564CD5}"/>
                </a:ext>
              </a:extLst>
            </p:cNvPr>
            <p:cNvSpPr txBox="1"/>
            <p:nvPr/>
          </p:nvSpPr>
          <p:spPr>
            <a:xfrm>
              <a:off x="1036779" y="15153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E275338-A135-5C2F-D69E-2486BA51A1C8}"/>
                </a:ext>
              </a:extLst>
            </p:cNvPr>
            <p:cNvGrpSpPr/>
            <p:nvPr/>
          </p:nvGrpSpPr>
          <p:grpSpPr>
            <a:xfrm>
              <a:off x="1135680" y="487584"/>
              <a:ext cx="1648098" cy="376019"/>
              <a:chOff x="1828800" y="4565313"/>
              <a:chExt cx="1648098" cy="376019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AD9230-D1EF-E73B-D2EC-75FC00C8AB38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doors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1B73ADE-0282-AD14-5A93-AA7738C395C8}"/>
                  </a:ext>
                </a:extLst>
              </p:cNvPr>
              <p:cNvSpPr txBox="1"/>
              <p:nvPr/>
            </p:nvSpPr>
            <p:spPr>
              <a:xfrm>
                <a:off x="2562498" y="4565313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4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11EC3C6-2673-EDFB-3788-14CBC9237F55}"/>
              </a:ext>
            </a:extLst>
          </p:cNvPr>
          <p:cNvGrpSpPr/>
          <p:nvPr/>
        </p:nvGrpSpPr>
        <p:grpSpPr>
          <a:xfrm>
            <a:off x="7228343" y="1397293"/>
            <a:ext cx="3219292" cy="1397048"/>
            <a:chOff x="1036779" y="487584"/>
            <a:chExt cx="3219292" cy="139704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9A353FB-1B86-425F-4188-399D0CE9FC0C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7747FA-F22D-F626-5EA5-5EC2C9396606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E1A167-7110-BA13-091C-6B28F8F4D05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7890E8C-E6FE-1771-2EDD-BEFCBA681269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3ADF5CE-CD6F-C10D-5D5C-F5F40EB41AD3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38CE1A6-B6CB-8D73-53FE-4D4206288D6A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D0ED3A2-348B-8AB7-3723-53FB25DA032A}"/>
                </a:ext>
              </a:extLst>
            </p:cNvPr>
            <p:cNvCxnSpPr/>
            <p:nvPr/>
          </p:nvCxnSpPr>
          <p:spPr bwMode="auto">
            <a:xfrm>
              <a:off x="2587468" y="1096573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486EAEA-6521-2206-2E6F-4E4EE627F72D}"/>
                </a:ext>
              </a:extLst>
            </p:cNvPr>
            <p:cNvSpPr txBox="1"/>
            <p:nvPr/>
          </p:nvSpPr>
          <p:spPr>
            <a:xfrm>
              <a:off x="3341672" y="920560"/>
              <a:ext cx="9143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</a:t>
              </a:r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abc</a:t>
              </a: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0B49CB4-9F76-94C1-CB4A-400A64945D08}"/>
                </a:ext>
              </a:extLst>
            </p:cNvPr>
            <p:cNvCxnSpPr/>
            <p:nvPr/>
          </p:nvCxnSpPr>
          <p:spPr bwMode="auto">
            <a:xfrm>
              <a:off x="2587468" y="150664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6DCD781-94CD-A5C3-6818-F946F998E049}"/>
                </a:ext>
              </a:extLst>
            </p:cNvPr>
            <p:cNvSpPr txBox="1"/>
            <p:nvPr/>
          </p:nvSpPr>
          <p:spPr>
            <a:xfrm>
              <a:off x="3341673" y="1330634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"NY"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786D47D-5F68-295D-FB0A-21C15B014E4E}"/>
                </a:ext>
              </a:extLst>
            </p:cNvPr>
            <p:cNvSpPr txBox="1"/>
            <p:nvPr/>
          </p:nvSpPr>
          <p:spPr>
            <a:xfrm>
              <a:off x="1036779" y="1515300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name2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D6C42E6-DF3A-FDBD-DF7B-BCA44BA752BD}"/>
                </a:ext>
              </a:extLst>
            </p:cNvPr>
            <p:cNvGrpSpPr/>
            <p:nvPr/>
          </p:nvGrpSpPr>
          <p:grpSpPr>
            <a:xfrm>
              <a:off x="1135680" y="487584"/>
              <a:ext cx="1648098" cy="376019"/>
              <a:chOff x="1828800" y="4565313"/>
              <a:chExt cx="1648098" cy="376019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3BF8720-A2B5-5909-4CE8-7AA90C93E07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doors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8767848-A082-E0DF-7D62-B5BD88377614}"/>
                  </a:ext>
                </a:extLst>
              </p:cNvPr>
              <p:cNvSpPr txBox="1"/>
              <p:nvPr/>
            </p:nvSpPr>
            <p:spPr>
              <a:xfrm>
                <a:off x="2562498" y="4565313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538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2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31302"/>
          </a:xfrm>
        </p:spPr>
        <p:txBody>
          <a:bodyPr/>
          <a:lstStyle/>
          <a:p>
            <a:r>
              <a:rPr lang="en-US" dirty="0"/>
              <a:t>Struct: Arrays and Dynamic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49904" y="685853"/>
            <a:ext cx="11036675" cy="59575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Allocate individual structs and arrays of structs using malloc()  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Remember </a:t>
            </a:r>
            <a:r>
              <a:rPr lang="en-US" sz="2200" dirty="0">
                <a:solidFill>
                  <a:srgbClr val="FF0000"/>
                </a:solidFill>
              </a:rPr>
              <a:t>.</a:t>
            </a:r>
            <a:r>
              <a:rPr lang="en-US" sz="2200" dirty="0">
                <a:solidFill>
                  <a:schemeClr val="tx2"/>
                </a:solidFill>
              </a:rPr>
              <a:t> is higher precedence than </a:t>
            </a:r>
            <a:r>
              <a:rPr lang="en-US" sz="2200" dirty="0">
                <a:solidFill>
                  <a:srgbClr val="FF0000"/>
                </a:solidFill>
              </a:rPr>
              <a:t>*</a:t>
            </a:r>
            <a:r>
              <a:rPr lang="en-US" sz="220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873691" y="1884639"/>
            <a:ext cx="7384113" cy="11312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altLang="en-US" sz="2000" b="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HOLIDAY</a:t>
            </a: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*pt1 = malloc(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(*pt1));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*pt2 = malloc(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(*pt2) * </a:t>
            </a:r>
            <a:r>
              <a:rPr lang="en-US" altLang="en-US" sz="2000" b="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HOLIDAY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en-US" sz="2000" b="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A427F-853D-6092-D0C4-607C572E7CA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5FB50B-7B07-89EB-48FF-F8DB63788465}"/>
              </a:ext>
            </a:extLst>
          </p:cNvPr>
          <p:cNvSpPr txBox="1">
            <a:spLocks/>
          </p:cNvSpPr>
          <p:nvPr/>
        </p:nvSpPr>
        <p:spPr bwMode="auto">
          <a:xfrm>
            <a:off x="1185089" y="3102869"/>
            <a:ext cx="6080231" cy="34425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(*ptr1).month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(*ptr1).day = 21;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pt2-&gt;month = 12;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pt2-&gt;day = 25;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(pt2+1)-&gt;day = 22;	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//or (*(pt2+1)).month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free(pt1);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pt1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free(pt2);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 = NULL;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26A568-00D4-DA4F-7331-0F34339E00C4}"/>
              </a:ext>
            </a:extLst>
          </p:cNvPr>
          <p:cNvSpPr txBox="1"/>
          <p:nvPr/>
        </p:nvSpPr>
        <p:spPr>
          <a:xfrm>
            <a:off x="7913056" y="5818700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4FFA4B-8009-50BF-DEFD-C6E0C6009BA8}"/>
              </a:ext>
            </a:extLst>
          </p:cNvPr>
          <p:cNvSpPr txBox="1"/>
          <p:nvPr/>
        </p:nvSpPr>
        <p:spPr>
          <a:xfrm>
            <a:off x="8101606" y="6176111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A4D36F-586C-15CD-B5AD-F87B512E4C0E}"/>
              </a:ext>
            </a:extLst>
          </p:cNvPr>
          <p:cNvCxnSpPr>
            <a:cxnSpLocks/>
          </p:cNvCxnSpPr>
          <p:nvPr/>
        </p:nvCxnSpPr>
        <p:spPr bwMode="auto">
          <a:xfrm>
            <a:off x="8284486" y="6370048"/>
            <a:ext cx="1306199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D5E7FC-5295-F134-295C-A04719289ACC}"/>
              </a:ext>
            </a:extLst>
          </p:cNvPr>
          <p:cNvSpPr txBox="1"/>
          <p:nvPr/>
        </p:nvSpPr>
        <p:spPr>
          <a:xfrm>
            <a:off x="10486700" y="6038234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055C55-91D0-A6C8-C234-512C7855432D}"/>
              </a:ext>
            </a:extLst>
          </p:cNvPr>
          <p:cNvSpPr txBox="1"/>
          <p:nvPr/>
        </p:nvSpPr>
        <p:spPr>
          <a:xfrm>
            <a:off x="9527530" y="6327918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low address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505507-8306-AF71-C6C1-A64CE41D60B8}"/>
              </a:ext>
            </a:extLst>
          </p:cNvPr>
          <p:cNvSpPr txBox="1"/>
          <p:nvPr/>
        </p:nvSpPr>
        <p:spPr>
          <a:xfrm>
            <a:off x="9551435" y="603646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3C6979-10E8-3948-36AB-5F6B3326CB83}"/>
              </a:ext>
            </a:extLst>
          </p:cNvPr>
          <p:cNvSpPr txBox="1"/>
          <p:nvPr/>
        </p:nvSpPr>
        <p:spPr>
          <a:xfrm>
            <a:off x="9554226" y="566525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73B0B5-4EF4-CF95-4F52-F118D6D690F4}"/>
              </a:ext>
            </a:extLst>
          </p:cNvPr>
          <p:cNvSpPr txBox="1"/>
          <p:nvPr/>
        </p:nvSpPr>
        <p:spPr>
          <a:xfrm>
            <a:off x="10487278" y="5669120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211472-AF34-9F67-9DCD-A656022EE6E4}"/>
              </a:ext>
            </a:extLst>
          </p:cNvPr>
          <p:cNvSpPr txBox="1"/>
          <p:nvPr/>
        </p:nvSpPr>
        <p:spPr>
          <a:xfrm>
            <a:off x="10486700" y="5295810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184419-4BC4-1815-7E68-A2D260019ED6}"/>
              </a:ext>
            </a:extLst>
          </p:cNvPr>
          <p:cNvSpPr txBox="1"/>
          <p:nvPr/>
        </p:nvSpPr>
        <p:spPr>
          <a:xfrm>
            <a:off x="9551435" y="5294041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4B573F-A3E1-3DC0-53F8-3165F385F7D1}"/>
              </a:ext>
            </a:extLst>
          </p:cNvPr>
          <p:cNvSpPr txBox="1"/>
          <p:nvPr/>
        </p:nvSpPr>
        <p:spPr>
          <a:xfrm>
            <a:off x="9554226" y="4922827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DFD589-FA74-DA7B-F900-89B80608B418}"/>
              </a:ext>
            </a:extLst>
          </p:cNvPr>
          <p:cNvSpPr txBox="1"/>
          <p:nvPr/>
        </p:nvSpPr>
        <p:spPr>
          <a:xfrm>
            <a:off x="10487278" y="492669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8F6A36-6C86-8457-9DA9-1E3F2813B4D2}"/>
              </a:ext>
            </a:extLst>
          </p:cNvPr>
          <p:cNvSpPr txBox="1"/>
          <p:nvPr/>
        </p:nvSpPr>
        <p:spPr>
          <a:xfrm>
            <a:off x="10491634" y="4547974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6EEA58-D8BD-C6F9-1596-C7B9DF7E1313}"/>
              </a:ext>
            </a:extLst>
          </p:cNvPr>
          <p:cNvSpPr txBox="1"/>
          <p:nvPr/>
        </p:nvSpPr>
        <p:spPr>
          <a:xfrm>
            <a:off x="9556369" y="454620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AB7B38-503A-3FEE-FC3B-47A2F1F6D8F3}"/>
              </a:ext>
            </a:extLst>
          </p:cNvPr>
          <p:cNvSpPr txBox="1"/>
          <p:nvPr/>
        </p:nvSpPr>
        <p:spPr>
          <a:xfrm>
            <a:off x="9559160" y="417499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FAD913-3FE7-D7EF-B3E7-A65C9592AEE1}"/>
              </a:ext>
            </a:extLst>
          </p:cNvPr>
          <p:cNvSpPr txBox="1"/>
          <p:nvPr/>
        </p:nvSpPr>
        <p:spPr>
          <a:xfrm>
            <a:off x="10492212" y="4178860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AD87E3-CF84-BB20-314E-C1F8018F90E5}"/>
              </a:ext>
            </a:extLst>
          </p:cNvPr>
          <p:cNvSpPr txBox="1"/>
          <p:nvPr/>
        </p:nvSpPr>
        <p:spPr>
          <a:xfrm>
            <a:off x="10493847" y="380997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135C8F-35F5-7837-A093-B39DA3488531}"/>
              </a:ext>
            </a:extLst>
          </p:cNvPr>
          <p:cNvSpPr txBox="1"/>
          <p:nvPr/>
        </p:nvSpPr>
        <p:spPr>
          <a:xfrm>
            <a:off x="9558582" y="3808208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78A85B-3825-BDE1-1EE9-4348AB409642}"/>
              </a:ext>
            </a:extLst>
          </p:cNvPr>
          <p:cNvSpPr txBox="1"/>
          <p:nvPr/>
        </p:nvSpPr>
        <p:spPr>
          <a:xfrm>
            <a:off x="9561373" y="3436994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877EC9-0CF5-B8FE-7518-72418D617C06}"/>
              </a:ext>
            </a:extLst>
          </p:cNvPr>
          <p:cNvSpPr txBox="1"/>
          <p:nvPr/>
        </p:nvSpPr>
        <p:spPr>
          <a:xfrm>
            <a:off x="10494425" y="3440863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1325FF-75E5-CD82-C448-AD5C9FD9DFF0}"/>
              </a:ext>
            </a:extLst>
          </p:cNvPr>
          <p:cNvSpPr txBox="1"/>
          <p:nvPr/>
        </p:nvSpPr>
        <p:spPr>
          <a:xfrm>
            <a:off x="10493269" y="3063961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831C35-D7D2-E071-2AFA-46DB85F35C7E}"/>
              </a:ext>
            </a:extLst>
          </p:cNvPr>
          <p:cNvSpPr txBox="1"/>
          <p:nvPr/>
        </p:nvSpPr>
        <p:spPr>
          <a:xfrm>
            <a:off x="9558004" y="3062192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D29C42-973B-3379-4E7F-1123B44D89B3}"/>
              </a:ext>
            </a:extLst>
          </p:cNvPr>
          <p:cNvSpPr txBox="1"/>
          <p:nvPr/>
        </p:nvSpPr>
        <p:spPr>
          <a:xfrm>
            <a:off x="9560795" y="2690978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1502FB-FAC9-B145-9D7A-DC1643124DAA}"/>
              </a:ext>
            </a:extLst>
          </p:cNvPr>
          <p:cNvSpPr txBox="1"/>
          <p:nvPr/>
        </p:nvSpPr>
        <p:spPr>
          <a:xfrm>
            <a:off x="10493847" y="269484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6A13A5-9FD3-2DE3-C2CC-0F0CED56A4FA}"/>
              </a:ext>
            </a:extLst>
          </p:cNvPr>
          <p:cNvSpPr txBox="1"/>
          <p:nvPr/>
        </p:nvSpPr>
        <p:spPr>
          <a:xfrm>
            <a:off x="10486700" y="6036465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643778-A6E9-D1EE-942E-02B34EFFC7EF}"/>
              </a:ext>
            </a:extLst>
          </p:cNvPr>
          <p:cNvSpPr txBox="1"/>
          <p:nvPr/>
        </p:nvSpPr>
        <p:spPr>
          <a:xfrm>
            <a:off x="10485248" y="5680969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696B89-1D37-CAA9-5CB7-99D530D3E7CA}"/>
              </a:ext>
            </a:extLst>
          </p:cNvPr>
          <p:cNvSpPr txBox="1"/>
          <p:nvPr/>
        </p:nvSpPr>
        <p:spPr>
          <a:xfrm>
            <a:off x="10465607" y="4921892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3F7FB1-C10A-977E-0B0A-8A8C89F658DD}"/>
              </a:ext>
            </a:extLst>
          </p:cNvPr>
          <p:cNvSpPr txBox="1"/>
          <p:nvPr/>
        </p:nvSpPr>
        <p:spPr>
          <a:xfrm>
            <a:off x="8578690" y="5332909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68A7C1-5929-BCDB-6FF6-0C5377B20C48}"/>
              </a:ext>
            </a:extLst>
          </p:cNvPr>
          <p:cNvSpPr txBox="1"/>
          <p:nvPr/>
        </p:nvSpPr>
        <p:spPr>
          <a:xfrm>
            <a:off x="8606341" y="4597899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CF52E1-9F1E-6D9F-8DA7-C44F0EB5746D}"/>
              </a:ext>
            </a:extLst>
          </p:cNvPr>
          <p:cNvSpPr txBox="1"/>
          <p:nvPr/>
        </p:nvSpPr>
        <p:spPr>
          <a:xfrm>
            <a:off x="8606341" y="3919721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FD6646-00E8-BA6E-BC8F-4204C986E294}"/>
              </a:ext>
            </a:extLst>
          </p:cNvPr>
          <p:cNvSpPr txBox="1"/>
          <p:nvPr/>
        </p:nvSpPr>
        <p:spPr>
          <a:xfrm>
            <a:off x="8578690" y="3144422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68A8CE-81C7-673C-7705-2F957BD3F340}"/>
              </a:ext>
            </a:extLst>
          </p:cNvPr>
          <p:cNvSpPr txBox="1"/>
          <p:nvPr/>
        </p:nvSpPr>
        <p:spPr>
          <a:xfrm>
            <a:off x="8356388" y="2000007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3E881-9362-5DD0-7D3B-481897C688B7}"/>
              </a:ext>
            </a:extLst>
          </p:cNvPr>
          <p:cNvSpPr txBox="1"/>
          <p:nvPr/>
        </p:nvSpPr>
        <p:spPr>
          <a:xfrm>
            <a:off x="9806217" y="186036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C7EFF-1122-4E1B-52E5-F172646D8262}"/>
              </a:ext>
            </a:extLst>
          </p:cNvPr>
          <p:cNvSpPr txBox="1"/>
          <p:nvPr/>
        </p:nvSpPr>
        <p:spPr>
          <a:xfrm>
            <a:off x="9809008" y="1489147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3D2705-47F9-AF10-2E30-8D7BE38D2FB5}"/>
              </a:ext>
            </a:extLst>
          </p:cNvPr>
          <p:cNvSpPr txBox="1"/>
          <p:nvPr/>
        </p:nvSpPr>
        <p:spPr>
          <a:xfrm>
            <a:off x="8173508" y="1722638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068B9CE-E4EF-B64B-2F5F-C2F9BE637CDD}"/>
              </a:ext>
            </a:extLst>
          </p:cNvPr>
          <p:cNvCxnSpPr>
            <a:cxnSpLocks/>
          </p:cNvCxnSpPr>
          <p:nvPr/>
        </p:nvCxnSpPr>
        <p:spPr bwMode="auto">
          <a:xfrm>
            <a:off x="8606341" y="2184673"/>
            <a:ext cx="1199876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38C7D9-A571-EDD3-593E-8D2A854A2DFB}"/>
              </a:ext>
            </a:extLst>
          </p:cNvPr>
          <p:cNvSpPr txBox="1"/>
          <p:nvPr/>
        </p:nvSpPr>
        <p:spPr>
          <a:xfrm>
            <a:off x="10733182" y="1857812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B5DEB0-78BC-6758-F637-4A491558997B}"/>
              </a:ext>
            </a:extLst>
          </p:cNvPr>
          <p:cNvSpPr txBox="1"/>
          <p:nvPr/>
        </p:nvSpPr>
        <p:spPr>
          <a:xfrm>
            <a:off x="10731730" y="150231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8D2977-155F-84A5-D08A-8BA79BB83F5D}"/>
              </a:ext>
            </a:extLst>
          </p:cNvPr>
          <p:cNvSpPr txBox="1"/>
          <p:nvPr/>
        </p:nvSpPr>
        <p:spPr>
          <a:xfrm>
            <a:off x="10737332" y="1844353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43F199-36A7-39EF-2BBD-4E3F4E3C21F7}"/>
              </a:ext>
            </a:extLst>
          </p:cNvPr>
          <p:cNvSpPr txBox="1"/>
          <p:nvPr/>
        </p:nvSpPr>
        <p:spPr>
          <a:xfrm>
            <a:off x="10735880" y="148885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05705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/>
      <p:bldP spid="7" grpId="0" animBg="1"/>
      <p:bldP spid="35" grpId="0" animBg="1"/>
      <p:bldP spid="39" grpId="0" animBg="1"/>
      <p:bldP spid="40" grpId="0" animBg="1"/>
      <p:bldP spid="37" grpId="0" animBg="1"/>
      <p:bldP spid="4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72" y="203109"/>
            <a:ext cx="10515600" cy="451852"/>
          </a:xfrm>
        </p:spPr>
        <p:txBody>
          <a:bodyPr/>
          <a:lstStyle/>
          <a:p>
            <a:r>
              <a:rPr lang="en-US" dirty="0"/>
              <a:t>Struct As A Parameter to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6375" y="833070"/>
            <a:ext cx="11879249" cy="533913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FF0000"/>
                </a:solidFill>
              </a:rPr>
              <a:t>WARNING: </a:t>
            </a:r>
            <a:r>
              <a:rPr lang="en-US" sz="2200" dirty="0"/>
              <a:t>When you </a:t>
            </a:r>
            <a:r>
              <a:rPr lang="en-US" sz="2200" dirty="0">
                <a:solidFill>
                  <a:srgbClr val="7030A0"/>
                </a:solidFill>
              </a:rPr>
              <a:t>pass a struct, </a:t>
            </a:r>
            <a:r>
              <a:rPr lang="en-US" sz="2200" b="1" dirty="0">
                <a:solidFill>
                  <a:srgbClr val="7030A0"/>
                </a:solidFill>
              </a:rPr>
              <a:t>you pass a copy </a:t>
            </a:r>
            <a:r>
              <a:rPr lang="en-US" sz="2200" dirty="0">
                <a:solidFill>
                  <a:srgbClr val="7030A0"/>
                </a:solidFill>
              </a:rPr>
              <a:t>of all the struct members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This is a shallow copy (shallow copy – so if you have members that are pointers watch out)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200" dirty="0"/>
              <a:t>More often code will </a:t>
            </a:r>
            <a:r>
              <a:rPr lang="en-US" sz="2200" dirty="0">
                <a:solidFill>
                  <a:schemeClr val="accent1"/>
                </a:solidFill>
              </a:rPr>
              <a:t>pass the pointer to a struct </a:t>
            </a:r>
            <a:r>
              <a:rPr lang="en-US" sz="2200" dirty="0">
                <a:solidFill>
                  <a:schemeClr val="tx2"/>
                </a:solidFill>
              </a:rPr>
              <a:t>to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avoid the copy costs </a:t>
            </a:r>
          </a:p>
          <a:p>
            <a:pPr lvl="1"/>
            <a:r>
              <a:rPr lang="en-US" sz="2200" dirty="0"/>
              <a:t>Be </a:t>
            </a:r>
            <a:r>
              <a:rPr lang="en-US" sz="2200" dirty="0">
                <a:solidFill>
                  <a:schemeClr val="accent1"/>
                </a:solidFill>
              </a:rPr>
              <a:t>careful and not modify what the pointer points </a:t>
            </a:r>
            <a:r>
              <a:rPr lang="en-US" sz="2200" dirty="0"/>
              <a:t>to (unless it is an output parameter)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Tradeoffs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Passing a pointer is cheaper and takes less space unless struct is small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Member access cost:  </a:t>
            </a:r>
            <a:r>
              <a:rPr lang="en-US" sz="2200" dirty="0"/>
              <a:t>indirect accesses through pointers to a struct member </a:t>
            </a:r>
            <a:r>
              <a:rPr lang="en-US" sz="2200" dirty="0">
                <a:solidFill>
                  <a:schemeClr val="accent1"/>
                </a:solidFill>
              </a:rPr>
              <a:t>may</a:t>
            </a:r>
            <a:r>
              <a:rPr lang="en-US" sz="2200" dirty="0"/>
              <a:t> be a bit more expensive and </a:t>
            </a:r>
            <a:r>
              <a:rPr lang="en-US" sz="2200" dirty="0">
                <a:solidFill>
                  <a:schemeClr val="accent1"/>
                </a:solidFill>
              </a:rPr>
              <a:t>might be harder for compiler to optimize </a:t>
            </a:r>
            <a:endParaRPr lang="en-US" sz="2200" dirty="0"/>
          </a:p>
          <a:p>
            <a:r>
              <a:rPr lang="en-US" sz="2200" dirty="0"/>
              <a:t>For small structs like a </a:t>
            </a:r>
            <a:r>
              <a:rPr lang="en-US" sz="2200" dirty="0">
                <a:solidFill>
                  <a:schemeClr val="accent1"/>
                </a:solidFill>
              </a:rPr>
              <a:t>struct date </a:t>
            </a:r>
            <a:r>
              <a:rPr lang="en-US" sz="2200" dirty="0">
                <a:solidFill>
                  <a:srgbClr val="2C895B"/>
                </a:solidFill>
              </a:rPr>
              <a:t>passing a copy is fine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For </a:t>
            </a:r>
            <a:r>
              <a:rPr lang="en-US" sz="2200" dirty="0"/>
              <a:t>large structs always use pointers (arrays of struct, being an array is always a pointer)</a:t>
            </a:r>
          </a:p>
          <a:p>
            <a:pPr lvl="1"/>
            <a:r>
              <a:rPr lang="en-US" sz="2200" dirty="0"/>
              <a:t>For me, I always use pointers regardless of size, but that is just maybe a decades old habit…</a:t>
            </a:r>
          </a:p>
          <a:p>
            <a:pPr lvl="1"/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FAB8C-C057-B44E-8294-93F6E931656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6312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4" y="167900"/>
            <a:ext cx="11522674" cy="470205"/>
          </a:xfrm>
        </p:spPr>
        <p:txBody>
          <a:bodyPr/>
          <a:lstStyle/>
          <a:p>
            <a:r>
              <a:rPr lang="en-US" sz="2800" dirty="0"/>
              <a:t>Struct as a Parameter to Functions – Be Careful it is not like arrays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1203649" y="810339"/>
            <a:ext cx="4899175" cy="27193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change1(struct vehicle car)</a:t>
            </a:r>
            <a:endParaRPr lang="en-US" sz="2000" b="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car.date</a:t>
            </a: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2022; // oops!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*(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car.state</a:t>
            </a: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"P";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change1(name);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2D990-409A-603F-ADB4-B3E0B27671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277030E-7F70-4198-67B7-6615D8E43F74}"/>
              </a:ext>
            </a:extLst>
          </p:cNvPr>
          <p:cNvGrpSpPr/>
          <p:nvPr/>
        </p:nvGrpSpPr>
        <p:grpSpPr>
          <a:xfrm>
            <a:off x="6176865" y="810339"/>
            <a:ext cx="3882138" cy="1205695"/>
            <a:chOff x="373933" y="494271"/>
            <a:chExt cx="3882138" cy="120569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D066CEB-E0BC-9B76-4904-EDA9470DC29A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CAE4A0-CA04-CBD0-B550-9421DC03DE69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65AB42-3586-E597-3D41-CCC1A3533B2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AC2B00C-17A6-A29C-8DE7-82B87C0316C7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947408-055F-5010-4725-31F9253E2115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92B0FF-4D85-9285-E56F-7F7E58C2547B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2F73E36-620A-0550-27DE-11D7873506EA}"/>
                </a:ext>
              </a:extLst>
            </p:cNvPr>
            <p:cNvCxnSpPr/>
            <p:nvPr/>
          </p:nvCxnSpPr>
          <p:spPr bwMode="auto">
            <a:xfrm>
              <a:off x="2587468" y="1096573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841966-2151-09A1-F4DC-2CB72E2C3CA0}"/>
                </a:ext>
              </a:extLst>
            </p:cNvPr>
            <p:cNvSpPr txBox="1"/>
            <p:nvPr/>
          </p:nvSpPr>
          <p:spPr>
            <a:xfrm>
              <a:off x="3341672" y="920560"/>
              <a:ext cx="9143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"UCSD"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7875664-1B2A-20FD-45E2-D9BC7E7FCEEF}"/>
                </a:ext>
              </a:extLst>
            </p:cNvPr>
            <p:cNvCxnSpPr/>
            <p:nvPr/>
          </p:nvCxnSpPr>
          <p:spPr bwMode="auto">
            <a:xfrm>
              <a:off x="2587468" y="150664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FC88A2-64A6-6D42-E906-0EE36E6ABF2C}"/>
                </a:ext>
              </a:extLst>
            </p:cNvPr>
            <p:cNvSpPr txBox="1"/>
            <p:nvPr/>
          </p:nvSpPr>
          <p:spPr>
            <a:xfrm>
              <a:off x="3341673" y="1330634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"CA"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29785B-D63A-B768-B0E3-67FB4BBFFD5A}"/>
                </a:ext>
              </a:extLst>
            </p:cNvPr>
            <p:cNvSpPr txBox="1"/>
            <p:nvPr/>
          </p:nvSpPr>
          <p:spPr>
            <a:xfrm>
              <a:off x="373933" y="104159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5EF2CF9-490B-14B2-905B-75746D87347F}"/>
                </a:ext>
              </a:extLst>
            </p:cNvPr>
            <p:cNvGrpSpPr/>
            <p:nvPr/>
          </p:nvGrpSpPr>
          <p:grpSpPr>
            <a:xfrm>
              <a:off x="1135680" y="494271"/>
              <a:ext cx="1645920" cy="369332"/>
              <a:chOff x="1828800" y="4572000"/>
              <a:chExt cx="1645920" cy="369332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87404A-FDAA-0D60-72DE-A71BF22D83E7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date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DE0137-E456-B8D1-DD12-64D91210B85B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2021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5BA4C48-71D7-42CA-2ABA-0371A4714476}"/>
              </a:ext>
            </a:extLst>
          </p:cNvPr>
          <p:cNvGrpSpPr/>
          <p:nvPr/>
        </p:nvGrpSpPr>
        <p:grpSpPr>
          <a:xfrm>
            <a:off x="6169659" y="2114162"/>
            <a:ext cx="2407667" cy="1105531"/>
            <a:chOff x="373933" y="494271"/>
            <a:chExt cx="2407667" cy="11055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154E854-CC6C-A175-2EB4-8F7EAEFA6D32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2CFA177-F57F-D8E9-F89A-3341F6F062A4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CCA6AA5-5174-176D-0884-7234EA802CB9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6E15CD7-A03B-14F9-E9E7-EEA92E308AAF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475C46B-1641-B316-E678-A3F1F7EBFD35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6643240-4C88-AB7C-C759-2793FF470D7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37F0602-F96C-1E6C-FB2F-5DECB80CFF59}"/>
                </a:ext>
              </a:extLst>
            </p:cNvPr>
            <p:cNvSpPr txBox="1"/>
            <p:nvPr/>
          </p:nvSpPr>
          <p:spPr>
            <a:xfrm>
              <a:off x="373933" y="104159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3367C2D-76EF-D276-3D66-862A840D775E}"/>
                </a:ext>
              </a:extLst>
            </p:cNvPr>
            <p:cNvGrpSpPr/>
            <p:nvPr/>
          </p:nvGrpSpPr>
          <p:grpSpPr>
            <a:xfrm>
              <a:off x="1135680" y="494271"/>
              <a:ext cx="1645920" cy="369332"/>
              <a:chOff x="1828800" y="4572000"/>
              <a:chExt cx="1645920" cy="369332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2D3834D-FB36-0861-A764-97281861FF3C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date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DDBF26C-24B9-1CC8-40E9-926D387B091E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4</a:t>
                </a:r>
              </a:p>
            </p:txBody>
          </p:sp>
        </p:grpSp>
      </p:grpSp>
      <p:sp>
        <p:nvSpPr>
          <p:cNvPr id="62" name="U-Turn Arrow 61">
            <a:extLst>
              <a:ext uri="{FF2B5EF4-FFF2-40B4-BE49-F238E27FC236}">
                <a16:creationId xmlns:a16="http://schemas.microsoft.com/office/drawing/2014/main" id="{DF14ACD8-6A05-0BB4-1505-D668742B7F4D}"/>
              </a:ext>
            </a:extLst>
          </p:cNvPr>
          <p:cNvSpPr/>
          <p:nvPr/>
        </p:nvSpPr>
        <p:spPr>
          <a:xfrm rot="16200000" flipV="1">
            <a:off x="9008696" y="838438"/>
            <a:ext cx="1264593" cy="2363618"/>
          </a:xfrm>
          <a:prstGeom prst="uturnArrow">
            <a:avLst>
              <a:gd name="adj1" fmla="val 3917"/>
              <a:gd name="adj2" fmla="val 5426"/>
              <a:gd name="adj3" fmla="val 29939"/>
              <a:gd name="adj4" fmla="val 39265"/>
              <a:gd name="adj5" fmla="val 325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U-Turn Arrow 62">
            <a:extLst>
              <a:ext uri="{FF2B5EF4-FFF2-40B4-BE49-F238E27FC236}">
                <a16:creationId xmlns:a16="http://schemas.microsoft.com/office/drawing/2014/main" id="{123D5527-8D4D-0025-E4DB-C7E089E54DBC}"/>
              </a:ext>
            </a:extLst>
          </p:cNvPr>
          <p:cNvSpPr/>
          <p:nvPr/>
        </p:nvSpPr>
        <p:spPr>
          <a:xfrm rot="16200000" flipV="1">
            <a:off x="8859261" y="1439380"/>
            <a:ext cx="1247282" cy="2045319"/>
          </a:xfrm>
          <a:prstGeom prst="uturnArrow">
            <a:avLst>
              <a:gd name="adj1" fmla="val 3917"/>
              <a:gd name="adj2" fmla="val 5426"/>
              <a:gd name="adj3" fmla="val 29939"/>
              <a:gd name="adj4" fmla="val 39265"/>
              <a:gd name="adj5" fmla="val 28752"/>
            </a:avLst>
          </a:prstGeom>
          <a:solidFill>
            <a:srgbClr val="2C895B"/>
          </a:solidFill>
          <a:ln>
            <a:solidFill>
              <a:srgbClr val="2C8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8D1931-9CF2-9C21-A5FC-8A3A6703F8E3}"/>
              </a:ext>
            </a:extLst>
          </p:cNvPr>
          <p:cNvSpPr txBox="1"/>
          <p:nvPr/>
        </p:nvSpPr>
        <p:spPr>
          <a:xfrm>
            <a:off x="9144605" y="1638049"/>
            <a:ext cx="73369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A"</a:t>
            </a:r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12BD16FB-5FB3-8ED9-17AE-8AFDC67E044B}"/>
              </a:ext>
            </a:extLst>
          </p:cNvPr>
          <p:cNvSpPr txBox="1">
            <a:spLocks/>
          </p:cNvSpPr>
          <p:nvPr/>
        </p:nvSpPr>
        <p:spPr bwMode="auto">
          <a:xfrm>
            <a:off x="1203649" y="3842855"/>
            <a:ext cx="4818310" cy="27193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change2(struct vehicle *car)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car-&gt;date = 2022;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*(car-&gt;state) = "P";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change2(name);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3CB401C-9748-A5F6-AF05-356BAC751665}"/>
              </a:ext>
            </a:extLst>
          </p:cNvPr>
          <p:cNvGrpSpPr/>
          <p:nvPr/>
        </p:nvGrpSpPr>
        <p:grpSpPr>
          <a:xfrm>
            <a:off x="6096000" y="4019096"/>
            <a:ext cx="3882138" cy="2326790"/>
            <a:chOff x="4837076" y="3742206"/>
            <a:chExt cx="3882138" cy="232679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D72419F-49AB-438F-CB1A-58669B980A64}"/>
                </a:ext>
              </a:extLst>
            </p:cNvPr>
            <p:cNvGrpSpPr/>
            <p:nvPr/>
          </p:nvGrpSpPr>
          <p:grpSpPr>
            <a:xfrm>
              <a:off x="4837076" y="3742206"/>
              <a:ext cx="3882138" cy="1205695"/>
              <a:chOff x="373933" y="494271"/>
              <a:chExt cx="3882138" cy="1205695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FA1ADBC1-59EE-271C-70A2-A91085E9033A}"/>
                  </a:ext>
                </a:extLst>
              </p:cNvPr>
              <p:cNvGrpSpPr/>
              <p:nvPr/>
            </p:nvGrpSpPr>
            <p:grpSpPr>
              <a:xfrm>
                <a:off x="1119517" y="1230470"/>
                <a:ext cx="1645920" cy="369332"/>
                <a:chOff x="1828800" y="4572000"/>
                <a:chExt cx="1645920" cy="369332"/>
              </a:xfrm>
            </p:grpSpPr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BC63448E-DB4B-36AA-A812-43905D87A01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073CB3C7-4362-81AB-461B-C2CCA3F0E21B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3BC85147-DA2A-3819-652E-FDBD23E7A96F}"/>
                  </a:ext>
                </a:extLst>
              </p:cNvPr>
              <p:cNvGrpSpPr/>
              <p:nvPr/>
            </p:nvGrpSpPr>
            <p:grpSpPr>
              <a:xfrm>
                <a:off x="1123307" y="864134"/>
                <a:ext cx="1645920" cy="369332"/>
                <a:chOff x="1828800" y="4572000"/>
                <a:chExt cx="1645920" cy="369332"/>
              </a:xfrm>
            </p:grpSpPr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FD33D407-8866-4431-A442-415B0B343292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9F7C07F-9933-B258-2692-6DBA0DD7499F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E8B4BD17-ED8C-E3ED-FE2A-F1021AD0592B}"/>
                  </a:ext>
                </a:extLst>
              </p:cNvPr>
              <p:cNvCxnSpPr/>
              <p:nvPr/>
            </p:nvCxnSpPr>
            <p:spPr bwMode="auto">
              <a:xfrm>
                <a:off x="2587468" y="1096573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57EA95B-E1E1-1D6C-4663-8A4C268A0865}"/>
                  </a:ext>
                </a:extLst>
              </p:cNvPr>
              <p:cNvSpPr txBox="1"/>
              <p:nvPr/>
            </p:nvSpPr>
            <p:spPr>
              <a:xfrm>
                <a:off x="3341672" y="920560"/>
                <a:ext cx="914399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"UCSD"</a:t>
                </a:r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86A148CC-D2C5-8A6C-E35E-D54171B7465B}"/>
                  </a:ext>
                </a:extLst>
              </p:cNvPr>
              <p:cNvCxnSpPr/>
              <p:nvPr/>
            </p:nvCxnSpPr>
            <p:spPr bwMode="auto">
              <a:xfrm>
                <a:off x="2587468" y="1506647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9ED05DD-9F77-5866-6D47-F8671CA71FB6}"/>
                  </a:ext>
                </a:extLst>
              </p:cNvPr>
              <p:cNvSpPr txBox="1"/>
              <p:nvPr/>
            </p:nvSpPr>
            <p:spPr>
              <a:xfrm>
                <a:off x="3341673" y="1330634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984FAED-8EA8-92C5-BEA8-81DFE7EB4271}"/>
                  </a:ext>
                </a:extLst>
              </p:cNvPr>
              <p:cNvSpPr txBox="1"/>
              <p:nvPr/>
            </p:nvSpPr>
            <p:spPr>
              <a:xfrm>
                <a:off x="373933" y="1041599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name</a:t>
                </a:r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BBAC7449-A7B8-E2AF-9485-82F2D8D21D26}"/>
                  </a:ext>
                </a:extLst>
              </p:cNvPr>
              <p:cNvGrpSpPr/>
              <p:nvPr/>
            </p:nvGrpSpPr>
            <p:grpSpPr>
              <a:xfrm>
                <a:off x="1135680" y="494271"/>
                <a:ext cx="1645920" cy="369332"/>
                <a:chOff x="1828800" y="4572000"/>
                <a:chExt cx="1645920" cy="369332"/>
              </a:xfrm>
            </p:grpSpPr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E7730B5B-C655-F9A1-F56C-40F848166557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date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F7E1488-781E-4B7E-8697-89A42FB3BBCE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4</a:t>
                  </a:r>
                </a:p>
              </p:txBody>
            </p:sp>
          </p:grp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70263C2-F8E2-DDF6-0DF7-877A4D42BFB8}"/>
                </a:ext>
              </a:extLst>
            </p:cNvPr>
            <p:cNvGrpSpPr/>
            <p:nvPr/>
          </p:nvGrpSpPr>
          <p:grpSpPr>
            <a:xfrm>
              <a:off x="5491220" y="5699664"/>
              <a:ext cx="1645920" cy="369332"/>
              <a:chOff x="1828800" y="4572000"/>
              <a:chExt cx="1645920" cy="369332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44AB2C3-091C-5F3D-3C91-D0587DEB488A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car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6C03BA9-5629-2BD7-4A2A-3A135D9C77E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1D9C703-5C7C-A830-705F-3B20F0DA6086}"/>
                </a:ext>
              </a:extLst>
            </p:cNvPr>
            <p:cNvCxnSpPr>
              <a:cxnSpLocks/>
              <a:endCxn id="95" idx="2"/>
            </p:cNvCxnSpPr>
            <p:nvPr/>
          </p:nvCxnSpPr>
          <p:spPr bwMode="auto">
            <a:xfrm flipH="1" flipV="1">
              <a:off x="5948420" y="4847737"/>
              <a:ext cx="736431" cy="104500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B3CC4C2-6EFD-99FB-1B1C-7F418AC6E14F}"/>
              </a:ext>
            </a:extLst>
          </p:cNvPr>
          <p:cNvSpPr txBox="1"/>
          <p:nvPr/>
        </p:nvSpPr>
        <p:spPr>
          <a:xfrm>
            <a:off x="7578523" y="4039466"/>
            <a:ext cx="91440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2022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361456F-3B1A-8AE4-9BAE-E3039CF8C9E5}"/>
              </a:ext>
            </a:extLst>
          </p:cNvPr>
          <p:cNvSpPr txBox="1"/>
          <p:nvPr/>
        </p:nvSpPr>
        <p:spPr>
          <a:xfrm>
            <a:off x="9063740" y="4857382"/>
            <a:ext cx="73369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A"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14A0BA-6C2A-48A4-6DD7-09BD1B5FF89D}"/>
              </a:ext>
            </a:extLst>
          </p:cNvPr>
          <p:cNvSpPr txBox="1"/>
          <p:nvPr/>
        </p:nvSpPr>
        <p:spPr>
          <a:xfrm>
            <a:off x="7653790" y="2113195"/>
            <a:ext cx="91440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2022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14DCB4-29EF-7246-F00E-1CEAED8CBA84}"/>
              </a:ext>
            </a:extLst>
          </p:cNvPr>
          <p:cNvGrpSpPr/>
          <p:nvPr/>
        </p:nvGrpSpPr>
        <p:grpSpPr>
          <a:xfrm>
            <a:off x="3639674" y="1838398"/>
            <a:ext cx="2962120" cy="805359"/>
            <a:chOff x="1883246" y="3416644"/>
            <a:chExt cx="2962120" cy="80535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45FA52-01F2-76D9-7FDC-9B448FE24265}"/>
                </a:ext>
              </a:extLst>
            </p:cNvPr>
            <p:cNvSpPr txBox="1"/>
            <p:nvPr/>
          </p:nvSpPr>
          <p:spPr>
            <a:xfrm>
              <a:off x="1883246" y="3852671"/>
              <a:ext cx="29621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Changes two different structs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6B91BB3-FBC7-7D8C-34A6-2A93B5BFBC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10540" y="3416644"/>
              <a:ext cx="1267722" cy="436027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CE0A18-11DB-49CE-9EC8-064F41715D8A}"/>
              </a:ext>
            </a:extLst>
          </p:cNvPr>
          <p:cNvGrpSpPr/>
          <p:nvPr/>
        </p:nvGrpSpPr>
        <p:grpSpPr>
          <a:xfrm>
            <a:off x="8561163" y="5304654"/>
            <a:ext cx="2962120" cy="805359"/>
            <a:chOff x="1883246" y="3416644"/>
            <a:chExt cx="2962120" cy="80535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7236F6-8407-3414-C4B9-227ADE4D2966}"/>
                </a:ext>
              </a:extLst>
            </p:cNvPr>
            <p:cNvSpPr txBox="1"/>
            <p:nvPr/>
          </p:nvSpPr>
          <p:spPr>
            <a:xfrm>
              <a:off x="1883246" y="3852671"/>
              <a:ext cx="29621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Changes the caller's version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957A336-3E9E-3420-3B04-6E83DB35CB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10540" y="3416644"/>
              <a:ext cx="1267722" cy="436027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62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0" grpId="0" animBg="1"/>
      <p:bldP spid="81" grpId="0" animBg="1"/>
      <p:bldP spid="112" grpId="0" animBg="1"/>
      <p:bldP spid="110" grpId="0" animBg="1"/>
      <p:bldP spid="5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FE0A-9D4B-E7AC-BD56-AECD7595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05643"/>
          </a:xfrm>
        </p:spPr>
        <p:txBody>
          <a:bodyPr/>
          <a:lstStyle/>
          <a:p>
            <a:r>
              <a:rPr lang="en-US" dirty="0"/>
              <a:t>Struct as an Output Parameter: Deep Copy Example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BC9933-1431-76BA-4963-06C8B6AECE65}"/>
              </a:ext>
            </a:extLst>
          </p:cNvPr>
          <p:cNvSpPr txBox="1">
            <a:spLocks/>
          </p:cNvSpPr>
          <p:nvPr/>
        </p:nvSpPr>
        <p:spPr bwMode="auto">
          <a:xfrm>
            <a:off x="824280" y="674190"/>
            <a:ext cx="2476371" cy="13462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endParaRPr lang="en-US" altLang="en-US" sz="2000" b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endParaRPr lang="en-US" altLang="en-US" sz="2000" b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850B96-F77C-56CD-B09A-FC27DEB4F443}"/>
              </a:ext>
            </a:extLst>
          </p:cNvPr>
          <p:cNvSpPr txBox="1">
            <a:spLocks/>
          </p:cNvSpPr>
          <p:nvPr/>
        </p:nvSpPr>
        <p:spPr bwMode="auto">
          <a:xfrm>
            <a:off x="3686375" y="645986"/>
            <a:ext cx="3258466" cy="13556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714E20-8A42-88F0-A430-7E55D94A4C29}"/>
              </a:ext>
            </a:extLst>
          </p:cNvPr>
          <p:cNvSpPr txBox="1">
            <a:spLocks/>
          </p:cNvSpPr>
          <p:nvPr/>
        </p:nvSpPr>
        <p:spPr bwMode="auto">
          <a:xfrm>
            <a:off x="749547" y="2311559"/>
            <a:ext cx="10692905" cy="41436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fill(struct person </a:t>
            </a:r>
            <a:r>
              <a:rPr lang="en-US" altLang="en-US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2000" b="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*name, int month, int day)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bday.month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day;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 = </a:t>
            </a:r>
            <a:r>
              <a:rPr lang="en-US" altLang="en-US" sz="2000" b="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(name))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…-----------------calling function 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person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(fill(</a:t>
            </a:r>
            <a:r>
              <a:rPr lang="en-US" altLang="en-US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&amp;first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"Joe", 1, 24) ==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 %d %d\n",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first.name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first.bday.month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first.bday.day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6D58B-EA3D-A6C2-F87C-4505B15EDF7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E37E17B-D9DA-28B5-526C-0E81EE25D818}"/>
              </a:ext>
            </a:extLst>
          </p:cNvPr>
          <p:cNvGrpSpPr/>
          <p:nvPr/>
        </p:nvGrpSpPr>
        <p:grpSpPr>
          <a:xfrm>
            <a:off x="8188522" y="1507291"/>
            <a:ext cx="2339504" cy="370230"/>
            <a:chOff x="1817458" y="4572000"/>
            <a:chExt cx="2339504" cy="37023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9ED834B-46A1-D83E-A619-5C1F555F99DF}"/>
                </a:ext>
              </a:extLst>
            </p:cNvPr>
            <p:cNvSpPr txBox="1"/>
            <p:nvPr/>
          </p:nvSpPr>
          <p:spPr>
            <a:xfrm>
              <a:off x="1817458" y="45728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name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96F298A-F3CD-410F-7FF1-88371A29B774}"/>
                </a:ext>
              </a:extLst>
            </p:cNvPr>
            <p:cNvSpPr txBox="1"/>
            <p:nvPr/>
          </p:nvSpPr>
          <p:spPr>
            <a:xfrm>
              <a:off x="2560319" y="4572000"/>
              <a:ext cx="1596643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AC64105-4687-A5EA-175B-84E3075DF570}"/>
              </a:ext>
            </a:extLst>
          </p:cNvPr>
          <p:cNvSpPr txBox="1"/>
          <p:nvPr/>
        </p:nvSpPr>
        <p:spPr>
          <a:xfrm>
            <a:off x="7061907" y="1239383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</a:t>
            </a:r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7C1875-F747-FA58-1C94-440C6BE3271E}"/>
              </a:ext>
            </a:extLst>
          </p:cNvPr>
          <p:cNvSpPr txBox="1"/>
          <p:nvPr/>
        </p:nvSpPr>
        <p:spPr>
          <a:xfrm>
            <a:off x="7277487" y="1557946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E2016C-DC11-D1F1-3DA0-C9AC0E943574}"/>
              </a:ext>
            </a:extLst>
          </p:cNvPr>
          <p:cNvCxnSpPr/>
          <p:nvPr/>
        </p:nvCxnSpPr>
        <p:spPr bwMode="auto">
          <a:xfrm>
            <a:off x="7460367" y="1751883"/>
            <a:ext cx="731520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CDDCC3-F92E-FE64-330C-9B8EE22AA2E1}"/>
              </a:ext>
            </a:extLst>
          </p:cNvPr>
          <p:cNvGrpSpPr/>
          <p:nvPr/>
        </p:nvGrpSpPr>
        <p:grpSpPr>
          <a:xfrm>
            <a:off x="8188522" y="765979"/>
            <a:ext cx="2344161" cy="746358"/>
            <a:chOff x="1807935" y="4765548"/>
            <a:chExt cx="2344161" cy="74635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9F89828-A661-703E-AA37-1CB52ADA8981}"/>
                </a:ext>
              </a:extLst>
            </p:cNvPr>
            <p:cNvSpPr txBox="1"/>
            <p:nvPr/>
          </p:nvSpPr>
          <p:spPr>
            <a:xfrm>
              <a:off x="1807935" y="4765548"/>
              <a:ext cx="733698" cy="7463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05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bday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14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53070C-0E8C-8080-5B94-2872011D1D2C}"/>
                </a:ext>
              </a:extLst>
            </p:cNvPr>
            <p:cNvSpPr txBox="1"/>
            <p:nvPr/>
          </p:nvSpPr>
          <p:spPr>
            <a:xfrm>
              <a:off x="3474719" y="5138587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?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4400522-C57C-3C09-5070-FCB737B67BA0}"/>
              </a:ext>
            </a:extLst>
          </p:cNvPr>
          <p:cNvGrpSpPr/>
          <p:nvPr/>
        </p:nvGrpSpPr>
        <p:grpSpPr>
          <a:xfrm>
            <a:off x="10246313" y="1516286"/>
            <a:ext cx="1466205" cy="369332"/>
            <a:chOff x="10252491" y="1282129"/>
            <a:chExt cx="1466205" cy="36933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B53ED44-0B37-1E36-6889-0633D5136381}"/>
                </a:ext>
              </a:extLst>
            </p:cNvPr>
            <p:cNvCxnSpPr/>
            <p:nvPr/>
          </p:nvCxnSpPr>
          <p:spPr bwMode="auto">
            <a:xfrm>
              <a:off x="10252491" y="1445188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909535-2C46-0A9F-580D-615EC036E282}"/>
                </a:ext>
              </a:extLst>
            </p:cNvPr>
            <p:cNvSpPr txBox="1"/>
            <p:nvPr/>
          </p:nvSpPr>
          <p:spPr>
            <a:xfrm>
              <a:off x="10984998" y="1282129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B1FA301-68F9-924E-4FF2-3E00A41D9BF4}"/>
              </a:ext>
            </a:extLst>
          </p:cNvPr>
          <p:cNvSpPr txBox="1"/>
          <p:nvPr/>
        </p:nvSpPr>
        <p:spPr>
          <a:xfrm>
            <a:off x="7324388" y="1781143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low address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DD2910-96B3-F1A9-B58D-7F789F3F8316}"/>
              </a:ext>
            </a:extLst>
          </p:cNvPr>
          <p:cNvSpPr txBox="1"/>
          <p:nvPr/>
        </p:nvSpPr>
        <p:spPr>
          <a:xfrm>
            <a:off x="8920041" y="1137249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FE9A49-8CDE-D3CC-19C0-8447FB444024}"/>
              </a:ext>
            </a:extLst>
          </p:cNvPr>
          <p:cNvSpPr txBox="1"/>
          <p:nvPr/>
        </p:nvSpPr>
        <p:spPr>
          <a:xfrm>
            <a:off x="8922832" y="76603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C26303-A5CF-DE39-35B2-DD3C3A5AD762}"/>
              </a:ext>
            </a:extLst>
          </p:cNvPr>
          <p:cNvSpPr txBox="1"/>
          <p:nvPr/>
        </p:nvSpPr>
        <p:spPr>
          <a:xfrm>
            <a:off x="9850649" y="75987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5B6FF7-4D73-17D2-5FD4-DE092F18B280}"/>
              </a:ext>
            </a:extLst>
          </p:cNvPr>
          <p:cNvSpPr txBox="1"/>
          <p:nvPr/>
        </p:nvSpPr>
        <p:spPr>
          <a:xfrm>
            <a:off x="9864469" y="113536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DC91BE-964A-B1C4-14FC-B88BE2D0F15E}"/>
              </a:ext>
            </a:extLst>
          </p:cNvPr>
          <p:cNvSpPr txBox="1"/>
          <p:nvPr/>
        </p:nvSpPr>
        <p:spPr>
          <a:xfrm>
            <a:off x="9857559" y="74739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16214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6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F612-97C1-1B41-A19B-CF3E015D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99" y="25201"/>
            <a:ext cx="10515600" cy="511501"/>
          </a:xfrm>
        </p:spPr>
        <p:txBody>
          <a:bodyPr/>
          <a:lstStyle/>
          <a:p>
            <a:r>
              <a:rPr lang="en-US" dirty="0"/>
              <a:t>The NULL Constant and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0B5C-2EFE-384E-B74C-02616C3391B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1758" y="719582"/>
            <a:ext cx="11916102" cy="584258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5"/>
                </a:solidFill>
              </a:rPr>
              <a:t>NULL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7030A0"/>
                </a:solidFill>
              </a:rPr>
              <a:t>is a constant </a:t>
            </a:r>
            <a:r>
              <a:rPr lang="en-US" sz="2400" dirty="0"/>
              <a:t>that </a:t>
            </a:r>
            <a:r>
              <a:rPr lang="en-US" sz="2400" b="1" dirty="0">
                <a:solidFill>
                  <a:srgbClr val="2C895B"/>
                </a:solidFill>
              </a:rPr>
              <a:t>evaluates to zero (0)</a:t>
            </a:r>
          </a:p>
          <a:p>
            <a:r>
              <a:rPr lang="en-US" sz="2400" dirty="0"/>
              <a:t>You </a:t>
            </a:r>
            <a:r>
              <a:rPr lang="en-US" sz="2400" dirty="0">
                <a:solidFill>
                  <a:schemeClr val="accent5"/>
                </a:solidFill>
              </a:rPr>
              <a:t>assign a pointer variable to contain NULL </a:t>
            </a:r>
            <a:r>
              <a:rPr lang="en-US" sz="2400" dirty="0"/>
              <a:t>to </a:t>
            </a:r>
            <a:r>
              <a:rPr lang="en-US" sz="2400" dirty="0">
                <a:solidFill>
                  <a:srgbClr val="F37440"/>
                </a:solidFill>
              </a:rPr>
              <a:t>indicate that the pointer does not point at anything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A pointer variable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7030A0"/>
                </a:solidFill>
              </a:rPr>
              <a:t>a value of NULL </a:t>
            </a:r>
            <a:r>
              <a:rPr lang="en-US" sz="2400" dirty="0"/>
              <a:t>is called a </a:t>
            </a:r>
            <a:r>
              <a:rPr lang="en-US" sz="2400" dirty="0">
                <a:solidFill>
                  <a:schemeClr val="accent5"/>
                </a:solidFill>
              </a:rPr>
              <a:t>“NULL pointer” (invalid address!) 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Memory location 0 (address is 0) is not a valid memory address in any C program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Dereferencing NULL at runtime will cause a program fault (segmentation fault)!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CB22B-DB14-8E42-989F-437ED26A77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159B96F-E711-E7A9-D981-67AC5E342763}"/>
              </a:ext>
            </a:extLst>
          </p:cNvPr>
          <p:cNvSpPr/>
          <p:nvPr/>
        </p:nvSpPr>
        <p:spPr bwMode="auto">
          <a:xfrm>
            <a:off x="535489" y="4279907"/>
            <a:ext cx="11121022" cy="199524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NULL;</a:t>
            </a:r>
          </a:p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	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segmentation fault! */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*(int *)900000 = 25;	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cast 900000 to a pointer */</a:t>
            </a:r>
          </a:p>
          <a:p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/* if writeable address space, it works */</a:t>
            </a:r>
          </a:p>
          <a:p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/* that memory location just changed */</a:t>
            </a:r>
          </a:p>
        </p:txBody>
      </p:sp>
    </p:spTree>
    <p:extLst>
      <p:ext uri="{BB962C8B-B14F-4D97-AF65-F5344CB8AC3E}">
        <p14:creationId xmlns:p14="http://schemas.microsoft.com/office/powerpoint/2010/main" val="244837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2B3D2-C8D9-4177-EBE5-0F825997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returns from a function call (NULL Examples)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59B59D2-D17B-266A-BFAD-9F78F03727A4}"/>
              </a:ext>
            </a:extLst>
          </p:cNvPr>
          <p:cNvSpPr/>
          <p:nvPr/>
        </p:nvSpPr>
        <p:spPr bwMode="auto">
          <a:xfrm>
            <a:off x="6329680" y="832008"/>
            <a:ext cx="5590579" cy="519398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#define BUFSZ 512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*next(char *);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char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[BUFSZ];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while 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BUFSZ, stdin) != </a:t>
            </a:r>
            <a:r>
              <a:rPr lang="en-US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%s\n",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if ((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next(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!= </a:t>
            </a:r>
            <a:r>
              <a:rPr lang="en-US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("after: %s\n",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else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("no comma found\n");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4E19E63-3229-2A07-E69C-8E7789DD1BBE}"/>
              </a:ext>
            </a:extLst>
          </p:cNvPr>
          <p:cNvSpPr/>
          <p:nvPr/>
        </p:nvSpPr>
        <p:spPr bwMode="auto">
          <a:xfrm>
            <a:off x="233680" y="1924452"/>
            <a:ext cx="5760719" cy="351543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*next(char *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if (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NULL)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return NULL;</a:t>
            </a:r>
          </a:p>
          <a:p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while ((*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'\0') &amp;&amp; (*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','))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if (*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',')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return ++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F3C50F-729F-B76C-0706-F902E474133F}"/>
              </a:ext>
            </a:extLst>
          </p:cNvPr>
          <p:cNvSpPr txBox="1"/>
          <p:nvPr/>
        </p:nvSpPr>
        <p:spPr>
          <a:xfrm>
            <a:off x="984229" y="1094943"/>
            <a:ext cx="42596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This function returns a pointer to the character that follows the first comma ','</a:t>
            </a:r>
          </a:p>
        </p:txBody>
      </p:sp>
    </p:spTree>
    <p:extLst>
      <p:ext uri="{BB962C8B-B14F-4D97-AF65-F5344CB8AC3E}">
        <p14:creationId xmlns:p14="http://schemas.microsoft.com/office/powerpoint/2010/main" val="1036387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EF07-90E4-D74B-A950-25B81BC0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11" y="151890"/>
            <a:ext cx="12212140" cy="404608"/>
          </a:xfrm>
        </p:spPr>
        <p:txBody>
          <a:bodyPr/>
          <a:lstStyle/>
          <a:p>
            <a:r>
              <a:rPr lang="en-US" dirty="0"/>
              <a:t>Returning a Pointer To a Local Variable (Dangling Pointer)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7CC40-DA54-FE4B-985B-3C96E512051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79043" y="551953"/>
            <a:ext cx="11678443" cy="239032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There are many situations where </a:t>
            </a:r>
            <a:r>
              <a:rPr lang="en-US" dirty="0">
                <a:solidFill>
                  <a:srgbClr val="2C895B"/>
                </a:solidFill>
              </a:rPr>
              <a:t>a function will return a pointer</a:t>
            </a:r>
            <a:r>
              <a:rPr lang="en-US" dirty="0"/>
              <a:t>, but </a:t>
            </a:r>
            <a:r>
              <a:rPr lang="en-US" dirty="0">
                <a:solidFill>
                  <a:srgbClr val="2C895B"/>
                </a:solidFill>
              </a:rPr>
              <a:t>a function must never return a pointer to a memory location </a:t>
            </a:r>
            <a:r>
              <a:rPr lang="en-US" dirty="0"/>
              <a:t>that is </a:t>
            </a:r>
            <a:r>
              <a:rPr lang="en-US" dirty="0">
                <a:solidFill>
                  <a:srgbClr val="FF0000"/>
                </a:solidFill>
              </a:rPr>
              <a:t>no longer valid </a:t>
            </a:r>
            <a:r>
              <a:rPr lang="en-US" dirty="0">
                <a:solidFill>
                  <a:schemeClr val="tx2"/>
                </a:solidFill>
              </a:rPr>
              <a:t>such as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Address of a </a:t>
            </a:r>
            <a:r>
              <a:rPr lang="en-US" dirty="0">
                <a:solidFill>
                  <a:srgbClr val="2C895B"/>
                </a:solidFill>
              </a:rPr>
              <a:t>passed parameter copy </a:t>
            </a:r>
            <a:r>
              <a:rPr lang="en-US" dirty="0"/>
              <a:t>as the caller may or will deallocate it after the call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Address of a </a:t>
            </a:r>
            <a:r>
              <a:rPr lang="en-US" dirty="0">
                <a:solidFill>
                  <a:srgbClr val="2C895B"/>
                </a:solidFill>
              </a:rPr>
              <a:t>local variable (automatic) </a:t>
            </a:r>
            <a:r>
              <a:rPr lang="en-US" dirty="0"/>
              <a:t>that is invalid on function return </a:t>
            </a:r>
          </a:p>
          <a:p>
            <a:r>
              <a:rPr lang="en-US" dirty="0"/>
              <a:t>These errors are called a </a:t>
            </a:r>
            <a:r>
              <a:rPr lang="en-US" dirty="0">
                <a:solidFill>
                  <a:srgbClr val="FF0000"/>
                </a:solidFill>
              </a:rPr>
              <a:t>dangling pointer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94E327-3D17-FE48-8E2F-83C9A03C42B3}"/>
              </a:ext>
            </a:extLst>
          </p:cNvPr>
          <p:cNvGrpSpPr/>
          <p:nvPr/>
        </p:nvGrpSpPr>
        <p:grpSpPr>
          <a:xfrm>
            <a:off x="643505" y="3007114"/>
            <a:ext cx="7434956" cy="1235154"/>
            <a:chOff x="643505" y="3007114"/>
            <a:chExt cx="7434956" cy="123515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4E18258-93D3-A642-BD5F-958BD731C1A5}"/>
                </a:ext>
              </a:extLst>
            </p:cNvPr>
            <p:cNvGrpSpPr/>
            <p:nvPr/>
          </p:nvGrpSpPr>
          <p:grpSpPr>
            <a:xfrm>
              <a:off x="643505" y="3007114"/>
              <a:ext cx="7434956" cy="1235154"/>
              <a:chOff x="131075" y="607151"/>
              <a:chExt cx="7434956" cy="1235154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8BFE96DD-DDDC-714A-B522-D3EB881B5696}"/>
                  </a:ext>
                </a:extLst>
              </p:cNvPr>
              <p:cNvSpPr/>
              <p:nvPr/>
            </p:nvSpPr>
            <p:spPr bwMode="auto">
              <a:xfrm>
                <a:off x="3417025" y="607151"/>
                <a:ext cx="4149006" cy="1235154"/>
              </a:xfrm>
              <a:prstGeom prst="roundRect">
                <a:avLst>
                  <a:gd name="adj" fmla="val 5733"/>
                </a:avLst>
              </a:prstGeom>
              <a:solidFill>
                <a:schemeClr val="bg1">
                  <a:lumMod val="95000"/>
                </a:schemeClr>
              </a:solidFill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*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bad_idea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(int n) 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return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&amp;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n; </a:t>
                </a:r>
                <a:r>
                  <a:rPr lang="en-US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NEVER do this 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 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5FB7CB-191F-9A4F-92FB-E1C0FACBC5EB}"/>
                  </a:ext>
                </a:extLst>
              </p:cNvPr>
              <p:cNvSpPr txBox="1"/>
              <p:nvPr/>
            </p:nvSpPr>
            <p:spPr>
              <a:xfrm>
                <a:off x="131075" y="607151"/>
                <a:ext cx="2614464" cy="1200329"/>
              </a:xfrm>
              <a:prstGeom prst="rect">
                <a:avLst/>
              </a:prstGeom>
              <a:noFill/>
              <a:ln w="317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rgbClr val="0070C0"/>
                    </a:solidFill>
                  </a:rPr>
                  <a:t>n is a parameter with the scope of </a:t>
                </a:r>
                <a:r>
                  <a:rPr lang="en-US" dirty="0" err="1">
                    <a:solidFill>
                      <a:srgbClr val="0070C0"/>
                    </a:solidFill>
                  </a:rPr>
                  <a:t>bad_idea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algn="r"/>
                <a:r>
                  <a:rPr lang="en-US" dirty="0">
                    <a:solidFill>
                      <a:srgbClr val="0070C0"/>
                    </a:solidFill>
                  </a:rPr>
                  <a:t>it is no longer valid after the function returns </a:t>
                </a:r>
              </a:p>
            </p:txBody>
          </p:sp>
        </p:grp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E077CCF6-B606-E94E-BD21-2B2CA63C169F}"/>
                </a:ext>
              </a:extLst>
            </p:cNvPr>
            <p:cNvSpPr/>
            <p:nvPr/>
          </p:nvSpPr>
          <p:spPr>
            <a:xfrm>
              <a:off x="3299792" y="3419341"/>
              <a:ext cx="583096" cy="2053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9CCBD76-6ACC-694D-A3AF-9367A6E51133}"/>
              </a:ext>
            </a:extLst>
          </p:cNvPr>
          <p:cNvGrpSpPr/>
          <p:nvPr/>
        </p:nvGrpSpPr>
        <p:grpSpPr>
          <a:xfrm>
            <a:off x="639931" y="4617433"/>
            <a:ext cx="7438530" cy="2031325"/>
            <a:chOff x="639931" y="4617433"/>
            <a:chExt cx="7438530" cy="203132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1775BBA-F1AD-7743-927C-A20980F25898}"/>
                </a:ext>
              </a:extLst>
            </p:cNvPr>
            <p:cNvGrpSpPr/>
            <p:nvPr/>
          </p:nvGrpSpPr>
          <p:grpSpPr>
            <a:xfrm>
              <a:off x="639931" y="4617433"/>
              <a:ext cx="7438530" cy="2031325"/>
              <a:chOff x="6964360" y="1317246"/>
              <a:chExt cx="7438530" cy="203132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73AC7E-F9C5-524A-92E7-A03B13E6907F}"/>
                  </a:ext>
                </a:extLst>
              </p:cNvPr>
              <p:cNvSpPr txBox="1"/>
              <p:nvPr/>
            </p:nvSpPr>
            <p:spPr>
              <a:xfrm>
                <a:off x="6964360" y="1317246"/>
                <a:ext cx="2614464" cy="2031325"/>
              </a:xfrm>
              <a:prstGeom prst="rect">
                <a:avLst/>
              </a:prstGeom>
              <a:noFill/>
              <a:ln w="34925">
                <a:solidFill>
                  <a:srgbClr val="F3753F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440"/>
                    </a:solidFill>
                  </a:rPr>
                  <a:t>a is an automatic (local) with a scope and </a:t>
                </a:r>
                <a:r>
                  <a:rPr lang="en-US" b="1" u="sng" dirty="0">
                    <a:solidFill>
                      <a:srgbClr val="F37440"/>
                    </a:solidFill>
                  </a:rPr>
                  <a:t>lifetime</a:t>
                </a:r>
                <a:r>
                  <a:rPr lang="en-US" dirty="0">
                    <a:solidFill>
                      <a:srgbClr val="F37440"/>
                    </a:solidFill>
                  </a:rPr>
                  <a:t> within bad_idea2</a:t>
                </a:r>
              </a:p>
              <a:p>
                <a:r>
                  <a:rPr lang="en-US" dirty="0">
                    <a:solidFill>
                      <a:srgbClr val="F37440"/>
                    </a:solidFill>
                  </a:rPr>
                  <a:t>a is no longer a valid location after the function returns </a:t>
                </a:r>
                <a:endParaRPr lang="en-US" sz="2000" dirty="0"/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CBE40729-4456-024E-B65F-F3DCD9CF73DA}"/>
                  </a:ext>
                </a:extLst>
              </p:cNvPr>
              <p:cNvSpPr/>
              <p:nvPr/>
            </p:nvSpPr>
            <p:spPr bwMode="auto">
              <a:xfrm>
                <a:off x="10165494" y="1521209"/>
                <a:ext cx="4237396" cy="1520190"/>
              </a:xfrm>
              <a:prstGeom prst="roundRect">
                <a:avLst>
                  <a:gd name="adj" fmla="val 5733"/>
                </a:avLst>
              </a:prstGeom>
              <a:solidFill>
                <a:schemeClr val="bg1">
                  <a:lumMod val="95000"/>
                </a:schemeClr>
              </a:solidFill>
              <a:ln w="34925" cap="flat" cmpd="sng" algn="ctr">
                <a:solidFill>
                  <a:srgbClr val="F3753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*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bad_idea2(int n) 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{ 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int a = n * n;</a:t>
                </a:r>
                <a:b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return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&amp;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a; </a:t>
                </a:r>
                <a:r>
                  <a:rPr lang="en-US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NEVER do this 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 </a:t>
                </a:r>
              </a:p>
            </p:txBody>
          </p:sp>
        </p:grp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5A1B8CA7-9C0C-394C-BF74-5D91534A4D12}"/>
                </a:ext>
              </a:extLst>
            </p:cNvPr>
            <p:cNvSpPr/>
            <p:nvPr/>
          </p:nvSpPr>
          <p:spPr>
            <a:xfrm>
              <a:off x="3244553" y="5478816"/>
              <a:ext cx="583096" cy="205350"/>
            </a:xfrm>
            <a:prstGeom prst="rightArrow">
              <a:avLst/>
            </a:prstGeom>
            <a:solidFill>
              <a:srgbClr val="F37440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8FDFB53-A5ED-8D4A-BDF8-45D815D7CA68}"/>
              </a:ext>
            </a:extLst>
          </p:cNvPr>
          <p:cNvSpPr/>
          <p:nvPr/>
        </p:nvSpPr>
        <p:spPr bwMode="auto">
          <a:xfrm>
            <a:off x="8452110" y="3267214"/>
            <a:ext cx="3540887" cy="323040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34925" cap="flat" cmpd="sng" algn="ctr">
            <a:solidFill>
              <a:srgbClr val="2C895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is ok to do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is </a:t>
            </a:r>
            <a:r>
              <a:rPr lang="en-US" b="1" i="1" u="sng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dangling</a:t>
            </a:r>
          </a:p>
          <a:p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pointer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ok(int n)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n * n;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2D1BA2-FF01-8A4A-A746-A8BE62FC68D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5166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7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6710-AC2F-344A-9944-73242F33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91201"/>
          </a:xfrm>
        </p:spPr>
        <p:txBody>
          <a:bodyPr/>
          <a:lstStyle/>
          <a:p>
            <a:r>
              <a:rPr lang="en-US" dirty="0"/>
              <a:t>String Literals (Read-Only) in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46BAE-1940-4649-A4CE-AAA30C9321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6893" y="716776"/>
            <a:ext cx="11398213" cy="579235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When strings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</a:t>
            </a:r>
            <a:r>
              <a:rPr lang="en-US" sz="2200" dirty="0">
                <a:solidFill>
                  <a:srgbClr val="0070C0"/>
                </a:solidFill>
              </a:rPr>
              <a:t>quotations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200" i="1" dirty="0">
                <a:solidFill>
                  <a:schemeClr val="tx1">
                    <a:lumMod val="50000"/>
                  </a:schemeClr>
                </a:solidFill>
              </a:rPr>
              <a:t>e.g.,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"string") are </a:t>
            </a:r>
            <a:r>
              <a:rPr lang="en-US" sz="2200" b="1" dirty="0">
                <a:solidFill>
                  <a:srgbClr val="7030A0"/>
                </a:solidFill>
              </a:rPr>
              <a:t>part of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an </a:t>
            </a:r>
            <a:r>
              <a:rPr lang="en-US" sz="2200" b="1" dirty="0">
                <a:solidFill>
                  <a:schemeClr val="accent1"/>
                </a:solidFill>
              </a:rPr>
              <a:t>expression</a:t>
            </a:r>
            <a:r>
              <a:rPr lang="en-US" sz="2200" b="1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200" i="1" dirty="0">
                <a:solidFill>
                  <a:schemeClr val="tx1">
                    <a:lumMod val="50000"/>
                  </a:schemeClr>
                </a:solidFill>
              </a:rPr>
              <a:t>i.e., </a:t>
            </a:r>
            <a:r>
              <a:rPr lang="en-US" sz="2200" i="1" dirty="0">
                <a:solidFill>
                  <a:srgbClr val="FF0000"/>
                </a:solidFill>
              </a:rPr>
              <a:t>not </a:t>
            </a:r>
            <a:r>
              <a:rPr lang="en-US" sz="2200" dirty="0">
                <a:solidFill>
                  <a:srgbClr val="FF0000"/>
                </a:solidFill>
              </a:rPr>
              <a:t>part of an </a:t>
            </a:r>
            <a:r>
              <a:rPr lang="en-US" sz="2200" i="1" dirty="0">
                <a:solidFill>
                  <a:srgbClr val="FF0000"/>
                </a:solidFill>
              </a:rPr>
              <a:t>array initialization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) they are called </a:t>
            </a:r>
            <a:r>
              <a:rPr lang="en-US" sz="2200" b="1" i="1" dirty="0">
                <a:solidFill>
                  <a:schemeClr val="accent1"/>
                </a:solidFill>
              </a:rPr>
              <a:t>string literals</a:t>
            </a:r>
            <a:endParaRPr lang="en-US" sz="2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What is a </a:t>
            </a:r>
            <a:r>
              <a:rPr lang="en-US" sz="2200" b="1" i="1" dirty="0">
                <a:solidFill>
                  <a:schemeClr val="accent1"/>
                </a:solidFill>
              </a:rPr>
              <a:t>string literal:</a:t>
            </a:r>
            <a:endParaRPr lang="en-US" sz="2200" b="1" dirty="0"/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Is a </a:t>
            </a:r>
            <a:r>
              <a:rPr lang="en-US" sz="2200" dirty="0">
                <a:solidFill>
                  <a:srgbClr val="2C895B"/>
                </a:solidFill>
              </a:rPr>
              <a:t>null-terminated string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a </a:t>
            </a:r>
            <a:r>
              <a:rPr lang="en-US" sz="2200" b="1" u="sng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 array 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Located in the </a:t>
            </a:r>
            <a:r>
              <a:rPr lang="en-US" sz="2200" b="1" dirty="0">
                <a:solidFill>
                  <a:srgbClr val="FF0000"/>
                </a:solidFill>
              </a:rPr>
              <a:t>read-only data </a:t>
            </a:r>
            <a:r>
              <a:rPr lang="en-US" sz="2200" dirty="0">
                <a:solidFill>
                  <a:srgbClr val="FF0000"/>
                </a:solidFill>
              </a:rPr>
              <a:t>segment of memory</a:t>
            </a:r>
            <a:endParaRPr lang="en-US" sz="2200" dirty="0"/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Is </a:t>
            </a:r>
            <a:r>
              <a:rPr lang="en-US" sz="2200" dirty="0">
                <a:solidFill>
                  <a:srgbClr val="F37440"/>
                </a:solidFill>
              </a:rPr>
              <a:t>not assigned a variable name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by the compiler, so it is only accessible by the location in memory where it is stored</a:t>
            </a:r>
          </a:p>
          <a:p>
            <a:r>
              <a:rPr lang="en-US" sz="2200" b="1" dirty="0">
                <a:solidFill>
                  <a:schemeClr val="accent1"/>
                </a:solidFill>
              </a:rPr>
              <a:t>String literals </a:t>
            </a:r>
            <a:r>
              <a:rPr lang="en-US" sz="2200" dirty="0">
                <a:solidFill>
                  <a:schemeClr val="tx2"/>
                </a:solidFill>
              </a:rPr>
              <a:t>are a type of </a:t>
            </a:r>
            <a:r>
              <a:rPr lang="en-US" sz="2200" b="1" i="1" dirty="0">
                <a:solidFill>
                  <a:srgbClr val="2C895B"/>
                </a:solidFill>
              </a:rPr>
              <a:t>anonymous variable</a:t>
            </a:r>
          </a:p>
          <a:p>
            <a:pPr lvl="1"/>
            <a:r>
              <a:rPr lang="en-US" sz="2200" dirty="0"/>
              <a:t>M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emory containing </a:t>
            </a:r>
            <a:r>
              <a:rPr lang="en-US" sz="2200" dirty="0">
                <a:solidFill>
                  <a:srgbClr val="0070C0"/>
                </a:solidFill>
              </a:rPr>
              <a:t>data without a name bound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to them (only the address is known)</a:t>
            </a:r>
          </a:p>
          <a:p>
            <a:r>
              <a:rPr lang="en-US" sz="2200" dirty="0"/>
              <a:t>The </a:t>
            </a:r>
            <a:r>
              <a:rPr lang="en-US" sz="2200" i="1" dirty="0">
                <a:solidFill>
                  <a:schemeClr val="accent1"/>
                </a:solidFill>
              </a:rPr>
              <a:t>string literal </a:t>
            </a:r>
            <a:r>
              <a:rPr lang="en-US" sz="2200" dirty="0">
                <a:solidFill>
                  <a:srgbClr val="F37440"/>
                </a:solidFill>
              </a:rPr>
              <a:t>in the </a:t>
            </a:r>
            <a:r>
              <a:rPr lang="en-US" sz="2200" dirty="0" err="1">
                <a:solidFill>
                  <a:srgbClr val="F37440"/>
                </a:solidFill>
              </a:rPr>
              <a:t>printf</a:t>
            </a:r>
            <a:r>
              <a:rPr lang="en-US" sz="2200" dirty="0">
                <a:solidFill>
                  <a:srgbClr val="F37440"/>
                </a:solidFill>
              </a:rPr>
              <a:t>()'s,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are replaced with the </a:t>
            </a:r>
            <a:r>
              <a:rPr lang="en-US" sz="2200" dirty="0">
                <a:solidFill>
                  <a:srgbClr val="0070C0"/>
                </a:solidFill>
              </a:rPr>
              <a:t>starting address of the corresponding array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(first or [0] element) when the code is compiled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F097E-DDBD-4E49-9BA3-B03B80FB06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5ADA68C-429F-8D4A-9EC1-7E491DDBE902}"/>
              </a:ext>
            </a:extLst>
          </p:cNvPr>
          <p:cNvSpPr/>
          <p:nvPr/>
        </p:nvSpPr>
        <p:spPr bwMode="auto">
          <a:xfrm>
            <a:off x="659710" y="1696622"/>
            <a:ext cx="6991266" cy="805953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literal\n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literal %s\n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 literal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</a:p>
        </p:txBody>
      </p:sp>
    </p:spTree>
    <p:extLst>
      <p:ext uri="{BB962C8B-B14F-4D97-AF65-F5344CB8AC3E}">
        <p14:creationId xmlns:p14="http://schemas.microsoft.com/office/powerpoint/2010/main" val="218640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8AB38BD-EF36-D043-A91C-3CFABFD693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0831" y="712270"/>
            <a:ext cx="11799737" cy="592431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accent3"/>
                </a:solidFill>
                <a:cs typeface="Courier New" panose="02070309020205020404" pitchFamily="49" charset="0"/>
              </a:rPr>
              <a:t>mess1</a:t>
            </a:r>
            <a:r>
              <a:rPr lang="en-US" sz="2200" dirty="0"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is a </a:t>
            </a:r>
            <a:r>
              <a:rPr lang="en-US" sz="2200" b="1" dirty="0">
                <a:solidFill>
                  <a:srgbClr val="FF0000"/>
                </a:solidFill>
                <a:cs typeface="Courier New" panose="02070309020205020404" pitchFamily="49" charset="0"/>
              </a:rPr>
              <a:t>mutable</a:t>
            </a:r>
            <a:r>
              <a:rPr lang="en-US" sz="2200" dirty="0">
                <a:solidFill>
                  <a:srgbClr val="FF0000"/>
                </a:solidFill>
                <a:cs typeface="Courier New" panose="02070309020205020404" pitchFamily="49" charset="0"/>
              </a:rPr>
              <a:t> array (type is char [ ])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with enough space to hold the string + ’\0</a:t>
            </a:r>
            <a:r>
              <a:rPr lang="en-US" sz="2200" dirty="0">
                <a:solidFill>
                  <a:schemeClr val="tx2"/>
                </a:solidFill>
              </a:rPr>
              <a:t>’  </a:t>
            </a:r>
          </a:p>
          <a:p>
            <a:pPr marL="354012" lvl="1" indent="0">
              <a:buNone/>
            </a:pPr>
            <a:endParaRPr lang="en-US" sz="3600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accent5"/>
              </a:solidFill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chemeClr val="accent5"/>
                </a:solidFill>
                <a:cs typeface="Courier New" panose="02070309020205020404" pitchFamily="49" charset="0"/>
              </a:rPr>
              <a:t>mess2 </a:t>
            </a:r>
            <a:r>
              <a:rPr lang="en-US" sz="2200" dirty="0">
                <a:solidFill>
                  <a:schemeClr val="accent6"/>
                </a:solidFill>
                <a:cs typeface="Courier New" panose="02070309020205020404" pitchFamily="49" charset="0"/>
              </a:rPr>
              <a:t>is a </a:t>
            </a:r>
            <a:r>
              <a:rPr lang="en-US" sz="2200" b="1" dirty="0">
                <a:solidFill>
                  <a:schemeClr val="accent5"/>
                </a:solidFill>
                <a:cs typeface="Courier New" panose="02070309020205020404" pitchFamily="49" charset="0"/>
              </a:rPr>
              <a:t>pointer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 to an </a:t>
            </a:r>
            <a:r>
              <a:rPr lang="en-US" sz="2200" b="1" dirty="0">
                <a:solidFill>
                  <a:srgbClr val="FF0000"/>
                </a:solidFill>
                <a:cs typeface="Courier New" panose="02070309020205020404" pitchFamily="49" charset="0"/>
              </a:rPr>
              <a:t>immutable</a:t>
            </a:r>
            <a:r>
              <a:rPr lang="en-US" sz="2200" dirty="0">
                <a:solidFill>
                  <a:srgbClr val="FF0000"/>
                </a:solidFill>
                <a:cs typeface="Courier New" panose="02070309020205020404" pitchFamily="49" charset="0"/>
              </a:rPr>
              <a:t> array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with space to hold the string + ’\0</a:t>
            </a:r>
            <a:r>
              <a:rPr lang="en-US" sz="2200" dirty="0">
                <a:solidFill>
                  <a:schemeClr val="tx2"/>
                </a:solidFill>
              </a:rPr>
              <a:t>’ 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37440"/>
              </a:solidFill>
            </a:endParaRPr>
          </a:p>
          <a:p>
            <a:endParaRPr lang="en-US" sz="2200" dirty="0">
              <a:solidFill>
                <a:srgbClr val="F37440"/>
              </a:solidFill>
            </a:endParaRPr>
          </a:p>
          <a:p>
            <a:r>
              <a:rPr lang="en-US" sz="2200" dirty="0">
                <a:solidFill>
                  <a:srgbClr val="F37440"/>
                </a:solidFill>
              </a:rPr>
              <a:t>mess3</a:t>
            </a:r>
            <a:r>
              <a:rPr lang="en-US" sz="2200" dirty="0">
                <a:solidFill>
                  <a:schemeClr val="accent6"/>
                </a:solidFill>
              </a:rPr>
              <a:t> is a </a:t>
            </a:r>
            <a:r>
              <a:rPr lang="en-US" sz="2200" dirty="0">
                <a:solidFill>
                  <a:schemeClr val="accent1"/>
                </a:solidFill>
              </a:rPr>
              <a:t>pointer</a:t>
            </a:r>
            <a:r>
              <a:rPr lang="en-US" sz="2200" dirty="0">
                <a:solidFill>
                  <a:schemeClr val="accent6"/>
                </a:solidFill>
              </a:rPr>
              <a:t> to a mutable array</a:t>
            </a:r>
          </a:p>
          <a:p>
            <a:endParaRPr lang="en-US" sz="2200" dirty="0">
              <a:solidFill>
                <a:schemeClr val="accent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8B85B-41EE-0349-A6C3-4561795A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76" y="56991"/>
            <a:ext cx="10515600" cy="499503"/>
          </a:xfrm>
        </p:spPr>
        <p:txBody>
          <a:bodyPr/>
          <a:lstStyle/>
          <a:p>
            <a:r>
              <a:rPr lang="en-US" dirty="0"/>
              <a:t>String Literals, Mutable and Immutable arrays - 1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1EAD05C7-123F-2C4C-8D03-E28FCF50CF87}"/>
              </a:ext>
            </a:extLst>
          </p:cNvPr>
          <p:cNvSpPr/>
          <p:nvPr/>
        </p:nvSpPr>
        <p:spPr bwMode="auto">
          <a:xfrm>
            <a:off x="1531416" y="1109948"/>
            <a:ext cx="8278628" cy="79305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"Hello World";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*(mess1 + 5) = '\0';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shortens string to "Hello"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FA1C494-55D8-EF4B-94CF-B1690E993B27}"/>
              </a:ext>
            </a:extLst>
          </p:cNvPr>
          <p:cNvSpPr/>
          <p:nvPr/>
        </p:nvSpPr>
        <p:spPr bwMode="auto">
          <a:xfrm>
            <a:off x="769189" y="2843661"/>
            <a:ext cx="10951097" cy="118607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"Hello World";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World" read only string literal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mess2 is a pointer NOT an array!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*(mess2 + 1)  = '\0';		// Not OK (bus error)</a:t>
            </a:r>
            <a:endParaRPr lang="en-US" sz="20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EB096-28AF-824C-A778-2DB3A980CBD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37BA742-70CF-096C-7809-B6ED489AF2C6}"/>
              </a:ext>
            </a:extLst>
          </p:cNvPr>
          <p:cNvSpPr/>
          <p:nvPr/>
        </p:nvSpPr>
        <p:spPr bwMode="auto">
          <a:xfrm>
            <a:off x="201432" y="5078423"/>
            <a:ext cx="8634455" cy="70467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{"Hello World"};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mutable string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*(mess3 + 1)  = '\0';		   // ok</a:t>
            </a:r>
            <a:endParaRPr lang="en-US" sz="20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24179E-05DD-67B0-E1FB-57ABA5B0C0A8}"/>
              </a:ext>
            </a:extLst>
          </p:cNvPr>
          <p:cNvSpPr txBox="1"/>
          <p:nvPr/>
        </p:nvSpPr>
        <p:spPr>
          <a:xfrm>
            <a:off x="5225250" y="1965450"/>
            <a:ext cx="18309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World\0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0B64C0-DE31-32DE-B839-CDDDDACED3F9}"/>
              </a:ext>
            </a:extLst>
          </p:cNvPr>
          <p:cNvSpPr txBox="1"/>
          <p:nvPr/>
        </p:nvSpPr>
        <p:spPr>
          <a:xfrm>
            <a:off x="4168550" y="197068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mess1[ 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C52B30-7124-1606-2CCA-D475EA4859CB}"/>
              </a:ext>
            </a:extLst>
          </p:cNvPr>
          <p:cNvGrpSpPr/>
          <p:nvPr/>
        </p:nvGrpSpPr>
        <p:grpSpPr>
          <a:xfrm>
            <a:off x="2525907" y="4051976"/>
            <a:ext cx="7229635" cy="400834"/>
            <a:chOff x="2915631" y="3678933"/>
            <a:chExt cx="7229635" cy="40083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F7BC3A-D651-E444-6A34-875CE456B82A}"/>
                </a:ext>
              </a:extLst>
            </p:cNvPr>
            <p:cNvSpPr txBox="1"/>
            <p:nvPr/>
          </p:nvSpPr>
          <p:spPr>
            <a:xfrm>
              <a:off x="4920343" y="3699158"/>
              <a:ext cx="18309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 World\0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41E262-7682-DC0A-9995-55B39090F744}"/>
                </a:ext>
              </a:extLst>
            </p:cNvPr>
            <p:cNvSpPr txBox="1"/>
            <p:nvPr/>
          </p:nvSpPr>
          <p:spPr>
            <a:xfrm>
              <a:off x="2915631" y="3695131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mess2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778D89-7B28-1DF6-5609-D9CF3100DE4C}"/>
                </a:ext>
              </a:extLst>
            </p:cNvPr>
            <p:cNvSpPr txBox="1"/>
            <p:nvPr/>
          </p:nvSpPr>
          <p:spPr>
            <a:xfrm>
              <a:off x="3759155" y="3710435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55A4403-88AC-0EAC-E5CD-E31DA862EB05}"/>
                </a:ext>
              </a:extLst>
            </p:cNvPr>
            <p:cNvCxnSpPr>
              <a:cxnSpLocks/>
            </p:cNvCxnSpPr>
            <p:nvPr/>
          </p:nvCxnSpPr>
          <p:spPr>
            <a:xfrm>
              <a:off x="4166883" y="3912888"/>
              <a:ext cx="753460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B94A4E3-2CAE-229A-E106-C96C5C02857F}"/>
                </a:ext>
              </a:extLst>
            </p:cNvPr>
            <p:cNvGrpSpPr/>
            <p:nvPr/>
          </p:nvGrpSpPr>
          <p:grpSpPr>
            <a:xfrm>
              <a:off x="6751293" y="3678933"/>
              <a:ext cx="3393973" cy="369332"/>
              <a:chOff x="3253751" y="3637123"/>
              <a:chExt cx="3393973" cy="36933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8BD70B-94C1-E991-44EA-496D1B2F066A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2587480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read only string literal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359ABB3-D636-D73E-9691-AF33BB8431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D7A5848-0501-2F98-868D-A18A4EFE47AA}"/>
              </a:ext>
            </a:extLst>
          </p:cNvPr>
          <p:cNvGrpSpPr/>
          <p:nvPr/>
        </p:nvGrpSpPr>
        <p:grpSpPr>
          <a:xfrm>
            <a:off x="8835887" y="5003371"/>
            <a:ext cx="3154682" cy="707886"/>
            <a:chOff x="4060867" y="3639076"/>
            <a:chExt cx="3154682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198246-874F-D2CC-623E-5517221F32C4}"/>
                </a:ext>
              </a:extLst>
            </p:cNvPr>
            <p:cNvSpPr txBox="1"/>
            <p:nvPr/>
          </p:nvSpPr>
          <p:spPr>
            <a:xfrm>
              <a:off x="4353483" y="3639076"/>
              <a:ext cx="2862066" cy="70788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using the cast </a:t>
              </a:r>
              <a:r>
                <a:rPr lang="en-US" sz="2000" dirty="0">
                  <a:solidFill>
                    <a:srgbClr val="7030A0"/>
                  </a:solidFill>
                </a:rPr>
                <a:t>(char [ ]) </a:t>
              </a:r>
              <a:r>
                <a:rPr lang="en-US" sz="2000" dirty="0">
                  <a:solidFill>
                    <a:srgbClr val="FF0000"/>
                  </a:solidFill>
                </a:rPr>
                <a:t>makes it mutable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9334E39-CC77-D488-DFAD-D7F565D5EC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0867" y="3962242"/>
              <a:ext cx="448157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42E1A4B-8865-058E-E77F-463D5D254D6D}"/>
              </a:ext>
            </a:extLst>
          </p:cNvPr>
          <p:cNvGrpSpPr/>
          <p:nvPr/>
        </p:nvGrpSpPr>
        <p:grpSpPr>
          <a:xfrm>
            <a:off x="2915631" y="6148288"/>
            <a:ext cx="6532996" cy="398984"/>
            <a:chOff x="2915631" y="5706586"/>
            <a:chExt cx="6532996" cy="39898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17CC82-4C3C-D543-0E67-4C4BEDFA953D}"/>
                </a:ext>
              </a:extLst>
            </p:cNvPr>
            <p:cNvSpPr txBox="1"/>
            <p:nvPr/>
          </p:nvSpPr>
          <p:spPr>
            <a:xfrm>
              <a:off x="4920343" y="5724961"/>
              <a:ext cx="18309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 World\0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BB8111-0C72-5AF4-2330-82AD3E7D09D8}"/>
                </a:ext>
              </a:extLst>
            </p:cNvPr>
            <p:cNvSpPr txBox="1"/>
            <p:nvPr/>
          </p:nvSpPr>
          <p:spPr>
            <a:xfrm>
              <a:off x="2915631" y="5720934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mess3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5737F2-085C-EE95-7614-C09C83BF0DDA}"/>
                </a:ext>
              </a:extLst>
            </p:cNvPr>
            <p:cNvSpPr txBox="1"/>
            <p:nvPr/>
          </p:nvSpPr>
          <p:spPr>
            <a:xfrm>
              <a:off x="3759155" y="5736238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242D87C-387A-6706-61DC-4B81B2FF318A}"/>
                </a:ext>
              </a:extLst>
            </p:cNvPr>
            <p:cNvCxnSpPr>
              <a:cxnSpLocks/>
            </p:cNvCxnSpPr>
            <p:nvPr/>
          </p:nvCxnSpPr>
          <p:spPr>
            <a:xfrm>
              <a:off x="4166883" y="5938691"/>
              <a:ext cx="753460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C058454-18C9-F263-FCC5-AAB8A98656D0}"/>
                </a:ext>
              </a:extLst>
            </p:cNvPr>
            <p:cNvGrpSpPr/>
            <p:nvPr/>
          </p:nvGrpSpPr>
          <p:grpSpPr>
            <a:xfrm>
              <a:off x="6751293" y="5706586"/>
              <a:ext cx="2697334" cy="369332"/>
              <a:chOff x="3253751" y="3637123"/>
              <a:chExt cx="2697334" cy="36933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79A27D9-3C87-0F69-AC6E-097A0A82D71E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1890841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mutable string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089A163-1C46-C8C3-FDFE-560E85C59D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8545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animBg="1"/>
      <p:bldP spid="50" grpId="0" animBg="1"/>
      <p:bldP spid="9" grpId="0" animBg="1"/>
      <p:bldP spid="7" grpId="0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52230</TotalTime>
  <Words>6878</Words>
  <Application>Microsoft Macintosh PowerPoint</Application>
  <PresentationFormat>Widescreen</PresentationFormat>
  <Paragraphs>1330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Arial Regular</vt:lpstr>
      <vt:lpstr>Calibri</vt:lpstr>
      <vt:lpstr>CMU Bright</vt:lpstr>
      <vt:lpstr>Consolas</vt:lpstr>
      <vt:lpstr>Courier New</vt:lpstr>
      <vt:lpstr>Menlo</vt:lpstr>
      <vt:lpstr>Wingdings</vt:lpstr>
      <vt:lpstr>Theme1</vt:lpstr>
      <vt:lpstr>PowerPoint Presentation</vt:lpstr>
      <vt:lpstr>PowerPoint Presentation</vt:lpstr>
      <vt:lpstr>Example of a hard-to-understand pointer statement</vt:lpstr>
      <vt:lpstr>Arrays As Parameters: What is the size of the array?</vt:lpstr>
      <vt:lpstr>The NULL Constant and Pointers</vt:lpstr>
      <vt:lpstr>Pointer returns from a function call (NULL Examples)</vt:lpstr>
      <vt:lpstr>Returning a Pointer To a Local Variable (Dangling Pointer) </vt:lpstr>
      <vt:lpstr>String Literals (Read-Only) in Expressions</vt:lpstr>
      <vt:lpstr>String Literals, Mutable and Immutable arrays - 1</vt:lpstr>
      <vt:lpstr>2D Array of Char (where elements may contain strings)</vt:lpstr>
      <vt:lpstr>Array of Pointers to Strings (This is NOT a 2D array)</vt:lpstr>
      <vt:lpstr>main() Command line arguments: argc, argv</vt:lpstr>
      <vt:lpstr>Printing argv char at a time</vt:lpstr>
      <vt:lpstr>Defining an Array of Pointer to Strings</vt:lpstr>
      <vt:lpstr>Defining an Array of Pointers to Mutable Strings</vt:lpstr>
      <vt:lpstr>Pointers to Functions (Function Pointers)</vt:lpstr>
      <vt:lpstr>Pointers to Function Example</vt:lpstr>
      <vt:lpstr>string buffer overflow: common security flaw</vt:lpstr>
      <vt:lpstr>strcpy() buffer overflow: over-write of an adjacent variable</vt:lpstr>
      <vt:lpstr>Process Memory Under Linux</vt:lpstr>
      <vt:lpstr>The Heap Memory Segment</vt:lpstr>
      <vt:lpstr>Heap Dynamic Memory Allocation Library Functions</vt:lpstr>
      <vt:lpstr>Use of Malloc</vt:lpstr>
      <vt:lpstr>Using and Freeing Heap Memory </vt:lpstr>
      <vt:lpstr>Heap Memory "Leaks"</vt:lpstr>
      <vt:lpstr>Valgrind – Finding Buffer Overflows and Memory leaks</vt:lpstr>
      <vt:lpstr>More Dangling Pointers: Reusing "freed" memory</vt:lpstr>
      <vt:lpstr>strdup(): Allocate Space and Copy a String</vt:lpstr>
      <vt:lpstr>Calloc()</vt:lpstr>
      <vt:lpstr>Introduction to Structs – An Aggregate Data Type</vt:lpstr>
      <vt:lpstr>Struct Variable Definitions</vt:lpstr>
      <vt:lpstr>Accessing members of a struct</vt:lpstr>
      <vt:lpstr>Accessing members of a struct with pointers</vt:lpstr>
      <vt:lpstr>Accessing members of a struct</vt:lpstr>
      <vt:lpstr>Accessing members of a struct</vt:lpstr>
      <vt:lpstr>Typedef usage with Struct – Another Style Conflict</vt:lpstr>
      <vt:lpstr>Copying Structs</vt:lpstr>
      <vt:lpstr>Struct: Copy and Member Pointers</vt:lpstr>
      <vt:lpstr>Memory Allocation Structs with Pointer Members</vt:lpstr>
      <vt:lpstr>Struct: Copy and Member Pointers --- "Deep Copy"</vt:lpstr>
      <vt:lpstr>Nested Structs</vt:lpstr>
      <vt:lpstr>Comparing Two Structs</vt:lpstr>
      <vt:lpstr>Struct: Arrays and Dynamic Allocation</vt:lpstr>
      <vt:lpstr>Struct As A Parameter to Functions</vt:lpstr>
      <vt:lpstr>Struct as a Parameter to Functions – Be Careful it is not like arrays</vt:lpstr>
      <vt:lpstr>Struct as an Output Parameter: Deep Copy Example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2528</cp:revision>
  <cp:lastPrinted>2024-04-23T17:36:20Z</cp:lastPrinted>
  <dcterms:created xsi:type="dcterms:W3CDTF">2018-10-05T16:35:28Z</dcterms:created>
  <dcterms:modified xsi:type="dcterms:W3CDTF">2024-04-25T00:04:04Z</dcterms:modified>
  <cp:category/>
</cp:coreProperties>
</file>