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25"/>
  </p:notesMasterIdLst>
  <p:handoutMasterIdLst>
    <p:handoutMasterId r:id="rId26"/>
  </p:handoutMasterIdLst>
  <p:sldIdLst>
    <p:sldId id="1778" r:id="rId2"/>
    <p:sldId id="1675" r:id="rId3"/>
    <p:sldId id="2826" r:id="rId4"/>
    <p:sldId id="2797" r:id="rId5"/>
    <p:sldId id="3017" r:id="rId6"/>
    <p:sldId id="2972" r:id="rId7"/>
    <p:sldId id="2534" r:id="rId8"/>
    <p:sldId id="2832" r:id="rId9"/>
    <p:sldId id="2827" r:id="rId10"/>
    <p:sldId id="2973" r:id="rId11"/>
    <p:sldId id="2974" r:id="rId12"/>
    <p:sldId id="2971" r:id="rId13"/>
    <p:sldId id="2829" r:id="rId14"/>
    <p:sldId id="2985" r:id="rId15"/>
    <p:sldId id="2977" r:id="rId16"/>
    <p:sldId id="2828" r:id="rId17"/>
    <p:sldId id="2697" r:id="rId18"/>
    <p:sldId id="2986" r:id="rId19"/>
    <p:sldId id="2978" r:id="rId20"/>
    <p:sldId id="2980" r:id="rId21"/>
    <p:sldId id="2982" r:id="rId22"/>
    <p:sldId id="2979" r:id="rId23"/>
    <p:sldId id="284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7532"/>
  </p:normalViewPr>
  <p:slideViewPr>
    <p:cSldViewPr snapToGrid="0" snapToObjects="1">
      <p:cViewPr varScale="1">
        <p:scale>
          <a:sx n="125" d="100"/>
          <a:sy n="125" d="100"/>
        </p:scale>
        <p:origin x="1240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4/3/24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B2EF9-BDFC-542F-71DA-EFDE4A84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A06C6-9DD6-C8CC-1FCF-DF519CF3A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854C7-B17C-FDBD-0649-18C250C3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0121-432C-3606-31CB-2AE91091C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2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2.11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4958080" y="1471022"/>
            <a:ext cx="1998705" cy="105881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1</a:t>
            </a:r>
          </a:p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April 2, 2024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990910"/>
            <a:ext cx="11341354" cy="53504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Most important: </a:t>
            </a:r>
            <a:r>
              <a:rPr lang="en-US" sz="2200" dirty="0">
                <a:solidFill>
                  <a:srgbClr val="FF0000"/>
                </a:solidFill>
              </a:rPr>
              <a:t>Keep up, </a:t>
            </a:r>
            <a:r>
              <a:rPr lang="en-US" sz="2200" b="1" dirty="0">
                <a:solidFill>
                  <a:srgbClr val="FF0000"/>
                </a:solidFill>
              </a:rPr>
              <a:t>do not procrastinate as it is hard to catch up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class material starts easy and gets much harder over the quarter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you can do later programming assignments in less than 5 days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to learn the material by binge watching podcasts, this never ends well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Please be careful when using </a:t>
            </a:r>
            <a:r>
              <a:rPr lang="en-US" sz="2200" b="1" dirty="0">
                <a:solidFill>
                  <a:srgbClr val="FF0000"/>
                </a:solidFill>
              </a:rPr>
              <a:t>web resources </a:t>
            </a:r>
            <a:r>
              <a:rPr lang="en-US" sz="2200" dirty="0"/>
              <a:t>for this class</a:t>
            </a:r>
          </a:p>
          <a:p>
            <a:pPr lvl="1"/>
            <a:r>
              <a:rPr lang="en-US" sz="2200" dirty="0"/>
              <a:t> a lot of the material you will find is either not correct or does not apply to our programming environment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this is especially true with assembly language programming topics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2C895B"/>
                </a:solidFill>
              </a:rPr>
              <a:t>Are you struggling?</a:t>
            </a:r>
          </a:p>
          <a:p>
            <a:pPr lvl="1"/>
            <a:r>
              <a:rPr lang="en-US" sz="2200" b="1" u="sng" dirty="0">
                <a:solidFill>
                  <a:srgbClr val="2C895B"/>
                </a:solidFill>
              </a:rPr>
              <a:t>Do not wait</a:t>
            </a:r>
            <a:r>
              <a:rPr lang="en-US" sz="2200" dirty="0">
                <a:solidFill>
                  <a:srgbClr val="2C895B"/>
                </a:solidFill>
              </a:rPr>
              <a:t>, </a:t>
            </a:r>
            <a:r>
              <a:rPr lang="en-US" sz="2200" b="1" dirty="0">
                <a:solidFill>
                  <a:schemeClr val="accent1"/>
                </a:solidFill>
              </a:rPr>
              <a:t>ask for help as soon as possible </a:t>
            </a:r>
            <a:r>
              <a:rPr lang="en-US" sz="2200" dirty="0">
                <a:solidFill>
                  <a:srgbClr val="2C895B"/>
                </a:solidFill>
              </a:rPr>
              <a:t>– do not fall behind</a:t>
            </a:r>
            <a:endParaRPr lang="en-US" sz="2200" u="sng" dirty="0">
              <a:solidFill>
                <a:srgbClr val="2C895B"/>
              </a:solidFill>
            </a:endParaRPr>
          </a:p>
          <a:p>
            <a:pPr lvl="1"/>
            <a:r>
              <a:rPr lang="en-US" sz="2200" b="1" u="sng" dirty="0">
                <a:solidFill>
                  <a:srgbClr val="FF0000"/>
                </a:solidFill>
              </a:rPr>
              <a:t>Best advice: Come to my office hours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(or schedule a zoom meeting)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Give me a chance to help you</a:t>
            </a:r>
            <a:endParaRPr lang="en-US" sz="2200" dirty="0">
              <a:solidFill>
                <a:schemeClr val="accent3"/>
              </a:solidFill>
            </a:endParaRPr>
          </a:p>
          <a:p>
            <a:pPr lvl="2"/>
            <a:r>
              <a:rPr lang="en-US" sz="2200" dirty="0">
                <a:solidFill>
                  <a:schemeClr val="accent1"/>
                </a:solidFill>
              </a:rPr>
              <a:t>I will spend as much time as necessary to help you understand the material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51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36942-385E-3F46-E33A-186C0CE9C4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78684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Since the middle of the 20</a:t>
            </a:r>
            <a:r>
              <a:rPr lang="en-US" sz="2000" baseline="30000" dirty="0"/>
              <a:t>th</a:t>
            </a:r>
            <a:r>
              <a:rPr lang="en-US" sz="2000" dirty="0"/>
              <a:t> century, many </a:t>
            </a:r>
            <a:r>
              <a:rPr lang="en-US" sz="2000" dirty="0">
                <a:solidFill>
                  <a:srgbClr val="2C895B"/>
                </a:solidFill>
              </a:rPr>
              <a:t>architectural approaches </a:t>
            </a:r>
            <a:r>
              <a:rPr lang="en-US" sz="2000" dirty="0"/>
              <a:t>to the </a:t>
            </a:r>
            <a:r>
              <a:rPr lang="en-US" sz="2000" b="1" dirty="0"/>
              <a:t>general-purpose computer</a:t>
            </a:r>
            <a:r>
              <a:rPr lang="en-US" sz="2000" dirty="0"/>
              <a:t> have been tried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architecture</a:t>
            </a:r>
            <a:r>
              <a:rPr lang="en-US" sz="2000" dirty="0"/>
              <a:t> which </a:t>
            </a:r>
            <a:r>
              <a:rPr lang="en-US" sz="2000" b="1" dirty="0"/>
              <a:t>nearly all modern computers </a:t>
            </a:r>
            <a:r>
              <a:rPr lang="en-US" sz="2000" dirty="0"/>
              <a:t>are based was proposed by John Von Neuman in the late 1940's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major components </a:t>
            </a:r>
            <a:r>
              <a:rPr lang="en-US" sz="2000" dirty="0"/>
              <a:t>are: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Central Processing Unit (CPU): </a:t>
            </a:r>
            <a:r>
              <a:rPr lang="en-US" sz="2000" dirty="0"/>
              <a:t>a device which </a:t>
            </a:r>
            <a:r>
              <a:rPr lang="en-US" sz="2000" dirty="0">
                <a:solidFill>
                  <a:srgbClr val="2C895B"/>
                </a:solidFill>
              </a:rPr>
              <a:t>fetches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2C895B"/>
                </a:solidFill>
              </a:rPr>
              <a:t>interprets (decodes)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2C895B"/>
                </a:solidFill>
              </a:rPr>
              <a:t>executes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2C895B"/>
                </a:solidFill>
              </a:rPr>
              <a:t>specified set of operations </a:t>
            </a:r>
            <a:r>
              <a:rPr lang="en-US" sz="2000" dirty="0"/>
              <a:t>called </a:t>
            </a:r>
            <a:r>
              <a:rPr lang="en-US" sz="2000" dirty="0">
                <a:solidFill>
                  <a:schemeClr val="accent1"/>
                </a:solidFill>
              </a:rPr>
              <a:t>instructions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Memory: Storage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2C895B"/>
                </a:solidFill>
              </a:rPr>
              <a:t>N words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3753F"/>
                </a:solidFill>
              </a:rPr>
              <a:t>W bits</a:t>
            </a:r>
            <a:r>
              <a:rPr lang="en-US" sz="2000" dirty="0"/>
              <a:t>, where </a:t>
            </a:r>
            <a:r>
              <a:rPr lang="en-US" sz="2000" dirty="0">
                <a:solidFill>
                  <a:srgbClr val="F3753F"/>
                </a:solidFill>
              </a:rPr>
              <a:t>W</a:t>
            </a:r>
            <a:r>
              <a:rPr lang="en-US" sz="2000" dirty="0"/>
              <a:t> is a fixed architectural parameter, and </a:t>
            </a:r>
            <a:r>
              <a:rPr lang="en-US" sz="2000" dirty="0">
                <a:solidFill>
                  <a:srgbClr val="2C895B"/>
                </a:solidFill>
              </a:rPr>
              <a:t>N</a:t>
            </a:r>
            <a:r>
              <a:rPr lang="en-US" sz="2000" dirty="0"/>
              <a:t> can can be expanded to meet </a:t>
            </a:r>
            <a:r>
              <a:rPr lang="en-US" sz="2000" b="1" dirty="0">
                <a:solidFill>
                  <a:schemeClr val="accent1"/>
                </a:solidFill>
              </a:rPr>
              <a:t>workload</a:t>
            </a:r>
            <a:r>
              <a:rPr lang="en-US" sz="2000" dirty="0"/>
              <a:t> (the programs running on the CPU) and </a:t>
            </a:r>
            <a:r>
              <a:rPr lang="en-US" sz="2000" b="1" dirty="0">
                <a:solidFill>
                  <a:schemeClr val="accent1"/>
                </a:solidFill>
              </a:rPr>
              <a:t>cost requirements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I/O: </a:t>
            </a:r>
            <a:r>
              <a:rPr lang="en-US" sz="2000" dirty="0">
                <a:solidFill>
                  <a:srgbClr val="2C895B"/>
                </a:solidFill>
              </a:rPr>
              <a:t>Devices for communication with the outside world </a:t>
            </a:r>
            <a:r>
              <a:rPr lang="en-US" sz="2000" dirty="0"/>
              <a:t>(including external  persistent storage)</a:t>
            </a:r>
          </a:p>
          <a:p>
            <a:pPr lvl="1"/>
            <a:r>
              <a:rPr lang="en-US" sz="1800" dirty="0"/>
              <a:t>External connections (from CPU to memory and I/O) typically use industry </a:t>
            </a:r>
            <a:r>
              <a:rPr lang="en-US" sz="1800" b="1" dirty="0">
                <a:solidFill>
                  <a:schemeClr val="accent1"/>
                </a:solidFill>
              </a:rPr>
              <a:t>"standards"  </a:t>
            </a:r>
          </a:p>
          <a:p>
            <a:pPr lvl="1"/>
            <a:r>
              <a:rPr lang="en-US" sz="1800" b="1" dirty="0"/>
              <a:t>Standards</a:t>
            </a:r>
            <a:r>
              <a:rPr lang="en-US" sz="1800" dirty="0"/>
              <a:t> enable technologies from </a:t>
            </a:r>
            <a:r>
              <a:rPr lang="en-US" sz="1800" b="1" dirty="0"/>
              <a:t>different companies to interoperate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76F41-51F1-8F8B-CFEA-D77A744E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</p:spPr>
        <p:txBody>
          <a:bodyPr/>
          <a:lstStyle/>
          <a:p>
            <a:r>
              <a:rPr lang="en-US" dirty="0"/>
              <a:t>A General-Purpose Computer – </a:t>
            </a:r>
            <a:r>
              <a:rPr lang="en-US" dirty="0">
                <a:solidFill>
                  <a:srgbClr val="2C895B"/>
                </a:solidFill>
              </a:rPr>
              <a:t>Von Neuman Architecture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D060BF-6225-1C11-24CE-B1016989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B338F-314C-942E-8141-A1B4B72A42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718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4DAF7-80CA-25A6-4B27-0D796519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</p:spPr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A83A-379B-2E54-8E85-202768C69A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660" y="839088"/>
            <a:ext cx="6238506" cy="58024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Instruction Set Architecture (ISA)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effectLst/>
                <a:latin typeface="HelveticaNeue" panose="02000503000000020004" pitchFamily="2" charset="0"/>
              </a:rPr>
              <a:t>Functional behavior </a:t>
            </a:r>
            <a:r>
              <a:rPr lang="en-US" sz="2000" dirty="0">
                <a:solidFill>
                  <a:schemeClr val="accent6"/>
                </a:solidFill>
                <a:effectLst/>
                <a:latin typeface="HelveticaNeue" panose="02000503000000020004" pitchFamily="2" charset="0"/>
              </a:rPr>
              <a:t>of a computer system 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as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viewed by a programmer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describes how the CPU is controlled by software programs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specifies both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what the processor can do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as well as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how it gets it done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Architectural Characteristics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(partial list): 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supported </a:t>
            </a:r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data types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Lato" panose="020F0502020204030203" pitchFamily="34" charset="0"/>
              </a:rPr>
              <a:t>how data is encoded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lvl="1"/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CPU registers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(number, size, use, etc.)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how the hardware </a:t>
            </a:r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manages main memory</a:t>
            </a:r>
            <a:endParaRPr lang="en-US" sz="2000" dirty="0">
              <a:solidFill>
                <a:srgbClr val="0070C0"/>
              </a:solidFill>
              <a:latin typeface="Lato" panose="020F0502020204030203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instructions a microprocessor can execute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Lato" panose="020F0502020204030203" pitchFamily="34" charset="0"/>
              </a:rPr>
              <a:t>Operations they perform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Lato" panose="020F0502020204030203" pitchFamily="34" charset="0"/>
              </a:rPr>
              <a:t>Instruction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Lato" panose="020F0502020204030203" pitchFamily="34" charset="0"/>
              </a:rPr>
              <a:t>"format"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(bit patterns) in memory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input/output model</a:t>
            </a:r>
            <a:endParaRPr lang="en-US" sz="20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66BEA-1862-FF20-9E3A-F1F9C6808E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0732" y="839088"/>
            <a:ext cx="5441742" cy="580246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Google Sans"/>
              </a:rPr>
              <a:t>Physical (design) realization </a:t>
            </a:r>
            <a:r>
              <a:rPr lang="en-US" sz="20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of what is specified by the instruction set architecture</a:t>
            </a:r>
            <a:endParaRPr lang="en-US" sz="2000" dirty="0">
              <a:solidFill>
                <a:srgbClr val="4D5156"/>
              </a:solidFill>
              <a:latin typeface="Google Sans"/>
            </a:endParaRP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Google Sans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instruction set architecture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Google Sans"/>
              </a:rPr>
              <a:t>ISA allows variability 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in the </a:t>
            </a:r>
            <a:r>
              <a:rPr lang="en-US" sz="2000" dirty="0">
                <a:solidFill>
                  <a:srgbClr val="0070C0"/>
                </a:solidFill>
                <a:latin typeface="Google Sans"/>
              </a:rPr>
              <a:t>physical design implementation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to address different workload needs (cost, scalability, etc.)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D5156"/>
                </a:solidFill>
                <a:latin typeface="Google Sans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achine organizational characteristics (partial)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Hardware component choices to achieve: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Expandability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Configurability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etc.</a:t>
            </a:r>
            <a:endParaRPr lang="en-US" sz="1800" dirty="0">
              <a:solidFill>
                <a:srgbClr val="727272"/>
              </a:solidFill>
              <a:latin typeface="HelveticaNeue" panose="02000503000000020004" pitchFamily="2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Physical layout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(I/O devices)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F2407-953C-C289-6CFC-233531F2BD5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7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 animBg="1"/>
      <p:bldP spid="5" grpId="0" uiExpand="1" build="p" bldLvl="2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642403"/>
          </a:xfrm>
          <a:ln>
            <a:noFill/>
          </a:ln>
        </p:spPr>
        <p:txBody>
          <a:bodyPr/>
          <a:lstStyle/>
          <a:p>
            <a:r>
              <a:rPr lang="en-US" dirty="0"/>
              <a:t>Von Neuman Architecture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012" y="875488"/>
            <a:ext cx="5317193" cy="5249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Distinguishing feature</a:t>
            </a:r>
            <a:r>
              <a:rPr lang="en-US" sz="1800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2C895B"/>
                </a:solidFill>
              </a:rPr>
              <a:t>Memory contains </a:t>
            </a:r>
            <a:r>
              <a:rPr lang="en-US" sz="1800" b="1" dirty="0"/>
              <a:t>both</a:t>
            </a:r>
            <a:r>
              <a:rPr lang="en-US" sz="1800" dirty="0"/>
              <a:t> program CPU </a:t>
            </a:r>
            <a:r>
              <a:rPr lang="en-US" sz="1800" dirty="0">
                <a:solidFill>
                  <a:srgbClr val="2C895B"/>
                </a:solidFill>
              </a:rPr>
              <a:t>instructions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C895B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CPU Instructions</a:t>
            </a:r>
            <a:r>
              <a:rPr lang="en-US" sz="1800" b="1" dirty="0"/>
              <a:t> </a:t>
            </a:r>
            <a:r>
              <a:rPr lang="en-US" sz="1800" dirty="0"/>
              <a:t>are </a:t>
            </a:r>
            <a:r>
              <a:rPr lang="en-US" sz="1800" dirty="0">
                <a:solidFill>
                  <a:srgbClr val="2C895B"/>
                </a:solidFill>
              </a:rPr>
              <a:t>encoded in memory </a:t>
            </a:r>
            <a:r>
              <a:rPr lang="en-US" sz="1800" dirty="0"/>
              <a:t>with </a:t>
            </a:r>
            <a:r>
              <a:rPr lang="en-US" sz="1800" dirty="0">
                <a:solidFill>
                  <a:schemeClr val="accent1"/>
                </a:solidFill>
              </a:rPr>
              <a:t>patterns of ones and zeros (similar to binary numbers)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Encoded CPU instructions </a:t>
            </a:r>
            <a:r>
              <a:rPr lang="en-US" sz="1800" dirty="0">
                <a:solidFill>
                  <a:schemeClr val="accent6"/>
                </a:solidFill>
              </a:rPr>
              <a:t>are called </a:t>
            </a:r>
            <a:r>
              <a:rPr lang="en-US" sz="1800" b="1" dirty="0">
                <a:solidFill>
                  <a:schemeClr val="accent1"/>
                </a:solidFill>
              </a:rPr>
              <a:t>machine code (or machine language)</a:t>
            </a: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Example</a:t>
            </a:r>
            <a:r>
              <a:rPr lang="en-US" sz="1800" dirty="0"/>
              <a:t>: three 32-bit instructions (shown in hexadecimal format below)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1800" b="1" dirty="0"/>
              <a:t>Instructions</a:t>
            </a:r>
            <a:r>
              <a:rPr lang="en-US" sz="1800" dirty="0"/>
              <a:t> operate on </a:t>
            </a:r>
            <a:r>
              <a:rPr lang="en-US" sz="1800" b="1" dirty="0"/>
              <a:t>data</a:t>
            </a:r>
            <a:r>
              <a:rPr lang="en-US" sz="1800" dirty="0"/>
              <a:t> that is stored in a </a:t>
            </a:r>
            <a:r>
              <a:rPr lang="en-US" sz="1800" dirty="0">
                <a:solidFill>
                  <a:schemeClr val="accent3"/>
                </a:solidFill>
              </a:rPr>
              <a:t>small capacity volatile (fast) memory </a:t>
            </a:r>
            <a:r>
              <a:rPr lang="en-US" sz="1800" dirty="0"/>
              <a:t>in the </a:t>
            </a:r>
            <a:r>
              <a:rPr lang="en-US" sz="1800" dirty="0">
                <a:solidFill>
                  <a:schemeClr val="accent1"/>
                </a:solidFill>
              </a:rPr>
              <a:t>CPU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This memory is called </a:t>
            </a:r>
            <a:r>
              <a:rPr lang="en-US" sz="1800" dirty="0">
                <a:solidFill>
                  <a:schemeClr val="accent1"/>
                </a:solidFill>
              </a:rPr>
              <a:t>registers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CPU </a:t>
            </a:r>
            <a:r>
              <a:rPr lang="en-US" sz="1800" b="1" dirty="0"/>
              <a:t>reads/writes data </a:t>
            </a:r>
            <a:r>
              <a:rPr lang="en-US" sz="1800" dirty="0"/>
              <a:t>from </a:t>
            </a:r>
            <a:r>
              <a:rPr lang="en-US" sz="1800" b="1" dirty="0"/>
              <a:t>memory</a:t>
            </a:r>
            <a:r>
              <a:rPr lang="en-US" sz="1800" dirty="0"/>
              <a:t> from these </a:t>
            </a:r>
            <a:r>
              <a:rPr lang="en-US" sz="1800" b="1" dirty="0"/>
              <a:t>data registers </a:t>
            </a:r>
            <a:r>
              <a:rPr lang="en-US" sz="1800" dirty="0"/>
              <a:t>to </a:t>
            </a:r>
            <a:r>
              <a:rPr lang="en-US" sz="1800" b="1" dirty="0"/>
              <a:t>operate on the data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3101E2-86F8-72E2-E35B-38384F0E57D0}"/>
              </a:ext>
            </a:extLst>
          </p:cNvPr>
          <p:cNvSpPr/>
          <p:nvPr/>
        </p:nvSpPr>
        <p:spPr bwMode="auto">
          <a:xfrm>
            <a:off x="1685139" y="3723688"/>
            <a:ext cx="2151138" cy="71529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fe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89 32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81 54 22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af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Calibri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22 10 9A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F1E43-4925-3CF2-23BE-FC01FF8A00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508579" y="1816513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CEE8B4FB-AFDE-B963-6372-8E225693C3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id="{E990F834-377D-0020-A6A4-02F4E23B391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4884" y="1756951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AA52E-7B65-E04D-CE26-73AC64BEAEF8}"/>
              </a:ext>
            </a:extLst>
          </p:cNvPr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0797B9AF-E69B-59F9-7FD1-A1C5FBD720D4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20" name="AutoShape 41">
              <a:extLst>
                <a:ext uri="{FF2B5EF4-FFF2-40B4-BE49-F238E27FC236}">
                  <a16:creationId xmlns:a16="http://schemas.microsoft.com/office/drawing/2014/main" id="{9CC5846B-4182-1564-DDED-2FD140841212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25BB8-45D8-92FD-AF52-2C5FE8AE4DDC}"/>
              </a:ext>
            </a:extLst>
          </p:cNvPr>
          <p:cNvGrpSpPr/>
          <p:nvPr/>
        </p:nvGrpSpPr>
        <p:grpSpPr>
          <a:xfrm>
            <a:off x="5779676" y="4450768"/>
            <a:ext cx="2330291" cy="759721"/>
            <a:chOff x="467597" y="1292825"/>
            <a:chExt cx="2330291" cy="759721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3EAD66DA-2AF4-71B7-FD8E-516B2D58FE6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25" name="AutoShape 41">
              <a:extLst>
                <a:ext uri="{FF2B5EF4-FFF2-40B4-BE49-F238E27FC236}">
                  <a16:creationId xmlns:a16="http://schemas.microsoft.com/office/drawing/2014/main" id="{F242DE77-9DB8-14F7-3686-812A74C0A629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6" name="Text Box 42">
            <a:extLst>
              <a:ext uri="{FF2B5EF4-FFF2-40B4-BE49-F238E27FC236}">
                <a16:creationId xmlns:a16="http://schemas.microsoft.com/office/drawing/2014/main" id="{7C0EB23E-8352-8AF4-5C77-285ABFB512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rot="21197441"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574C5E44-1475-A258-5BEB-97F1AF4BAF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0480439"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31" name="AutoShape 41">
            <a:extLst>
              <a:ext uri="{FF2B5EF4-FFF2-40B4-BE49-F238E27FC236}">
                <a16:creationId xmlns:a16="http://schemas.microsoft.com/office/drawing/2014/main" id="{1AF48249-B523-041E-BB74-C333BBB7E388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8253155" y="2044135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41">
            <a:extLst>
              <a:ext uri="{FF2B5EF4-FFF2-40B4-BE49-F238E27FC236}">
                <a16:creationId xmlns:a16="http://schemas.microsoft.com/office/drawing/2014/main" id="{21457F5B-BC46-C08E-9A2B-BEE948D12E33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8262735" y="4740666"/>
            <a:ext cx="1879880" cy="415267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AAC5C8-1ADF-BAC2-AC89-755D88E45F9C}"/>
              </a:ext>
            </a:extLst>
          </p:cNvPr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8C79D-F78C-7B4F-3655-0A7690E41298}"/>
              </a:ext>
            </a:extLst>
          </p:cNvPr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C7226-6D40-CD6F-10C6-A0FEB02F8E85}"/>
              </a:ext>
            </a:extLst>
          </p:cNvPr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1FF9FF-81BA-278A-759D-671A5DEEF6CD}"/>
              </a:ext>
            </a:extLst>
          </p:cNvPr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DE90DE-950D-F73B-AEBB-4D6735DD85A6}"/>
              </a:ext>
            </a:extLst>
          </p:cNvPr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9C2DB-DFCF-D631-EA75-3D4C4C52C242}"/>
              </a:ext>
            </a:extLst>
          </p:cNvPr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F5617-481D-2E62-CC6B-5539973DDE11}"/>
              </a:ext>
            </a:extLst>
          </p:cNvPr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F2EBD-7803-43AD-184E-7E9859944093}"/>
              </a:ext>
            </a:extLst>
          </p:cNvPr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E78D3D-5503-2D63-5624-422F8B44A422}"/>
              </a:ext>
            </a:extLst>
          </p:cNvPr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89511F-6EC4-E5D2-CE3B-A43A6F4A9806}"/>
              </a:ext>
            </a:extLst>
          </p:cNvPr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1038B-E676-3872-5850-DA4A24EB0F63}"/>
              </a:ext>
            </a:extLst>
          </p:cNvPr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F47485-CDC3-7530-7140-2729D0792F23}"/>
              </a:ext>
            </a:extLst>
          </p:cNvPr>
          <p:cNvCxnSpPr>
            <a:cxnSpLocks/>
          </p:cNvCxnSpPr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877156-8683-CEDD-EF09-15B9F04675C6}"/>
              </a:ext>
            </a:extLst>
          </p:cNvPr>
          <p:cNvCxnSpPr>
            <a:cxnSpLocks/>
          </p:cNvCxnSpPr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BA236B-DA3C-3ECC-8AF0-7D09E8975D97}"/>
              </a:ext>
            </a:extLst>
          </p:cNvPr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7DA43-CE71-B792-EE8C-A13E12207657}"/>
              </a:ext>
            </a:extLst>
          </p:cNvPr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781D8-94C0-E506-6BC2-72093466F04D}"/>
              </a:ext>
            </a:extLst>
          </p:cNvPr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C0CD9-228B-E7F1-979B-53FA71949D0D}"/>
              </a:ext>
            </a:extLst>
          </p:cNvPr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15E935-0252-388F-A851-6D476A22A9B3}"/>
              </a:ext>
            </a:extLst>
          </p:cNvPr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377F5-3A65-1DE3-7A4A-09A3F17C6DCF}"/>
              </a:ext>
            </a:extLst>
          </p:cNvPr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F0A3F-C796-F25B-22DC-D0E00371E93C}"/>
              </a:ext>
            </a:extLst>
          </p:cNvPr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80FD-A752-A854-CF26-297B4ED356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52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C, Assembly and Executable Programs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91900-1BA2-A8B2-4230-7972716E998A}"/>
              </a:ext>
            </a:extLst>
          </p:cNvPr>
          <p:cNvSpPr txBox="1">
            <a:spLocks/>
          </p:cNvSpPr>
          <p:nvPr/>
        </p:nvSpPr>
        <p:spPr>
          <a:xfrm>
            <a:off x="1051305" y="936110"/>
            <a:ext cx="10089390" cy="5342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Assembly language </a:t>
            </a:r>
            <a:r>
              <a:rPr lang="en-US" sz="2000" dirty="0">
                <a:solidFill>
                  <a:schemeClr val="accent6"/>
                </a:solidFill>
              </a:rPr>
              <a:t>is a </a:t>
            </a:r>
            <a:r>
              <a:rPr lang="en-US" sz="2000" dirty="0">
                <a:solidFill>
                  <a:srgbClr val="FF0000"/>
                </a:solidFill>
              </a:rPr>
              <a:t>symbolic version </a:t>
            </a:r>
            <a:r>
              <a:rPr lang="en-US" sz="2000" dirty="0">
                <a:solidFill>
                  <a:schemeClr val="accent6"/>
                </a:solidFill>
              </a:rPr>
              <a:t>of the </a:t>
            </a:r>
            <a:r>
              <a:rPr lang="en-US" sz="2000" b="1" dirty="0">
                <a:solidFill>
                  <a:srgbClr val="0070C0"/>
                </a:solidFill>
              </a:rPr>
              <a:t>machine code (language)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Instructions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describe operations the hardware can perform (e.g., =, +, -, *)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Unique to a specific ISA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e.g., ARM-32 versus IA-64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</a:rPr>
              <a:t>May be stored in a </a:t>
            </a:r>
            <a:r>
              <a:rPr lang="en-US" sz="2000" dirty="0">
                <a:solidFill>
                  <a:srgbClr val="0070C0"/>
                </a:solidFill>
              </a:rPr>
              <a:t>human readable text file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You can write in assembly language just like C or Java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is much easier to program than machine code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high-level language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(like C) is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compiled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into an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equivalent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 statement in C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is represented </a:t>
            </a:r>
            <a:r>
              <a:rPr lang="en-US" sz="2000" dirty="0">
                <a:solidFill>
                  <a:srgbClr val="2C895B"/>
                </a:solidFill>
                <a:ea typeface="宋体" charset="0"/>
                <a:cs typeface="宋体" charset="0"/>
              </a:rPr>
              <a:t>by a sequence of one or more assembly language instructions (why a do you think it is a sequence?)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Assembly language program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program is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translated (assembled)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into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machine code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executable program </a:t>
            </a:r>
            <a:r>
              <a:rPr lang="en-US" sz="2000" dirty="0">
                <a:solidFill>
                  <a:schemeClr val="accent6"/>
                </a:solidFill>
              </a:rPr>
              <a:t>contains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series of instructions in machine code </a:t>
            </a:r>
            <a:r>
              <a:rPr lang="en-US" sz="2000" dirty="0">
                <a:solidFill>
                  <a:schemeClr val="accent6"/>
                </a:solidFill>
              </a:rPr>
              <a:t>(the program) 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(maybe some) </a:t>
            </a:r>
            <a:r>
              <a:rPr lang="en-US" sz="2000" b="1" dirty="0">
                <a:solidFill>
                  <a:srgbClr val="F3753F"/>
                </a:solidFill>
              </a:rPr>
              <a:t>data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6"/>
                </a:solidFill>
              </a:rPr>
              <a:t>to operate 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F378C-5DFD-0B25-72BC-A1872EB90B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96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</p:spPr>
        <p:txBody>
          <a:bodyPr/>
          <a:lstStyle/>
          <a:p>
            <a:r>
              <a:rPr lang="en-US" dirty="0"/>
              <a:t>Review: Machine Organization – Von Neuman 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1174" y="706601"/>
            <a:ext cx="5577985" cy="59618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sz="1800" dirty="0"/>
              <a:t>CPU executes a </a:t>
            </a:r>
            <a:r>
              <a:rPr lang="en-US" sz="1800" dirty="0">
                <a:solidFill>
                  <a:srgbClr val="2C895B"/>
                </a:solidFill>
              </a:rPr>
              <a:t>machine code program</a:t>
            </a:r>
            <a:endParaRPr lang="en-US" sz="1800" dirty="0"/>
          </a:p>
          <a:p>
            <a:pPr marL="811212" lvl="1" indent="-457200"/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2C895B"/>
                </a:solidFill>
              </a:rPr>
              <a:t>specific</a:t>
            </a:r>
            <a:r>
              <a:rPr lang="en-US" sz="1800" dirty="0"/>
              <a:t> to a </a:t>
            </a:r>
            <a:r>
              <a:rPr lang="en-US" sz="1800" dirty="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ISA</a:t>
            </a:r>
            <a:r>
              <a:rPr lang="en-US" sz="1800" dirty="0"/>
              <a:t>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Memory</a:t>
            </a:r>
            <a:r>
              <a:rPr lang="en-US" sz="1800" dirty="0"/>
              <a:t> contains </a:t>
            </a:r>
            <a:r>
              <a:rPr lang="en-US" sz="1800" b="1" dirty="0"/>
              <a:t>both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1"/>
                </a:solidFill>
              </a:rPr>
              <a:t>data and programs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dirty="0">
                <a:solidFill>
                  <a:srgbClr val="2C895B"/>
                </a:solidFill>
              </a:rPr>
              <a:t>I/O (input/Output)</a:t>
            </a:r>
            <a:r>
              <a:rPr lang="en-US" sz="1800" dirty="0"/>
              <a:t>: Connects the CPU and memory to the external world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An I/O operation </a:t>
            </a:r>
            <a:r>
              <a:rPr lang="en-US" sz="1800" dirty="0"/>
              <a:t>is where data (including machine code) is copied between persistent storage (like an SSD) and ram memory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Volatile (non-persistent)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lost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Memory </a:t>
            </a:r>
            <a:r>
              <a:rPr lang="en-US" sz="1800" dirty="0" err="1"/>
              <a:t>dimms</a:t>
            </a:r>
            <a:r>
              <a:rPr lang="en-US" sz="1800" dirty="0"/>
              <a:t> (memory bus)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CPU registers (memory inside the CPU)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Non-volatile (persistent)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preserved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SSD (I/O bus attached)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NVDIMM (memory bus attached)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8F48AC8C-9CEF-653C-BDB5-77B928F272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FEC5BEBE-74DA-98EF-669E-4531A595FA62}"/>
              </a:ext>
            </a:extLst>
          </p:cNvPr>
          <p:cNvCxnSpPr>
            <a:cxnSpLocks noChangeShapeType="1"/>
            <a:stCxn id="4" idx="7"/>
            <a:endCxn id="5" idx="1"/>
          </p:cNvCxnSpPr>
          <p:nvPr>
            <p:custDataLst>
              <p:tags r:id="rId3"/>
            </p:custDataLst>
          </p:nvPr>
        </p:nvCxnSpPr>
        <p:spPr bwMode="auto">
          <a:xfrm flipV="1">
            <a:off x="9267228" y="1706669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AutoShape 7">
            <a:extLst>
              <a:ext uri="{FF2B5EF4-FFF2-40B4-BE49-F238E27FC236}">
                <a16:creationId xmlns:a16="http://schemas.microsoft.com/office/drawing/2014/main" id="{D903F774-1B60-51D3-5822-87915A1F5AC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982EC59-3A38-0A25-F7A8-00F763778B6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CF7DA19-38C5-0A5C-4223-09A1858B042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9059405" y="5094657"/>
            <a:ext cx="1587" cy="388938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F1554AD-709B-509E-0593-48E8D5BBB59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101503" y="5891706"/>
            <a:ext cx="495331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76C8EEC-5A23-1970-616A-D23C6D08C14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0282978" y="4461830"/>
            <a:ext cx="273898" cy="201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AD122B4-C02E-A03E-3C23-13251D7D582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AutoShape 4">
            <a:extLst>
              <a:ext uri="{FF2B5EF4-FFF2-40B4-BE49-F238E27FC236}">
                <a16:creationId xmlns:a16="http://schemas.microsoft.com/office/drawing/2014/main" id="{CC55918B-77FB-F00E-665E-8EB22839D2A9}"/>
              </a:ext>
            </a:extLst>
          </p:cNvPr>
          <p:cNvCxnSpPr>
            <a:cxnSpLocks noChangeShapeType="1"/>
            <a:endCxn id="23" idx="1"/>
          </p:cNvCxnSpPr>
          <p:nvPr>
            <p:custDataLst>
              <p:tags r:id="rId11"/>
            </p:custDataLst>
          </p:nvPr>
        </p:nvCxnSpPr>
        <p:spPr bwMode="auto">
          <a:xfrm>
            <a:off x="9434616" y="2671742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7" name="AutoShape 6">
            <a:extLst>
              <a:ext uri="{FF2B5EF4-FFF2-40B4-BE49-F238E27FC236}">
                <a16:creationId xmlns:a16="http://schemas.microsoft.com/office/drawing/2014/main" id="{DEC9DD2D-887D-6FF4-8EB8-187A446ECB8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06555" y="3648224"/>
            <a:ext cx="1390332" cy="1385332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Non-volatile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5DABEE61-8C4E-EA57-E363-B60BC8B48C78}"/>
              </a:ext>
            </a:extLst>
          </p:cNvPr>
          <p:cNvCxnSpPr>
            <a:cxnSpLocks noChangeShapeType="1"/>
            <a:stCxn id="27" idx="4"/>
          </p:cNvCxnSpPr>
          <p:nvPr>
            <p:custDataLst>
              <p:tags r:id="rId13"/>
            </p:custDataLst>
          </p:nvPr>
        </p:nvCxnSpPr>
        <p:spPr bwMode="auto">
          <a:xfrm>
            <a:off x="7296887" y="4340890"/>
            <a:ext cx="351016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4">
            <a:extLst>
              <a:ext uri="{FF2B5EF4-FFF2-40B4-BE49-F238E27FC236}">
                <a16:creationId xmlns:a16="http://schemas.microsoft.com/office/drawing/2014/main" id="{CAA5D5CD-B4E4-1CA4-4DCA-A31AD4FCDEFE}"/>
              </a:ext>
            </a:extLst>
          </p:cNvPr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>
            <a:off x="7285749" y="2553785"/>
            <a:ext cx="10236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Frame 31">
            <a:extLst>
              <a:ext uri="{FF2B5EF4-FFF2-40B4-BE49-F238E27FC236}">
                <a16:creationId xmlns:a16="http://schemas.microsoft.com/office/drawing/2014/main" id="{8E3C0399-B935-0FFA-4798-A9029E92C1B6}"/>
              </a:ext>
            </a:extLst>
          </p:cNvPr>
          <p:cNvSpPr/>
          <p:nvPr/>
        </p:nvSpPr>
        <p:spPr>
          <a:xfrm>
            <a:off x="5914149" y="1527579"/>
            <a:ext cx="1371600" cy="166151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CCCAA-3468-7CBE-F2FB-60E1EDEB925B}"/>
              </a:ext>
            </a:extLst>
          </p:cNvPr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Adapter</a:t>
            </a:r>
          </a:p>
        </p:txBody>
      </p:sp>
      <p:cxnSp>
        <p:nvCxnSpPr>
          <p:cNvPr id="35" name="AutoShape 4">
            <a:extLst>
              <a:ext uri="{FF2B5EF4-FFF2-40B4-BE49-F238E27FC236}">
                <a16:creationId xmlns:a16="http://schemas.microsoft.com/office/drawing/2014/main" id="{F060B972-22B5-0160-A6CA-1097D18E5B27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>
            <a:off x="8863116" y="3105002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D3E7B88-2B1A-A4D6-E29E-13D05C20D1A1}"/>
              </a:ext>
            </a:extLst>
          </p:cNvPr>
          <p:cNvSpPr/>
          <p:nvPr/>
        </p:nvSpPr>
        <p:spPr>
          <a:xfrm>
            <a:off x="6468115" y="5381807"/>
            <a:ext cx="1805432" cy="91440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Keyboard + Mouse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1C1DC-F045-4326-DB40-6FB1B5F2391A}"/>
              </a:ext>
            </a:extLst>
          </p:cNvPr>
          <p:cNvSpPr txBox="1"/>
          <p:nvPr/>
        </p:nvSpPr>
        <p:spPr>
          <a:xfrm>
            <a:off x="7352966" y="2908948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AC94E-5F60-CCAB-5AF3-8E1FD30DAE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753076" y="2582083"/>
            <a:ext cx="0" cy="326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D8302-EA3F-0285-7AF7-4758129BF497}"/>
              </a:ext>
            </a:extLst>
          </p:cNvPr>
          <p:cNvCxnSpPr>
            <a:cxnSpLocks/>
          </p:cNvCxnSpPr>
          <p:nvPr/>
        </p:nvCxnSpPr>
        <p:spPr>
          <a:xfrm>
            <a:off x="7424816" y="3555279"/>
            <a:ext cx="0" cy="768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98F08F-BCC5-2412-35B2-985A4D0320E2}"/>
              </a:ext>
            </a:extLst>
          </p:cNvPr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D91D10-28B3-4858-1CED-B813C0AEB8F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419926" y="4461830"/>
            <a:ext cx="378970" cy="571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22B7DA-444E-9EB3-66AF-96833DCAA8D6}"/>
              </a:ext>
            </a:extLst>
          </p:cNvPr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Bus</a:t>
            </a:r>
          </a:p>
          <a:p>
            <a:r>
              <a:rPr lang="en-US" dirty="0"/>
              <a:t>DDR5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76F0B4-3002-3F24-4E2C-BA38AD3F53F6}"/>
              </a:ext>
            </a:extLst>
          </p:cNvPr>
          <p:cNvCxnSpPr>
            <a:cxnSpLocks/>
          </p:cNvCxnSpPr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4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33734-3449-8E48-AE43-48115E63DB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5D4F6-4B2C-384C-97B5-0C1268DB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</p:spPr>
        <p:txBody>
          <a:bodyPr/>
          <a:lstStyle/>
          <a:p>
            <a:r>
              <a:rPr lang="en-US" sz="2800" dirty="0"/>
              <a:t>Memory Triangle: Hardware Cost/Performance/Capacity Tiers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021E7-5C98-7C43-8D81-71ABD8EE3BC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07098C-1036-393C-C257-5228F0362AE9}"/>
              </a:ext>
            </a:extLst>
          </p:cNvPr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4B3F70-AC32-235E-DED3-4FBA13447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A50C4-1EBE-B1BF-A726-26526FBF1F08}"/>
                </a:ext>
              </a:extLst>
            </p:cNvPr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DIMM memory Module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1034CB-5FE2-2C56-FD1F-6020FEF77724}"/>
              </a:ext>
            </a:extLst>
          </p:cNvPr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1026" name="Picture 2" descr="980 PRO PCIe 4.0 NVMe SSD 1TB Memory &amp; Storage - MZ-V8P1T0B/AM | Samsung US">
              <a:extLst>
                <a:ext uri="{FF2B5EF4-FFF2-40B4-BE49-F238E27FC236}">
                  <a16:creationId xmlns:a16="http://schemas.microsoft.com/office/drawing/2014/main" id="{9F1ED529-3157-3380-8CC1-F37E83379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7206" y="3396742"/>
              <a:ext cx="1810332" cy="50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A007B6-D4CF-D5BB-D12B-7902BACA1D00}"/>
                </a:ext>
              </a:extLst>
            </p:cNvPr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A22D85-FB16-D9F6-A5C7-9B84DC3D2146}"/>
                </a:ext>
              </a:extLst>
            </p:cNvPr>
            <p:cNvSpPr/>
            <p:nvPr/>
          </p:nvSpPr>
          <p:spPr>
            <a:xfrm rot="16200000" flipV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DF6F7A-A9B3-13B4-108E-F1ACD9F6E3A9}"/>
                </a:ext>
              </a:extLst>
            </p:cNvPr>
            <p:cNvSpPr/>
            <p:nvPr/>
          </p:nvSpPr>
          <p:spPr>
            <a:xfrm flipV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4BFC59-B0A2-7549-710C-6792D7B19AF3}"/>
                </a:ext>
              </a:extLst>
            </p:cNvPr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PCI-E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C9C9D9-4798-1E27-C7D1-444850ED02A9}"/>
              </a:ext>
            </a:extLst>
          </p:cNvPr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02A87E-0CF5-813E-932E-108666200982}"/>
                </a:ext>
              </a:extLst>
            </p:cNvPr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 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D94E7-6E77-80BB-8DAC-93ADB4A92D0F}"/>
                </a:ext>
              </a:extLst>
            </p:cNvPr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ALU &amp;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139BFE-FDA9-392D-E549-3CFCE0F20280}"/>
                </a:ext>
              </a:extLst>
            </p:cNvPr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9BDB6-F0EC-B46A-3248-026C22DEA101}"/>
                </a:ext>
              </a:extLst>
            </p:cNvPr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68056-469A-4E57-8A0C-46A4BB503B00}"/>
                </a:ext>
              </a:extLst>
            </p:cNvPr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C8C676-1BB7-7F6E-D6E3-AECADC0DC615}"/>
                </a:ext>
              </a:extLst>
            </p:cNvPr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5A9E69-8253-E83A-DA67-0FC8DC0D3246}"/>
                </a:ext>
              </a:extLst>
            </p:cNvPr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3F97ED-A5CE-57AC-7149-34697992F44A}"/>
                </a:ext>
              </a:extLst>
            </p:cNvPr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E7A48F-1810-39A8-CD85-D1EBDA05E815}"/>
                </a:ext>
              </a:extLst>
            </p:cNvPr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Registers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D9093-53AC-F028-CE65-B770D9F269AD}"/>
                </a:ext>
              </a:extLst>
            </p:cNvPr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Caches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DF30E7-9571-47DA-F9AF-449EF5C6951E}"/>
                </a:ext>
              </a:extLst>
            </p:cNvPr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1CE96-CF42-8C27-B0F7-20AA51825FBC}"/>
                </a:ext>
              </a:extLst>
            </p:cNvPr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2A017B-3260-4EF9-F265-32C9B55CB937}"/>
                </a:ext>
              </a:extLst>
            </p:cNvPr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0ACBF0-061B-195D-AF54-418A2E717555}"/>
                </a:ext>
              </a:extLst>
            </p:cNvPr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BF03BF-7629-E653-3082-D320E5146A8F}"/>
                </a:ext>
              </a:extLst>
            </p:cNvPr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350737-513C-725C-7D08-7E71A7DA7CEE}"/>
                </a:ext>
              </a:extLst>
            </p:cNvPr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B370B4-E432-1AFF-689C-320083E41EC8}"/>
                </a:ext>
              </a:extLst>
            </p:cNvPr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CPU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60031B1-B625-E88A-8C7B-6AB1DBED73C9}"/>
              </a:ext>
            </a:extLst>
          </p:cNvPr>
          <p:cNvSpPr txBox="1"/>
          <p:nvPr/>
        </p:nvSpPr>
        <p:spPr>
          <a:xfrm>
            <a:off x="8000717" y="5247110"/>
            <a:ext cx="15119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~300 K Cycles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55ABCC-678D-174A-71BA-B5B8038CEAE5}"/>
              </a:ext>
            </a:extLst>
          </p:cNvPr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Largest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Slowest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Lowest Cost $/capacity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EC4969E-0F38-F52C-BCCE-AF542D5B9228}"/>
              </a:ext>
            </a:extLst>
          </p:cNvPr>
          <p:cNvSpPr txBox="1">
            <a:spLocks/>
          </p:cNvSpPr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2"/>
                </a:solidFill>
              </a:rPr>
              <a:t>Assume each instruction takes 1 clock cycle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Clock cycle =~ time to access; larger is </a:t>
            </a:r>
            <a:r>
              <a:rPr lang="en-US" sz="2200" dirty="0">
                <a:solidFill>
                  <a:srgbClr val="0070C0"/>
                </a:solidFill>
              </a:rPr>
              <a:t>slower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054DBF-C8B7-F0F4-27E2-9448B6565F0D}"/>
              </a:ext>
            </a:extLst>
          </p:cNvPr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ACEC9231-AB73-4467-F4F0-443FDC886D4B}"/>
              </a:ext>
            </a:extLst>
          </p:cNvPr>
          <p:cNvSpPr/>
          <p:nvPr/>
        </p:nvSpPr>
        <p:spPr>
          <a:xfrm rot="19868102">
            <a:off x="9093027" y="2692446"/>
            <a:ext cx="594360" cy="26756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915F2-024A-F7F2-3491-2E1161158A4A}"/>
              </a:ext>
            </a:extLst>
          </p:cNvPr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Smallest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cost/capacity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99B1-064A-DD29-620D-BF6A8BD23F53}"/>
              </a:ext>
            </a:extLst>
          </p:cNvPr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Design Goal: </a:t>
            </a:r>
            <a:r>
              <a:rPr lang="en-US" dirty="0">
                <a:solidFill>
                  <a:schemeClr val="accent1"/>
                </a:solidFill>
              </a:rPr>
              <a:t>best performance </a:t>
            </a:r>
            <a:r>
              <a:rPr lang="en-US" dirty="0"/>
              <a:t>at </a:t>
            </a:r>
            <a:r>
              <a:rPr lang="en-US" dirty="0">
                <a:solidFill>
                  <a:schemeClr val="accent1"/>
                </a:solidFill>
              </a:rPr>
              <a:t>the lowest (or specific) cost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Other goals: </a:t>
            </a:r>
            <a:r>
              <a:rPr lang="en-US" dirty="0">
                <a:solidFill>
                  <a:schemeClr val="accent1"/>
                </a:solidFill>
              </a:rPr>
              <a:t>performance/energy (operating cost), expandability, high margin (price/cost)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1237099">
            <a:off x="4495945" y="433892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low</a:t>
            </a:r>
            <a:r>
              <a:rPr lang="en-US" dirty="0">
                <a:solidFill>
                  <a:schemeClr val="accent6"/>
                </a:solidFill>
              </a:rPr>
              <a:t>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high</a:t>
            </a:r>
            <a:r>
              <a:rPr lang="en-US" dirty="0">
                <a:solidFill>
                  <a:schemeClr val="accent6"/>
                </a:solidFill>
              </a:rPr>
              <a:t>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4889448" y="2793020"/>
            <a:ext cx="119723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488067" y="3716350"/>
            <a:ext cx="1246591" cy="48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</p:spPr>
        <p:txBody>
          <a:bodyPr/>
          <a:lstStyle/>
          <a:p>
            <a:r>
              <a:rPr lang="en-US" dirty="0"/>
              <a:t>From Source to Machine code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78BD75-FAF9-5A1C-8018-CEEA2CB0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7286" y="4183256"/>
            <a:ext cx="11174451" cy="2456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granularity</a:t>
            </a:r>
            <a:r>
              <a:rPr lang="en-US" sz="2000" dirty="0"/>
              <a:t> of </a:t>
            </a:r>
            <a:r>
              <a:rPr lang="en-US" sz="2000" b="1" dirty="0"/>
              <a:t>compilation and assembly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accent1"/>
                </a:solidFill>
              </a:rPr>
              <a:t>single text file </a:t>
            </a:r>
            <a:r>
              <a:rPr lang="en-US" sz="2000" dirty="0">
                <a:solidFill>
                  <a:schemeClr val="accent6"/>
                </a:solidFill>
              </a:rPr>
              <a:t>(called a </a:t>
            </a:r>
            <a:r>
              <a:rPr lang="en-US" sz="2000" b="1" dirty="0">
                <a:solidFill>
                  <a:schemeClr val="accent1"/>
                </a:solidFill>
              </a:rPr>
              <a:t>translation unit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.</a:t>
            </a:r>
            <a:r>
              <a:rPr lang="en-US" sz="2000" b="1" dirty="0">
                <a:solidFill>
                  <a:schemeClr val="accent1"/>
                </a:solidFill>
              </a:rPr>
              <a:t>c </a:t>
            </a:r>
            <a:r>
              <a:rPr lang="en-US" sz="2000" dirty="0">
                <a:solidFill>
                  <a:schemeClr val="accent1"/>
                </a:solidFill>
              </a:rPr>
              <a:t>file </a:t>
            </a:r>
            <a:r>
              <a:rPr lang="en-US" sz="2000" dirty="0"/>
              <a:t>is a C </a:t>
            </a:r>
            <a:r>
              <a:rPr lang="en-US" sz="2000" b="1" dirty="0"/>
              <a:t>source</a:t>
            </a:r>
            <a:r>
              <a:rPr lang="en-US" sz="2000" dirty="0"/>
              <a:t> file (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.S </a:t>
            </a:r>
            <a:r>
              <a:rPr lang="en-US" sz="2000" dirty="0">
                <a:solidFill>
                  <a:schemeClr val="accent1"/>
                </a:solidFill>
              </a:rPr>
              <a:t>file </a:t>
            </a:r>
            <a:r>
              <a:rPr lang="en-US" sz="2000" dirty="0"/>
              <a:t>(upper case S) is a </a:t>
            </a:r>
            <a:r>
              <a:rPr lang="en-US" sz="2000" b="1" dirty="0"/>
              <a:t>human</a:t>
            </a:r>
            <a:r>
              <a:rPr lang="en-US" sz="2000" dirty="0"/>
              <a:t> written </a:t>
            </a:r>
            <a:r>
              <a:rPr lang="en-US" sz="2000" b="1" dirty="0"/>
              <a:t>assembly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(lower case s) is a </a:t>
            </a:r>
            <a:r>
              <a:rPr lang="en-US" sz="2000" b="1" dirty="0"/>
              <a:t>compiler</a:t>
            </a:r>
            <a:r>
              <a:rPr lang="en-US" sz="2000" dirty="0"/>
              <a:t> generated </a:t>
            </a:r>
            <a:r>
              <a:rPr lang="en-US" sz="2000" b="1" dirty="0"/>
              <a:t>assemble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 </a:t>
            </a:r>
          </a:p>
          <a:p>
            <a:pPr lvl="1"/>
            <a:r>
              <a:rPr lang="en-US" sz="2000" b="1" dirty="0"/>
              <a:t>.o </a:t>
            </a:r>
            <a:r>
              <a:rPr lang="en-US" sz="2000" dirty="0"/>
              <a:t>file is a </a:t>
            </a:r>
            <a:r>
              <a:rPr lang="en-US" sz="2000" b="1" dirty="0"/>
              <a:t>machine code binary</a:t>
            </a:r>
            <a:r>
              <a:rPr lang="en-US" sz="2000" dirty="0"/>
              <a:t> </a:t>
            </a:r>
            <a:r>
              <a:rPr lang="en-US" sz="2000" b="1" dirty="0"/>
              <a:t>(object) </a:t>
            </a:r>
            <a:r>
              <a:rPr lang="en-US" sz="2000" dirty="0"/>
              <a:t>file (</a:t>
            </a:r>
            <a:r>
              <a:rPr lang="en-US" sz="2000" dirty="0" err="1"/>
              <a:t>file.o</a:t>
            </a:r>
            <a:r>
              <a:rPr lang="en-US" sz="2000" dirty="0"/>
              <a:t>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Multiple </a:t>
            </a:r>
            <a:r>
              <a:rPr lang="en-US" sz="2000" b="1" dirty="0"/>
              <a:t>.o </a:t>
            </a:r>
            <a:r>
              <a:rPr lang="en-US" sz="2000" dirty="0"/>
              <a:t>files are </a:t>
            </a:r>
            <a:r>
              <a:rPr lang="en-US" sz="2000" b="1" dirty="0"/>
              <a:t>combined</a:t>
            </a:r>
            <a:r>
              <a:rPr lang="en-US" sz="2000" dirty="0"/>
              <a:t> (linked) into an </a:t>
            </a:r>
            <a:r>
              <a:rPr lang="en-US" sz="2000" b="1" dirty="0"/>
              <a:t>executable 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28281" y="81642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82464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410819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987066" y="2955270"/>
            <a:ext cx="2855417" cy="476989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50757" y="155972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321765" y="157502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909961" y="154312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2218503" y="2485851"/>
            <a:ext cx="325553" cy="4280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85659" y="738665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39842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68197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8027692" y="2924418"/>
            <a:ext cx="3026755" cy="504582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708135" y="1481965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79143" y="149726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67339" y="146536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9381328" y="243770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68393-3D14-9886-FFE9-639C92A7AB14}"/>
              </a:ext>
            </a:extLst>
          </p:cNvPr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8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683B8-FAE0-6C41-5426-0B1B5BDB766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49111" y="3732289"/>
            <a:ext cx="5981819" cy="2829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Zoom Office Hours</a:t>
            </a:r>
          </a:p>
          <a:p>
            <a:pPr marL="354012" lvl="1" indent="0">
              <a:buNone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  <a:latin typeface="Helvetica Neue" panose="02000503000000020004" pitchFamily="2" charset="0"/>
              </a:rPr>
              <a:t>https://ucsd.zoom.us/j/94331007124</a:t>
            </a:r>
            <a:endParaRPr lang="en-US" sz="2200" dirty="0">
              <a:solidFill>
                <a:srgbClr val="7030A0"/>
              </a:solidFill>
            </a:endParaRP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Friday: </a:t>
            </a:r>
            <a:r>
              <a:rPr lang="en-US" sz="2200" dirty="0"/>
              <a:t>4:00 PM to 4:45 PM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These office hours can be </a:t>
            </a:r>
            <a:r>
              <a:rPr lang="en-US" sz="2200" dirty="0" err="1">
                <a:solidFill>
                  <a:schemeClr val="accent6"/>
                </a:solidFill>
              </a:rPr>
              <a:t>indivual</a:t>
            </a:r>
            <a:r>
              <a:rPr lang="en-US" sz="2200" dirty="0">
                <a:solidFill>
                  <a:schemeClr val="accent6"/>
                </a:solidFill>
              </a:rPr>
              <a:t> of for a group if you like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Additional office times By Appointment 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Send me email to schedule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9441" y="1987977"/>
            <a:ext cx="5561629" cy="29279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</a:rPr>
              <a:t>Instructor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Keith Muller 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 highly encourage feedback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Please bring any issues to my attention, I will promptly address them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How to </a:t>
            </a:r>
            <a:r>
              <a:rPr lang="en-US" sz="2200" dirty="0">
                <a:solidFill>
                  <a:schemeClr val="accent3"/>
                </a:solidFill>
              </a:rPr>
              <a:t>contact me directly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kmuller@ucsd.edu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Please do not use canvas messages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</p:spPr>
        <p:txBody>
          <a:bodyPr/>
          <a:lstStyle/>
          <a:p>
            <a:r>
              <a:rPr lang="en-US" dirty="0"/>
              <a:t>CSE30 Section B Spring 2024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AD2BD35-F0BA-D4AC-F86A-7F722C9827E5}"/>
              </a:ext>
            </a:extLst>
          </p:cNvPr>
          <p:cNvSpPr txBox="1">
            <a:spLocks/>
          </p:cNvSpPr>
          <p:nvPr/>
        </p:nvSpPr>
        <p:spPr>
          <a:xfrm>
            <a:off x="5972186" y="661258"/>
            <a:ext cx="5858744" cy="2653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In Person Office Hours: CSE 2109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Tue, Thu</a:t>
            </a:r>
            <a:r>
              <a:rPr lang="en-US" sz="2200" dirty="0"/>
              <a:t>: 2:00 PM to 3:00 PM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These office hours are group meetings</a:t>
            </a:r>
          </a:p>
          <a:p>
            <a:pPr lvl="1"/>
            <a:r>
              <a:rPr lang="en-US" sz="2200" dirty="0"/>
              <a:t>Ask questions, review material, or just come to listen </a:t>
            </a:r>
          </a:p>
          <a:p>
            <a:pPr lvl="1"/>
            <a:r>
              <a:rPr lang="en-US" sz="2200" dirty="0"/>
              <a:t>Students who attend office hours tend to do better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146627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CD5B2-C3E2-E02D-C6EE-1CE1F8B236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8911" y="3325640"/>
            <a:ext cx="11331909" cy="34523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Each source file (</a:t>
            </a:r>
            <a:r>
              <a:rPr lang="en-US" sz="1800" b="1" dirty="0">
                <a:solidFill>
                  <a:schemeClr val="accent1"/>
                </a:solidFill>
              </a:rPr>
              <a:t>Translation unit) </a:t>
            </a:r>
            <a:r>
              <a:rPr lang="en-US" sz="1800" dirty="0"/>
              <a:t> is compiled (or assembled) independently to an object file</a:t>
            </a:r>
          </a:p>
          <a:p>
            <a:pPr lvl="1"/>
            <a:r>
              <a:rPr lang="en-US" sz="1800" dirty="0"/>
              <a:t>When we </a:t>
            </a:r>
            <a:r>
              <a:rPr lang="en-US" sz="1800" dirty="0">
                <a:solidFill>
                  <a:schemeClr val="accent1"/>
                </a:solidFill>
              </a:rPr>
              <a:t>modify a single file </a:t>
            </a:r>
            <a:r>
              <a:rPr lang="en-US" sz="1800" dirty="0"/>
              <a:t>in a </a:t>
            </a:r>
            <a:r>
              <a:rPr lang="en-US" sz="1800" dirty="0">
                <a:solidFill>
                  <a:schemeClr val="accent3"/>
                </a:solidFill>
              </a:rPr>
              <a:t>multi-source file program</a:t>
            </a:r>
            <a:r>
              <a:rPr lang="en-US" sz="1800" dirty="0"/>
              <a:t>, we want to only </a:t>
            </a:r>
            <a:r>
              <a:rPr lang="en-US" sz="1800" b="1" dirty="0">
                <a:solidFill>
                  <a:srgbClr val="00B050"/>
                </a:solidFill>
              </a:rPr>
              <a:t>recompile</a:t>
            </a:r>
            <a:r>
              <a:rPr lang="en-US" sz="1800" dirty="0">
                <a:solidFill>
                  <a:srgbClr val="00B050"/>
                </a:solidFill>
              </a:rPr>
              <a:t> the </a:t>
            </a:r>
            <a:r>
              <a:rPr lang="en-US" sz="1800" b="1" dirty="0">
                <a:solidFill>
                  <a:srgbClr val="00B050"/>
                </a:solidFill>
              </a:rPr>
              <a:t>file</a:t>
            </a:r>
            <a:r>
              <a:rPr lang="en-US" sz="1800" dirty="0">
                <a:solidFill>
                  <a:srgbClr val="00B050"/>
                </a:solidFill>
              </a:rPr>
              <a:t> that changed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37440"/>
                </a:solidFill>
              </a:rPr>
              <a:t>combine </a:t>
            </a:r>
            <a:r>
              <a:rPr lang="en-US" sz="1800" dirty="0">
                <a:solidFill>
                  <a:schemeClr val="accent6"/>
                </a:solidFill>
              </a:rPr>
              <a:t>it with the </a:t>
            </a:r>
            <a:r>
              <a:rPr lang="en-US" sz="1800" dirty="0">
                <a:solidFill>
                  <a:srgbClr val="F37440"/>
                </a:solidFill>
              </a:rPr>
              <a:t>other already compiled object files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Library file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 err="1">
                <a:solidFill>
                  <a:schemeClr val="accent6"/>
                </a:solidFill>
              </a:rPr>
              <a:t>lib</a:t>
            </a:r>
            <a:r>
              <a:rPr lang="en-US" sz="1800" dirty="0" err="1">
                <a:solidFill>
                  <a:srgbClr val="00B050"/>
                </a:solidFill>
              </a:rPr>
              <a:t>XX</a:t>
            </a:r>
            <a:r>
              <a:rPr lang="en-US" sz="1800" dirty="0" err="1">
                <a:solidFill>
                  <a:schemeClr val="accent6"/>
                </a:solidFill>
              </a:rPr>
              <a:t>.a</a:t>
            </a:r>
            <a:r>
              <a:rPr lang="en-US" sz="1800" dirty="0">
                <a:solidFill>
                  <a:schemeClr val="accent6"/>
                </a:solidFill>
              </a:rPr>
              <a:t> – where </a:t>
            </a:r>
            <a:r>
              <a:rPr lang="en-US" sz="1800" dirty="0">
                <a:solidFill>
                  <a:srgbClr val="00B050"/>
                </a:solidFill>
              </a:rPr>
              <a:t>XX</a:t>
            </a:r>
            <a:r>
              <a:rPr lang="en-US" sz="1800" dirty="0">
                <a:solidFill>
                  <a:schemeClr val="accent6"/>
                </a:solidFill>
              </a:rPr>
              <a:t> is the library name) is an </a:t>
            </a:r>
            <a:r>
              <a:rPr lang="en-US" sz="1800" b="1" dirty="0">
                <a:solidFill>
                  <a:schemeClr val="accent6"/>
                </a:solidFill>
              </a:rPr>
              <a:t>aggregation</a:t>
            </a:r>
            <a:r>
              <a:rPr lang="en-US" sz="1800" dirty="0">
                <a:solidFill>
                  <a:schemeClr val="accent6"/>
                </a:solidFill>
              </a:rPr>
              <a:t> of </a:t>
            </a:r>
            <a:r>
              <a:rPr lang="en-US" sz="1800" b="1" dirty="0">
                <a:solidFill>
                  <a:schemeClr val="accent6"/>
                </a:solidFill>
              </a:rPr>
              <a:t>distinct object </a:t>
            </a:r>
            <a:r>
              <a:rPr lang="en-US" sz="1800" dirty="0">
                <a:solidFill>
                  <a:schemeClr val="accent6"/>
                </a:solidFill>
              </a:rPr>
              <a:t>(.o) files </a:t>
            </a:r>
          </a:p>
          <a:p>
            <a:r>
              <a:rPr lang="en-US" sz="1800" dirty="0">
                <a:solidFill>
                  <a:srgbClr val="00B050"/>
                </a:solidFill>
              </a:rPr>
              <a:t>Linker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combines </a:t>
            </a:r>
            <a:r>
              <a:rPr lang="en-US" sz="1800" dirty="0">
                <a:solidFill>
                  <a:schemeClr val="accent6"/>
                </a:solidFill>
              </a:rPr>
              <a:t>all the </a:t>
            </a:r>
            <a:r>
              <a:rPr lang="en-US" sz="1800" dirty="0">
                <a:solidFill>
                  <a:schemeClr val="accent1"/>
                </a:solidFill>
              </a:rPr>
              <a:t>listed object files together </a:t>
            </a:r>
            <a:r>
              <a:rPr lang="en-US" sz="1800" dirty="0">
                <a:solidFill>
                  <a:schemeClr val="accent6"/>
                </a:solidFill>
              </a:rPr>
              <a:t>plus </a:t>
            </a:r>
            <a:r>
              <a:rPr lang="en-US" sz="1800" b="1" dirty="0">
                <a:solidFill>
                  <a:schemeClr val="accent6"/>
                </a:solidFill>
              </a:rPr>
              <a:t>just those object files in libraries </a:t>
            </a:r>
            <a:r>
              <a:rPr lang="en-US" sz="1800" dirty="0">
                <a:solidFill>
                  <a:schemeClr val="accent6"/>
                </a:solidFill>
              </a:rPr>
              <a:t>whose </a:t>
            </a:r>
            <a:r>
              <a:rPr lang="en-US" sz="1800" b="1" dirty="0">
                <a:solidFill>
                  <a:schemeClr val="accent6"/>
                </a:solidFill>
              </a:rPr>
              <a:t>contents are referenced 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Example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 err="1">
                <a:solidFill>
                  <a:schemeClr val="accent6"/>
                </a:solidFill>
              </a:rPr>
              <a:t>one.c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dirty="0" err="1">
                <a:solidFill>
                  <a:schemeClr val="accent6"/>
                </a:solidFill>
              </a:rPr>
              <a:t>two.c</a:t>
            </a:r>
            <a:r>
              <a:rPr lang="en-US" sz="1800" dirty="0">
                <a:solidFill>
                  <a:schemeClr val="accent6"/>
                </a:solidFill>
              </a:rPr>
              <a:t> call functions contained in func1.o and func3.o (no calls to func2.o or func4.o)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Important: </a:t>
            </a:r>
            <a:r>
              <a:rPr lang="en-US" sz="1800" b="1" dirty="0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 dirty="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 dirty="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E426C-B94A-EF93-BA6D-2BBE8ED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</p:spPr>
        <p:txBody>
          <a:bodyPr/>
          <a:lstStyle/>
          <a:p>
            <a:r>
              <a:rPr lang="en-US" dirty="0"/>
              <a:t>Linker: Combines object files to create an executable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0B795A-4A3A-24F5-0A61-E7DDB4E57A1E}"/>
              </a:ext>
            </a:extLst>
          </p:cNvPr>
          <p:cNvSpPr/>
          <p:nvPr/>
        </p:nvSpPr>
        <p:spPr>
          <a:xfrm>
            <a:off x="819759" y="5725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849E2A-333F-27CF-13D7-5D3FCA15DB16}"/>
              </a:ext>
            </a:extLst>
          </p:cNvPr>
          <p:cNvSpPr/>
          <p:nvPr/>
        </p:nvSpPr>
        <p:spPr>
          <a:xfrm>
            <a:off x="598911" y="2420439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BBBA7FC-11C1-2073-8B3A-339EA7200562}"/>
              </a:ext>
            </a:extLst>
          </p:cNvPr>
          <p:cNvSpPr/>
          <p:nvPr/>
        </p:nvSpPr>
        <p:spPr>
          <a:xfrm>
            <a:off x="2570633" y="530922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7D5DCD-B6E7-BF8B-CE63-4821F3D4A2B6}"/>
              </a:ext>
            </a:extLst>
          </p:cNvPr>
          <p:cNvSpPr/>
          <p:nvPr/>
        </p:nvSpPr>
        <p:spPr>
          <a:xfrm>
            <a:off x="819759" y="1434739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BAECEC6-B051-77C1-FDCC-D5B67DEADA96}"/>
              </a:ext>
            </a:extLst>
          </p:cNvPr>
          <p:cNvSpPr/>
          <p:nvPr/>
        </p:nvSpPr>
        <p:spPr>
          <a:xfrm>
            <a:off x="2570633" y="1481982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AF5BDA-5698-ECFB-E99A-ABE9AD5D47BB}"/>
              </a:ext>
            </a:extLst>
          </p:cNvPr>
          <p:cNvSpPr/>
          <p:nvPr/>
        </p:nvSpPr>
        <p:spPr>
          <a:xfrm>
            <a:off x="2570633" y="2388651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A6AA-399F-2C94-29B5-BAF147FD213C}"/>
              </a:ext>
            </a:extLst>
          </p:cNvPr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D2B9A-5CF5-03FE-C095-CD28402C1D4F}"/>
              </a:ext>
            </a:extLst>
          </p:cNvPr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5DF11-D889-9DBB-C855-3CF73CC2828F}"/>
              </a:ext>
            </a:extLst>
          </p:cNvPr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func2.o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BFA28-A4C6-BBD5-38B2-17613F136618}"/>
              </a:ext>
            </a:extLst>
          </p:cNvPr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B8783-6B10-1F5C-AE91-EA9B4B84EA51}"/>
              </a:ext>
            </a:extLst>
          </p:cNvPr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func4.o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44489-84EF-B18B-DACB-21CF440B5F6D}"/>
              </a:ext>
            </a:extLst>
          </p:cNvPr>
          <p:cNvSpPr txBox="1"/>
          <p:nvPr/>
        </p:nvSpPr>
        <p:spPr>
          <a:xfrm>
            <a:off x="7708251" y="2523481"/>
            <a:ext cx="26340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Static</a:t>
            </a:r>
          </a:p>
          <a:p>
            <a:r>
              <a:rPr lang="en-US" dirty="0">
                <a:solidFill>
                  <a:schemeClr val="accent1"/>
                </a:solidFill>
              </a:rPr>
              <a:t>Library file (</a:t>
            </a:r>
            <a:r>
              <a:rPr lang="en-US" dirty="0" err="1">
                <a:solidFill>
                  <a:schemeClr val="accent1"/>
                </a:solidFill>
              </a:rPr>
              <a:t>libsample.a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CD4A50-F2F7-F422-7D1C-0BAEF1629CC3}"/>
              </a:ext>
            </a:extLst>
          </p:cNvPr>
          <p:cNvCxnSpPr/>
          <p:nvPr/>
        </p:nvCxnSpPr>
        <p:spPr>
          <a:xfrm>
            <a:off x="4940379" y="783271"/>
            <a:ext cx="0" cy="229770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>
            <a:extLst>
              <a:ext uri="{FF2B5EF4-FFF2-40B4-BE49-F238E27FC236}">
                <a16:creationId xmlns:a16="http://schemas.microsoft.com/office/drawing/2014/main" id="{45366B81-D606-F888-8A78-DBFEA3C9FF81}"/>
              </a:ext>
            </a:extLst>
          </p:cNvPr>
          <p:cNvSpPr/>
          <p:nvPr/>
        </p:nvSpPr>
        <p:spPr>
          <a:xfrm rot="16200000">
            <a:off x="2238696" y="68440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6822792-C4AD-7355-70A1-45E0A0EFBCE7}"/>
              </a:ext>
            </a:extLst>
          </p:cNvPr>
          <p:cNvSpPr/>
          <p:nvPr/>
        </p:nvSpPr>
        <p:spPr>
          <a:xfrm rot="16200000">
            <a:off x="2200527" y="155210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A03AD3C-87A0-FB69-F257-7333427E207A}"/>
              </a:ext>
            </a:extLst>
          </p:cNvPr>
          <p:cNvSpPr/>
          <p:nvPr/>
        </p:nvSpPr>
        <p:spPr>
          <a:xfrm rot="16200000">
            <a:off x="2247296" y="254183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BE054C5-A897-7D46-6D5C-7D78D5F7C009}"/>
              </a:ext>
            </a:extLst>
          </p:cNvPr>
          <p:cNvSpPr/>
          <p:nvPr/>
        </p:nvSpPr>
        <p:spPr>
          <a:xfrm rot="16200000">
            <a:off x="4335272" y="79007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CB8C7EA-B9F5-D9E2-979F-5CAF897D118B}"/>
              </a:ext>
            </a:extLst>
          </p:cNvPr>
          <p:cNvSpPr/>
          <p:nvPr/>
        </p:nvSpPr>
        <p:spPr>
          <a:xfrm rot="16200000">
            <a:off x="4306416" y="169461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9F8F61C-BDE1-744B-F7BE-71C72D3FCAD1}"/>
              </a:ext>
            </a:extLst>
          </p:cNvPr>
          <p:cNvSpPr/>
          <p:nvPr/>
        </p:nvSpPr>
        <p:spPr>
          <a:xfrm rot="16200000">
            <a:off x="4332298" y="252397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C339434-41CC-BFE3-2451-0C6E560B1371}"/>
              </a:ext>
            </a:extLst>
          </p:cNvPr>
          <p:cNvSpPr/>
          <p:nvPr/>
        </p:nvSpPr>
        <p:spPr>
          <a:xfrm rot="16200000">
            <a:off x="5339744" y="95918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971A5E3C-63B5-A2A6-455B-D58DC3CF669A}"/>
              </a:ext>
            </a:extLst>
          </p:cNvPr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EF0C31-DF3F-0703-CC92-94BF1EEE921B}"/>
              </a:ext>
            </a:extLst>
          </p:cNvPr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9E10A0-458C-00A2-2130-DADE92CBA75D}"/>
              </a:ext>
            </a:extLst>
          </p:cNvPr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one.o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FB09D-6EAF-A0B6-3512-9B3574665573}"/>
              </a:ext>
            </a:extLst>
          </p:cNvPr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two.o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A9D52-E50C-BEFD-7E14-308D8F53AA4C}"/>
              </a:ext>
            </a:extLst>
          </p:cNvPr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three.o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80148-545E-FF94-3329-E531D3B7E596}"/>
              </a:ext>
            </a:extLst>
          </p:cNvPr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DA5D30C-BB3A-A9D3-3BEC-CB3DD30C9BA7}"/>
              </a:ext>
            </a:extLst>
          </p:cNvPr>
          <p:cNvSpPr/>
          <p:nvPr/>
        </p:nvSpPr>
        <p:spPr>
          <a:xfrm rot="16200000">
            <a:off x="7845656" y="102719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549AB-AEA9-C7E6-CAC1-0E6ED9C64B8B}"/>
              </a:ext>
            </a:extLst>
          </p:cNvPr>
          <p:cNvSpPr txBox="1"/>
          <p:nvPr/>
        </p:nvSpPr>
        <p:spPr>
          <a:xfrm>
            <a:off x="9921124" y="1006210"/>
            <a:ext cx="168507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a.out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BC929-4B9F-16B5-F251-B835F5BC74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2AD4E510-B343-FD05-1DD0-8613798D4981}"/>
              </a:ext>
            </a:extLst>
          </p:cNvPr>
          <p:cNvSpPr/>
          <p:nvPr/>
        </p:nvSpPr>
        <p:spPr>
          <a:xfrm>
            <a:off x="7450466" y="2756573"/>
            <a:ext cx="242783" cy="3090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401FFBBE-986F-41CA-CC3E-E12E43C715A3}"/>
              </a:ext>
            </a:extLst>
          </p:cNvPr>
          <p:cNvSpPr/>
          <p:nvPr/>
        </p:nvSpPr>
        <p:spPr>
          <a:xfrm>
            <a:off x="9678340" y="1199466"/>
            <a:ext cx="242783" cy="3090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140697" y="437604"/>
            <a:ext cx="1685077" cy="5860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</p:spPr>
        <p:txBody>
          <a:bodyPr/>
          <a:lstStyle/>
          <a:p>
            <a:r>
              <a:rPr lang="en-US" dirty="0"/>
              <a:t>From Source to Execution: Different ISA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04889" y="43760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59072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387427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2532260" y="2623357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52A5636-6F1D-BDB5-4E27-6F5CEEF154BA}"/>
              </a:ext>
            </a:extLst>
          </p:cNvPr>
          <p:cNvSpPr/>
          <p:nvPr/>
        </p:nvSpPr>
        <p:spPr>
          <a:xfrm>
            <a:off x="258236" y="3233056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D0FE6DA-D87E-D8F6-49F3-2D141E8E0455}"/>
              </a:ext>
            </a:extLst>
          </p:cNvPr>
          <p:cNvSpPr/>
          <p:nvPr/>
        </p:nvSpPr>
        <p:spPr>
          <a:xfrm>
            <a:off x="155910" y="3866048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CFF37D-F6EB-F990-9AA1-D72B9183411F}"/>
              </a:ext>
            </a:extLst>
          </p:cNvPr>
          <p:cNvSpPr/>
          <p:nvPr/>
        </p:nvSpPr>
        <p:spPr>
          <a:xfrm>
            <a:off x="133390" y="4499040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5C83-967A-CFE8-19B2-2466DCABB756}"/>
              </a:ext>
            </a:extLst>
          </p:cNvPr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7F1C8-FAFB-9D46-FBA4-B15044DCC7A0}"/>
              </a:ext>
            </a:extLst>
          </p:cNvPr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0F6FA-D47A-5B94-C005-E328D1DEFF13}"/>
              </a:ext>
            </a:extLst>
          </p:cNvPr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5888C-597E-9F9A-EEC2-6EF324682F6C}"/>
              </a:ext>
            </a:extLst>
          </p:cNvPr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FBFD4-8A59-C812-A9CF-644BD0D093B0}"/>
              </a:ext>
            </a:extLst>
          </p:cNvPr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27365" y="118090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298373" y="119620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886569" y="116430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A31DE-6C22-00B9-4620-1815DAE17B7D}"/>
              </a:ext>
            </a:extLst>
          </p:cNvPr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3315136" y="214280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43460D9-DE92-0482-F4BF-85D080074874}"/>
              </a:ext>
            </a:extLst>
          </p:cNvPr>
          <p:cNvSpPr/>
          <p:nvPr/>
        </p:nvSpPr>
        <p:spPr>
          <a:xfrm>
            <a:off x="3003888" y="3419790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1C464A-613B-3E40-D685-6B976A397986}"/>
              </a:ext>
            </a:extLst>
          </p:cNvPr>
          <p:cNvSpPr/>
          <p:nvPr/>
        </p:nvSpPr>
        <p:spPr>
          <a:xfrm rot="16200000">
            <a:off x="2164404" y="3530129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DE95D8B-1C96-EE65-EE4D-FB8A2E3762BC}"/>
              </a:ext>
            </a:extLst>
          </p:cNvPr>
          <p:cNvSpPr/>
          <p:nvPr/>
        </p:nvSpPr>
        <p:spPr>
          <a:xfrm rot="17752686">
            <a:off x="2263536" y="306228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A30734F0-52DD-0700-D97E-CBBDF2AB01B8}"/>
              </a:ext>
            </a:extLst>
          </p:cNvPr>
          <p:cNvSpPr/>
          <p:nvPr/>
        </p:nvSpPr>
        <p:spPr>
          <a:xfrm rot="15054088">
            <a:off x="2170897" y="3921756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177DEB83-D5CE-371C-48A2-731D2AC933E7}"/>
              </a:ext>
            </a:extLst>
          </p:cNvPr>
          <p:cNvSpPr/>
          <p:nvPr/>
        </p:nvSpPr>
        <p:spPr>
          <a:xfrm>
            <a:off x="2907085" y="3957202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C8A5A1F-B589-7C82-615D-6715D6077452}"/>
              </a:ext>
            </a:extLst>
          </p:cNvPr>
          <p:cNvSpPr/>
          <p:nvPr/>
        </p:nvSpPr>
        <p:spPr>
          <a:xfrm>
            <a:off x="3003887" y="4490619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82D9E634-4A15-5836-7944-772F536A5391}"/>
              </a:ext>
            </a:extLst>
          </p:cNvPr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62267" y="35984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16450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44805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9489638" y="2545595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90B94E0-8CD1-B308-B293-FB391019A30C}"/>
              </a:ext>
            </a:extLst>
          </p:cNvPr>
          <p:cNvSpPr/>
          <p:nvPr/>
        </p:nvSpPr>
        <p:spPr>
          <a:xfrm>
            <a:off x="7215614" y="3155294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2C299D7-5D2B-8BAF-65D4-072A296000B1}"/>
              </a:ext>
            </a:extLst>
          </p:cNvPr>
          <p:cNvSpPr/>
          <p:nvPr/>
        </p:nvSpPr>
        <p:spPr>
          <a:xfrm>
            <a:off x="7113288" y="3788286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9CF2FB0-5547-572D-DA66-667987DAC147}"/>
              </a:ext>
            </a:extLst>
          </p:cNvPr>
          <p:cNvSpPr/>
          <p:nvPr/>
        </p:nvSpPr>
        <p:spPr>
          <a:xfrm>
            <a:off x="7090768" y="4421278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CFF37-B58F-DEB2-3916-8B8E5DF01507}"/>
              </a:ext>
            </a:extLst>
          </p:cNvPr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C2AAB-DAF1-911D-DD66-3FA1DE90807B}"/>
              </a:ext>
            </a:extLst>
          </p:cNvPr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64B10-77DD-2220-AA04-2A4DBC05F2FE}"/>
              </a:ext>
            </a:extLst>
          </p:cNvPr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08D48-5D8C-06F4-B775-DFBD6169B0E8}"/>
              </a:ext>
            </a:extLst>
          </p:cNvPr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684743" y="11031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55751" y="111844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43947" y="108654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405AE4-6437-F286-17A4-4FFE01E85415}"/>
              </a:ext>
            </a:extLst>
          </p:cNvPr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10272514" y="206504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8D975E4F-69B0-A869-986B-C32338C0683B}"/>
              </a:ext>
            </a:extLst>
          </p:cNvPr>
          <p:cNvSpPr/>
          <p:nvPr/>
        </p:nvSpPr>
        <p:spPr>
          <a:xfrm>
            <a:off x="9961266" y="3342028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96884771-E00C-8739-E968-45A387AC23B4}"/>
              </a:ext>
            </a:extLst>
          </p:cNvPr>
          <p:cNvSpPr/>
          <p:nvPr/>
        </p:nvSpPr>
        <p:spPr>
          <a:xfrm rot="16200000">
            <a:off x="9121782" y="345236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4F3DD5A2-9B72-EBDB-D77B-EC8A6A168D8E}"/>
              </a:ext>
            </a:extLst>
          </p:cNvPr>
          <p:cNvSpPr/>
          <p:nvPr/>
        </p:nvSpPr>
        <p:spPr>
          <a:xfrm rot="17752686">
            <a:off x="9220914" y="2984525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D9E8ED7A-5A81-DC94-5700-239FF832AC68}"/>
              </a:ext>
            </a:extLst>
          </p:cNvPr>
          <p:cNvSpPr/>
          <p:nvPr/>
        </p:nvSpPr>
        <p:spPr>
          <a:xfrm rot="15054088">
            <a:off x="9128275" y="3843994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Plus 59">
            <a:extLst>
              <a:ext uri="{FF2B5EF4-FFF2-40B4-BE49-F238E27FC236}">
                <a16:creationId xmlns:a16="http://schemas.microsoft.com/office/drawing/2014/main" id="{806AF879-B993-A1C4-D328-4473BD75BBFE}"/>
              </a:ext>
            </a:extLst>
          </p:cNvPr>
          <p:cNvSpPr/>
          <p:nvPr/>
        </p:nvSpPr>
        <p:spPr>
          <a:xfrm>
            <a:off x="9864463" y="3879440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4D50DA66-DF32-083D-F62A-2CDB4F0D0C49}"/>
              </a:ext>
            </a:extLst>
          </p:cNvPr>
          <p:cNvSpPr/>
          <p:nvPr/>
        </p:nvSpPr>
        <p:spPr>
          <a:xfrm>
            <a:off x="9961265" y="4412857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42C27CA4-AE66-6B94-FAE6-8521D0904D3F}"/>
              </a:ext>
            </a:extLst>
          </p:cNvPr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67D28-CFFB-A9D3-DDBA-0D4709B986D6}"/>
              </a:ext>
            </a:extLst>
          </p:cNvPr>
          <p:cNvSpPr txBox="1"/>
          <p:nvPr/>
        </p:nvSpPr>
        <p:spPr>
          <a:xfrm>
            <a:off x="3431796" y="5289211"/>
            <a:ext cx="15732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arm executable on </a:t>
            </a:r>
            <a:r>
              <a:rPr lang="en-US" dirty="0" err="1">
                <a:solidFill>
                  <a:schemeClr val="accent1"/>
                </a:solidFill>
              </a:rPr>
              <a:t>linux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9F8979-57A7-880A-E249-477F505AE67D}"/>
              </a:ext>
            </a:extLst>
          </p:cNvPr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intel executable on </a:t>
            </a:r>
            <a:r>
              <a:rPr lang="en-US" dirty="0" err="1">
                <a:solidFill>
                  <a:schemeClr val="accent1"/>
                </a:solidFill>
              </a:rPr>
              <a:t>linux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AE682-DE83-9183-8042-4F3A3EB531D8}"/>
              </a:ext>
            </a:extLst>
          </p:cNvPr>
          <p:cNvSpPr txBox="1"/>
          <p:nvPr/>
        </p:nvSpPr>
        <p:spPr>
          <a:xfrm>
            <a:off x="1097412" y="6385415"/>
            <a:ext cx="36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Pi-cluster system (all CSE30 PA's)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A36855-1EE7-4405-AFF6-132B2D82E84B}"/>
              </a:ext>
            </a:extLst>
          </p:cNvPr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ieng6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A8AAB-CC8A-FE5C-310E-18D0D49756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3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78810" y="921635"/>
            <a:ext cx="4645349" cy="169277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(c source to assembler)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(assembler source to object)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(Combine object files to executable)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 (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 executable from into memory)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(OS runs the code)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instructions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06B70-6503-5BCC-A068-E8569D2F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B7375-8F36-55AC-00B9-A2989EC8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</p:spPr>
        <p:txBody>
          <a:bodyPr/>
          <a:lstStyle/>
          <a:p>
            <a:r>
              <a:rPr lang="en-US" dirty="0"/>
              <a:t>CSE 30 Spring 2024 – Staff Covers Both Sections A &amp;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D5EC-A386-26ED-9EF4-896826F7C4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C4986-F97C-2243-B83F-F601C77A02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4630" y="1480273"/>
            <a:ext cx="2687070" cy="266054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TA's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Nitya Agarwal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Mihir </a:t>
            </a:r>
            <a:r>
              <a:rPr lang="en-US" sz="2400" dirty="0" err="1">
                <a:solidFill>
                  <a:srgbClr val="000000"/>
                </a:solidFill>
              </a:rPr>
              <a:t>Kekkar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Yuchen Jing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Liam Fernandez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697C02-F43D-D530-20C3-C10842FC8A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0713" y="1474283"/>
            <a:ext cx="3168650" cy="47998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Ali </a:t>
            </a:r>
            <a:r>
              <a:rPr lang="en-US" sz="2000" dirty="0" err="1">
                <a:solidFill>
                  <a:schemeClr val="accent6"/>
                </a:solidFill>
              </a:rPr>
              <a:t>Alabiad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Bryan Cho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Charlotte Dong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Vivian Liu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Kate Romero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Kevin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Charvi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Sukla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Fong </a:t>
            </a:r>
            <a:r>
              <a:rPr lang="en-US" sz="2000" dirty="0" err="1">
                <a:solidFill>
                  <a:schemeClr val="accent6"/>
                </a:solidFill>
              </a:rPr>
              <a:t>Vachirathanusorn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Joseph </a:t>
            </a:r>
            <a:r>
              <a:rPr lang="en-US" sz="2000" dirty="0" err="1">
                <a:solidFill>
                  <a:schemeClr val="accent6"/>
                </a:solidFill>
              </a:rPr>
              <a:t>Edmonston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Thanh-</a:t>
            </a:r>
            <a:r>
              <a:rPr lang="en-US" sz="1800" dirty="0" err="1">
                <a:solidFill>
                  <a:schemeClr val="accent6"/>
                </a:solidFill>
              </a:rPr>
              <a:t>Nhan</a:t>
            </a:r>
            <a:r>
              <a:rPr lang="en-US" sz="1800" dirty="0">
                <a:solidFill>
                  <a:schemeClr val="accent6"/>
                </a:solidFill>
              </a:rPr>
              <a:t> Lam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D26FA-DD54-0F7C-78A6-48E3F2785831}"/>
              </a:ext>
            </a:extLst>
          </p:cNvPr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Section A (Cao) and B (Muller) share the same pool of TA's and Tutors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9FA2BD1-D6EE-333E-67B5-6A0BB248B152}"/>
              </a:ext>
            </a:extLst>
          </p:cNvPr>
          <p:cNvSpPr txBox="1">
            <a:spLocks/>
          </p:cNvSpPr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Christian Lee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Jessie Ouyang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Brandon </a:t>
            </a:r>
            <a:r>
              <a:rPr lang="en-US" sz="2000" dirty="0" err="1">
                <a:solidFill>
                  <a:schemeClr val="accent6"/>
                </a:solidFill>
              </a:rPr>
              <a:t>Reponte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Adrian Rosing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Luffy</a:t>
            </a:r>
            <a:r>
              <a:rPr lang="en-US" sz="2000" dirty="0">
                <a:solidFill>
                  <a:schemeClr val="accent6"/>
                </a:solidFill>
              </a:rPr>
              <a:t> Saito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Leica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Shijie</a:t>
            </a:r>
            <a:r>
              <a:rPr lang="en-US" sz="2000" dirty="0">
                <a:solidFill>
                  <a:schemeClr val="accent6"/>
                </a:solidFill>
              </a:rPr>
              <a:t> Wang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Alex </a:t>
            </a:r>
            <a:r>
              <a:rPr lang="en-US" sz="2000" dirty="0" err="1">
                <a:solidFill>
                  <a:schemeClr val="accent6"/>
                </a:solidFill>
              </a:rPr>
              <a:t>Simonyan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Reese Whitlock</a:t>
            </a:r>
          </a:p>
        </p:txBody>
      </p:sp>
    </p:spTree>
    <p:extLst>
      <p:ext uri="{BB962C8B-B14F-4D97-AF65-F5344CB8AC3E}">
        <p14:creationId xmlns:p14="http://schemas.microsoft.com/office/powerpoint/2010/main" val="168711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1785-2D70-FA71-5054-0D0AD986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</p:spPr>
        <p:txBody>
          <a:bodyPr/>
          <a:lstStyle/>
          <a:p>
            <a:r>
              <a:rPr lang="en-US" dirty="0"/>
              <a:t>Overview of Grading - See Syllabus (Canvas) for More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6661-88A1-B7FA-4568-234E04F3E03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5626" y="1588308"/>
            <a:ext cx="5043686" cy="52495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120 pts total – Canvas Quizzes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0F1FB1E-E128-55BE-AAEE-5A4C98F1CFF4}"/>
              </a:ext>
            </a:extLst>
          </p:cNvPr>
          <p:cNvSpPr txBox="1">
            <a:spLocks/>
          </p:cNvSpPr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</a:rPr>
              <a:t>Special grading circumstances </a:t>
            </a:r>
            <a:r>
              <a:rPr lang="en-US" sz="2200" dirty="0"/>
              <a:t>(e.g., extended absence, illness, other issues, etc.)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PROMPTLY</a:t>
            </a:r>
            <a:r>
              <a:rPr lang="en-US" sz="2000" dirty="0"/>
              <a:t> Contact me directly (</a:t>
            </a:r>
            <a:r>
              <a:rPr lang="en-US" sz="2000" dirty="0" err="1"/>
              <a:t>kmuller@ucsd.edu</a:t>
            </a:r>
            <a:r>
              <a:rPr lang="en-US" sz="2000" dirty="0"/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37BA32-D3CB-E217-9EAB-97C7E6DA5BA0}"/>
              </a:ext>
            </a:extLst>
          </p:cNvPr>
          <p:cNvSpPr txBox="1">
            <a:spLocks/>
          </p:cNvSpPr>
          <p:nvPr/>
        </p:nvSpPr>
        <p:spPr>
          <a:xfrm>
            <a:off x="3065626" y="746070"/>
            <a:ext cx="5043686" cy="7100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70 pts – Attending Lecture in person</a:t>
            </a:r>
          </a:p>
          <a:p>
            <a:pPr lvl="1"/>
            <a:r>
              <a:rPr lang="en-US" sz="1800" dirty="0"/>
              <a:t>5 points per section B lecture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93A69-FD50-1C68-15D2-DB79BBD2AA9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2AE0116-B500-74B2-2EF5-FC5E891173AE}"/>
              </a:ext>
            </a:extLst>
          </p:cNvPr>
          <p:cNvSpPr txBox="1">
            <a:spLocks/>
          </p:cNvSpPr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1000 pts total for graded assignments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A74803-8015-1D35-8924-F25B85F6510C}"/>
              </a:ext>
            </a:extLst>
          </p:cNvPr>
          <p:cNvSpPr txBox="1">
            <a:spLocks/>
          </p:cNvSpPr>
          <p:nvPr/>
        </p:nvSpPr>
        <p:spPr>
          <a:xfrm>
            <a:off x="3065626" y="289753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190 pts - Midterm – In Person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3AE25E-7F29-5A9D-F04F-EBCF09CEFCD3}"/>
              </a:ext>
            </a:extLst>
          </p:cNvPr>
          <p:cNvSpPr txBox="1">
            <a:spLocks/>
          </p:cNvSpPr>
          <p:nvPr/>
        </p:nvSpPr>
        <p:spPr>
          <a:xfrm>
            <a:off x="3065626" y="3574919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380 pts - Final – In Person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48CA1F-FECB-84BD-0FD6-A798C326CD0E}"/>
              </a:ext>
            </a:extLst>
          </p:cNvPr>
          <p:cNvSpPr txBox="1">
            <a:spLocks/>
          </p:cNvSpPr>
          <p:nvPr/>
        </p:nvSpPr>
        <p:spPr>
          <a:xfrm>
            <a:off x="3065626" y="223544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240 pts total – Programming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37395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AEE-7EF1-3D03-34D3-B5992ECD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90" y="0"/>
            <a:ext cx="10515600" cy="650631"/>
          </a:xfrm>
        </p:spPr>
        <p:txBody>
          <a:bodyPr/>
          <a:lstStyle/>
          <a:p>
            <a:r>
              <a:rPr lang="en-US" dirty="0"/>
              <a:t>Lecture 1 QR Code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746E727-13CC-A3E0-28B3-F66043B05057}"/>
              </a:ext>
            </a:extLst>
          </p:cNvPr>
          <p:cNvSpPr txBox="1">
            <a:spLocks/>
          </p:cNvSpPr>
          <p:nvPr/>
        </p:nvSpPr>
        <p:spPr>
          <a:xfrm>
            <a:off x="80591" y="662908"/>
            <a:ext cx="6898243" cy="5824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Class attendance points: To encourage you to attend lecture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Over the years we have found that students that attend lectures in CSE30 get better grades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Section B has 20 lectures, attend 14 to get the 70 points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Attending more than 14 gets you up to 30 more points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Attendance is taken at the start of class using google forms that is accessed with a lecture QR code in the slides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For the first lecture only, the form will be open until 9 PM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bring a device that can use QR codes to access goggle forms and allows you to sign into UCSD SSO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be required to supply a code word announced in class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eventually get an email acknowledgement from google that your attendance was recorded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ONLY If you cannot access the google form, </a:t>
            </a:r>
            <a:r>
              <a:rPr lang="en-US" sz="1800" dirty="0">
                <a:solidFill>
                  <a:schemeClr val="accent6"/>
                </a:solidFill>
              </a:rPr>
              <a:t>send me email (</a:t>
            </a:r>
            <a:r>
              <a:rPr lang="en-US" sz="1800" dirty="0" err="1">
                <a:solidFill>
                  <a:schemeClr val="accent6"/>
                </a:solidFill>
              </a:rPr>
              <a:t>kmuller@ucsd.edu</a:t>
            </a:r>
            <a:r>
              <a:rPr lang="en-US" sz="1800" dirty="0">
                <a:solidFill>
                  <a:schemeClr val="accent6"/>
                </a:solidFill>
              </a:rPr>
              <a:t>) with the code word in the subject line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The email must be timestamped within the </a:t>
            </a:r>
            <a:r>
              <a:rPr lang="en-US" sz="1800">
                <a:solidFill>
                  <a:schemeClr val="accent6"/>
                </a:solidFill>
              </a:rPr>
              <a:t>first 20 </a:t>
            </a:r>
            <a:r>
              <a:rPr lang="en-US" sz="1800" dirty="0">
                <a:solidFill>
                  <a:schemeClr val="accent6"/>
                </a:solidFill>
              </a:rPr>
              <a:t>minutes of lecture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1A05F-E466-2041-0512-A7D47216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05" y="650631"/>
            <a:ext cx="4943719" cy="4943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4A7FC-3BA1-A7D8-68C1-8F4484ACE36C}"/>
              </a:ext>
            </a:extLst>
          </p:cNvPr>
          <p:cNvSpPr txBox="1"/>
          <p:nvPr/>
        </p:nvSpPr>
        <p:spPr>
          <a:xfrm>
            <a:off x="7831157" y="5884203"/>
            <a:ext cx="382668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If you have issues with this method,</a:t>
            </a:r>
          </a:p>
          <a:p>
            <a:r>
              <a:rPr lang="en-US" dirty="0">
                <a:solidFill>
                  <a:schemeClr val="accent6"/>
                </a:solidFill>
              </a:rPr>
              <a:t> please contact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55274-3E14-5114-8091-ECDE64F4510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984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</p:spPr>
        <p:txBody>
          <a:bodyPr/>
          <a:lstStyle/>
          <a:p>
            <a:r>
              <a:rPr lang="en-US" dirty="0"/>
              <a:t>CSE30 Spring 2024 </a:t>
            </a:r>
            <a:r>
              <a:rPr lang="en-US" dirty="0">
                <a:solidFill>
                  <a:srgbClr val="FF0000"/>
                </a:solidFill>
              </a:rPr>
              <a:t>Section B Specific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F52F15F-7D25-FE44-9292-7AB44B83B8B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7805" y="599401"/>
            <a:ext cx="9055124" cy="60849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 dirty="0">
                <a:solidFill>
                  <a:schemeClr val="accent1"/>
                </a:solidFill>
              </a:rPr>
              <a:t>Section B (Muller)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What is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b="1" dirty="0">
                <a:solidFill>
                  <a:schemeClr val="accent1"/>
                </a:solidFill>
              </a:rPr>
              <a:t> in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study topics </a:t>
            </a:r>
            <a:r>
              <a:rPr lang="en-US" sz="2000" dirty="0">
                <a:solidFill>
                  <a:schemeClr val="accent6"/>
                </a:solidFill>
              </a:rPr>
              <a:t>(roughly in-sync by the end of each week)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quizzes 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Programming Assignments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What is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b="1" dirty="0">
                <a:solidFill>
                  <a:srgbClr val="0070C0"/>
                </a:solidFill>
              </a:rPr>
              <a:t> between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lecture materials 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midterm questions (from Sect B lecture)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final questions (from Sect B lecture)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In-person lecture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strongly encouraged </a:t>
            </a:r>
            <a:r>
              <a:rPr lang="en-US" sz="2000" dirty="0">
                <a:solidFill>
                  <a:srgbClr val="2C895B"/>
                </a:solidFill>
              </a:rPr>
              <a:t>(attendance points)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Lectures are podcast recorded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Discussion section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optional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but strongly encouraged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You may attend either discussion section and still be enrolled in Sect B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Section B sections are podcast recorded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See the syllabus for grading details</a:t>
            </a:r>
          </a:p>
        </p:txBody>
      </p:sp>
    </p:spTree>
    <p:extLst>
      <p:ext uri="{BB962C8B-B14F-4D97-AF65-F5344CB8AC3E}">
        <p14:creationId xmlns:p14="http://schemas.microsoft.com/office/powerpoint/2010/main" val="3332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CSE30 </a:t>
            </a:r>
            <a:r>
              <a:rPr lang="en-US" dirty="0"/>
              <a:t>Class Resources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4170" y="582729"/>
            <a:ext cx="8938510" cy="61605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Section B Lecture Slides: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/cse30-sp24/Muller-Slides</a:t>
            </a:r>
          </a:p>
          <a:p>
            <a:pPr lvl="1"/>
            <a:r>
              <a:rPr lang="en-US" sz="1800" dirty="0"/>
              <a:t>Located on class </a:t>
            </a:r>
            <a:r>
              <a:rPr lang="en-US" sz="1800" dirty="0" err="1"/>
              <a:t>github</a:t>
            </a:r>
            <a:r>
              <a:rPr lang="en-US" sz="1800" dirty="0"/>
              <a:t> in both </a:t>
            </a:r>
            <a:r>
              <a:rPr lang="en-US" sz="1800" dirty="0">
                <a:solidFill>
                  <a:srgbClr val="2C895B"/>
                </a:solidFill>
              </a:rPr>
              <a:t>pptx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pdf</a:t>
            </a:r>
            <a:r>
              <a:rPr lang="en-US" sz="1800" dirty="0"/>
              <a:t> format</a:t>
            </a:r>
            <a:endParaRPr lang="en-US" sz="1800" b="1" dirty="0">
              <a:solidFill>
                <a:srgbClr val="F3753F"/>
              </a:solidFill>
            </a:endParaRPr>
          </a:p>
          <a:p>
            <a:pPr lvl="1"/>
            <a:r>
              <a:rPr lang="en-US" sz="1800" dirty="0"/>
              <a:t>Slides </a:t>
            </a:r>
            <a:r>
              <a:rPr lang="en-US" sz="1800" b="1" dirty="0">
                <a:solidFill>
                  <a:srgbClr val="0070C0"/>
                </a:solidFill>
              </a:rPr>
              <a:t>are updated constantly </a:t>
            </a:r>
            <a:r>
              <a:rPr lang="en-US" sz="1800" dirty="0"/>
              <a:t>to correct errors and to improve content 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Version is at the upper left on the title slide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Always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check</a:t>
            </a:r>
            <a:r>
              <a:rPr lang="en-US" sz="1800" dirty="0">
                <a:solidFill>
                  <a:srgbClr val="2C895B"/>
                </a:solidFill>
              </a:rPr>
              <a:t> you have the current version the morning before lecture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Class </a:t>
            </a:r>
            <a:r>
              <a:rPr lang="en-US" sz="1800" b="1" dirty="0" err="1">
                <a:solidFill>
                  <a:schemeClr val="accent1"/>
                </a:solidFill>
              </a:rPr>
              <a:t>github</a:t>
            </a:r>
            <a:r>
              <a:rPr lang="en-US" sz="1800" b="1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Piazza</a:t>
            </a:r>
            <a:r>
              <a:rPr lang="en-US" sz="1800" b="1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piazza.com</a:t>
            </a:r>
            <a:r>
              <a:rPr lang="en-US" sz="1800" dirty="0">
                <a:solidFill>
                  <a:srgbClr val="7030A0"/>
                </a:solidFill>
              </a:rPr>
              <a:t>/</a:t>
            </a:r>
            <a:r>
              <a:rPr lang="en-US" sz="1800" dirty="0" err="1">
                <a:solidFill>
                  <a:srgbClr val="7030A0"/>
                </a:solidFill>
              </a:rPr>
              <a:t>ucsd</a:t>
            </a:r>
            <a:r>
              <a:rPr lang="en-US" sz="1800" dirty="0">
                <a:solidFill>
                  <a:srgbClr val="7030A0"/>
                </a:solidFill>
              </a:rPr>
              <a:t>/spring2024/cse30_sp24_a0/home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First Place to go to </a:t>
            </a:r>
            <a:r>
              <a:rPr lang="en-US" sz="1800" dirty="0">
                <a:solidFill>
                  <a:schemeClr val="accent6"/>
                </a:solidFill>
              </a:rPr>
              <a:t>for</a:t>
            </a:r>
            <a:r>
              <a:rPr lang="en-US" sz="1800" b="1" dirty="0">
                <a:solidFill>
                  <a:srgbClr val="2C895B"/>
                </a:solidFill>
              </a:rPr>
              <a:t> Q/A </a:t>
            </a:r>
            <a:r>
              <a:rPr lang="en-US" sz="1800" dirty="0">
                <a:solidFill>
                  <a:schemeClr val="accent6"/>
                </a:solidFill>
              </a:rPr>
              <a:t>and</a:t>
            </a:r>
            <a:r>
              <a:rPr lang="en-US" sz="1800" b="1" dirty="0">
                <a:solidFill>
                  <a:srgbClr val="2C895B"/>
                </a:solidFill>
              </a:rPr>
              <a:t> important announcements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Public piazza posts are for: </a:t>
            </a:r>
            <a:r>
              <a:rPr lang="en-US" sz="1800" dirty="0">
                <a:solidFill>
                  <a:schemeClr val="tx2"/>
                </a:solidFill>
              </a:rPr>
              <a:t>general questions on PA's and lectures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Do not post publicly </a:t>
            </a:r>
            <a:r>
              <a:rPr lang="en-US" sz="1800" dirty="0">
                <a:solidFill>
                  <a:schemeClr val="accent6"/>
                </a:solidFill>
              </a:rPr>
              <a:t>any parts of an assignment, quiz or exam solution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</a:rPr>
              <a:t>Private posts are for: </a:t>
            </a:r>
            <a:r>
              <a:rPr lang="en-US" sz="1800" dirty="0">
                <a:solidFill>
                  <a:schemeClr val="accent6"/>
                </a:solidFill>
              </a:rPr>
              <a:t>specific situation relating to just you or you are not sure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Tutor Lab hour schedule: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autograder.ucsd.edu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For getting help from the tutors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Canvas</a:t>
            </a:r>
            <a:r>
              <a:rPr lang="en-US" sz="1800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canvas.ucsd.edu</a:t>
            </a:r>
            <a:r>
              <a:rPr lang="en-US" sz="1800" dirty="0">
                <a:solidFill>
                  <a:srgbClr val="7030A0"/>
                </a:solidFill>
              </a:rPr>
              <a:t>/courses/54650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Links to quizzes, textbooks, programming assignments, exams</a:t>
            </a:r>
            <a:endParaRPr lang="en-US" sz="1800" b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rgbClr val="0070C0"/>
                </a:solidFill>
              </a:rPr>
              <a:t>Gradescope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www.gradescope.com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Quizzes and Submitting programming assignments </a:t>
            </a:r>
          </a:p>
          <a:p>
            <a:pPr lvl="1"/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0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1281952"/>
            <a:ext cx="11528344" cy="49029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Make sure you bring your copy of lecture slides to class, it helps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How to get my attention in class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I </a:t>
            </a:r>
            <a:r>
              <a:rPr lang="en-US" sz="2400" b="1" dirty="0">
                <a:solidFill>
                  <a:schemeClr val="accent6"/>
                </a:solidFill>
              </a:rPr>
              <a:t>never intentionally ignore questions</a:t>
            </a:r>
            <a:r>
              <a:rPr lang="en-US" sz="2400" dirty="0">
                <a:solidFill>
                  <a:srgbClr val="FF0000"/>
                </a:solidFill>
              </a:rPr>
              <a:t>; I </a:t>
            </a:r>
            <a:r>
              <a:rPr lang="en-US" sz="2400" b="1" dirty="0">
                <a:solidFill>
                  <a:srgbClr val="FF0000"/>
                </a:solidFill>
              </a:rPr>
              <a:t>just may not see you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Raise your hand</a:t>
            </a:r>
            <a:r>
              <a:rPr lang="en-US" sz="2400" dirty="0">
                <a:solidFill>
                  <a:schemeClr val="tx2"/>
                </a:solidFill>
              </a:rPr>
              <a:t>, or just </a:t>
            </a:r>
            <a:r>
              <a:rPr lang="en-US" sz="2400" b="1" dirty="0">
                <a:solidFill>
                  <a:srgbClr val="FF0000"/>
                </a:solidFill>
              </a:rPr>
              <a:t>call out </a:t>
            </a:r>
            <a:r>
              <a:rPr lang="en-US" sz="2400" dirty="0">
                <a:solidFill>
                  <a:schemeClr val="accent6"/>
                </a:solidFill>
              </a:rPr>
              <a:t>if I appear to </a:t>
            </a:r>
            <a:r>
              <a:rPr lang="en-US" sz="2400" b="1" dirty="0">
                <a:solidFill>
                  <a:schemeClr val="accent6"/>
                </a:solidFill>
              </a:rPr>
              <a:t>ignore you by accident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You must </a:t>
            </a:r>
            <a:r>
              <a:rPr lang="en-US" sz="2400" b="1" dirty="0">
                <a:solidFill>
                  <a:srgbClr val="FF0000"/>
                </a:solidFill>
              </a:rPr>
              <a:t>SLOW ME DOWN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2C895B"/>
                </a:solidFill>
              </a:rPr>
              <a:t>Otherwise,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2C895B"/>
                </a:solidFill>
              </a:rPr>
              <a:t>I tend to speed up</a:t>
            </a:r>
          </a:p>
          <a:p>
            <a:pPr lvl="1"/>
            <a:r>
              <a:rPr lang="en-US" sz="2400" dirty="0">
                <a:solidFill>
                  <a:srgbClr val="2C895B"/>
                </a:solidFill>
              </a:rPr>
              <a:t>Please do not be shy, </a:t>
            </a:r>
            <a:r>
              <a:rPr lang="en-US" sz="2400" b="1" dirty="0">
                <a:solidFill>
                  <a:srgbClr val="FF0000"/>
                </a:solidFill>
              </a:rPr>
              <a:t>speak up </a:t>
            </a:r>
            <a:r>
              <a:rPr lang="en-US" sz="2400" dirty="0">
                <a:solidFill>
                  <a:srgbClr val="2C895B"/>
                </a:solidFill>
              </a:rPr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remind me to slow down </a:t>
            </a:r>
            <a:endParaRPr lang="en-US" sz="2400" dirty="0">
              <a:solidFill>
                <a:srgbClr val="2C895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If you have questions, or I went too fast, or the material is not clear, etc.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Please ask me to go over it again (do this right away, not 5 slides later)</a:t>
            </a:r>
          </a:p>
          <a:p>
            <a:pPr lvl="2"/>
            <a:r>
              <a:rPr lang="en-US" sz="2200" dirty="0">
                <a:solidFill>
                  <a:srgbClr val="2C895B"/>
                </a:solidFill>
              </a:rPr>
              <a:t>Just don’t sit there and waste your time</a:t>
            </a:r>
            <a:endParaRPr lang="en-US" sz="2200" dirty="0">
              <a:solidFill>
                <a:srgbClr val="0070C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my responsibility: </a:t>
            </a:r>
            <a:r>
              <a:rPr lang="en-US" sz="2400" dirty="0">
                <a:solidFill>
                  <a:schemeClr val="tx2"/>
                </a:solidFill>
              </a:rPr>
              <a:t>help you learn the material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your responsibility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ask questions </a:t>
            </a:r>
            <a:r>
              <a:rPr lang="en-US" sz="2400" dirty="0">
                <a:solidFill>
                  <a:srgbClr val="2C895B"/>
                </a:solidFill>
              </a:rPr>
              <a:t>(I love questions, they also slow me down!)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Surviving Section B Lectures (In-person)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60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900" y="722668"/>
            <a:ext cx="10909427" cy="59368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u="sng" dirty="0">
                <a:solidFill>
                  <a:srgbClr val="2C895B"/>
                </a:solidFill>
              </a:rPr>
              <a:t>Go to lecture</a:t>
            </a:r>
            <a:endParaRPr lang="en-US" sz="2200" dirty="0">
              <a:solidFill>
                <a:srgbClr val="2C895B"/>
              </a:solidFill>
            </a:endParaRPr>
          </a:p>
          <a:p>
            <a:pPr lvl="1"/>
            <a:r>
              <a:rPr lang="en-US" sz="2200" dirty="0"/>
              <a:t>Before lecture go over the class slides </a:t>
            </a:r>
          </a:p>
          <a:p>
            <a:pPr lvl="1"/>
            <a:r>
              <a:rPr lang="en-US" sz="2200" dirty="0"/>
              <a:t>Lecture slides are posted the day before class (last minute updates that morning)</a:t>
            </a:r>
          </a:p>
          <a:p>
            <a:pPr lvl="1"/>
            <a:r>
              <a:rPr lang="en-US" sz="2200" dirty="0"/>
              <a:t>Keep your lecture slides up to date (I update them to fix errors and address questions)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Go to Discussion Sessions</a:t>
            </a:r>
            <a:endParaRPr lang="en-US" sz="2200" dirty="0"/>
          </a:p>
          <a:p>
            <a:pPr lvl="1"/>
            <a:r>
              <a:rPr lang="en-US" sz="2200" dirty="0"/>
              <a:t>ask the TA’s and Tutors for help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Studying for exams</a:t>
            </a:r>
          </a:p>
          <a:p>
            <a:pPr lvl="1"/>
            <a:r>
              <a:rPr lang="en-US" sz="2000" dirty="0"/>
              <a:t>All the exam question topics are found in my slides and the PA writeups</a:t>
            </a:r>
            <a:endParaRPr lang="en-US" sz="2200" dirty="0"/>
          </a:p>
          <a:p>
            <a:pPr lvl="1"/>
            <a:r>
              <a:rPr lang="en-US" sz="2000" dirty="0"/>
              <a:t>Try to write the exam yourself, with practice you will be able to guess the questions</a:t>
            </a:r>
          </a:p>
          <a:p>
            <a:r>
              <a:rPr lang="en-US" sz="2400" u="sng" dirty="0">
                <a:solidFill>
                  <a:srgbClr val="2C895B"/>
                </a:solidFill>
              </a:rPr>
              <a:t>Post to piazza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when you have questions 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Do the readings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/>
              <a:t>on time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Review the material: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/>
              <a:t>watch the podcasts and occasional special topic videos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905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63436</TotalTime>
  <Words>3354</Words>
  <Application>Microsoft Macintosh PowerPoint</Application>
  <PresentationFormat>Widescreen</PresentationFormat>
  <Paragraphs>560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宋体</vt:lpstr>
      <vt:lpstr>Arial</vt:lpstr>
      <vt:lpstr>Arial Regular</vt:lpstr>
      <vt:lpstr>Calibri</vt:lpstr>
      <vt:lpstr>Consolas</vt:lpstr>
      <vt:lpstr>Google Sans</vt:lpstr>
      <vt:lpstr>Helvetica Neue</vt:lpstr>
      <vt:lpstr>HelveticaNeue</vt:lpstr>
      <vt:lpstr>Lato</vt:lpstr>
      <vt:lpstr>Roboto Regular</vt:lpstr>
      <vt:lpstr>Wingdings</vt:lpstr>
      <vt:lpstr>Theme1</vt:lpstr>
      <vt:lpstr>PowerPoint Presentation</vt:lpstr>
      <vt:lpstr>CSE30 Section B Spring 2024 </vt:lpstr>
      <vt:lpstr>CSE 30 Spring 2024 – Staff Covers Both Sections A &amp; B</vt:lpstr>
      <vt:lpstr>Overview of Grading - See Syllabus (Canvas) for More Details</vt:lpstr>
      <vt:lpstr>Lecture 1 QR Code</vt:lpstr>
      <vt:lpstr>CSE30 Spring 2024 Section B Specific </vt:lpstr>
      <vt:lpstr>CSE30 Class Resources</vt:lpstr>
      <vt:lpstr>Surviving Section B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Executable Programs</vt:lpstr>
      <vt:lpstr>Assembly &amp; Machine Code Example: ARM-32 (32-bits)</vt:lpstr>
      <vt:lpstr>Review: Machine Organization – Von Neuman </vt:lpstr>
      <vt:lpstr>Memory Triangle: Hardware Cost/Performance/Capacity Tiers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2730</cp:revision>
  <cp:lastPrinted>2024-04-02T16:47:42Z</cp:lastPrinted>
  <dcterms:created xsi:type="dcterms:W3CDTF">2018-10-05T16:35:28Z</dcterms:created>
  <dcterms:modified xsi:type="dcterms:W3CDTF">2024-04-03T15:28:08Z</dcterms:modified>
  <cp:category/>
</cp:coreProperties>
</file>