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96"/>
  </p:notesMasterIdLst>
  <p:handoutMasterIdLst>
    <p:handoutMasterId r:id="rId97"/>
  </p:handoutMasterIdLst>
  <p:sldIdLst>
    <p:sldId id="1778" r:id="rId2"/>
    <p:sldId id="1675" r:id="rId3"/>
    <p:sldId id="2826" r:id="rId4"/>
    <p:sldId id="2972" r:id="rId5"/>
    <p:sldId id="2534" r:id="rId6"/>
    <p:sldId id="2832" r:id="rId7"/>
    <p:sldId id="2827" r:id="rId8"/>
    <p:sldId id="2973" r:id="rId9"/>
    <p:sldId id="2974" r:id="rId10"/>
    <p:sldId id="2971" r:id="rId11"/>
    <p:sldId id="2829" r:id="rId12"/>
    <p:sldId id="2985" r:id="rId13"/>
    <p:sldId id="2977" r:id="rId14"/>
    <p:sldId id="2828" r:id="rId15"/>
    <p:sldId id="2697" r:id="rId16"/>
    <p:sldId id="2728" r:id="rId17"/>
    <p:sldId id="2730" r:id="rId18"/>
    <p:sldId id="2519" r:id="rId19"/>
    <p:sldId id="2986" r:id="rId20"/>
    <p:sldId id="2978" r:id="rId21"/>
    <p:sldId id="2980" r:id="rId22"/>
    <p:sldId id="2982" r:id="rId23"/>
    <p:sldId id="2979" r:id="rId24"/>
    <p:sldId id="2843" r:id="rId25"/>
    <p:sldId id="2602" r:id="rId26"/>
    <p:sldId id="2984" r:id="rId27"/>
    <p:sldId id="2357" r:id="rId28"/>
    <p:sldId id="2988" r:id="rId29"/>
    <p:sldId id="2748" r:id="rId30"/>
    <p:sldId id="2983" r:id="rId31"/>
    <p:sldId id="2989" r:id="rId32"/>
    <p:sldId id="2990" r:id="rId33"/>
    <p:sldId id="2992" r:id="rId34"/>
    <p:sldId id="2815" r:id="rId35"/>
    <p:sldId id="3016" r:id="rId36"/>
    <p:sldId id="2817" r:id="rId37"/>
    <p:sldId id="2993" r:id="rId38"/>
    <p:sldId id="2994" r:id="rId39"/>
    <p:sldId id="2759" r:id="rId40"/>
    <p:sldId id="2790" r:id="rId41"/>
    <p:sldId id="2757" r:id="rId42"/>
    <p:sldId id="2789" r:id="rId43"/>
    <p:sldId id="2761" r:id="rId44"/>
    <p:sldId id="2779" r:id="rId45"/>
    <p:sldId id="2995" r:id="rId46"/>
    <p:sldId id="2780" r:id="rId47"/>
    <p:sldId id="2591" r:id="rId48"/>
    <p:sldId id="2557" r:id="rId49"/>
    <p:sldId id="2645" r:id="rId50"/>
    <p:sldId id="2596" r:id="rId51"/>
    <p:sldId id="2365" r:id="rId52"/>
    <p:sldId id="2590" r:id="rId53"/>
    <p:sldId id="2055" r:id="rId54"/>
    <p:sldId id="2996" r:id="rId55"/>
    <p:sldId id="2595" r:id="rId56"/>
    <p:sldId id="2810" r:id="rId57"/>
    <p:sldId id="2746" r:id="rId58"/>
    <p:sldId id="2744" r:id="rId59"/>
    <p:sldId id="2606" r:id="rId60"/>
    <p:sldId id="2517" r:id="rId61"/>
    <p:sldId id="2783" r:id="rId62"/>
    <p:sldId id="2747" r:id="rId63"/>
    <p:sldId id="2750" r:id="rId64"/>
    <p:sldId id="2679" r:id="rId65"/>
    <p:sldId id="2622" r:id="rId66"/>
    <p:sldId id="2366" r:id="rId67"/>
    <p:sldId id="2587" r:id="rId68"/>
    <p:sldId id="2657" r:id="rId69"/>
    <p:sldId id="2607" r:id="rId70"/>
    <p:sldId id="2608" r:id="rId71"/>
    <p:sldId id="2745" r:id="rId72"/>
    <p:sldId id="2743" r:id="rId73"/>
    <p:sldId id="3001" r:id="rId74"/>
    <p:sldId id="3004" r:id="rId75"/>
    <p:sldId id="3000" r:id="rId76"/>
    <p:sldId id="3002" r:id="rId77"/>
    <p:sldId id="3003" r:id="rId78"/>
    <p:sldId id="2558" r:id="rId79"/>
    <p:sldId id="2799" r:id="rId80"/>
    <p:sldId id="2763" r:id="rId81"/>
    <p:sldId id="3015" r:id="rId82"/>
    <p:sldId id="2776" r:id="rId83"/>
    <p:sldId id="2800" r:id="rId84"/>
    <p:sldId id="3014" r:id="rId85"/>
    <p:sldId id="2771" r:id="rId86"/>
    <p:sldId id="2598" r:id="rId87"/>
    <p:sldId id="2552" r:id="rId88"/>
    <p:sldId id="2593" r:id="rId89"/>
    <p:sldId id="2592" r:id="rId90"/>
    <p:sldId id="2594" r:id="rId91"/>
    <p:sldId id="2640" r:id="rId92"/>
    <p:sldId id="2638" r:id="rId93"/>
    <p:sldId id="2639" r:id="rId94"/>
    <p:sldId id="2571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13"/>
    <p:restoredTop sz="97532"/>
  </p:normalViewPr>
  <p:slideViewPr>
    <p:cSldViewPr snapToGrid="0" snapToObjects="1">
      <p:cViewPr varScale="1">
        <p:scale>
          <a:sx n="201" d="100"/>
          <a:sy n="201" d="100"/>
        </p:scale>
        <p:origin x="1640" y="19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3/26/24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data types 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CPU registers 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manages main memory</a:t>
            </a:r>
            <a:endParaRPr lang="en-US" sz="2000" dirty="0">
              <a:solidFill>
                <a:schemeClr val="accent6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they "do"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is the instruction "format" 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47993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Physical (design) realization 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An ISA allows variability in the physical design implementations to match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1255" y="683588"/>
            <a:ext cx="5087889" cy="59328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Distinguishing feature: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C895B"/>
                </a:solidFill>
              </a:rPr>
              <a:t>CPU Instructions </a:t>
            </a:r>
            <a:r>
              <a:rPr lang="en-US" sz="1800" dirty="0"/>
              <a:t>are often called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and encoded in memory using </a:t>
            </a:r>
            <a:r>
              <a:rPr lang="en-US" sz="1800" dirty="0">
                <a:solidFill>
                  <a:schemeClr val="accent1"/>
                </a:solidFill>
              </a:rPr>
              <a:t>patterns of ones and zeros (like binary numbers)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these are called 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into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</a:t>
            </a:r>
            <a:r>
              <a:rPr lang="en-US" sz="1800" dirty="0">
                <a:solidFill>
                  <a:srgbClr val="2C895B"/>
                </a:solidFill>
              </a:rPr>
              <a:t>executable program </a:t>
            </a:r>
            <a:r>
              <a:rPr lang="en-US" sz="1800" dirty="0"/>
              <a:t>contains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series of instructions </a:t>
            </a:r>
            <a:r>
              <a:rPr lang="en-US" sz="1800" dirty="0"/>
              <a:t>(the program) </a:t>
            </a:r>
          </a:p>
          <a:p>
            <a:pPr lvl="1"/>
            <a:r>
              <a:rPr lang="en-US" sz="1800" dirty="0"/>
              <a:t>(maybe some) </a:t>
            </a:r>
            <a:r>
              <a:rPr lang="en-US" sz="1800" b="1" dirty="0">
                <a:solidFill>
                  <a:srgbClr val="F3753F"/>
                </a:solidFill>
              </a:rPr>
              <a:t>data</a:t>
            </a:r>
            <a:r>
              <a:rPr lang="en-US" sz="1800" dirty="0"/>
              <a:t> to operate 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373643" y="2936271"/>
            <a:ext cx="2298825" cy="91178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Machine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</a:rPr>
              <a:t>Machine Language (or code)</a:t>
            </a:r>
            <a:endParaRPr lang="en-US" sz="2000" dirty="0"/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accent6"/>
                </a:solidFill>
              </a:rPr>
              <a:t>Are </a:t>
            </a:r>
            <a:r>
              <a:rPr lang="en-US" sz="2000" b="1" dirty="0">
                <a:solidFill>
                  <a:schemeClr val="accent1"/>
                </a:solidFill>
              </a:rPr>
              <a:t>encoded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memory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using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patterns of ones and zeros </a:t>
            </a:r>
            <a:r>
              <a:rPr lang="en-US" sz="2000" dirty="0">
                <a:solidFill>
                  <a:schemeClr val="accent1"/>
                </a:solidFill>
              </a:rPr>
              <a:t>(like binary numbers)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Example: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arm32 machine code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stores just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 one instruction in 32 bits (4 bytes) </a:t>
            </a:r>
          </a:p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language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</a:p>
          <a:p>
            <a:pPr lvl="2">
              <a:buFont typeface="Wingdings" charset="2"/>
              <a:buChar char="§"/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high-level language (like C) is compiled into an 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translated (assembled) into machine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stCxn id="4" idx="7"/>
            <a:endCxn id="5" idx="1"/>
          </p:cNvCxnSpPr>
          <p:nvPr>
            <p:custDataLst>
              <p:tags r:id="rId3"/>
            </p:custDataLst>
          </p:nvPr>
        </p:nvCxnSpPr>
        <p:spPr bwMode="auto">
          <a:xfrm flipV="1">
            <a:off x="9267228" y="1706669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4">
            <a:extLst>
              <a:ext uri="{FF2B5EF4-FFF2-40B4-BE49-F238E27FC236}">
                <a16:creationId xmlns:a16="http://schemas.microsoft.com/office/drawing/2014/main" id="{CC55918B-77FB-F00E-665E-8EB22839D2A9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11"/>
            </p:custDataLst>
          </p:nvPr>
        </p:nvCxnSpPr>
        <p:spPr bwMode="auto">
          <a:xfrm>
            <a:off x="9434616" y="2671742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3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816714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753075" y="2601716"/>
            <a:ext cx="1" cy="21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463045"/>
            <a:ext cx="0" cy="86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Bus</a:t>
            </a:r>
          </a:p>
          <a:p>
            <a:r>
              <a:rPr lang="en-US" dirty="0"/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Organization is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(this is a: 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60073"/>
              </p:ext>
            </p:extLst>
          </p:nvPr>
        </p:nvGraphicFramePr>
        <p:xfrm>
          <a:off x="2501615" y="1987263"/>
          <a:ext cx="3471256" cy="174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150783"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53563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2B4CB-9AB6-C57E-7471-0AF30FFC6A05}"/>
              </a:ext>
            </a:extLst>
          </p:cNvPr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one byte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</p:spPr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7559" y="749955"/>
            <a:ext cx="11682263" cy="3032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000" b="1" i="1" dirty="0"/>
              <a:t>Variable name is associated </a:t>
            </a:r>
            <a:r>
              <a:rPr lang="en-US" sz="2000" dirty="0"/>
              <a:t>with a </a:t>
            </a:r>
            <a:r>
              <a:rPr lang="en-US" sz="20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5"/>
                </a:solidFill>
              </a:rPr>
              <a:t>number of </a:t>
            </a:r>
            <a:r>
              <a:rPr lang="en-US" sz="2000" b="1" dirty="0">
                <a:solidFill>
                  <a:schemeClr val="accent5"/>
                </a:solidFill>
              </a:rPr>
              <a:t>contiguous bytes </a:t>
            </a:r>
            <a:r>
              <a:rPr lang="en-US" sz="2000" dirty="0">
                <a:solidFill>
                  <a:schemeClr val="accent5"/>
                </a:solidFill>
              </a:rPr>
              <a:t>required to store a variable </a:t>
            </a:r>
            <a:r>
              <a:rPr lang="en-US" sz="2000" dirty="0"/>
              <a:t>is based on the </a:t>
            </a:r>
            <a:r>
              <a:rPr lang="en-US" sz="2000" i="1" dirty="0">
                <a:solidFill>
                  <a:schemeClr val="accent5"/>
                </a:solidFill>
              </a:rPr>
              <a:t>type</a:t>
            </a:r>
            <a:r>
              <a:rPr lang="en-US" sz="2000" dirty="0"/>
              <a:t> of the variable</a:t>
            </a:r>
          </a:p>
          <a:p>
            <a:pPr lvl="1">
              <a:defRPr/>
            </a:pPr>
            <a:r>
              <a:rPr lang="en-US" sz="2000" dirty="0"/>
              <a:t>Different </a:t>
            </a:r>
            <a:r>
              <a:rPr lang="en-US" sz="2000" dirty="0">
                <a:solidFill>
                  <a:srgbClr val="2C895B"/>
                </a:solidFill>
              </a:rPr>
              <a:t>variable types </a:t>
            </a:r>
            <a:r>
              <a:rPr lang="en-US" sz="2000" dirty="0"/>
              <a:t>require </a:t>
            </a:r>
            <a:r>
              <a:rPr lang="en-US" sz="2000" dirty="0">
                <a:solidFill>
                  <a:srgbClr val="0070C0"/>
                </a:solidFill>
              </a:rPr>
              <a:t>different amount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2C895B"/>
                </a:solidFill>
              </a:rPr>
              <a:t>contiguous bytes</a:t>
            </a:r>
          </a:p>
          <a:p>
            <a:pPr lvl="1">
              <a:defRPr/>
            </a:pPr>
            <a:r>
              <a:rPr lang="en-US" sz="2000" dirty="0">
                <a:solidFill>
                  <a:srgbClr val="2C895B"/>
                </a:solidFill>
              </a:rPr>
              <a:t>ARM 32 has fixed length (32-bit) instructions (stored in 4 contiguous bytes)</a:t>
            </a:r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Example Below</a:t>
            </a:r>
            <a:r>
              <a:rPr lang="en-US" sz="2000" dirty="0">
                <a:solidFill>
                  <a:schemeClr val="tx2"/>
                </a:solidFill>
              </a:rPr>
              <a:t>: Variables all starting at address 0, each box is a byte</a:t>
            </a:r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5003529" y="2959629"/>
            <a:ext cx="150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</p:cNvCxnSpPr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683B8-FAE0-6C41-5426-0B1B5BDB76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49111" y="3732289"/>
            <a:ext cx="5981819" cy="2829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Zoom Office Hours</a:t>
            </a:r>
          </a:p>
          <a:p>
            <a:pPr marL="354012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  <a:latin typeface="Helvetica Neue" panose="02000503000000020004" pitchFamily="2" charset="0"/>
              </a:rPr>
              <a:t>https://ucsd.zoom.us/j/94331007124</a:t>
            </a:r>
            <a:endParaRPr lang="en-US" sz="2200" dirty="0">
              <a:solidFill>
                <a:srgbClr val="7030A0"/>
              </a:solidFill>
            </a:endParaRP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Friday: </a:t>
            </a:r>
            <a:r>
              <a:rPr lang="en-US" sz="2200" dirty="0"/>
              <a:t>4:00 PM to 4:45 PM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These office hours can be </a:t>
            </a:r>
            <a:r>
              <a:rPr lang="en-US" sz="2200" dirty="0" err="1">
                <a:solidFill>
                  <a:schemeClr val="accent6"/>
                </a:solidFill>
              </a:rPr>
              <a:t>indivual</a:t>
            </a:r>
            <a:r>
              <a:rPr lang="en-US" sz="2200" dirty="0">
                <a:solidFill>
                  <a:schemeClr val="accent6"/>
                </a:solidFill>
              </a:rPr>
              <a:t> of for a group if you like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Additional office times By Appointment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Send me email to schedule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41" y="1987977"/>
            <a:ext cx="5561629" cy="29279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Keith Muller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 highly encourage feedback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Please bring any issues to my attention, I will promptly address them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to </a:t>
            </a:r>
            <a:r>
              <a:rPr lang="en-US" sz="2200" dirty="0">
                <a:solidFill>
                  <a:schemeClr val="accent3"/>
                </a:solidFill>
              </a:rPr>
              <a:t>contact me directly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kmuller@ucsd.edu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Please do not use canvas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B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5972186" y="661258"/>
            <a:ext cx="5858744" cy="265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In Person Office Hours: CSE 2109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Tue, Thu</a:t>
            </a:r>
            <a:r>
              <a:rPr lang="en-US" sz="2200" dirty="0"/>
              <a:t>: 2:00 PM to 3:00 PM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These office hours are group meetings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r>
              <a:rPr lang="en-US" sz="2200" dirty="0"/>
              <a:t>Students who attend office hours tend to do better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/>
              <a:t>.</a:t>
            </a:r>
            <a:r>
              <a:rPr lang="en-US" sz="2000" b="1" dirty="0"/>
              <a:t>c </a:t>
            </a:r>
            <a:r>
              <a:rPr lang="en-US" sz="2000" dirty="0"/>
              <a:t>file 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344089" y="2673152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</a:t>
            </a:r>
          </a:p>
          <a:p>
            <a:r>
              <a:rPr lang="en-US" dirty="0"/>
              <a:t>Library file (</a:t>
            </a:r>
            <a:r>
              <a:rPr lang="en-US" dirty="0" err="1"/>
              <a:t>libsample.a</a:t>
            </a:r>
            <a:r>
              <a:rPr lang="en-US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499767" y="968993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Executable file</a:t>
            </a:r>
          </a:p>
          <a:p>
            <a:r>
              <a:rPr lang="en-US" dirty="0"/>
              <a:t>(</a:t>
            </a:r>
            <a:r>
              <a:rPr lang="en-US" dirty="0" err="1"/>
              <a:t>a.out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3"/>
            <a:ext cx="1685077" cy="6324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516396" y="5281629"/>
            <a:ext cx="15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executable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 executable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863259" y="6482478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2485" y="755181"/>
            <a:ext cx="3537567" cy="221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(c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(assembler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x[MAX];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it's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x[MAX];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x[8];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282503" y="3767168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x[MAX];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char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r>
              <a:rPr lang="en-US" altLang="en-US" sz="2000" dirty="0">
                <a:solidFill>
                  <a:schemeClr val="accent1"/>
                </a:solidFill>
              </a:rPr>
              <a:t>(comment  be careful with these)</a:t>
            </a: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066690" y="1282906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9613316" y="1294815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127129" y="1268581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 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414430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// "Hello World!" is a strin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25380" y="751283"/>
            <a:ext cx="11487955" cy="40057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Finite state machine </a:t>
            </a:r>
            <a:r>
              <a:rPr lang="en-US" sz="2000" dirty="0"/>
              <a:t>(or Finite State Automaton) is a way of representing (or </a:t>
            </a:r>
            <a:r>
              <a:rPr lang="en-US" sz="2000" i="1" dirty="0">
                <a:solidFill>
                  <a:srgbClr val="2C895B"/>
                </a:solidFill>
              </a:rPr>
              <a:t>detecting</a:t>
            </a:r>
            <a:r>
              <a:rPr lang="en-US" sz="2000" dirty="0"/>
              <a:t>) a </a:t>
            </a:r>
            <a:r>
              <a:rPr lang="en-US" sz="20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Example: </a:t>
            </a:r>
            <a:r>
              <a:rPr lang="en-US" sz="2000" dirty="0"/>
              <a:t>set of string patterns (e.g., </a:t>
            </a:r>
            <a:r>
              <a:rPr lang="en-US" sz="2000" b="1" i="1" dirty="0">
                <a:solidFill>
                  <a:srgbClr val="F37440"/>
                </a:solidFill>
              </a:rPr>
              <a:t>HA</a:t>
            </a:r>
            <a:r>
              <a:rPr lang="en-US" sz="2000" dirty="0"/>
              <a:t>) </a:t>
            </a:r>
            <a:r>
              <a:rPr lang="en-US" sz="2000" i="1" dirty="0">
                <a:solidFill>
                  <a:srgbClr val="2C895B"/>
                </a:solidFill>
              </a:rPr>
              <a:t>accepted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rgbClr val="FF0000"/>
                </a:solidFill>
              </a:rPr>
              <a:t>rejected</a:t>
            </a:r>
            <a:r>
              <a:rPr lang="en-US" sz="2000" dirty="0"/>
              <a:t> based on an </a:t>
            </a:r>
            <a:r>
              <a:rPr lang="en-US" sz="2000" b="1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Circle (States)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b="1" dirty="0">
                <a:solidFill>
                  <a:schemeClr val="accent6"/>
                </a:solidFill>
              </a:rPr>
              <a:t>Arc</a:t>
            </a:r>
            <a:r>
              <a:rPr lang="en-US" sz="20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37440"/>
                </a:solidFill>
              </a:rPr>
              <a:t>circle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7030A0"/>
                </a:solidFill>
              </a:rPr>
              <a:t>state)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represents</a:t>
            </a:r>
            <a:r>
              <a:rPr lang="en-US" sz="2000" dirty="0"/>
              <a:t> </a:t>
            </a:r>
            <a:r>
              <a:rPr lang="en-US" sz="2000" b="1" i="1" dirty="0"/>
              <a:t>(remembers) </a:t>
            </a:r>
            <a:r>
              <a:rPr lang="en-US" sz="2000" b="1" dirty="0">
                <a:solidFill>
                  <a:srgbClr val="7030A0"/>
                </a:solidFill>
              </a:rPr>
              <a:t>what has already been seen </a:t>
            </a:r>
            <a:r>
              <a:rPr lang="en-US" sz="2000" dirty="0">
                <a:solidFill>
                  <a:schemeClr val="accent6"/>
                </a:solidFill>
              </a:rPr>
              <a:t>in the </a:t>
            </a:r>
            <a:r>
              <a:rPr lang="en-US" sz="20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arc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represents a </a:t>
            </a:r>
            <a:r>
              <a:rPr lang="en-US" sz="2000" b="1" dirty="0">
                <a:solidFill>
                  <a:schemeClr val="accent5"/>
                </a:solidFill>
              </a:rPr>
              <a:t>transition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from one state to the next state </a:t>
            </a:r>
            <a:r>
              <a:rPr lang="en-US" sz="20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2000" b="1" dirty="0">
                <a:solidFill>
                  <a:srgbClr val="2C895B"/>
                </a:solidFill>
              </a:rPr>
              <a:t>optional output </a:t>
            </a:r>
            <a:r>
              <a:rPr lang="en-US" sz="2000" dirty="0">
                <a:solidFill>
                  <a:schemeClr val="accent1"/>
                </a:solidFill>
              </a:rPr>
              <a:t>(or </a:t>
            </a:r>
            <a:r>
              <a:rPr lang="en-US" sz="2000" b="1" dirty="0">
                <a:solidFill>
                  <a:srgbClr val="2C895B"/>
                </a:solidFill>
              </a:rPr>
              <a:t>operation to be performed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b="1" dirty="0">
                <a:solidFill>
                  <a:schemeClr val="tx2"/>
                </a:solidFill>
              </a:rPr>
              <a:t>next state </a:t>
            </a:r>
            <a:r>
              <a:rPr lang="en-US" sz="2000" dirty="0">
                <a:solidFill>
                  <a:schemeClr val="tx2"/>
                </a:solidFill>
              </a:rPr>
              <a:t>can be the </a:t>
            </a:r>
            <a:r>
              <a:rPr lang="en-US" sz="2000" b="1" dirty="0">
                <a:solidFill>
                  <a:schemeClr val="tx2"/>
                </a:solidFill>
              </a:rPr>
              <a:t>same state </a:t>
            </a:r>
            <a:r>
              <a:rPr lang="en-US" sz="2000" dirty="0">
                <a:solidFill>
                  <a:schemeClr val="tx2"/>
                </a:solidFill>
              </a:rPr>
              <a:t>or a </a:t>
            </a:r>
            <a:r>
              <a:rPr lang="en-US" sz="20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20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20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1969087" y="4877029"/>
            <a:ext cx="7872054" cy="1930737"/>
            <a:chOff x="1969087" y="4877029"/>
            <a:chExt cx="7872054" cy="19307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1969087" y="5148254"/>
              <a:ext cx="7872054" cy="1659512"/>
              <a:chOff x="777145" y="4796468"/>
              <a:chExt cx="7872054" cy="165951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3995728" y="2982130"/>
                <a:ext cx="1659512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777145" y="57064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5354711" y="603471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925924" y="583752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3725600" y="487702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191838" y="571109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6560830" y="520984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163264" y="57110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B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7805" y="599401"/>
            <a:ext cx="9055124" cy="60849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B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B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B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B sections are podcast recorded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See the syllabus for grading details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465178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 </a:t>
            </a:r>
            <a:r>
              <a:rPr lang="en-US" sz="2000" dirty="0">
                <a:solidFill>
                  <a:schemeClr val="accent6"/>
                </a:solidFill>
              </a:rPr>
              <a:t>designed to </a:t>
            </a:r>
            <a:r>
              <a:rPr lang="en-US" sz="2000" dirty="0">
                <a:solidFill>
                  <a:srgbClr val="7030A0"/>
                </a:solidFill>
              </a:rPr>
              <a:t>run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940483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7302657" cy="707975"/>
            <a:chOff x="4935215" y="2053620"/>
            <a:chExt cx="7302657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47989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415107" y="2316388"/>
              <a:ext cx="465461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353173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this or 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713081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given state, then for 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Step 1: 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Check: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AFDFDD-7B1A-3397-2B51-99FC9CCDDBB6}"/>
              </a:ext>
            </a:extLst>
          </p:cNvPr>
          <p:cNvGrpSpPr/>
          <p:nvPr/>
        </p:nvGrpSpPr>
        <p:grpSpPr>
          <a:xfrm>
            <a:off x="572341" y="5372418"/>
            <a:ext cx="6437830" cy="818595"/>
            <a:chOff x="572341" y="5372418"/>
            <a:chExt cx="6437830" cy="81859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0821E6-1A78-F949-8E09-C386E3EFAD22}"/>
                </a:ext>
              </a:extLst>
            </p:cNvPr>
            <p:cNvSpPr/>
            <p:nvPr/>
          </p:nvSpPr>
          <p:spPr>
            <a:xfrm>
              <a:off x="572341" y="5399078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C3F15C-ED7C-1B42-89C8-77E925D3A0CB}"/>
                </a:ext>
              </a:extLst>
            </p:cNvPr>
            <p:cNvSpPr/>
            <p:nvPr/>
          </p:nvSpPr>
          <p:spPr>
            <a:xfrm>
              <a:off x="3508363" y="5380243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9A188C-8038-9244-9540-574288AD28A2}"/>
                </a:ext>
              </a:extLst>
            </p:cNvPr>
            <p:cNvSpPr/>
            <p:nvPr/>
          </p:nvSpPr>
          <p:spPr>
            <a:xfrm>
              <a:off x="6218236" y="5372418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0FCAF-187F-B0F1-CB5B-41E12038CAC3}"/>
              </a:ext>
            </a:extLst>
          </p:cNvPr>
          <p:cNvGrpSpPr/>
          <p:nvPr/>
        </p:nvGrpSpPr>
        <p:grpSpPr>
          <a:xfrm>
            <a:off x="179022" y="4538824"/>
            <a:ext cx="6039214" cy="1881673"/>
            <a:chOff x="179022" y="4538824"/>
            <a:chExt cx="6039214" cy="1881673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CFCFE7D-E871-DC4D-AA98-EC2A35F604BD}"/>
                </a:ext>
              </a:extLst>
            </p:cNvPr>
            <p:cNvSpPr/>
            <p:nvPr/>
          </p:nvSpPr>
          <p:spPr>
            <a:xfrm rot="21277514" flipH="1">
              <a:off x="3575284" y="4963307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9DC0C1-850B-BD48-B0CC-57806B0EF5FD}"/>
                </a:ext>
              </a:extLst>
            </p:cNvPr>
            <p:cNvSpPr txBox="1"/>
            <p:nvPr/>
          </p:nvSpPr>
          <p:spPr>
            <a:xfrm>
              <a:off x="3313423" y="4538824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915CF-B482-CB4C-8166-E393C5312AFF}"/>
                </a:ext>
              </a:extLst>
            </p:cNvPr>
            <p:cNvSpPr txBox="1"/>
            <p:nvPr/>
          </p:nvSpPr>
          <p:spPr>
            <a:xfrm>
              <a:off x="1380749" y="6020387"/>
              <a:ext cx="1593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all other / no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95F78FD-9DC6-E245-A097-393DBFFCA561}"/>
                </a:ext>
              </a:extLst>
            </p:cNvPr>
            <p:cNvSpPr/>
            <p:nvPr/>
          </p:nvSpPr>
          <p:spPr>
            <a:xfrm rot="9244047">
              <a:off x="1104188" y="4553321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6A4DD-DEDE-E141-A82E-3B065FF7693D}"/>
                </a:ext>
              </a:extLst>
            </p:cNvPr>
            <p:cNvSpPr txBox="1"/>
            <p:nvPr/>
          </p:nvSpPr>
          <p:spPr>
            <a:xfrm>
              <a:off x="1748717" y="5380243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no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BD6D03-A63A-E645-B783-0AB628448667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1364276" y="5777612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6B7E-1BFE-8349-8D31-27328B5FC6D8}"/>
                </a:ext>
              </a:extLst>
            </p:cNvPr>
            <p:cNvSpPr txBox="1"/>
            <p:nvPr/>
          </p:nvSpPr>
          <p:spPr>
            <a:xfrm>
              <a:off x="4924505" y="5305097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/ yes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DA372F-5C32-2B4F-94F2-6E5BF236395C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300298" y="5768386"/>
              <a:ext cx="1917938" cy="1211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356700C-A3FA-4F4A-AAA1-9BE8C55C7DF9}"/>
                </a:ext>
              </a:extLst>
            </p:cNvPr>
            <p:cNvSpPr/>
            <p:nvPr/>
          </p:nvSpPr>
          <p:spPr>
            <a:xfrm rot="10800000" flipV="1">
              <a:off x="704177" y="4976538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C838BA-2396-2F4F-B06E-6D76B3BFE955}"/>
                </a:ext>
              </a:extLst>
            </p:cNvPr>
            <p:cNvSpPr txBox="1"/>
            <p:nvPr/>
          </p:nvSpPr>
          <p:spPr>
            <a:xfrm>
              <a:off x="179022" y="4556439"/>
              <a:ext cx="1879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 other / no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A5DD0-D063-C3A4-5BE2-2AB858D59D40}"/>
              </a:ext>
            </a:extLst>
          </p:cNvPr>
          <p:cNvSpPr txBox="1"/>
          <p:nvPr/>
        </p:nvSpPr>
        <p:spPr>
          <a:xfrm>
            <a:off x="7306338" y="5032904"/>
            <a:ext cx="40785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Special input label: </a:t>
            </a:r>
            <a:r>
              <a:rPr lang="en-US" b="1" dirty="0">
                <a:solidFill>
                  <a:srgbClr val="FF0000"/>
                </a:solidFill>
              </a:rPr>
              <a:t>all other</a:t>
            </a:r>
          </a:p>
          <a:p>
            <a:r>
              <a:rPr lang="en-US" b="1" dirty="0"/>
              <a:t>Specifies that </a:t>
            </a:r>
            <a:r>
              <a:rPr lang="en-US" dirty="0"/>
              <a:t>this arc is taken for all inputs that are not specified by the other arcs out of that state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706367"/>
            <a:ext cx="10515600" cy="581414"/>
          </a:xfrm>
        </p:spPr>
        <p:txBody>
          <a:bodyPr/>
          <a:lstStyle/>
          <a:p>
            <a:r>
              <a:rPr lang="en-US" dirty="0"/>
              <a:t>DFA recognizing multiple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a text file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detecting multiple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1081456"/>
            <a:ext cx="10777311" cy="20411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To adjust the DFA to </a:t>
            </a:r>
            <a:r>
              <a:rPr lang="en-US" sz="2200" dirty="0">
                <a:solidFill>
                  <a:srgbClr val="0070C0"/>
                </a:solidFill>
              </a:rPr>
              <a:t>act on continuous input</a:t>
            </a:r>
            <a:r>
              <a:rPr lang="en-US" sz="2200" dirty="0">
                <a:solidFill>
                  <a:schemeClr val="tx2"/>
                </a:solidFill>
              </a:rPr>
              <a:t> (multiple instances of the pattern)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200" i="1" dirty="0">
                <a:solidFill>
                  <a:schemeClr val="tx2"/>
                </a:solidFill>
              </a:rPr>
              <a:t>"</a:t>
            </a:r>
            <a:r>
              <a:rPr lang="en-US" sz="2200" i="1" dirty="0">
                <a:solidFill>
                  <a:srgbClr val="2C895B"/>
                </a:solidFill>
              </a:rPr>
              <a:t>redirect" </a:t>
            </a:r>
            <a:r>
              <a:rPr lang="en-US" sz="2200" dirty="0">
                <a:solidFill>
                  <a:srgbClr val="2C895B"/>
                </a:solidFill>
              </a:rPr>
              <a:t>the arc(s) </a:t>
            </a:r>
            <a:r>
              <a:rPr lang="en-US" sz="2200" dirty="0">
                <a:solidFill>
                  <a:schemeClr val="accent6"/>
                </a:solidFill>
              </a:rPr>
              <a:t>that pointed at the </a:t>
            </a:r>
            <a:r>
              <a:rPr lang="en-US" sz="2200" b="1" dirty="0">
                <a:solidFill>
                  <a:srgbClr val="2C895B"/>
                </a:solidFill>
              </a:rPr>
              <a:t>end state </a:t>
            </a:r>
            <a:r>
              <a:rPr lang="en-US" sz="2200" dirty="0">
                <a:solidFill>
                  <a:schemeClr val="accent6"/>
                </a:solidFill>
              </a:rPr>
              <a:t>to point to the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start state</a:t>
            </a:r>
            <a:endParaRPr lang="en-US" sz="22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2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Add arcs </a:t>
            </a:r>
            <a:r>
              <a:rPr lang="en-US" sz="2200" dirty="0">
                <a:solidFill>
                  <a:schemeClr val="tx2"/>
                </a:solidFill>
              </a:rPr>
              <a:t>from </a:t>
            </a:r>
            <a:r>
              <a:rPr lang="en-US" sz="2200" dirty="0">
                <a:solidFill>
                  <a:srgbClr val="0070C0"/>
                </a:solidFill>
              </a:rPr>
              <a:t>each state </a:t>
            </a:r>
            <a:r>
              <a:rPr lang="en-US" sz="2200" dirty="0">
                <a:solidFill>
                  <a:schemeClr val="tx2"/>
                </a:solidFill>
              </a:rPr>
              <a:t>when EOF on input is detected </a:t>
            </a:r>
            <a:r>
              <a:rPr lang="en-US" sz="2200" dirty="0">
                <a:solidFill>
                  <a:srgbClr val="0070C0"/>
                </a:solidFill>
              </a:rPr>
              <a:t>to the </a:t>
            </a:r>
            <a:r>
              <a:rPr lang="en-US" sz="2200" dirty="0" err="1">
                <a:solidFill>
                  <a:srgbClr val="0070C0"/>
                </a:solidFill>
              </a:rPr>
              <a:t>eof</a:t>
            </a:r>
            <a:r>
              <a:rPr lang="en-US" sz="22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1237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all 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451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 other /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92853" cy="464549"/>
              <a:chOff x="4822137" y="4750129"/>
              <a:chExt cx="1992853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992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EOF / print count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eof</a:t>
              </a:r>
              <a:endParaRPr lang="en-US" sz="1600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print count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796752" y="286692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5082395" y="285785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360290" y="287197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3325629" y="5914259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2271312" y="326289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644442" y="2876338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596435" y="325381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882078" y="32637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634416" y="290621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8148456" y="326289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6089429" y="2848678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5754377" y="1880082"/>
            <a:ext cx="91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 / @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719527" y="2922972"/>
            <a:ext cx="4201160" cy="1659522"/>
            <a:chOff x="3901757" y="-360224"/>
            <a:chExt cx="3173105" cy="165952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530056" y="899188"/>
              <a:ext cx="82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1007097" y="2193687"/>
            <a:ext cx="2181947" cy="1069204"/>
            <a:chOff x="113502" y="1352074"/>
            <a:chExt cx="2181947" cy="1069204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113502" y="1352074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463730" y="1825344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427027" y="2737546"/>
            <a:ext cx="2339640" cy="1401423"/>
            <a:chOff x="2331493" y="2032206"/>
            <a:chExt cx="2339640" cy="1401423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434623" y="306429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3233056" y="265607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4344670" y="42946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SO all other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8210308" y="284867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SO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3325629" y="1478101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7224141" y="151449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5099320" y="240201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4279663" y="239618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664606" y="4944809"/>
            <a:ext cx="4804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72902" y="25889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58545" y="257991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36440" y="259403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47462" y="298495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20592" y="259839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72585" y="29758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58228" y="298583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310566" y="262827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24606" y="298495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5765579" y="2570738"/>
            <a:ext cx="542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4928954" y="1687178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/ DAD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95677" y="2645032"/>
            <a:ext cx="4201160" cy="1659522"/>
            <a:chOff x="3901757" y="-360224"/>
            <a:chExt cx="3173105" cy="1659522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4519159" y="899188"/>
              <a:ext cx="838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30290" y="1837002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39879" y="1645704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103177" y="2459606"/>
            <a:ext cx="2339640" cy="1401423"/>
            <a:chOff x="2331493" y="2032206"/>
            <a:chExt cx="2339640" cy="1401423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909206" y="237813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020820" y="4016733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SA all other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886458" y="257073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SA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3001779" y="1280509"/>
            <a:ext cx="6942176" cy="2736224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838439" y="1332953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75470" y="212407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955813" y="2118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2472902" y="309660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4758545" y="308752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036440" y="310165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1947462" y="349256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3320592" y="3106015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272585" y="348349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</p:cNvCxnSpPr>
          <p:nvPr/>
        </p:nvCxnSpPr>
        <p:spPr>
          <a:xfrm>
            <a:off x="5558228" y="349345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FCF09A-0537-5CD2-B054-78AF01846806}"/>
              </a:ext>
            </a:extLst>
          </p:cNvPr>
          <p:cNvSpPr/>
          <p:nvPr/>
        </p:nvSpPr>
        <p:spPr>
          <a:xfrm>
            <a:off x="9310566" y="3135889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CBA3E5-1957-47FA-F091-16CDDCF537B0}"/>
              </a:ext>
            </a:extLst>
          </p:cNvPr>
          <p:cNvCxnSpPr>
            <a:cxnSpLocks/>
          </p:cNvCxnSpPr>
          <p:nvPr/>
        </p:nvCxnSpPr>
        <p:spPr>
          <a:xfrm>
            <a:off x="7824606" y="3492568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5765579" y="307835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1475D1-B4B3-7C8B-709D-7C993A89FE0A}"/>
              </a:ext>
            </a:extLst>
          </p:cNvPr>
          <p:cNvSpPr txBox="1"/>
          <p:nvPr/>
        </p:nvSpPr>
        <p:spPr>
          <a:xfrm>
            <a:off x="5430527" y="2109759"/>
            <a:ext cx="91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 / @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B1CC4F-E437-CDCA-8533-437F321528E4}"/>
              </a:ext>
            </a:extLst>
          </p:cNvPr>
          <p:cNvGrpSpPr/>
          <p:nvPr/>
        </p:nvGrpSpPr>
        <p:grpSpPr>
          <a:xfrm flipH="1">
            <a:off x="5355494" y="2829155"/>
            <a:ext cx="4088943" cy="1592600"/>
            <a:chOff x="4016863" y="-683718"/>
            <a:chExt cx="3088348" cy="1592600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B0B81C45-909E-609B-A92D-EB9833F4AB5B}"/>
                </a:ext>
              </a:extLst>
            </p:cNvPr>
            <p:cNvSpPr/>
            <p:nvPr/>
          </p:nvSpPr>
          <p:spPr>
            <a:xfrm flipH="1" flipV="1">
              <a:off x="4016863" y="-683718"/>
              <a:ext cx="3088348" cy="1286735"/>
            </a:xfrm>
            <a:prstGeom prst="arc">
              <a:avLst>
                <a:gd name="adj1" fmla="val 11214703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D42B39-0AC5-4B32-BD44-6C4074106190}"/>
                </a:ext>
              </a:extLst>
            </p:cNvPr>
            <p:cNvSpPr txBox="1"/>
            <p:nvPr/>
          </p:nvSpPr>
          <p:spPr>
            <a:xfrm>
              <a:off x="4298617" y="508772"/>
              <a:ext cx="82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1CF3BC-0B37-6966-C218-38931B0DE44A}"/>
              </a:ext>
            </a:extLst>
          </p:cNvPr>
          <p:cNvGrpSpPr/>
          <p:nvPr/>
        </p:nvGrpSpPr>
        <p:grpSpPr>
          <a:xfrm>
            <a:off x="672379" y="2312237"/>
            <a:ext cx="2192815" cy="1180331"/>
            <a:chOff x="102634" y="1240947"/>
            <a:chExt cx="2192815" cy="1180331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6BA82D89-73C4-EF9D-A735-749A86F16B49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18C65C-59B1-7948-FE97-3710BB4C7D7D}"/>
                </a:ext>
              </a:extLst>
            </p:cNvPr>
            <p:cNvSpPr txBox="1"/>
            <p:nvPr/>
          </p:nvSpPr>
          <p:spPr>
            <a:xfrm>
              <a:off x="102634" y="1240947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800000" flipV="1">
            <a:off x="3139880" y="2055021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A0D3505-0A8A-18B6-1BA8-A00A59D75ECC}"/>
              </a:ext>
            </a:extLst>
          </p:cNvPr>
          <p:cNvGrpSpPr/>
          <p:nvPr/>
        </p:nvGrpSpPr>
        <p:grpSpPr>
          <a:xfrm>
            <a:off x="3053130" y="2967223"/>
            <a:ext cx="2236510" cy="1411673"/>
            <a:chOff x="2281446" y="2032206"/>
            <a:chExt cx="2236510" cy="1411673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8C1B3CE-2C95-AA04-2075-B1333AFB5500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CB6818-FAED-EB7C-05E4-157D404B3408}"/>
                </a:ext>
              </a:extLst>
            </p:cNvPr>
            <p:cNvSpPr txBox="1"/>
            <p:nvPr/>
          </p:nvSpPr>
          <p:spPr>
            <a:xfrm>
              <a:off x="2281446" y="307454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800000">
            <a:off x="2909206" y="2885755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79407A-9CB9-FBC1-0506-57902FE65A29}"/>
              </a:ext>
            </a:extLst>
          </p:cNvPr>
          <p:cNvSpPr txBox="1"/>
          <p:nvPr/>
        </p:nvSpPr>
        <p:spPr>
          <a:xfrm>
            <a:off x="3806134" y="447892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SO all other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FA1618-CE6A-70E7-17ED-68D7742C5050}"/>
              </a:ext>
            </a:extLst>
          </p:cNvPr>
          <p:cNvSpPr txBox="1"/>
          <p:nvPr/>
        </p:nvSpPr>
        <p:spPr>
          <a:xfrm>
            <a:off x="7886458" y="307835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SO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820BEF10-3FD4-07E0-9511-4C3E672ADB77}"/>
              </a:ext>
            </a:extLst>
          </p:cNvPr>
          <p:cNvSpPr/>
          <p:nvPr/>
        </p:nvSpPr>
        <p:spPr>
          <a:xfrm rot="10800000" flipH="1" flipV="1">
            <a:off x="3001779" y="1707778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0E26E5-F972-235C-94E0-0DFC704EC362}"/>
              </a:ext>
            </a:extLst>
          </p:cNvPr>
          <p:cNvSpPr txBox="1"/>
          <p:nvPr/>
        </p:nvSpPr>
        <p:spPr>
          <a:xfrm>
            <a:off x="6900291" y="1744169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4775470" y="263169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015F0C-9378-C011-092F-B38808F0175B}"/>
              </a:ext>
            </a:extLst>
          </p:cNvPr>
          <p:cNvSpPr txBox="1"/>
          <p:nvPr/>
        </p:nvSpPr>
        <p:spPr>
          <a:xfrm>
            <a:off x="3955813" y="2625862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003997" y="527182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F3F27C-8FBA-76D7-F11C-3650A1EE78CC}"/>
              </a:ext>
            </a:extLst>
          </p:cNvPr>
          <p:cNvSpPr txBox="1"/>
          <p:nvPr/>
        </p:nvSpPr>
        <p:spPr>
          <a:xfrm>
            <a:off x="4854984" y="5646192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/ DAD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2555025" y="3024139"/>
            <a:ext cx="6755538" cy="2535327"/>
          </a:xfrm>
          <a:prstGeom prst="arc">
            <a:avLst>
              <a:gd name="adj1" fmla="val 13634973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AEC27C-3EB3-A28C-8C6B-67268A64E28A}"/>
              </a:ext>
            </a:extLst>
          </p:cNvPr>
          <p:cNvSpPr txBox="1"/>
          <p:nvPr/>
        </p:nvSpPr>
        <p:spPr>
          <a:xfrm>
            <a:off x="4329926" y="5178554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SA all other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B7DFD01-B695-155E-3F11-5E441875A97D}"/>
              </a:ext>
            </a:extLst>
          </p:cNvPr>
          <p:cNvSpPr txBox="1"/>
          <p:nvPr/>
        </p:nvSpPr>
        <p:spPr>
          <a:xfrm>
            <a:off x="8130521" y="5030552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 SA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  <a:endCxn id="106" idx="1"/>
          </p:cNvCxnSpPr>
          <p:nvPr/>
        </p:nvCxnSpPr>
        <p:spPr>
          <a:xfrm>
            <a:off x="5434504" y="3763486"/>
            <a:ext cx="1685469" cy="162431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829836" y="473294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800000">
            <a:off x="2204957" y="2532615"/>
            <a:ext cx="7296163" cy="3502515"/>
          </a:xfrm>
          <a:prstGeom prst="arc">
            <a:avLst>
              <a:gd name="adj1" fmla="val 13993543"/>
              <a:gd name="adj2" fmla="val 63388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0347208-8883-3AC8-F63B-3F567F5E1648}"/>
              </a:ext>
            </a:extLst>
          </p:cNvPr>
          <p:cNvCxnSpPr>
            <a:cxnSpLocks/>
          </p:cNvCxnSpPr>
          <p:nvPr/>
        </p:nvCxnSpPr>
        <p:spPr>
          <a:xfrm flipV="1">
            <a:off x="7737886" y="3927824"/>
            <a:ext cx="1856285" cy="1521030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4170" y="582729"/>
            <a:ext cx="8938510" cy="61605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Section B Lecture Slides: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/cse30-sp24/</a:t>
            </a:r>
            <a:r>
              <a:rPr lang="en-US" sz="1800" dirty="0" err="1">
                <a:solidFill>
                  <a:srgbClr val="7030A0"/>
                </a:solidFill>
              </a:rPr>
              <a:t>Muller_Slides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Located on class </a:t>
            </a:r>
            <a:r>
              <a:rPr lang="en-US" sz="1800" dirty="0" err="1"/>
              <a:t>github</a:t>
            </a:r>
            <a:r>
              <a:rPr lang="en-US" sz="1800" dirty="0"/>
              <a:t> in both </a:t>
            </a:r>
            <a:r>
              <a:rPr lang="en-US" sz="1800" dirty="0">
                <a:solidFill>
                  <a:srgbClr val="2C895B"/>
                </a:solidFill>
              </a:rPr>
              <a:t>pptx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pdf</a:t>
            </a:r>
            <a:r>
              <a:rPr lang="en-US" sz="1800" dirty="0"/>
              <a:t> format</a:t>
            </a:r>
            <a:endParaRPr lang="en-US" sz="1800" b="1" dirty="0">
              <a:solidFill>
                <a:srgbClr val="F3753F"/>
              </a:solidFill>
            </a:endParaRPr>
          </a:p>
          <a:p>
            <a:pPr lvl="1"/>
            <a:r>
              <a:rPr lang="en-US" sz="1800" dirty="0"/>
              <a:t>Slides </a:t>
            </a:r>
            <a:r>
              <a:rPr lang="en-US" sz="1800" b="1" dirty="0">
                <a:solidFill>
                  <a:srgbClr val="0070C0"/>
                </a:solidFill>
              </a:rPr>
              <a:t>are updated constantly </a:t>
            </a:r>
            <a:r>
              <a:rPr lang="en-US" sz="18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check</a:t>
            </a:r>
            <a:r>
              <a:rPr lang="en-US" sz="1800" dirty="0">
                <a:solidFill>
                  <a:srgbClr val="2C895B"/>
                </a:solidFill>
              </a:rPr>
              <a:t> you have the current version the morning before lecture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Class </a:t>
            </a:r>
            <a:r>
              <a:rPr lang="en-US" sz="1800" b="1" dirty="0" err="1">
                <a:solidFill>
                  <a:schemeClr val="accent1"/>
                </a:solidFill>
              </a:rPr>
              <a:t>github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Piazza</a:t>
            </a:r>
            <a:r>
              <a:rPr lang="en-US" sz="1800" b="1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piazza.com</a:t>
            </a:r>
            <a:r>
              <a:rPr lang="en-US" sz="1800" dirty="0">
                <a:solidFill>
                  <a:srgbClr val="7030A0"/>
                </a:solidFill>
              </a:rPr>
              <a:t>/</a:t>
            </a:r>
            <a:r>
              <a:rPr lang="en-US" sz="1800" dirty="0" err="1">
                <a:solidFill>
                  <a:srgbClr val="7030A0"/>
                </a:solidFill>
              </a:rPr>
              <a:t>ucsd</a:t>
            </a:r>
            <a:r>
              <a:rPr lang="en-US" sz="1800" dirty="0">
                <a:solidFill>
                  <a:srgbClr val="7030A0"/>
                </a:solidFill>
              </a:rPr>
              <a:t>/spring2024/cse30_sp24_a0</a:t>
            </a:r>
            <a:r>
              <a:rPr lang="en-US" sz="1800">
                <a:solidFill>
                  <a:srgbClr val="7030A0"/>
                </a:solidFill>
              </a:rPr>
              <a:t>/home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First Place to go to </a:t>
            </a:r>
            <a:r>
              <a:rPr lang="en-US" sz="1800" dirty="0">
                <a:solidFill>
                  <a:schemeClr val="accent6"/>
                </a:solidFill>
              </a:rPr>
              <a:t>for</a:t>
            </a:r>
            <a:r>
              <a:rPr lang="en-US" sz="1800" b="1" dirty="0">
                <a:solidFill>
                  <a:srgbClr val="2C895B"/>
                </a:solidFill>
              </a:rPr>
              <a:t> Q/A </a:t>
            </a:r>
            <a:r>
              <a:rPr lang="en-US" sz="1800" dirty="0">
                <a:solidFill>
                  <a:schemeClr val="accent6"/>
                </a:solidFill>
              </a:rPr>
              <a:t>and</a:t>
            </a:r>
            <a:r>
              <a:rPr lang="en-US" sz="18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18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Do not post publicly </a:t>
            </a:r>
            <a:r>
              <a:rPr lang="en-US" sz="18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Private posts are for: </a:t>
            </a:r>
            <a:r>
              <a:rPr lang="en-US" sz="18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Tutor Lab hour schedule: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autograder.ucsd.edu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For getting help from the tutors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Canvas</a:t>
            </a:r>
            <a:r>
              <a:rPr lang="en-US" sz="1800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canvas.ucsd.edu</a:t>
            </a:r>
            <a:r>
              <a:rPr lang="en-US" sz="1800" dirty="0">
                <a:solidFill>
                  <a:srgbClr val="7030A0"/>
                </a:solidFill>
              </a:rPr>
              <a:t>/courses/54650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quizzes, textbooks, programming assignments, exams</a:t>
            </a:r>
            <a:endParaRPr lang="en-US" sz="1800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rgbClr val="0070C0"/>
                </a:solidFill>
              </a:rPr>
              <a:t>Gradescope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www.gradescope.com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Submitting programming assignments </a:t>
            </a:r>
          </a:p>
          <a:p>
            <a:pPr lvl="1"/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67182"/>
          </a:xfrm>
        </p:spPr>
        <p:txBody>
          <a:bodyPr/>
          <a:lstStyle/>
          <a:p>
            <a:r>
              <a:rPr lang="en-US" dirty="0"/>
              <a:t>Aside: Suppress compiler warnings on fall throughs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754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When </a:t>
            </a:r>
            <a:r>
              <a:rPr lang="en-US" sz="1800" b="1" dirty="0"/>
              <a:t>writing switch statements </a:t>
            </a:r>
            <a:r>
              <a:rPr lang="en-US" sz="1800" dirty="0"/>
              <a:t>in C it is not uncommon to see a case use a </a:t>
            </a:r>
            <a:r>
              <a:rPr lang="en-US" sz="1800" b="1" dirty="0"/>
              <a:t>fall through </a:t>
            </a:r>
            <a:r>
              <a:rPr lang="en-US" sz="1800" dirty="0"/>
              <a:t>to the next case below it </a:t>
            </a:r>
            <a:r>
              <a:rPr lang="en-US" sz="1800" dirty="0">
                <a:solidFill>
                  <a:schemeClr val="accent1"/>
                </a:solidFill>
              </a:rPr>
              <a:t>(this is legal to do in C)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Why do this</a:t>
            </a:r>
            <a:r>
              <a:rPr lang="en-US" sz="1800" dirty="0"/>
              <a:t>: First state does extra steps and then the same steps as the "fall through" state</a:t>
            </a:r>
          </a:p>
          <a:p>
            <a:pPr lvl="1"/>
            <a:r>
              <a:rPr lang="en-US" sz="1800" dirty="0"/>
              <a:t>But compilers often (with extra checking flags, using heuristics) decide to flag this as a potential error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The Fix: </a:t>
            </a:r>
            <a:r>
              <a:rPr lang="en-US" sz="1800" dirty="0"/>
              <a:t>use the comment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r>
              <a:rPr lang="en-US" sz="1800" dirty="0"/>
              <a:t> (a bit of a "hack</a:t>
            </a:r>
            <a:r>
              <a:rPr lang="en-US" sz="1800" dirty="0">
                <a:sym typeface="Wingdings" pitchFamily="2" charset="2"/>
              </a:rPr>
              <a:t>"  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505422" y="2341904"/>
            <a:ext cx="2339972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3054087" y="2413337"/>
            <a:ext cx="863249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switch.c:11:9: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statement may fall through [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=implicit-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fallthrough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11 |         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   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switch.c:12:5: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12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cc1: all warnings being treated as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505421" y="4519962"/>
            <a:ext cx="233997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endParaRPr lang="en-US" sz="1200" b="1" i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3054087" y="4992435"/>
            <a:ext cx="435888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5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4275534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2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433888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287943" y="2038415"/>
            <a:ext cx="9178233" cy="2185273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I </a:t>
            </a:r>
            <a:r>
              <a:rPr lang="en-US" sz="2400" b="1" dirty="0">
                <a:solidFill>
                  <a:schemeClr val="accent6"/>
                </a:solidFill>
              </a:rPr>
              <a:t>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You must </a:t>
            </a:r>
            <a:r>
              <a:rPr lang="en-US" sz="2400" b="1" dirty="0">
                <a:solidFill>
                  <a:srgbClr val="FF0000"/>
                </a:solidFill>
              </a:rPr>
              <a:t>SLOW ME DOWN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2C895B"/>
                </a:solidFill>
              </a:rPr>
              <a:t>Otherwise,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2C895B"/>
                </a:solidFill>
              </a:rPr>
              <a:t>I tend to speed up</a:t>
            </a:r>
          </a:p>
          <a:p>
            <a:pPr lvl="1"/>
            <a:r>
              <a:rPr lang="en-US" sz="2400" dirty="0">
                <a:solidFill>
                  <a:srgbClr val="2C895B"/>
                </a:solidFill>
              </a:rPr>
              <a:t>Please do not be shy, </a:t>
            </a:r>
            <a:r>
              <a:rPr lang="en-US" sz="2400" b="1" dirty="0">
                <a:solidFill>
                  <a:srgbClr val="FF0000"/>
                </a:solidFill>
              </a:rPr>
              <a:t>speak up </a:t>
            </a:r>
            <a:r>
              <a:rPr lang="en-US" sz="2400" dirty="0">
                <a:solidFill>
                  <a:srgbClr val="2C895B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remind me to slow down </a:t>
            </a:r>
            <a:endParaRPr lang="en-US" sz="2400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</a:t>
            </a:r>
            <a:r>
              <a:rPr lang="en-US" sz="2400" dirty="0">
                <a:solidFill>
                  <a:srgbClr val="2C895B"/>
                </a:solidFill>
              </a:rPr>
              <a:t>(I love questions, they also slow me down!)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B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 - </a:t>
            </a:r>
            <a:r>
              <a:rPr lang="en-US" dirty="0">
                <a:solidFill>
                  <a:srgbClr val="2C895B"/>
                </a:solidFill>
              </a:rPr>
              <a:t>Defaults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1866" y="1609722"/>
            <a:ext cx="8581851" cy="38141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2C895B"/>
                </a:solidFill>
              </a:rPr>
              <a:t>Read/write </a:t>
            </a:r>
            <a:r>
              <a:rPr lang="en-US" altLang="en-US" sz="2000" dirty="0">
                <a:solidFill>
                  <a:schemeClr val="tx2"/>
                </a:solidFill>
              </a:rPr>
              <a:t>functions </a:t>
            </a:r>
            <a:r>
              <a:rPr lang="en-US" altLang="en-US" sz="2000" i="1" dirty="0">
                <a:solidFill>
                  <a:srgbClr val="0070C0"/>
                </a:solidFill>
              </a:rPr>
              <a:t>advance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2000" dirty="0">
                <a:solidFill>
                  <a:srgbClr val="2C895B"/>
                </a:solidFill>
              </a:rPr>
              <a:t>from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TOF </a:t>
            </a:r>
            <a:r>
              <a:rPr lang="en-US" altLang="en-US" sz="2000" dirty="0">
                <a:solidFill>
                  <a:srgbClr val="2C895B"/>
                </a:solidFill>
              </a:rPr>
              <a:t>towards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EOF </a:t>
            </a:r>
            <a:r>
              <a:rPr lang="en-US" altLang="en-US" sz="20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20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2000" dirty="0">
                <a:solidFill>
                  <a:schemeClr val="accent6"/>
                </a:solidFill>
              </a:rPr>
              <a:t>position pointer moves towards EOF by number of bytes read/written</a:t>
            </a:r>
          </a:p>
          <a:p>
            <a:pPr lvl="1"/>
            <a:r>
              <a:rPr lang="en-US" altLang="en-US" sz="2000" dirty="0">
                <a:solidFill>
                  <a:schemeClr val="accent1"/>
                </a:solidFill>
              </a:rPr>
              <a:t>This is called </a:t>
            </a:r>
            <a:r>
              <a:rPr lang="en-US" altLang="en-US" sz="2000" b="1" dirty="0">
                <a:solidFill>
                  <a:schemeClr val="accent1"/>
                </a:solidFill>
              </a:rPr>
              <a:t>S</a:t>
            </a:r>
            <a:r>
              <a:rPr lang="en-US" altLang="en-US" sz="20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20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EOF condition during a read operation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20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20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EOF is </a:t>
            </a:r>
            <a:r>
              <a:rPr lang="en-US" altLang="en-US" sz="2000" b="1" dirty="0">
                <a:solidFill>
                  <a:srgbClr val="FF0000"/>
                </a:solidFill>
              </a:rPr>
              <a:t>NOT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2000" dirty="0">
                <a:solidFill>
                  <a:srgbClr val="0070C0"/>
                </a:solidFill>
              </a:rPr>
              <a:t>, but a condition on the stream</a:t>
            </a:r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2000" dirty="0"/>
              <a:t>no more data is available to be read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EOF is usually a #define EOF -1 macro located in the file </a:t>
            </a:r>
            <a:r>
              <a:rPr lang="en-US" altLang="en-US" sz="2000" dirty="0" err="1">
                <a:solidFill>
                  <a:srgbClr val="0070C0"/>
                </a:solidFill>
              </a:rPr>
              <a:t>stdio.h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</p:spPr>
        <p:txBody>
          <a:bodyPr/>
          <a:lstStyle/>
          <a:p>
            <a:r>
              <a:rPr lang="en-US" sz="2800" dirty="0" err="1"/>
              <a:t>stdio</a:t>
            </a:r>
            <a:r>
              <a:rPr lang="en-US" sz="2800" dirty="0"/>
              <a:t> File I/O – File Position Pointer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dirty="0"/>
              <a:t>Post to piazza when you have questions </a:t>
            </a:r>
          </a:p>
          <a:p>
            <a:r>
              <a:rPr lang="en-US" sz="2200" dirty="0"/>
              <a:t>Do the readings on time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Review the material: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my office hours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(or schedule a zoom meeting)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me a chance to help you</a:t>
            </a:r>
            <a:endParaRPr lang="en-US" sz="2200" dirty="0">
              <a:solidFill>
                <a:schemeClr val="accent3"/>
              </a:solidFill>
            </a:endParaRPr>
          </a:p>
          <a:p>
            <a:pPr lvl="2"/>
            <a:r>
              <a:rPr lang="en-US" sz="2200" dirty="0">
                <a:solidFill>
                  <a:schemeClr val="accent1"/>
                </a:solidFill>
              </a:rPr>
              <a:t>I will spend as much time as necessary to help you understand the material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9517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  <a:p>
            <a:r>
              <a:rPr lang="en-US" dirty="0"/>
              <a:t>You are not responsible for their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360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architectural approaches 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fetches, interprets, and executes a specified set of operations 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/>
              <a:t>Devices for communication with the outside world 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62776</TotalTime>
  <Words>14230</Words>
  <Application>Microsoft Macintosh PowerPoint</Application>
  <PresentationFormat>Widescreen</PresentationFormat>
  <Paragraphs>2196</Paragraphs>
  <Slides>94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10" baseType="lpstr">
      <vt:lpstr>宋体</vt:lpstr>
      <vt:lpstr>Arial</vt:lpstr>
      <vt:lpstr>Arial Regular</vt:lpstr>
      <vt:lpstr>Calibri</vt:lpstr>
      <vt:lpstr>Cambria</vt:lpstr>
      <vt:lpstr>CMU Bright</vt:lpstr>
      <vt:lpstr>Consolas</vt:lpstr>
      <vt:lpstr>Courier New</vt:lpstr>
      <vt:lpstr>Google Sans</vt:lpstr>
      <vt:lpstr>Helvetica</vt:lpstr>
      <vt:lpstr>Helvetica Neue</vt:lpstr>
      <vt:lpstr>HelveticaNeue</vt:lpstr>
      <vt:lpstr>Lato</vt:lpstr>
      <vt:lpstr>Roboto Regular</vt:lpstr>
      <vt:lpstr>Wingdings</vt:lpstr>
      <vt:lpstr>Theme1</vt:lpstr>
      <vt:lpstr>PowerPoint Presentation</vt:lpstr>
      <vt:lpstr>CSE30 Section B Spring 2024 </vt:lpstr>
      <vt:lpstr>CSE 30 Spring 2024 – Staff Covers Both Sections A &amp; B</vt:lpstr>
      <vt:lpstr>CSE30 Spring 2024 Section B Specific </vt:lpstr>
      <vt:lpstr>CSE30 Class Resources</vt:lpstr>
      <vt:lpstr>Surviving Section B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Memory Organization is in Units of Bytes</vt:lpstr>
      <vt:lpstr>Variables in Memory: Size and Address</vt:lpstr>
      <vt:lpstr>Variables in C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operation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PA2/PA3 Design: Using a Finite State Machine </vt:lpstr>
      <vt:lpstr>Machine States and Transitions</vt:lpstr>
      <vt:lpstr>Designing a Deterministic Finite State Automaton </vt:lpstr>
      <vt:lpstr>DFA recognizing multiple instances of a pattern</vt:lpstr>
      <vt:lpstr>DFA detecting multiple instances of a pattern - 2</vt:lpstr>
      <vt:lpstr>Merging DFA's: Step one design each sequence</vt:lpstr>
      <vt:lpstr>Merging DFA's: Step one design each sequence</vt:lpstr>
      <vt:lpstr>Merging DFA's – 3 (Finished)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Aside: Suppress compiler warnings on fall throughs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Extra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2683</cp:revision>
  <cp:lastPrinted>2024-03-23T16:59:17Z</cp:lastPrinted>
  <dcterms:created xsi:type="dcterms:W3CDTF">2018-10-05T16:35:28Z</dcterms:created>
  <dcterms:modified xsi:type="dcterms:W3CDTF">2024-03-26T23:55:24Z</dcterms:modified>
  <cp:category/>
</cp:coreProperties>
</file>