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6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300.xml" ContentType="application/vnd.openxmlformats-officedocument.presentationml.tags+xml"/>
  <Override PartName="/ppt/tags/tag31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39"/>
  </p:notesMasterIdLst>
  <p:handoutMasterIdLst>
    <p:handoutMasterId r:id="rId40"/>
  </p:handoutMasterIdLst>
  <p:sldIdLst>
    <p:sldId id="2727" r:id="rId2"/>
    <p:sldId id="3051" r:id="rId3"/>
    <p:sldId id="2771" r:id="rId4"/>
    <p:sldId id="2750" r:id="rId5"/>
    <p:sldId id="2587" r:id="rId6"/>
    <p:sldId id="2657" r:id="rId7"/>
    <p:sldId id="2679" r:id="rId8"/>
    <p:sldId id="2747" r:id="rId9"/>
    <p:sldId id="2622" r:id="rId10"/>
    <p:sldId id="2366" r:id="rId11"/>
    <p:sldId id="2590" r:id="rId12"/>
    <p:sldId id="2055" r:id="rId13"/>
    <p:sldId id="2996" r:id="rId14"/>
    <p:sldId id="2595" r:id="rId15"/>
    <p:sldId id="2203" r:id="rId16"/>
    <p:sldId id="2202" r:id="rId17"/>
    <p:sldId id="2207" r:id="rId18"/>
    <p:sldId id="3034" r:id="rId19"/>
    <p:sldId id="1729" r:id="rId20"/>
    <p:sldId id="1727" r:id="rId21"/>
    <p:sldId id="2731" r:id="rId22"/>
    <p:sldId id="2730" r:id="rId23"/>
    <p:sldId id="2519" r:id="rId24"/>
    <p:sldId id="2520" r:id="rId25"/>
    <p:sldId id="2811" r:id="rId26"/>
    <p:sldId id="2756" r:id="rId27"/>
    <p:sldId id="2757" r:id="rId28"/>
    <p:sldId id="2553" r:id="rId29"/>
    <p:sldId id="2554" r:id="rId30"/>
    <p:sldId id="3067" r:id="rId31"/>
    <p:sldId id="2628" r:id="rId32"/>
    <p:sldId id="2758" r:id="rId33"/>
    <p:sldId id="2759" r:id="rId34"/>
    <p:sldId id="2555" r:id="rId35"/>
    <p:sldId id="2627" r:id="rId36"/>
    <p:sldId id="3042" r:id="rId37"/>
    <p:sldId id="276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F648F"/>
    <a:srgbClr val="F37440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89"/>
    <p:restoredTop sz="97532"/>
  </p:normalViewPr>
  <p:slideViewPr>
    <p:cSldViewPr snapToGrid="0" snapToObjects="1">
      <p:cViewPr varScale="1">
        <p:scale>
          <a:sx n="185" d="100"/>
          <a:sy n="185" d="100"/>
        </p:scale>
        <p:origin x="184" y="73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6/9/24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6/9/24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21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01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5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0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23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C3E541-0FA0-7325-FAE6-FF6014CFC8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8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openxmlformats.org/officeDocument/2006/relationships/image" Target="../media/image200.png"/><Relationship Id="rId5" Type="http://schemas.openxmlformats.org/officeDocument/2006/relationships/tags" Target="../tags/tag300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6" Type="http://schemas.openxmlformats.org/officeDocument/2006/relationships/image" Target="../media/image13.png"/><Relationship Id="rId5" Type="http://schemas.openxmlformats.org/officeDocument/2006/relationships/tags" Target="../tags/tag310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26" Type="http://schemas.openxmlformats.org/officeDocument/2006/relationships/tags" Target="../tags/tag30.xml"/><Relationship Id="rId3" Type="http://schemas.openxmlformats.org/officeDocument/2006/relationships/tags" Target="../tags/tag7.xml"/><Relationship Id="rId21" Type="http://schemas.openxmlformats.org/officeDocument/2006/relationships/tags" Target="../tags/tag25.xml"/><Relationship Id="rId34" Type="http://schemas.openxmlformats.org/officeDocument/2006/relationships/tags" Target="../tags/tag38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5" Type="http://schemas.openxmlformats.org/officeDocument/2006/relationships/tags" Target="../tags/tag29.xml"/><Relationship Id="rId33" Type="http://schemas.openxmlformats.org/officeDocument/2006/relationships/tags" Target="../tags/tag37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tags" Target="../tags/tag24.xml"/><Relationship Id="rId29" Type="http://schemas.openxmlformats.org/officeDocument/2006/relationships/tags" Target="../tags/tag33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24" Type="http://schemas.openxmlformats.org/officeDocument/2006/relationships/tags" Target="../tags/tag28.xml"/><Relationship Id="rId32" Type="http://schemas.openxmlformats.org/officeDocument/2006/relationships/tags" Target="../tags/tag36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23" Type="http://schemas.openxmlformats.org/officeDocument/2006/relationships/tags" Target="../tags/tag27.xml"/><Relationship Id="rId28" Type="http://schemas.openxmlformats.org/officeDocument/2006/relationships/tags" Target="../tags/tag32.xml"/><Relationship Id="rId10" Type="http://schemas.openxmlformats.org/officeDocument/2006/relationships/tags" Target="../tags/tag14.xml"/><Relationship Id="rId19" Type="http://schemas.openxmlformats.org/officeDocument/2006/relationships/tags" Target="../tags/tag23.xml"/><Relationship Id="rId31" Type="http://schemas.openxmlformats.org/officeDocument/2006/relationships/tags" Target="../tags/tag35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tags" Target="../tags/tag26.xml"/><Relationship Id="rId27" Type="http://schemas.openxmlformats.org/officeDocument/2006/relationships/tags" Target="../tags/tag31.xml"/><Relationship Id="rId30" Type="http://schemas.openxmlformats.org/officeDocument/2006/relationships/tags" Target="../tags/tag34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tags" Target="../tags/tag51.xml"/><Relationship Id="rId18" Type="http://schemas.openxmlformats.org/officeDocument/2006/relationships/tags" Target="../tags/tag56.xml"/><Relationship Id="rId26" Type="http://schemas.openxmlformats.org/officeDocument/2006/relationships/tags" Target="../tags/tag64.xml"/><Relationship Id="rId3" Type="http://schemas.openxmlformats.org/officeDocument/2006/relationships/tags" Target="../tags/tag41.xml"/><Relationship Id="rId21" Type="http://schemas.openxmlformats.org/officeDocument/2006/relationships/tags" Target="../tags/tag59.xml"/><Relationship Id="rId34" Type="http://schemas.openxmlformats.org/officeDocument/2006/relationships/tags" Target="../tags/tag72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openxmlformats.org/officeDocument/2006/relationships/tags" Target="../tags/tag55.xml"/><Relationship Id="rId25" Type="http://schemas.openxmlformats.org/officeDocument/2006/relationships/tags" Target="../tags/tag63.xml"/><Relationship Id="rId33" Type="http://schemas.openxmlformats.org/officeDocument/2006/relationships/tags" Target="../tags/tag71.xml"/><Relationship Id="rId2" Type="http://schemas.openxmlformats.org/officeDocument/2006/relationships/tags" Target="../tags/tag40.xml"/><Relationship Id="rId16" Type="http://schemas.openxmlformats.org/officeDocument/2006/relationships/tags" Target="../tags/tag54.xml"/><Relationship Id="rId20" Type="http://schemas.openxmlformats.org/officeDocument/2006/relationships/tags" Target="../tags/tag58.xml"/><Relationship Id="rId29" Type="http://schemas.openxmlformats.org/officeDocument/2006/relationships/tags" Target="../tags/tag67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24" Type="http://schemas.openxmlformats.org/officeDocument/2006/relationships/tags" Target="../tags/tag62.xml"/><Relationship Id="rId32" Type="http://schemas.openxmlformats.org/officeDocument/2006/relationships/tags" Target="../tags/tag70.xml"/><Relationship Id="rId5" Type="http://schemas.openxmlformats.org/officeDocument/2006/relationships/tags" Target="../tags/tag43.xml"/><Relationship Id="rId15" Type="http://schemas.openxmlformats.org/officeDocument/2006/relationships/tags" Target="../tags/tag53.xml"/><Relationship Id="rId23" Type="http://schemas.openxmlformats.org/officeDocument/2006/relationships/tags" Target="../tags/tag61.xml"/><Relationship Id="rId28" Type="http://schemas.openxmlformats.org/officeDocument/2006/relationships/tags" Target="../tags/tag66.xml"/><Relationship Id="rId10" Type="http://schemas.openxmlformats.org/officeDocument/2006/relationships/tags" Target="../tags/tag48.xml"/><Relationship Id="rId19" Type="http://schemas.openxmlformats.org/officeDocument/2006/relationships/tags" Target="../tags/tag57.xml"/><Relationship Id="rId31" Type="http://schemas.openxmlformats.org/officeDocument/2006/relationships/tags" Target="../tags/tag69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Relationship Id="rId22" Type="http://schemas.openxmlformats.org/officeDocument/2006/relationships/tags" Target="../tags/tag60.xml"/><Relationship Id="rId27" Type="http://schemas.openxmlformats.org/officeDocument/2006/relationships/tags" Target="../tags/tag65.xml"/><Relationship Id="rId30" Type="http://schemas.openxmlformats.org/officeDocument/2006/relationships/tags" Target="../tags/tag68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4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5319206" y="1492341"/>
            <a:ext cx="1553589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5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>
                <a:solidFill>
                  <a:schemeClr val="bg1"/>
                </a:solidFill>
              </a:rPr>
              <a:t>Version 2.04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C591-ED06-144C-A5F7-F4FCFEB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35" y="253441"/>
            <a:ext cx="11405656" cy="447054"/>
          </a:xfrm>
        </p:spPr>
        <p:txBody>
          <a:bodyPr/>
          <a:lstStyle/>
          <a:p>
            <a:r>
              <a:rPr lang="en-US" dirty="0"/>
              <a:t>Some Formatted Output Conversion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B19B8-B91D-714B-859B-8190EB74A93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9205" y="888856"/>
            <a:ext cx="10793590" cy="50289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Conversion specifications example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%d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conversion specifier for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variables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%c </a:t>
            </a:r>
            <a:r>
              <a:rPr lang="en-US" sz="2000" dirty="0"/>
              <a:t>conversion specifier for </a:t>
            </a:r>
            <a:r>
              <a:rPr lang="en-US" sz="2000" b="1" dirty="0"/>
              <a:t>char </a:t>
            </a:r>
            <a:r>
              <a:rPr lang="en-US" sz="2000" dirty="0"/>
              <a:t>variables</a:t>
            </a:r>
          </a:p>
          <a:p>
            <a:pPr lvl="1"/>
            <a:r>
              <a:rPr lang="en-US" sz="2000" dirty="0"/>
              <a:t>many more conversion specifiers (online manual: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man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and the textbooks)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354012" lvl="1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3B944A-894D-E249-8B2A-972E9C6FF73A}"/>
              </a:ext>
            </a:extLst>
          </p:cNvPr>
          <p:cNvSpPr/>
          <p:nvPr/>
        </p:nvSpPr>
        <p:spPr bwMode="auto">
          <a:xfrm>
            <a:off x="1499692" y="2644618"/>
            <a:ext cx="8528863" cy="1755856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'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a[] = " Hello\n";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write to </a:t>
            </a:r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an error message to stderr\n");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FBB47C-03CC-FB41-A31A-CEAE545B540B}"/>
              </a:ext>
            </a:extLst>
          </p:cNvPr>
          <p:cNvSpPr/>
          <p:nvPr/>
        </p:nvSpPr>
        <p:spPr bwMode="auto">
          <a:xfrm>
            <a:off x="2117293" y="4904154"/>
            <a:ext cx="5109130" cy="78187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10, Hello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an error message to stderr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22CDDC-7C60-F446-BC53-1A082B50984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949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5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E035-2029-A743-81BB-27131B99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02" y="64941"/>
            <a:ext cx="10515600" cy="578652"/>
          </a:xfrm>
        </p:spPr>
        <p:txBody>
          <a:bodyPr/>
          <a:lstStyle/>
          <a:p>
            <a:r>
              <a:rPr lang="en-US" dirty="0"/>
              <a:t>Conditional Statements </a:t>
            </a:r>
            <a:r>
              <a:rPr lang="en-US" altLang="en-US" sz="2400" dirty="0"/>
              <a:t>(</a:t>
            </a:r>
            <a:r>
              <a:rPr lang="en-US" alt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if, while, do...while, for</a:t>
            </a:r>
            <a:r>
              <a:rPr lang="en-US" altLang="en-US" sz="24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44B1-F232-7B49-B331-463CBDCFB5D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9184" y="809565"/>
            <a:ext cx="11108594" cy="56618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2200" b="1" dirty="0">
                <a:solidFill>
                  <a:srgbClr val="0070C0"/>
                </a:solidFill>
              </a:rPr>
              <a:t>C conditional test expressions</a:t>
            </a:r>
            <a:r>
              <a:rPr lang="en-US" altLang="en-US" sz="2200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altLang="en-US" sz="2200" b="1" dirty="0">
                <a:solidFill>
                  <a:srgbClr val="FF0000"/>
                </a:solidFill>
              </a:rPr>
              <a:t>0 (NULL) is FALSE</a:t>
            </a:r>
            <a:r>
              <a:rPr lang="en-US" altLang="en-US" sz="2200" b="1" dirty="0"/>
              <a:t>,  </a:t>
            </a:r>
            <a:r>
              <a:rPr lang="en-US" altLang="en-US" sz="2200" b="1" u="sng" dirty="0">
                <a:solidFill>
                  <a:srgbClr val="00B050"/>
                </a:solidFill>
              </a:rPr>
              <a:t>any</a:t>
            </a:r>
            <a:r>
              <a:rPr lang="en-US" altLang="en-US" sz="2200" b="1" dirty="0">
                <a:solidFill>
                  <a:srgbClr val="00B050"/>
                </a:solidFill>
              </a:rPr>
              <a:t> non-0 value is TRUE </a:t>
            </a:r>
          </a:p>
          <a:p>
            <a:r>
              <a:rPr lang="en-US" altLang="en-US" sz="2200" b="1" dirty="0">
                <a:solidFill>
                  <a:srgbClr val="FF0000"/>
                </a:solidFill>
              </a:rPr>
              <a:t>C comparison operators ( ==, !=, &gt;, etc.) </a:t>
            </a:r>
            <a:r>
              <a:rPr lang="en-US" altLang="en-US" sz="2200" b="1" dirty="0">
                <a:solidFill>
                  <a:srgbClr val="0070C0"/>
                </a:solidFill>
              </a:rPr>
              <a:t>evaluate to either 0 (false) or 1 (true)</a:t>
            </a:r>
          </a:p>
          <a:p>
            <a:r>
              <a:rPr lang="en-US" altLang="en-US" sz="2400" dirty="0">
                <a:solidFill>
                  <a:srgbClr val="00B050"/>
                </a:solidFill>
              </a:rPr>
              <a:t>Legal in Java and in C: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800" dirty="0"/>
          </a:p>
          <a:p>
            <a:pPr lvl="2"/>
            <a:endParaRPr lang="en-US" altLang="en-US" sz="3000" dirty="0"/>
          </a:p>
          <a:p>
            <a:pPr lvl="2"/>
            <a:endParaRPr lang="en-US" altLang="en-US" sz="2000" dirty="0">
              <a:solidFill>
                <a:srgbClr val="FF0000"/>
              </a:solidFill>
            </a:endParaRPr>
          </a:p>
          <a:p>
            <a:r>
              <a:rPr lang="en-US" altLang="en-US" sz="2400" dirty="0">
                <a:solidFill>
                  <a:srgbClr val="FF0000"/>
                </a:solidFill>
              </a:rPr>
              <a:t>Illegal in Java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00B050"/>
                </a:solidFill>
              </a:rPr>
              <a:t>but </a:t>
            </a:r>
            <a:r>
              <a:rPr lang="en-US" altLang="en-US" sz="2400" b="1" dirty="0">
                <a:solidFill>
                  <a:srgbClr val="00B050"/>
                </a:solidFill>
              </a:rPr>
              <a:t>legal</a:t>
            </a:r>
            <a:r>
              <a:rPr lang="en-US" altLang="en-US" sz="2400" dirty="0">
                <a:solidFill>
                  <a:srgbClr val="00B050"/>
                </a:solidFill>
              </a:rPr>
              <a:t> in C (often a typo!):</a:t>
            </a:r>
          </a:p>
          <a:p>
            <a:pPr marL="0" indent="0">
              <a:buNone/>
            </a:pPr>
            <a:endParaRPr lang="en-US" altLang="en-US" sz="32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E5977E7-482D-4144-A70D-1D7F91839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852" y="2494875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058225E-C681-9B44-B233-E782AF46F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756" y="4681928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489300-9A37-794F-BC34-5108AD749AEB}"/>
              </a:ext>
            </a:extLst>
          </p:cNvPr>
          <p:cNvGrpSpPr/>
          <p:nvPr/>
        </p:nvGrpSpPr>
        <p:grpSpPr>
          <a:xfrm>
            <a:off x="5355524" y="4724996"/>
            <a:ext cx="4369543" cy="1323439"/>
            <a:chOff x="4343030" y="4978705"/>
            <a:chExt cx="4316888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D12BAA-0164-484B-A922-F1C9C32EA351}"/>
                </a:ext>
              </a:extLst>
            </p:cNvPr>
            <p:cNvSpPr txBox="1"/>
            <p:nvPr/>
          </p:nvSpPr>
          <p:spPr>
            <a:xfrm>
              <a:off x="4706721" y="4978705"/>
              <a:ext cx="3953197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Assignment operators evaluate to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the value that is assigned, so….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F3AAAB56-52C3-364E-AF27-6BC8FB892183}"/>
                </a:ext>
              </a:extLst>
            </p:cNvPr>
            <p:cNvSpPr/>
            <p:nvPr/>
          </p:nvSpPr>
          <p:spPr>
            <a:xfrm>
              <a:off x="4343030" y="5266077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22CF63-4DE5-A646-A560-A1DAB8696DFC}"/>
              </a:ext>
            </a:extLst>
          </p:cNvPr>
          <p:cNvGrpSpPr/>
          <p:nvPr/>
        </p:nvGrpSpPr>
        <p:grpSpPr>
          <a:xfrm>
            <a:off x="5293629" y="2795167"/>
            <a:ext cx="3862788" cy="707886"/>
            <a:chOff x="4353339" y="4901332"/>
            <a:chExt cx="3862788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DFE29E-F950-BB4F-BC03-874E4D31F428}"/>
                </a:ext>
              </a:extLst>
            </p:cNvPr>
            <p:cNvSpPr txBox="1"/>
            <p:nvPr/>
          </p:nvSpPr>
          <p:spPr>
            <a:xfrm>
              <a:off x="4685993" y="4901332"/>
              <a:ext cx="3530134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E6C1C53-4133-F64F-A776-E7E504363717}"/>
                </a:ext>
              </a:extLst>
            </p:cNvPr>
            <p:cNvSpPr/>
            <p:nvPr/>
          </p:nvSpPr>
          <p:spPr>
            <a:xfrm>
              <a:off x="4353339" y="5009322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EB81527-606F-6E4D-9253-62932299B266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827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87A5C572-4DDC-A791-216B-24B0508E8D8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636" y="1360258"/>
            <a:ext cx="11578728" cy="44545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In evaluation of </a:t>
            </a:r>
            <a:r>
              <a:rPr lang="en-US" sz="2400" dirty="0">
                <a:solidFill>
                  <a:srgbClr val="2C895B"/>
                </a:solidFill>
              </a:rPr>
              <a:t>conditional guard expressions, </a:t>
            </a:r>
            <a:r>
              <a:rPr lang="en-US" sz="2400" dirty="0">
                <a:solidFill>
                  <a:schemeClr val="tx2"/>
                </a:solidFill>
              </a:rPr>
              <a:t>C uses what is called </a:t>
            </a:r>
            <a:r>
              <a:rPr lang="en-US" sz="2400" b="1" dirty="0">
                <a:solidFill>
                  <a:srgbClr val="C00000"/>
                </a:solidFill>
              </a:rPr>
              <a:t>short circu</a:t>
            </a:r>
            <a:r>
              <a:rPr lang="en-US" sz="2400" dirty="0">
                <a:solidFill>
                  <a:srgbClr val="C00000"/>
                </a:solidFill>
              </a:rPr>
              <a:t>it </a:t>
            </a:r>
            <a:r>
              <a:rPr lang="en-US" sz="2400" dirty="0">
                <a:solidFill>
                  <a:schemeClr val="tx2"/>
                </a:solidFill>
              </a:rPr>
              <a:t>or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minimal</a:t>
            </a:r>
            <a:r>
              <a:rPr lang="en-US" sz="2400" dirty="0">
                <a:solidFill>
                  <a:srgbClr val="C00000"/>
                </a:solidFill>
              </a:rPr>
              <a:t> evaluation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Each</a:t>
            </a:r>
            <a:r>
              <a:rPr lang="en-US" sz="2400" dirty="0">
                <a:solidFill>
                  <a:srgbClr val="F37440"/>
                </a:solidFill>
              </a:rPr>
              <a:t> expression argument </a:t>
            </a:r>
            <a:r>
              <a:rPr lang="en-US" sz="2400" dirty="0">
                <a:solidFill>
                  <a:schemeClr val="tx2"/>
                </a:solidFill>
              </a:rPr>
              <a:t>is </a:t>
            </a:r>
            <a:r>
              <a:rPr lang="en-US" sz="2400" dirty="0">
                <a:solidFill>
                  <a:srgbClr val="2C895B"/>
                </a:solidFill>
              </a:rPr>
              <a:t>evaluated </a:t>
            </a:r>
            <a:r>
              <a:rPr lang="en-US" sz="2400" b="1" dirty="0">
                <a:solidFill>
                  <a:srgbClr val="2C895B"/>
                </a:solidFill>
              </a:rPr>
              <a:t>in sequence </a:t>
            </a:r>
            <a:r>
              <a:rPr lang="en-US" sz="2400" dirty="0">
                <a:solidFill>
                  <a:srgbClr val="2C895B"/>
                </a:solidFill>
              </a:rPr>
              <a:t>from </a:t>
            </a:r>
            <a:r>
              <a:rPr lang="en-US" sz="2400" dirty="0">
                <a:solidFill>
                  <a:schemeClr val="accent1"/>
                </a:solidFill>
              </a:rPr>
              <a:t>left to right </a:t>
            </a:r>
            <a:r>
              <a:rPr lang="en-US" sz="2400" dirty="0">
                <a:solidFill>
                  <a:schemeClr val="tx2"/>
                </a:solidFill>
              </a:rPr>
              <a:t>including any </a:t>
            </a:r>
            <a:r>
              <a:rPr lang="en-US" sz="2400" dirty="0">
                <a:solidFill>
                  <a:srgbClr val="FF0000"/>
                </a:solidFill>
              </a:rPr>
              <a:t>side effects  </a:t>
            </a:r>
            <a:r>
              <a:rPr lang="en-US" sz="2400" dirty="0">
                <a:solidFill>
                  <a:schemeClr val="tx2"/>
                </a:solidFill>
              </a:rPr>
              <a:t>(modified using parenthesis), </a:t>
            </a:r>
            <a:r>
              <a:rPr lang="en-US" sz="2400" b="1" dirty="0">
                <a:solidFill>
                  <a:srgbClr val="0070C0"/>
                </a:solidFill>
              </a:rPr>
              <a:t>before</a:t>
            </a:r>
            <a:r>
              <a:rPr lang="en-US" sz="2400" dirty="0">
                <a:solidFill>
                  <a:schemeClr val="tx2"/>
                </a:solidFill>
              </a:rPr>
              <a:t> (optionally) </a:t>
            </a:r>
            <a:r>
              <a:rPr lang="en-US" sz="2400" dirty="0">
                <a:solidFill>
                  <a:srgbClr val="2C895B"/>
                </a:solidFill>
              </a:rPr>
              <a:t>evaluating the next expression argument</a:t>
            </a:r>
          </a:p>
          <a:p>
            <a:r>
              <a:rPr lang="en-US" sz="2400" dirty="0">
                <a:solidFill>
                  <a:schemeClr val="tx2"/>
                </a:solidFill>
              </a:rPr>
              <a:t>If after </a:t>
            </a:r>
            <a:r>
              <a:rPr lang="en-US" sz="2400" dirty="0">
                <a:solidFill>
                  <a:srgbClr val="2C895B"/>
                </a:solidFill>
              </a:rPr>
              <a:t>evaluating an argument</a:t>
            </a:r>
            <a:r>
              <a:rPr lang="en-US" sz="2400" dirty="0">
                <a:solidFill>
                  <a:schemeClr val="tx2"/>
                </a:solidFill>
              </a:rPr>
              <a:t>, the </a:t>
            </a:r>
            <a:r>
              <a:rPr lang="en-US" sz="2400" dirty="0">
                <a:solidFill>
                  <a:srgbClr val="F37440"/>
                </a:solidFill>
              </a:rPr>
              <a:t>value of the entire expression can be determined</a:t>
            </a:r>
            <a:r>
              <a:rPr lang="en-US" sz="2400" dirty="0">
                <a:solidFill>
                  <a:schemeClr val="tx2"/>
                </a:solidFill>
              </a:rPr>
              <a:t>, then the </a:t>
            </a:r>
            <a:r>
              <a:rPr lang="en-US" sz="2400" dirty="0">
                <a:solidFill>
                  <a:srgbClr val="C00000"/>
                </a:solidFill>
              </a:rPr>
              <a:t>remaining arguments are NOT evaluated </a:t>
            </a:r>
            <a:r>
              <a:rPr lang="en-US" sz="2400" i="1" dirty="0">
                <a:solidFill>
                  <a:srgbClr val="7030A0"/>
                </a:solidFill>
              </a:rPr>
              <a:t>(for performance) 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E587D27-3E83-5DDE-73F4-C57E45F7DC07}"/>
              </a:ext>
            </a:extLst>
          </p:cNvPr>
          <p:cNvSpPr/>
          <p:nvPr/>
        </p:nvSpPr>
        <p:spPr bwMode="auto">
          <a:xfrm>
            <a:off x="687538" y="2365823"/>
            <a:ext cx="10443989" cy="44338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5)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3))  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x == 5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then </a:t>
            </a:r>
            <a:r>
              <a:rPr lang="en-US" sz="22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&gt; 3 is not evaluated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25FEDB70-D422-3128-A2E5-DC1954F31E68}"/>
              </a:ext>
            </a:extLst>
          </p:cNvPr>
          <p:cNvSpPr/>
          <p:nvPr/>
        </p:nvSpPr>
        <p:spPr>
          <a:xfrm>
            <a:off x="1874521" y="2862723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DC275CC-3EC2-326B-CEAB-1FC68DF3DC03}"/>
              </a:ext>
            </a:extLst>
          </p:cNvPr>
          <p:cNvSpPr/>
          <p:nvPr/>
        </p:nvSpPr>
        <p:spPr>
          <a:xfrm>
            <a:off x="3603671" y="2831848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0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 animBg="1"/>
      <p:bldP spid="18" grpId="0"/>
      <p:bldP spid="7" grpId="0" animBg="1"/>
      <p:bldP spid="3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FE557A-8E58-06D1-6FB0-21E6E4609B72}"/>
              </a:ext>
            </a:extLst>
          </p:cNvPr>
          <p:cNvSpPr/>
          <p:nvPr/>
        </p:nvSpPr>
        <p:spPr bwMode="auto">
          <a:xfrm>
            <a:off x="698748" y="1339169"/>
            <a:ext cx="10188530" cy="791766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!= 0)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a is 0, </a:t>
            </a:r>
            <a:r>
              <a:rPr lang="en-US" sz="2200" i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not called </a:t>
            </a:r>
          </a:p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do_something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88CBA4-8767-6EB4-A5B9-B4A0189E7B24}"/>
              </a:ext>
            </a:extLst>
          </p:cNvPr>
          <p:cNvSpPr/>
          <p:nvPr/>
        </p:nvSpPr>
        <p:spPr bwMode="auto">
          <a:xfrm>
            <a:off x="625366" y="2818738"/>
            <a:ext cx="10592873" cy="318304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evaluates to non zero (true)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then (b == 3) is not tested</a:t>
            </a:r>
          </a:p>
          <a:p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(b == 3)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 // c short circuit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= x / 2;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(x == 0) {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return 0; 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330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2F2B-24D1-E549-9C01-7502CDFF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38" y="325710"/>
            <a:ext cx="10515600" cy="396836"/>
          </a:xfrm>
        </p:spPr>
        <p:txBody>
          <a:bodyPr/>
          <a:lstStyle/>
          <a:p>
            <a:r>
              <a:rPr lang="en-US" dirty="0"/>
              <a:t>Be Careful with the comma 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sequence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026A-C439-B94E-BD66-5FF26B8149C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46560" y="1624298"/>
            <a:ext cx="9498879" cy="39487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Sequence Operator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</a:p>
          <a:p>
            <a:pPr marL="354012" lvl="1" indent="0">
              <a:buNone/>
            </a:pPr>
            <a:r>
              <a:rPr lang="en-US" altLang="en-US" sz="24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expr1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expr2</a:t>
            </a:r>
          </a:p>
          <a:p>
            <a:pPr marL="225425" indent="-225425"/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</a:t>
            </a:r>
            <a:r>
              <a:rPr lang="en-US" altLang="en-US" sz="2400" i="1" dirty="0">
                <a:solidFill>
                  <a:srgbClr val="0070C0"/>
                </a:solidFill>
              </a:rPr>
              <a:t>expr1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 first and then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  <a:r>
              <a:rPr lang="en-US" altLang="en-US" sz="2400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to or returns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</a:p>
          <a:p>
            <a:pPr lvl="2"/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Unexpected results with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operator (some compilers will warn)</a:t>
            </a: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B93EA467-9304-054F-A284-1223D2114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3183387"/>
            <a:ext cx="571371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= 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0B853C-9B25-3D4F-B939-66A73CBA14E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Text Box 22">
            <a:extLst>
              <a:ext uri="{FF2B5EF4-FFF2-40B4-BE49-F238E27FC236}">
                <a16:creationId xmlns:a16="http://schemas.microsoft.com/office/drawing/2014/main" id="{924820F6-DA7C-6C40-89EC-EE2EA38BD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4573696"/>
            <a:ext cx="798320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323;   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 (assigns first)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323);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323 (value of expression)</a:t>
            </a:r>
          </a:p>
        </p:txBody>
      </p:sp>
    </p:spTree>
    <p:extLst>
      <p:ext uri="{BB962C8B-B14F-4D97-AF65-F5344CB8AC3E}">
        <p14:creationId xmlns:p14="http://schemas.microsoft.com/office/powerpoint/2010/main" val="24908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06397AF-76C7-764F-ABB5-BAA529F232E9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26256" y="645401"/>
                <a:ext cx="11646795" cy="5916764"/>
              </a:xfr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Binary is base 2</a:t>
                </a:r>
              </a:p>
              <a:p>
                <a:pPr lvl="1"/>
                <a:r>
                  <a:rPr lang="en-US" sz="2000" i="1" dirty="0">
                    <a:solidFill>
                      <a:schemeClr val="tx1">
                        <a:lumMod val="50000"/>
                      </a:schemeClr>
                    </a:solidFill>
                  </a:rPr>
                  <a:t>adjective: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being in a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state of one of two </a:t>
                </a:r>
                <a:r>
                  <a:rPr lang="en-US" sz="2000" b="1" dirty="0">
                    <a:solidFill>
                      <a:schemeClr val="accent1"/>
                    </a:solidFill>
                  </a:rPr>
                  <a:t>mutually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accent1"/>
                    </a:solidFill>
                  </a:rPr>
                  <a:t>exclusive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conditions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such as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on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or </a:t>
                </a:r>
                <a:r>
                  <a:rPr lang="en-US" sz="2000" dirty="0">
                    <a:solidFill>
                      <a:srgbClr val="0070C0"/>
                    </a:solidFill>
                  </a:rPr>
                  <a:t>off</a:t>
                </a:r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FF0000"/>
                    </a:solidFill>
                  </a:rPr>
                  <a:t>true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or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rgbClr val="0070C0"/>
                    </a:solidFill>
                  </a:rPr>
                  <a:t>false</a:t>
                </a:r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FF0000"/>
                    </a:solidFill>
                  </a:rPr>
                  <a:t>molten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or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70C0"/>
                    </a:solidFill>
                  </a:rPr>
                  <a:t>frozen</a:t>
                </a:r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FF0000"/>
                    </a:solidFill>
                  </a:rPr>
                  <a:t>presence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or absence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of a signal</a:t>
                </a:r>
              </a:p>
              <a:p>
                <a:pPr lvl="1"/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From Late Latin </a:t>
                </a:r>
                <a:r>
                  <a:rPr lang="en-US" sz="2000" i="1" dirty="0" err="1">
                    <a:solidFill>
                      <a:schemeClr val="tx1">
                        <a:lumMod val="50000"/>
                      </a:schemeClr>
                    </a:solidFill>
                  </a:rPr>
                  <a:t>bīnārius</a:t>
                </a:r>
                <a:r>
                  <a:rPr lang="en-US" sz="2000" i="1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(“consisting of two”)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Two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symbols:</a:t>
                </a:r>
              </a:p>
              <a:p>
                <a:pPr marL="354012" lvl="1" indent="0">
                  <a:buNone/>
                </a:pPr>
                <a:r>
                  <a:rPr lang="en-US" sz="2000" b="1" dirty="0">
                    <a:solidFill>
                      <a:schemeClr val="tx1">
                        <a:lumMod val="50000"/>
                      </a:schemeClr>
                    </a:solidFill>
                  </a:rPr>
                  <a:t>0    1</a:t>
                </a:r>
              </a:p>
              <a:p>
                <a:r>
                  <a:rPr lang="en-US" sz="2200" dirty="0">
                    <a:solidFill>
                      <a:schemeClr val="tx1">
                        <a:lumMod val="50000"/>
                      </a:schemeClr>
                    </a:solidFill>
                  </a:rPr>
                  <a:t>Numbers in C that start with</a:t>
                </a:r>
                <a:r>
                  <a:rPr lang="en-US" sz="2200" dirty="0"/>
                  <a:t> </a:t>
                </a:r>
                <a:r>
                  <a:rPr lang="en-US" sz="2200" dirty="0">
                    <a:solidFill>
                      <a:srgbClr val="FF0000"/>
                    </a:solidFill>
                  </a:rPr>
                  <a:t>0b</a:t>
                </a:r>
                <a:r>
                  <a:rPr lang="en-US" sz="2200" dirty="0">
                    <a:solidFill>
                      <a:schemeClr val="tx1">
                        <a:lumMod val="50000"/>
                      </a:schemeClr>
                    </a:solidFill>
                  </a:rPr>
                  <a:t> are binary</a:t>
                </a:r>
              </a:p>
              <a:p>
                <a:r>
                  <a:rPr lang="en-US" sz="2400" u="sng" dirty="0">
                    <a:solidFill>
                      <a:schemeClr val="tx1">
                        <a:lumMod val="50000"/>
                      </a:schemeClr>
                    </a:solidFill>
                  </a:rPr>
                  <a:t>Example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:  What is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0b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110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 in base 10?</a:t>
                </a:r>
              </a:p>
              <a:p>
                <a:pPr lvl="1"/>
                <a:r>
                  <a:rPr lang="en-US" sz="2000" dirty="0">
                    <a:solidFill>
                      <a:srgbClr val="FF0000"/>
                    </a:solidFill>
                  </a:rPr>
                  <a:t>0b</a:t>
                </a:r>
                <a:r>
                  <a:rPr lang="en-US" sz="2000" dirty="0">
                    <a:solidFill>
                      <a:srgbClr val="0070C0"/>
                    </a:solidFill>
                  </a:rPr>
                  <a:t>110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110</a:t>
                </a:r>
                <a:r>
                  <a:rPr lang="en-US" sz="2000" baseline="-25000" dirty="0">
                    <a:solidFill>
                      <a:schemeClr val="tx1">
                        <a:lumMod val="50000"/>
                      </a:schemeClr>
                    </a:solidFill>
                  </a:rPr>
                  <a:t>2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 = 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 2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2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) + 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2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1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) + (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2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0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) = 6</a:t>
                </a:r>
                <a:r>
                  <a:rPr lang="en-US" sz="2000" baseline="-25000" dirty="0">
                    <a:solidFill>
                      <a:schemeClr val="tx1">
                        <a:lumMod val="50000"/>
                      </a:schemeClr>
                    </a:solidFill>
                  </a:rPr>
                  <a:t>10</a:t>
                </a:r>
              </a:p>
              <a:p>
                <a:pPr lvl="1"/>
                <a:endParaRPr lang="en-US" sz="2000" baseline="-25000" dirty="0"/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bit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is a </a:t>
                </a:r>
                <a:r>
                  <a:rPr lang="en-US" sz="2400" dirty="0">
                    <a:solidFill>
                      <a:srgbClr val="2C895B"/>
                    </a:solidFill>
                  </a:rPr>
                  <a:t>single binary digit</a:t>
                </a:r>
              </a:p>
              <a:p>
                <a:r>
                  <a:rPr lang="en-US" sz="2400" dirty="0">
                    <a:solidFill>
                      <a:schemeClr val="accent5"/>
                    </a:solidFill>
                  </a:rPr>
                  <a:t>A </a:t>
                </a:r>
                <a:r>
                  <a:rPr lang="en-US" sz="2400" b="1" dirty="0">
                    <a:solidFill>
                      <a:schemeClr val="accent5"/>
                    </a:solidFill>
                  </a:rPr>
                  <a:t>byte</a:t>
                </a:r>
                <a:r>
                  <a:rPr lang="en-US" sz="2400" dirty="0">
                    <a:solidFill>
                      <a:schemeClr val="accent5"/>
                    </a:solidFill>
                  </a:rPr>
                  <a:t>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is an </a:t>
                </a:r>
                <a:r>
                  <a:rPr lang="en-US" sz="2400" dirty="0">
                    <a:solidFill>
                      <a:schemeClr val="accent5"/>
                    </a:solidFill>
                  </a:rPr>
                  <a:t>8-bit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value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06397AF-76C7-764F-ABB5-BAA529F232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26256" y="645401"/>
                <a:ext cx="11646795" cy="5916764"/>
              </a:xfrm>
              <a:blipFill>
                <a:blip r:embed="rId3"/>
                <a:stretch>
                  <a:fillRect l="-763" t="-214" r="-10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ACBE630-FE61-C746-B2DC-60E41896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073" y="157566"/>
            <a:ext cx="10515600" cy="497393"/>
          </a:xfrm>
        </p:spPr>
        <p:txBody>
          <a:bodyPr/>
          <a:lstStyle/>
          <a:p>
            <a:r>
              <a:rPr lang="en-US" dirty="0"/>
              <a:t>Review: Binary Numbering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A1D2EF2-50F8-4B47-9EC1-46818D1AD8EC}"/>
              </a:ext>
            </a:extLst>
          </p:cNvPr>
          <p:cNvGrpSpPr/>
          <p:nvPr/>
        </p:nvGrpSpPr>
        <p:grpSpPr>
          <a:xfrm>
            <a:off x="4790212" y="4405125"/>
            <a:ext cx="1747948" cy="798295"/>
            <a:chOff x="4911706" y="4731240"/>
            <a:chExt cx="1747948" cy="79829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6B2148-A562-0240-812D-BBFC0CD36917}"/>
                </a:ext>
              </a:extLst>
            </p:cNvPr>
            <p:cNvSpPr txBox="1"/>
            <p:nvPr/>
          </p:nvSpPr>
          <p:spPr>
            <a:xfrm>
              <a:off x="5051521" y="5160203"/>
              <a:ext cx="1608133" cy="369332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powers of two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17C7691-ABD2-4146-8FC1-96A580D15B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11706" y="4761748"/>
              <a:ext cx="426364" cy="3670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B7AEA78-8E83-5D44-805F-54B39FA3BC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5114" y="4731240"/>
              <a:ext cx="0" cy="4280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04" name="Picture 8" descr="How to Easily Create a Matrix Schedule - ArchSmarter -">
            <a:extLst>
              <a:ext uri="{FF2B5EF4-FFF2-40B4-BE49-F238E27FC236}">
                <a16:creationId xmlns:a16="http://schemas.microsoft.com/office/drawing/2014/main" id="{96734651-4953-A445-AA84-FEBB585A2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0938" y="2233469"/>
            <a:ext cx="5076840" cy="296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02962C-F3A2-7645-9C66-2D75FB603CFE}"/>
                  </a:ext>
                </a:extLst>
              </p:cNvPr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426257" y="6082404"/>
                <a:ext cx="10982494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algn="ctr" defTabSz="825500" hangingPunct="0"/>
                <a14:m>
                  <m:oMath xmlns:m="http://schemas.openxmlformats.org/officeDocument/2006/math"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𝑈𝑛𝑠𝑖𝑔𝑛𝑒𝑑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 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𝑏𝑖𝑛𝑎𝑟𝑦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 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𝑁𝑢𝑚𝑏𝑒𝑟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= </m:t>
                    </m:r>
                    <m:nary>
                      <m:naryPr>
                        <m:chr m:val="∑"/>
                        <m:ctrlP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𝑖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=0</m:t>
                        </m:r>
                      </m:sub>
                      <m:sup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𝑖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=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𝑛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𝑥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sSup>
                          <m:sSupPr>
                            <m:ctrlP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2</m:t>
                            </m:r>
                          </m:e>
                          <m:sup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0" lang="en-US" sz="2000" b="0" i="0" u="none" strike="noStrike" cap="none" spc="0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Helvetica Light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−1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2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𝑁</m:t>
                        </m:r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−1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</m:t>
                    </m:r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−2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2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𝑁</m:t>
                        </m:r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−2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…+ </m:t>
                    </m:r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2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</m:t>
                    </m:r>
                    <m:sSub>
                      <m:sSub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bPr>
                      <m:e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𝑏</m:t>
                        </m:r>
                      </m:e>
                      <m: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0</m:t>
                        </m:r>
                      </m:sup>
                    </m:sSup>
                  </m:oMath>
                </a14:m>
                <a:endPara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Helvetica Ligh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02962C-F3A2-7645-9C66-2D75FB603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426257" y="6082404"/>
                <a:ext cx="10982494" cy="369332"/>
              </a:xfrm>
              <a:prstGeom prst="rect">
                <a:avLst/>
              </a:prstGeom>
              <a:blipFill>
                <a:blip r:embed="rId6"/>
                <a:stretch>
                  <a:fillRect l="-577" t="-131034" r="-115" b="-20689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33D136A-933E-B542-922B-B12EEFBF69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3510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1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06397AF-76C7-764F-ABB5-BAA529F232E9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344653" y="822511"/>
                <a:ext cx="11703967" cy="5739654"/>
              </a:xfr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hexadecimal is base 16</a:t>
                </a:r>
              </a:p>
              <a:p>
                <a:pPr lvl="1"/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From “</a:t>
                </a:r>
                <a:r>
                  <a:rPr lang="en-US" sz="2000" dirty="0" err="1">
                    <a:solidFill>
                      <a:schemeClr val="tx1">
                        <a:lumMod val="50000"/>
                      </a:schemeClr>
                    </a:solidFill>
                  </a:rPr>
                  <a:t>hexa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” (Ancient Greek </a:t>
                </a:r>
                <a:r>
                  <a:rPr lang="el-GR" sz="2000" dirty="0" err="1">
                    <a:solidFill>
                      <a:schemeClr val="tx1">
                        <a:lumMod val="50000"/>
                      </a:schemeClr>
                    </a:solidFill>
                  </a:rPr>
                  <a:t>ἑξα</a:t>
                </a:r>
                <a:r>
                  <a:rPr lang="el-GR" sz="2000" dirty="0">
                    <a:solidFill>
                      <a:schemeClr val="tx1">
                        <a:lumMod val="50000"/>
                      </a:schemeClr>
                    </a:solidFill>
                  </a:rPr>
                  <a:t>-) ⇒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six </a:t>
                </a:r>
              </a:p>
              <a:p>
                <a:pPr lvl="1"/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and from “</a:t>
                </a:r>
                <a:r>
                  <a:rPr lang="en-US" sz="2000" dirty="0" err="1">
                    <a:solidFill>
                      <a:schemeClr val="tx1">
                        <a:lumMod val="50000"/>
                      </a:schemeClr>
                    </a:solidFill>
                  </a:rPr>
                  <a:t>decem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” (Latin) ⇒ ten </a:t>
                </a:r>
              </a:p>
              <a:p>
                <a:r>
                  <a:rPr lang="en-US" sz="2200" dirty="0">
                    <a:solidFill>
                      <a:srgbClr val="FF0000"/>
                    </a:solidFill>
                  </a:rPr>
                  <a:t>Sixteen</a:t>
                </a:r>
                <a:r>
                  <a:rPr lang="en-US" sz="2200" dirty="0"/>
                  <a:t> </a:t>
                </a:r>
                <a:r>
                  <a:rPr lang="en-US" sz="2200" dirty="0">
                    <a:solidFill>
                      <a:schemeClr val="tx1">
                        <a:lumMod val="50000"/>
                      </a:schemeClr>
                    </a:solidFill>
                  </a:rPr>
                  <a:t>symbols </a:t>
                </a:r>
              </a:p>
              <a:p>
                <a:pPr marL="354012" lvl="1" indent="0">
                  <a:buNone/>
                </a:pPr>
                <a:r>
                  <a:rPr lang="en-US" sz="2000" b="1" dirty="0">
                    <a:solidFill>
                      <a:schemeClr val="tx1">
                        <a:lumMod val="50000"/>
                      </a:schemeClr>
                    </a:solidFill>
                  </a:rPr>
                  <a:t>0 1 2 3 4 5 6 7 8 9 a b c d e f</a:t>
                </a:r>
              </a:p>
              <a:p>
                <a:pPr marL="354012" lvl="1" indent="0">
                  <a:buNone/>
                </a:pPr>
                <a:endParaRPr lang="en-US" sz="2000" dirty="0"/>
              </a:p>
              <a:p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Numbers in C that start with </a:t>
                </a:r>
                <a:r>
                  <a:rPr lang="en-US" sz="2400" dirty="0">
                    <a:solidFill>
                      <a:srgbClr val="FF0000"/>
                    </a:solidFill>
                  </a:rPr>
                  <a:t>0x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are hexadecimal numbers</a:t>
                </a:r>
              </a:p>
              <a:p>
                <a:pPr lvl="1"/>
                <a:r>
                  <a:rPr lang="en-US" sz="2000" b="1" dirty="0">
                    <a:solidFill>
                      <a:schemeClr val="accent1"/>
                    </a:solidFill>
                  </a:rPr>
                  <a:t>16</a:t>
                </a:r>
                <a:r>
                  <a:rPr lang="en-US" sz="2000" b="1" baseline="-25000" dirty="0">
                    <a:solidFill>
                      <a:srgbClr val="FF0000"/>
                    </a:solidFill>
                  </a:rPr>
                  <a:t>10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 = </a:t>
                </a:r>
                <a:r>
                  <a:rPr lang="en-US" sz="2000" dirty="0">
                    <a:solidFill>
                      <a:srgbClr val="FF0000"/>
                    </a:solidFill>
                  </a:rPr>
                  <a:t>0x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10</a:t>
                </a:r>
                <a:r>
                  <a:rPr lang="en-US" sz="2000" baseline="-25000" dirty="0">
                    <a:solidFill>
                      <a:schemeClr val="tx1">
                        <a:lumMod val="50000"/>
                      </a:schemeClr>
                    </a:solidFill>
                  </a:rPr>
                  <a:t>16</a:t>
                </a:r>
                <a:r>
                  <a:rPr lang="en-US" sz="2000" dirty="0"/>
                  <a:t> </a:t>
                </a:r>
              </a:p>
              <a:p>
                <a:r>
                  <a:rPr lang="en-US" sz="2000" u="sng" dirty="0">
                    <a:solidFill>
                      <a:schemeClr val="tx1">
                        <a:lumMod val="50000"/>
                      </a:schemeClr>
                    </a:solidFill>
                  </a:rPr>
                  <a:t>Example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:  What is </a:t>
                </a:r>
                <a:r>
                  <a:rPr lang="en-US" sz="2000" dirty="0">
                    <a:solidFill>
                      <a:srgbClr val="FF0000"/>
                    </a:solidFill>
                  </a:rPr>
                  <a:t>0x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a5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in base 10?</a:t>
                </a:r>
              </a:p>
              <a:p>
                <a:pPr lvl="1"/>
                <a:r>
                  <a:rPr lang="en-US" sz="1800" dirty="0">
                    <a:solidFill>
                      <a:srgbClr val="FF0000"/>
                    </a:solidFill>
                  </a:rPr>
                  <a:t>0x</a:t>
                </a:r>
                <a:r>
                  <a:rPr lang="en-US" sz="1800" dirty="0">
                    <a:solidFill>
                      <a:srgbClr val="0070C0"/>
                    </a:solidFill>
                  </a:rPr>
                  <a:t>a5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=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a5</a:t>
                </a:r>
                <a:r>
                  <a:rPr lang="en-US" sz="1800" baseline="-25000" dirty="0">
                    <a:solidFill>
                      <a:schemeClr val="tx1">
                        <a:lumMod val="50000"/>
                      </a:schemeClr>
                    </a:solidFill>
                  </a:rPr>
                  <a:t>16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 = (</a:t>
                </a:r>
                <a:r>
                  <a:rPr lang="en-US" sz="1800" dirty="0">
                    <a:solidFill>
                      <a:srgbClr val="0070C0"/>
                    </a:solidFill>
                  </a:rPr>
                  <a:t>10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16</a:t>
                </a:r>
                <a:r>
                  <a:rPr lang="en-US" sz="1800" baseline="30000" dirty="0">
                    <a:solidFill>
                      <a:srgbClr val="C00000"/>
                    </a:solidFill>
                  </a:rPr>
                  <a:t>1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) + (</a:t>
                </a:r>
                <a:r>
                  <a:rPr lang="en-US" sz="1800" dirty="0">
                    <a:solidFill>
                      <a:srgbClr val="0070C0"/>
                    </a:solidFill>
                  </a:rPr>
                  <a:t>5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16</a:t>
                </a:r>
                <a:r>
                  <a:rPr lang="en-US" sz="1800" baseline="30000" dirty="0">
                    <a:solidFill>
                      <a:srgbClr val="C00000"/>
                    </a:solidFill>
                  </a:rPr>
                  <a:t>0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) = 165</a:t>
                </a:r>
                <a:r>
                  <a:rPr lang="en-US" sz="1800" baseline="-25000" dirty="0">
                    <a:solidFill>
                      <a:schemeClr val="tx1">
                        <a:lumMod val="50000"/>
                      </a:schemeClr>
                    </a:solidFill>
                  </a:rPr>
                  <a:t>10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Hexadecimal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 numbers are </a:t>
                </a:r>
                <a:r>
                  <a:rPr lang="en-US" sz="2000" dirty="0">
                    <a:solidFill>
                      <a:srgbClr val="0070C0"/>
                    </a:solidFill>
                  </a:rPr>
                  <a:t>very commonly used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in programming </a:t>
                </a:r>
                <a:r>
                  <a:rPr lang="en-US" sz="2000" dirty="0">
                    <a:solidFill>
                      <a:srgbClr val="0070C0"/>
                    </a:solidFill>
                  </a:rPr>
                  <a:t>to express binary values</a:t>
                </a:r>
              </a:p>
              <a:p>
                <a:pPr lvl="1"/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Imagine the difficulty in correctly expressing a 64-bit binary value in your code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06397AF-76C7-764F-ABB5-BAA529F232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344653" y="822511"/>
                <a:ext cx="11703967" cy="5739654"/>
              </a:xfrm>
              <a:blipFill>
                <a:blip r:embed="rId3"/>
                <a:stretch>
                  <a:fillRect l="-650" t="-22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ACBE630-FE61-C746-B2DC-60E41896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4482"/>
            <a:ext cx="6516621" cy="497393"/>
          </a:xfrm>
        </p:spPr>
        <p:txBody>
          <a:bodyPr/>
          <a:lstStyle/>
          <a:p>
            <a:r>
              <a:rPr lang="en-US" dirty="0"/>
              <a:t>Review: Hexadecimal Numbering</a:t>
            </a:r>
          </a:p>
        </p:txBody>
      </p:sp>
      <p:pic>
        <p:nvPicPr>
          <p:cNvPr id="2052" name="Picture 4" descr="Why Do We Have 10 Fingers and 10 Toes? - YouTube">
            <a:extLst>
              <a:ext uri="{FF2B5EF4-FFF2-40B4-BE49-F238E27FC236}">
                <a16:creationId xmlns:a16="http://schemas.microsoft.com/office/drawing/2014/main" id="{199447FA-4D01-8E49-8544-FE8513BDB7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08517" y="87584"/>
            <a:ext cx="5640104" cy="323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AD1CC6-086C-2E48-B65C-567BD8774F9B}"/>
                  </a:ext>
                </a:extLst>
              </p:cNvPr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344654" y="6103272"/>
                <a:ext cx="11481220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algn="ctr" defTabSz="825500" hangingPunct="0"/>
                <a14:m>
                  <m:oMath xmlns:m="http://schemas.openxmlformats.org/officeDocument/2006/math"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𝑈𝑛𝑠𝑖𝑔𝑛𝑒𝑑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 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𝐻𝑒𝑥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 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𝑁𝑢𝑚𝑏𝑒𝑟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= </m:t>
                    </m:r>
                    <m:nary>
                      <m:naryPr>
                        <m:chr m:val="∑"/>
                        <m:ctrlP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𝑖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=0</m:t>
                        </m:r>
                      </m:sub>
                      <m:sup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𝑖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=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𝑛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𝑥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sSup>
                          <m:sSupPr>
                            <m:ctrlP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16</m:t>
                            </m:r>
                          </m:e>
                          <m:sup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0" lang="en-US" sz="2000" b="0" i="0" u="none" strike="noStrike" cap="none" spc="0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Helvetica Light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−1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𝑁</m:t>
                        </m:r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−1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</m:t>
                    </m:r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−2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𝑁</m:t>
                        </m:r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−2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…+ </m:t>
                    </m:r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</m:t>
                    </m:r>
                    <m:sSub>
                      <m:sSub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bPr>
                      <m:e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𝑏</m:t>
                        </m:r>
                      </m:e>
                      <m: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0</m:t>
                        </m:r>
                      </m:sup>
                    </m:sSup>
                  </m:oMath>
                </a14:m>
                <a:endPara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Helvetica Ligh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AD1CC6-086C-2E48-B65C-567BD8774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344654" y="6103272"/>
                <a:ext cx="11481220" cy="369332"/>
              </a:xfrm>
              <a:prstGeom prst="rect">
                <a:avLst/>
              </a:prstGeom>
              <a:blipFill>
                <a:blip r:embed="rId6"/>
                <a:stretch>
                  <a:fillRect l="-552" t="-126667" b="-20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27D2152-9F8A-BE42-91B3-4B5C6948E8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5639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2492F7A-D3EA-114E-85E6-055627671B7E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643250" y="795291"/>
                <a:ext cx="10515600" cy="5869669"/>
              </a:xfr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Hex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Binary: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 16</m:t>
                        </m:r>
                      </m:e>
                      <m:sup>
                        <m:r>
                          <a:rPr lang="en-US" sz="2800" i="1" smtClean="0">
                            <a:solidFill>
                              <a:srgbClr val="F3753F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 2</m:t>
                        </m:r>
                      </m:e>
                      <m:sup>
                        <m:r>
                          <a:rPr lang="en-US" sz="2800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800" dirty="0"/>
                  <a:t>  </a:t>
                </a:r>
                <a:r>
                  <a:rPr lang="en-US" sz="2800" dirty="0">
                    <a:solidFill>
                      <a:srgbClr val="F3753F"/>
                    </a:solidFill>
                  </a:rPr>
                  <a:t>1</a:t>
                </a:r>
                <a:r>
                  <a:rPr lang="en-US" sz="2800" dirty="0"/>
                  <a:t> digit hex = </a:t>
                </a:r>
                <a:r>
                  <a:rPr lang="en-US" sz="2800" dirty="0">
                    <a:solidFill>
                      <a:srgbClr val="2C895B"/>
                    </a:solidFill>
                  </a:rPr>
                  <a:t>4</a:t>
                </a:r>
                <a:r>
                  <a:rPr lang="en-US" sz="2800" dirty="0"/>
                  <a:t> digits binary</a:t>
                </a: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811212" lvl="1" indent="-457200">
                  <a:buFont typeface="+mj-lt"/>
                  <a:buAutoNum type="arabicPeriod"/>
                </a:pPr>
                <a:r>
                  <a:rPr lang="en-US" sz="2400" dirty="0"/>
                  <a:t>Replace hex digits with binary digits</a:t>
                </a:r>
              </a:p>
              <a:p>
                <a:pPr marL="811212" lvl="1" indent="-457200">
                  <a:buFont typeface="+mj-lt"/>
                  <a:buAutoNum type="arabicPeriod"/>
                </a:pPr>
                <a:r>
                  <a:rPr lang="en-US" sz="2400" dirty="0"/>
                  <a:t>Drop </a:t>
                </a:r>
                <a:r>
                  <a:rPr lang="en-US" sz="2400" dirty="0">
                    <a:solidFill>
                      <a:srgbClr val="FF0000"/>
                    </a:solidFill>
                  </a:rPr>
                  <a:t>leading zeros</a:t>
                </a:r>
              </a:p>
              <a:p>
                <a:pPr lvl="1"/>
                <a:r>
                  <a:rPr lang="en-US" sz="2400" u="sng" dirty="0"/>
                  <a:t>Example</a:t>
                </a:r>
                <a:r>
                  <a:rPr lang="en-US" sz="2400" dirty="0"/>
                  <a:t>: 0x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2</a:t>
                </a:r>
                <a:r>
                  <a:rPr lang="en-US" sz="2400" dirty="0">
                    <a:solidFill>
                      <a:schemeClr val="accent5"/>
                    </a:solidFill>
                  </a:rPr>
                  <a:t>d</a:t>
                </a:r>
                <a:r>
                  <a:rPr lang="en-US" sz="2400" dirty="0"/>
                  <a:t> to binary</a:t>
                </a:r>
              </a:p>
              <a:p>
                <a:pPr lvl="2"/>
                <a:r>
                  <a:rPr lang="en-US" sz="2400" dirty="0"/>
                  <a:t>0x2 is 0b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00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10,</a:t>
                </a:r>
                <a:r>
                  <a:rPr lang="en-US" sz="2400" dirty="0"/>
                  <a:t> 0xd is 0b</a:t>
                </a:r>
                <a:r>
                  <a:rPr lang="en-US" sz="2400" dirty="0">
                    <a:solidFill>
                      <a:schemeClr val="accent5"/>
                    </a:solidFill>
                  </a:rPr>
                  <a:t>1101</a:t>
                </a:r>
              </a:p>
              <a:p>
                <a:pPr lvl="2"/>
                <a:r>
                  <a:rPr lang="en-US" sz="2400" dirty="0"/>
                  <a:t>Drop two leading zeros, answer is 0b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10</a:t>
                </a:r>
                <a:r>
                  <a:rPr lang="en-US" sz="2400" dirty="0">
                    <a:solidFill>
                      <a:schemeClr val="accent5"/>
                    </a:solidFill>
                  </a:rPr>
                  <a:t>1101</a:t>
                </a:r>
                <a:endParaRPr lang="en-US" sz="2000" dirty="0">
                  <a:solidFill>
                    <a:schemeClr val="accent5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Binary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Hex: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 2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4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800" dirty="0"/>
                          <m:t> =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811212" lvl="1" indent="-457200">
                  <a:buFont typeface="+mj-lt"/>
                  <a:buAutoNum type="arabicPeriod"/>
                </a:pPr>
                <a:r>
                  <a:rPr lang="en-US" sz="2400" b="1" dirty="0"/>
                  <a:t>Pad</a:t>
                </a:r>
                <a:r>
                  <a:rPr lang="en-US" sz="2400" dirty="0"/>
                  <a:t> with enough </a:t>
                </a:r>
                <a:r>
                  <a:rPr lang="en-US" sz="2400" dirty="0">
                    <a:solidFill>
                      <a:srgbClr val="FF0000"/>
                    </a:solidFill>
                  </a:rPr>
                  <a:t>leading zeros </a:t>
                </a:r>
                <a:r>
                  <a:rPr lang="en-US" sz="2400" dirty="0"/>
                  <a:t>until number of digits is a multiple of 4</a:t>
                </a:r>
              </a:p>
              <a:p>
                <a:pPr marL="811212" lvl="1" indent="-457200">
                  <a:buFont typeface="+mj-lt"/>
                  <a:buAutoNum type="arabicPeriod"/>
                </a:pPr>
                <a:r>
                  <a:rPr lang="en-US" sz="2400" b="1" dirty="0"/>
                  <a:t>Replace</a:t>
                </a:r>
                <a:r>
                  <a:rPr lang="en-US" sz="2400" dirty="0"/>
                  <a:t> each </a:t>
                </a:r>
                <a:r>
                  <a:rPr lang="en-US" sz="2400" b="1" dirty="0">
                    <a:solidFill>
                      <a:schemeClr val="tx1">
                        <a:lumMod val="50000"/>
                      </a:schemeClr>
                    </a:solidFill>
                  </a:rPr>
                  <a:t>group of 4 </a:t>
                </a:r>
                <a:r>
                  <a:rPr lang="en-US" sz="2400" dirty="0"/>
                  <a:t>with the </a:t>
                </a:r>
                <a:r>
                  <a:rPr lang="en-US" sz="2400" b="1" dirty="0"/>
                  <a:t>HEX equivalent</a:t>
                </a:r>
              </a:p>
              <a:p>
                <a:pPr lvl="1"/>
                <a:r>
                  <a:rPr lang="en-US" sz="2400" u="sng" dirty="0"/>
                  <a:t>Example</a:t>
                </a:r>
                <a:r>
                  <a:rPr lang="en-US" sz="2400" dirty="0"/>
                  <a:t>:  		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0b101101</a:t>
                </a:r>
              </a:p>
              <a:p>
                <a:pPr lvl="2"/>
                <a:r>
                  <a:rPr lang="en-US" sz="2400" b="1" dirty="0">
                    <a:solidFill>
                      <a:srgbClr val="FF0000"/>
                    </a:solidFill>
                  </a:rPr>
                  <a:t>Pad on the left</a:t>
                </a:r>
                <a:r>
                  <a:rPr lang="en-US" sz="2400" dirty="0"/>
                  <a:t> to:	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 0b </a:t>
                </a:r>
                <a:r>
                  <a:rPr lang="en-US" sz="2400" dirty="0">
                    <a:solidFill>
                      <a:srgbClr val="0070C0"/>
                    </a:solidFill>
                  </a:rPr>
                  <a:t>0010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1101</a:t>
                </a:r>
              </a:p>
              <a:p>
                <a:pPr lvl="2"/>
                <a:r>
                  <a:rPr lang="en-US" sz="2400" dirty="0"/>
                  <a:t>Replace to get:     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0x</a:t>
                </a:r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d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2492F7A-D3EA-114E-85E6-055627671B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643250" y="795291"/>
                <a:ext cx="10515600" cy="5869669"/>
              </a:xfrm>
              <a:blipFill>
                <a:blip r:embed="rId2"/>
                <a:stretch>
                  <a:fillRect l="-964" t="-21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312B79F-88F7-F542-AB8C-49329598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 </a:t>
            </a:r>
            <a:r>
              <a:rPr lang="en-US" dirty="0">
                <a:sym typeface="Wingdings" pitchFamily="2" charset="2"/>
              </a:rPr>
              <a:t>&lt;---&gt; Hexadecimal Equivalences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109CE8-2900-734B-BF06-384AE806331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1698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A7FC2C-998A-1A43-8532-FE9C06DAF5C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025293" y="771674"/>
            <a:ext cx="7690846" cy="201327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Decimal is base 10 and 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F0"/>
                </a:solidFill>
              </a:rPr>
              <a:t>Hexadecimal is base 16</a:t>
            </a:r>
            <a:r>
              <a:rPr lang="en-US" sz="2000" dirty="0"/>
              <a:t>, </a:t>
            </a:r>
            <a:endParaRPr lang="en-US" sz="2000" dirty="0">
              <a:solidFill>
                <a:schemeClr val="accent3"/>
              </a:solidFill>
            </a:endParaRPr>
          </a:p>
          <a:p>
            <a:r>
              <a:rPr lang="en-US" sz="2000" b="1" dirty="0">
                <a:solidFill>
                  <a:srgbClr val="00B0F0"/>
                </a:solidFill>
              </a:rPr>
              <a:t>Hex digits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have 16 values 0 - 9  a - f (written in C as </a:t>
            </a:r>
            <a:r>
              <a:rPr lang="en-US" sz="2000" dirty="0">
                <a:solidFill>
                  <a:srgbClr val="0070C0"/>
                </a:solidFill>
              </a:rPr>
              <a:t>0x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0 – </a:t>
            </a:r>
            <a:r>
              <a:rPr lang="en-US" sz="2000" dirty="0">
                <a:solidFill>
                  <a:srgbClr val="0070C0"/>
                </a:solidFill>
              </a:rPr>
              <a:t>0x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f)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No standard prefix in C for binary (most use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hex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) </a:t>
            </a:r>
            <a:endParaRPr lang="en-US" sz="2000" dirty="0"/>
          </a:p>
          <a:p>
            <a:pPr lvl="1"/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(compiler) allows </a:t>
            </a:r>
            <a:r>
              <a:rPr lang="en-US" sz="2000" dirty="0">
                <a:solidFill>
                  <a:srgbClr val="0070C0"/>
                </a:solidFill>
              </a:rPr>
              <a:t>0b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prefix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others might not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EF59E7-3544-2C47-A0E9-FA7E4579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597" y="139663"/>
            <a:ext cx="10515600" cy="525966"/>
          </a:xfrm>
        </p:spPr>
        <p:txBody>
          <a:bodyPr/>
          <a:lstStyle/>
          <a:p>
            <a:r>
              <a:rPr lang="en-US" dirty="0"/>
              <a:t>Number Base Overview (as written in C)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F81C14-52A7-B448-8B68-B9644CC8F33E}"/>
              </a:ext>
            </a:extLst>
          </p:cNvPr>
          <p:cNvGraphicFramePr>
            <a:graphicFrameLocks noGrp="1"/>
          </p:cNvGraphicFramePr>
          <p:nvPr/>
        </p:nvGraphicFramePr>
        <p:xfrm>
          <a:off x="289110" y="3035366"/>
          <a:ext cx="11602814" cy="132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3518">
                  <a:extLst>
                    <a:ext uri="{9D8B030D-6E8A-4147-A177-3AD203B41FA5}">
                      <a16:colId xmlns:a16="http://schemas.microsoft.com/office/drawing/2014/main" val="39072302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1475302328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229470600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3653598114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6206888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488825259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22573835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3395438350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789219158"/>
                    </a:ext>
                  </a:extLst>
                </a:gridCol>
              </a:tblGrid>
              <a:tr h="206275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Hex digit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242248"/>
                  </a:ext>
                </a:extLst>
              </a:tr>
              <a:tr h="46408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Decimal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292737"/>
                  </a:ext>
                </a:extLst>
              </a:tr>
              <a:tr h="46408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Binary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5311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9ED8BD-B1AA-EE4F-8608-1FD928343777}"/>
              </a:ext>
            </a:extLst>
          </p:cNvPr>
          <p:cNvGraphicFramePr>
            <a:graphicFrameLocks noGrp="1"/>
          </p:cNvGraphicFramePr>
          <p:nvPr/>
        </p:nvGraphicFramePr>
        <p:xfrm>
          <a:off x="289110" y="4860595"/>
          <a:ext cx="11602814" cy="1416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3518">
                  <a:extLst>
                    <a:ext uri="{9D8B030D-6E8A-4147-A177-3AD203B41FA5}">
                      <a16:colId xmlns:a16="http://schemas.microsoft.com/office/drawing/2014/main" val="39072302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1475302328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229470600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3653598114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6206888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488825259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22573835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3395438350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789219158"/>
                    </a:ext>
                  </a:extLst>
                </a:gridCol>
              </a:tblGrid>
              <a:tr h="487879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Hex digit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242248"/>
                  </a:ext>
                </a:extLst>
              </a:tr>
              <a:tr h="46408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Decimal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292737"/>
                  </a:ext>
                </a:extLst>
              </a:tr>
              <a:tr h="46408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Binary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5311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9A3767-DE90-F143-8031-75925D06AFB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070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3F3EC4-B27D-2644-BF90-BFDCCA19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to Binary (group 4 bits per digit from the right)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4993B-3FCD-3743-84D3-6E6AE0395C3E}"/>
              </a:ext>
            </a:extLst>
          </p:cNvPr>
          <p:cNvSpPr txBox="1"/>
          <p:nvPr/>
        </p:nvSpPr>
        <p:spPr>
          <a:xfrm>
            <a:off x="999523" y="3140666"/>
            <a:ext cx="99132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tx2"/>
                </a:solidFill>
              </a:rPr>
              <a:t>1111  1010   0101  0011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7C832F-2B58-8140-B2F4-8DD7F1E63704}"/>
              </a:ext>
            </a:extLst>
          </p:cNvPr>
          <p:cNvGrpSpPr/>
          <p:nvPr/>
        </p:nvGrpSpPr>
        <p:grpSpPr>
          <a:xfrm>
            <a:off x="1163010" y="2913066"/>
            <a:ext cx="9749740" cy="515934"/>
            <a:chOff x="735538" y="3020158"/>
            <a:chExt cx="9749740" cy="515934"/>
          </a:xfrm>
        </p:grpSpPr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2B281DE2-D5E8-1F4E-90F1-17F1D8A54BF0}"/>
                </a:ext>
              </a:extLst>
            </p:cNvPr>
            <p:cNvSpPr/>
            <p:nvPr/>
          </p:nvSpPr>
          <p:spPr>
            <a:xfrm rot="5400000">
              <a:off x="6622382" y="2347415"/>
              <a:ext cx="457202" cy="1861421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78FBF0EB-4595-BD43-B747-87682E874EEB}"/>
                </a:ext>
              </a:extLst>
            </p:cNvPr>
            <p:cNvSpPr/>
            <p:nvPr/>
          </p:nvSpPr>
          <p:spPr>
            <a:xfrm rot="5400000">
              <a:off x="3900119" y="2310874"/>
              <a:ext cx="515933" cy="1934502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9CC85AB-9426-FF43-B2BD-83C97238BAFB}"/>
                </a:ext>
              </a:extLst>
            </p:cNvPr>
            <p:cNvSpPr/>
            <p:nvPr/>
          </p:nvSpPr>
          <p:spPr>
            <a:xfrm rot="5400000">
              <a:off x="1400854" y="2415342"/>
              <a:ext cx="455434" cy="1786066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9099E6A2-C546-5D4E-9C92-8F74E2E138D3}"/>
                </a:ext>
              </a:extLst>
            </p:cNvPr>
            <p:cNvSpPr/>
            <p:nvPr/>
          </p:nvSpPr>
          <p:spPr>
            <a:xfrm rot="5400000">
              <a:off x="9151778" y="2173224"/>
              <a:ext cx="457200" cy="2209800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2005905-DCEE-7C49-8F62-2BDB992CF89F}"/>
              </a:ext>
            </a:extLst>
          </p:cNvPr>
          <p:cNvSpPr txBox="1"/>
          <p:nvPr/>
        </p:nvSpPr>
        <p:spPr>
          <a:xfrm>
            <a:off x="823184" y="1884260"/>
            <a:ext cx="17860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0070C0"/>
                </a:solidFill>
              </a:rPr>
              <a:t>0x  </a:t>
            </a:r>
            <a:r>
              <a:rPr lang="en-US" sz="6600" dirty="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8BBD27-1266-6B4D-9341-E98FEBE77254}"/>
              </a:ext>
            </a:extLst>
          </p:cNvPr>
          <p:cNvSpPr txBox="1"/>
          <p:nvPr/>
        </p:nvSpPr>
        <p:spPr>
          <a:xfrm>
            <a:off x="4299390" y="1805070"/>
            <a:ext cx="6559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31593B-0F7C-FB4F-A34D-2A18F3FCF062}"/>
              </a:ext>
            </a:extLst>
          </p:cNvPr>
          <p:cNvSpPr txBox="1"/>
          <p:nvPr/>
        </p:nvSpPr>
        <p:spPr>
          <a:xfrm>
            <a:off x="6950480" y="1908252"/>
            <a:ext cx="6559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E19D03-4729-0145-9DD3-33DAB22F98EB}"/>
              </a:ext>
            </a:extLst>
          </p:cNvPr>
          <p:cNvSpPr txBox="1"/>
          <p:nvPr/>
        </p:nvSpPr>
        <p:spPr>
          <a:xfrm>
            <a:off x="9479875" y="1860232"/>
            <a:ext cx="6559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A7036C-536F-4040-83FE-A427678D390A}"/>
              </a:ext>
            </a:extLst>
          </p:cNvPr>
          <p:cNvGrpSpPr/>
          <p:nvPr/>
        </p:nvGrpSpPr>
        <p:grpSpPr>
          <a:xfrm>
            <a:off x="2294478" y="4815067"/>
            <a:ext cx="7603043" cy="1654710"/>
            <a:chOff x="2294478" y="4175675"/>
            <a:chExt cx="7603043" cy="16547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2FC712A-E4BD-5146-A88F-791AA686C817}"/>
                </a:ext>
              </a:extLst>
            </p:cNvPr>
            <p:cNvSpPr txBox="1"/>
            <p:nvPr/>
          </p:nvSpPr>
          <p:spPr>
            <a:xfrm>
              <a:off x="2294478" y="4175675"/>
              <a:ext cx="7603043" cy="1015663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0070C0"/>
                  </a:solidFill>
                </a:rPr>
                <a:t>0b</a:t>
              </a:r>
              <a:r>
                <a:rPr lang="en-US" sz="6000" dirty="0">
                  <a:solidFill>
                    <a:schemeClr val="tx2"/>
                  </a:solidFill>
                </a:rPr>
                <a:t>1111101001010011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76D1E80-9B2D-B24F-8251-DB86A13252A1}"/>
                </a:ext>
              </a:extLst>
            </p:cNvPr>
            <p:cNvGrpSpPr/>
            <p:nvPr/>
          </p:nvGrpSpPr>
          <p:grpSpPr>
            <a:xfrm>
              <a:off x="2745333" y="5191338"/>
              <a:ext cx="4949754" cy="639047"/>
              <a:chOff x="548843" y="5957740"/>
              <a:chExt cx="4949754" cy="63904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44A0D0-4FF6-5741-A7D8-FE5CD5D30E82}"/>
                  </a:ext>
                </a:extLst>
              </p:cNvPr>
              <p:cNvSpPr txBox="1"/>
              <p:nvPr/>
            </p:nvSpPr>
            <p:spPr>
              <a:xfrm>
                <a:off x="1256730" y="6073567"/>
                <a:ext cx="42418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</a:rPr>
                  <a:t>binary start with a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0b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tx2"/>
                    </a:solidFill>
                  </a:rPr>
                  <a:t>in C</a:t>
                </a:r>
              </a:p>
            </p:txBody>
          </p:sp>
          <p:sp>
            <p:nvSpPr>
              <p:cNvPr id="22" name="Bent-Up Arrow 21">
                <a:extLst>
                  <a:ext uri="{FF2B5EF4-FFF2-40B4-BE49-F238E27FC236}">
                    <a16:creationId xmlns:a16="http://schemas.microsoft.com/office/drawing/2014/main" id="{A9B20044-B22B-0946-B806-4C3CA29C91CA}"/>
                  </a:ext>
                </a:extLst>
              </p:cNvPr>
              <p:cNvSpPr/>
              <p:nvPr/>
            </p:nvSpPr>
            <p:spPr>
              <a:xfrm flipH="1">
                <a:off x="548843" y="5957740"/>
                <a:ext cx="738963" cy="471340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56A06A8-6CEC-E24A-9585-B2CBCD3B9C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1">
                <a:extLst>
                  <a:ext uri="{FF2B5EF4-FFF2-40B4-BE49-F238E27FC236}">
                    <a16:creationId xmlns:a16="http://schemas.microsoft.com/office/drawing/2014/main" id="{EBEFEAA0-5997-0144-B72C-2F39F139DDD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96577" y="985491"/>
                <a:ext cx="9648448" cy="600108"/>
              </a:xfrm>
            </p:spPr>
            <p:txBody>
              <a:bodyPr/>
              <a:lstStyle/>
              <a:p>
                <a:r>
                  <a:rPr lang="en-US" sz="3200" dirty="0"/>
                  <a:t>Each Hex digit is 4 bits in base 2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3200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Content Placeholder 1">
                <a:extLst>
                  <a:ext uri="{FF2B5EF4-FFF2-40B4-BE49-F238E27FC236}">
                    <a16:creationId xmlns:a16="http://schemas.microsoft.com/office/drawing/2014/main" id="{EBEFEAA0-5997-0144-B72C-2F39F139DD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96577" y="985491"/>
                <a:ext cx="9648448" cy="600108"/>
              </a:xfrm>
              <a:blipFill>
                <a:blip r:embed="rId2"/>
                <a:stretch>
                  <a:fillRect l="-1445" t="-4167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5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C3787C-6C07-16C4-8689-94F21D7A4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212" y="762095"/>
            <a:ext cx="5593443" cy="559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53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6464EC4-7EB7-A44F-BAC6-14494643FCFD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63968" y="1067360"/>
                <a:ext cx="9648448" cy="600108"/>
              </a:xfrm>
            </p:spPr>
            <p:txBody>
              <a:bodyPr/>
              <a:lstStyle/>
              <a:p>
                <a:r>
                  <a:rPr lang="en-US" sz="3200" dirty="0"/>
                  <a:t>4 binary bits is one Hex digit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 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4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3200" dirty="0"/>
                          <m:t> =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</m:oMath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6464EC4-7EB7-A44F-BAC6-14494643FC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63968" y="1067360"/>
                <a:ext cx="9648448" cy="600108"/>
              </a:xfrm>
              <a:blipFill>
                <a:blip r:embed="rId2"/>
                <a:stretch>
                  <a:fillRect l="-1445" t="-416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93F3EC4-B27D-2644-BF90-BFDCCA19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68" y="192456"/>
            <a:ext cx="10515600" cy="715294"/>
          </a:xfrm>
        </p:spPr>
        <p:txBody>
          <a:bodyPr/>
          <a:lstStyle/>
          <a:p>
            <a:r>
              <a:rPr lang="en-US" dirty="0"/>
              <a:t>Binary to Hex (group 4 bits per digit from the right)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4993B-3FCD-3743-84D3-6E6AE0395C3E}"/>
              </a:ext>
            </a:extLst>
          </p:cNvPr>
          <p:cNvSpPr txBox="1"/>
          <p:nvPr/>
        </p:nvSpPr>
        <p:spPr>
          <a:xfrm>
            <a:off x="261886" y="2185517"/>
            <a:ext cx="109456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rgbClr val="0070C0"/>
                </a:solidFill>
              </a:rPr>
              <a:t>0b  </a:t>
            </a:r>
            <a:r>
              <a:rPr lang="en-US" sz="6600" dirty="0">
                <a:solidFill>
                  <a:schemeClr val="tx2"/>
                </a:solidFill>
              </a:rPr>
              <a:t>0110   1010   0011   1111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CD63C2-20FC-0F44-80A0-1C851F90C311}"/>
              </a:ext>
            </a:extLst>
          </p:cNvPr>
          <p:cNvGrpSpPr/>
          <p:nvPr/>
        </p:nvGrpSpPr>
        <p:grpSpPr>
          <a:xfrm>
            <a:off x="1820972" y="3041041"/>
            <a:ext cx="9386538" cy="450579"/>
            <a:chOff x="599496" y="2648069"/>
            <a:chExt cx="10593238" cy="509769"/>
          </a:xfrm>
        </p:grpSpPr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2B281DE2-D5E8-1F4E-90F1-17F1D8A54BF0}"/>
                </a:ext>
              </a:extLst>
            </p:cNvPr>
            <p:cNvSpPr/>
            <p:nvPr/>
          </p:nvSpPr>
          <p:spPr>
            <a:xfrm rot="16200000">
              <a:off x="7087386" y="1824338"/>
              <a:ext cx="457200" cy="2209800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78FBF0EB-4595-BD43-B747-87682E874EEB}"/>
                </a:ext>
              </a:extLst>
            </p:cNvPr>
            <p:cNvSpPr/>
            <p:nvPr/>
          </p:nvSpPr>
          <p:spPr>
            <a:xfrm rot="16200000">
              <a:off x="4225302" y="1818725"/>
              <a:ext cx="457200" cy="2209800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9CC85AB-9426-FF43-B2BD-83C97238BAFB}"/>
                </a:ext>
              </a:extLst>
            </p:cNvPr>
            <p:cNvSpPr/>
            <p:nvPr/>
          </p:nvSpPr>
          <p:spPr>
            <a:xfrm rot="16200000">
              <a:off x="1475796" y="1818725"/>
              <a:ext cx="457200" cy="2209800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9099E6A2-C546-5D4E-9C92-8F74E2E138D3}"/>
                </a:ext>
              </a:extLst>
            </p:cNvPr>
            <p:cNvSpPr/>
            <p:nvPr/>
          </p:nvSpPr>
          <p:spPr>
            <a:xfrm rot="16200000">
              <a:off x="9859234" y="1771769"/>
              <a:ext cx="457200" cy="2209800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F5C50B-3DDB-554D-B124-8A3499EB50F6}"/>
              </a:ext>
            </a:extLst>
          </p:cNvPr>
          <p:cNvGrpSpPr/>
          <p:nvPr/>
        </p:nvGrpSpPr>
        <p:grpSpPr>
          <a:xfrm>
            <a:off x="2522740" y="3388540"/>
            <a:ext cx="7874146" cy="1014341"/>
            <a:chOff x="1870785" y="3547769"/>
            <a:chExt cx="7874146" cy="10143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005905-DCEE-7C49-8F62-2BDB992CF89F}"/>
                </a:ext>
              </a:extLst>
            </p:cNvPr>
            <p:cNvSpPr txBox="1"/>
            <p:nvPr/>
          </p:nvSpPr>
          <p:spPr>
            <a:xfrm>
              <a:off x="1870785" y="3554923"/>
              <a:ext cx="5693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8BBD27-1266-6B4D-9341-E98FEBE77254}"/>
                </a:ext>
              </a:extLst>
            </p:cNvPr>
            <p:cNvSpPr txBox="1"/>
            <p:nvPr/>
          </p:nvSpPr>
          <p:spPr>
            <a:xfrm>
              <a:off x="4303540" y="3547769"/>
              <a:ext cx="5693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31593B-0F7C-FB4F-A34D-2A18F3FCF062}"/>
                </a:ext>
              </a:extLst>
            </p:cNvPr>
            <p:cNvSpPr txBox="1"/>
            <p:nvPr/>
          </p:nvSpPr>
          <p:spPr>
            <a:xfrm>
              <a:off x="6838598" y="3638780"/>
              <a:ext cx="5693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E19D03-4729-0145-9DD3-33DAB22F98EB}"/>
                </a:ext>
              </a:extLst>
            </p:cNvPr>
            <p:cNvSpPr txBox="1"/>
            <p:nvPr/>
          </p:nvSpPr>
          <p:spPr>
            <a:xfrm>
              <a:off x="9367905" y="3604385"/>
              <a:ext cx="3770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/>
                  </a:solidFill>
                </a:rPr>
                <a:t>f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32D388A-8BEA-A546-8E63-EF7E1B527D01}"/>
              </a:ext>
            </a:extLst>
          </p:cNvPr>
          <p:cNvGrpSpPr/>
          <p:nvPr/>
        </p:nvGrpSpPr>
        <p:grpSpPr>
          <a:xfrm>
            <a:off x="1331869" y="4649846"/>
            <a:ext cx="6011428" cy="1691809"/>
            <a:chOff x="1331869" y="4649846"/>
            <a:chExt cx="6011428" cy="169180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7005E3-E632-9348-98B2-C1092C33689F}"/>
                </a:ext>
              </a:extLst>
            </p:cNvPr>
            <p:cNvSpPr txBox="1"/>
            <p:nvPr/>
          </p:nvSpPr>
          <p:spPr>
            <a:xfrm>
              <a:off x="4848703" y="4649846"/>
              <a:ext cx="2494594" cy="1015663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0070C0"/>
                  </a:solidFill>
                </a:rPr>
                <a:t>0x</a:t>
              </a:r>
              <a:r>
                <a:rPr lang="en-US" sz="6000" dirty="0">
                  <a:solidFill>
                    <a:schemeClr val="tx2"/>
                  </a:solidFill>
                </a:rPr>
                <a:t>6a3f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8386C1C-B772-2649-9F9A-2F9B46474443}"/>
                </a:ext>
              </a:extLst>
            </p:cNvPr>
            <p:cNvGrpSpPr/>
            <p:nvPr/>
          </p:nvGrpSpPr>
          <p:grpSpPr>
            <a:xfrm>
              <a:off x="1331869" y="5665509"/>
              <a:ext cx="4129461" cy="676146"/>
              <a:chOff x="781904" y="5976594"/>
              <a:chExt cx="4129461" cy="67614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C2C3B6-86DB-954D-9A5B-9DFCE1350A20}"/>
                  </a:ext>
                </a:extLst>
              </p:cNvPr>
              <p:cNvSpPr txBox="1"/>
              <p:nvPr/>
            </p:nvSpPr>
            <p:spPr>
              <a:xfrm>
                <a:off x="781904" y="6129520"/>
                <a:ext cx="35205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</a:rPr>
                  <a:t>hex start with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0x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tx2"/>
                    </a:solidFill>
                  </a:rPr>
                  <a:t>in C</a:t>
                </a:r>
              </a:p>
            </p:txBody>
          </p:sp>
          <p:sp>
            <p:nvSpPr>
              <p:cNvPr id="14" name="Bent-Up Arrow 13">
                <a:extLst>
                  <a:ext uri="{FF2B5EF4-FFF2-40B4-BE49-F238E27FC236}">
                    <a16:creationId xmlns:a16="http://schemas.microsoft.com/office/drawing/2014/main" id="{3C469238-6E56-C749-AC45-9044C43BED99}"/>
                  </a:ext>
                </a:extLst>
              </p:cNvPr>
              <p:cNvSpPr/>
              <p:nvPr/>
            </p:nvSpPr>
            <p:spPr>
              <a:xfrm>
                <a:off x="4392891" y="5976594"/>
                <a:ext cx="518474" cy="471340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6478AB6-F9D9-E442-BC29-002350CA6BB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7184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5F26-BCA0-AA4D-B7E7-68AF2156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B20F9-0EBF-EC4B-B45C-09797F5F0BE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3456" y="1130698"/>
            <a:ext cx="7572895" cy="45051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An </a:t>
            </a:r>
            <a:r>
              <a:rPr lang="en-US" sz="2400" dirty="0">
                <a:solidFill>
                  <a:srgbClr val="2C895B"/>
                </a:solidFill>
              </a:rPr>
              <a:t>address</a:t>
            </a:r>
            <a:r>
              <a:rPr lang="en-US" sz="2400" dirty="0"/>
              <a:t> refers to a location in memory, the </a:t>
            </a:r>
            <a:r>
              <a:rPr lang="en-US" sz="2400" dirty="0">
                <a:solidFill>
                  <a:srgbClr val="F37440"/>
                </a:solidFill>
              </a:rPr>
              <a:t>lowest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F37440"/>
                </a:solidFill>
              </a:rPr>
              <a:t>first byte </a:t>
            </a:r>
            <a:r>
              <a:rPr lang="en-US" sz="2400" dirty="0"/>
              <a:t>in a </a:t>
            </a:r>
            <a:r>
              <a:rPr lang="en-US" sz="2400" dirty="0">
                <a:solidFill>
                  <a:srgbClr val="0070C0"/>
                </a:solidFill>
              </a:rPr>
              <a:t>contiguous sequence of bytes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rgbClr val="0070C0"/>
                </a:solidFill>
              </a:rPr>
              <a:t>pointer</a:t>
            </a:r>
            <a:r>
              <a:rPr lang="en-US" sz="2400" dirty="0"/>
              <a:t> is a </a:t>
            </a:r>
            <a:r>
              <a:rPr lang="en-US" sz="2400" dirty="0">
                <a:solidFill>
                  <a:schemeClr val="accent5"/>
                </a:solidFill>
              </a:rPr>
              <a:t>variable</a:t>
            </a:r>
            <a:r>
              <a:rPr lang="en-US" sz="2400" dirty="0"/>
              <a:t> whose </a:t>
            </a:r>
            <a:r>
              <a:rPr lang="en-US" sz="2400" dirty="0">
                <a:solidFill>
                  <a:srgbClr val="F3753F"/>
                </a:solidFill>
              </a:rPr>
              <a:t>contents</a:t>
            </a:r>
            <a:r>
              <a:rPr lang="en-US" sz="2400" dirty="0"/>
              <a:t> (or value) can be properly used as an </a:t>
            </a:r>
            <a:r>
              <a:rPr lang="en-US" sz="2400" dirty="0">
                <a:solidFill>
                  <a:srgbClr val="2C895B"/>
                </a:solidFill>
              </a:rPr>
              <a:t>address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dirty="0">
                <a:solidFill>
                  <a:srgbClr val="2C895B"/>
                </a:solidFill>
              </a:rPr>
              <a:t>value in a pointer </a:t>
            </a:r>
            <a:r>
              <a:rPr lang="en-US" sz="2400" i="1" dirty="0">
                <a:solidFill>
                  <a:srgbClr val="0070C0"/>
                </a:solidFill>
              </a:rPr>
              <a:t>should</a:t>
            </a:r>
            <a:r>
              <a:rPr lang="en-US" sz="2400" dirty="0">
                <a:solidFill>
                  <a:schemeClr val="tx2"/>
                </a:solidFill>
              </a:rPr>
              <a:t> be a</a:t>
            </a:r>
            <a:r>
              <a:rPr lang="en-US" sz="2400" dirty="0">
                <a:solidFill>
                  <a:srgbClr val="2C895B"/>
                </a:solidFill>
              </a:rPr>
              <a:t> valid address </a:t>
            </a:r>
            <a:r>
              <a:rPr lang="en-US" sz="2400" dirty="0">
                <a:solidFill>
                  <a:srgbClr val="F37440"/>
                </a:solidFill>
              </a:rPr>
              <a:t>allocated to the process</a:t>
            </a:r>
            <a:r>
              <a:rPr lang="en-US" sz="2400" dirty="0">
                <a:solidFill>
                  <a:srgbClr val="2C895B"/>
                </a:solidFill>
              </a:rPr>
              <a:t> by the </a:t>
            </a:r>
            <a:r>
              <a:rPr lang="en-US" sz="2400" dirty="0">
                <a:solidFill>
                  <a:srgbClr val="7030A0"/>
                </a:solidFill>
              </a:rPr>
              <a:t>operating system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dirty="0">
                <a:solidFill>
                  <a:srgbClr val="0070C0"/>
                </a:solidFill>
              </a:rPr>
              <a:t>variable x </a:t>
            </a:r>
            <a:r>
              <a:rPr lang="en-US" sz="2400" dirty="0">
                <a:solidFill>
                  <a:schemeClr val="tx2"/>
                </a:solidFill>
              </a:rPr>
              <a:t>is at </a:t>
            </a:r>
            <a:r>
              <a:rPr lang="en-US" sz="2400" dirty="0">
                <a:solidFill>
                  <a:srgbClr val="00B050"/>
                </a:solidFill>
              </a:rPr>
              <a:t>memory address 0x90001008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dirty="0">
                <a:solidFill>
                  <a:srgbClr val="0070C0"/>
                </a:solidFill>
              </a:rPr>
              <a:t>variable </a:t>
            </a:r>
            <a:r>
              <a:rPr lang="en-US" sz="2400" dirty="0" err="1">
                <a:solidFill>
                  <a:srgbClr val="0070C0"/>
                </a:solidFill>
              </a:rPr>
              <a:t>pt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is at </a:t>
            </a:r>
            <a:r>
              <a:rPr lang="en-US" sz="2400" dirty="0">
                <a:solidFill>
                  <a:srgbClr val="00B050"/>
                </a:solidFill>
              </a:rPr>
              <a:t>memory location 0x90001000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dirty="0">
                <a:solidFill>
                  <a:srgbClr val="FF0000"/>
                </a:solidFill>
              </a:rPr>
              <a:t>contents</a:t>
            </a:r>
            <a:r>
              <a:rPr lang="en-US" sz="2400" dirty="0">
                <a:solidFill>
                  <a:schemeClr val="tx2"/>
                </a:solidFill>
              </a:rPr>
              <a:t> of </a:t>
            </a:r>
            <a:r>
              <a:rPr lang="en-US" sz="2400" dirty="0" err="1">
                <a:solidFill>
                  <a:srgbClr val="0070C0"/>
                </a:solidFill>
              </a:rPr>
              <a:t>pt</a:t>
            </a:r>
            <a:r>
              <a:rPr lang="en-US" sz="2400" dirty="0">
                <a:solidFill>
                  <a:schemeClr val="tx2"/>
                </a:solidFill>
              </a:rPr>
              <a:t> is the </a:t>
            </a:r>
            <a:r>
              <a:rPr lang="en-US" sz="2400" dirty="0">
                <a:solidFill>
                  <a:srgbClr val="0070C0"/>
                </a:solidFill>
              </a:rPr>
              <a:t>address of x </a:t>
            </a:r>
            <a:r>
              <a:rPr lang="en-US" sz="2400" dirty="0">
                <a:solidFill>
                  <a:srgbClr val="2C895B"/>
                </a:solidFill>
              </a:rPr>
              <a:t>0x90001008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6E8B7D4-107F-A74A-A409-EE348E96CAB2}"/>
              </a:ext>
            </a:extLst>
          </p:cNvPr>
          <p:cNvGrpSpPr/>
          <p:nvPr/>
        </p:nvGrpSpPr>
        <p:grpSpPr>
          <a:xfrm>
            <a:off x="9558921" y="964406"/>
            <a:ext cx="2582734" cy="5530105"/>
            <a:chOff x="10375708" y="710592"/>
            <a:chExt cx="2582734" cy="5530105"/>
          </a:xfrm>
        </p:grpSpPr>
        <p:sp>
          <p:nvSpPr>
            <p:cNvPr id="40" name="Rectangle 2">
              <a:extLst>
                <a:ext uri="{FF2B5EF4-FFF2-40B4-BE49-F238E27FC236}">
                  <a16:creationId xmlns:a16="http://schemas.microsoft.com/office/drawing/2014/main" id="{C536C89B-E897-B745-A8CD-DD64D9B635DD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0568416" y="1306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1" name="Rectangle 3">
              <a:extLst>
                <a:ext uri="{FF2B5EF4-FFF2-40B4-BE49-F238E27FC236}">
                  <a16:creationId xmlns:a16="http://schemas.microsoft.com/office/drawing/2014/main" id="{720D2B7D-2739-5740-BCCA-D84B45087F2F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568416" y="1611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5BE3C6E0-D573-E94A-BB1E-9B4D2ECC27E9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68416" y="19159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603C7C34-A775-9F47-8220-51F2A4EFDA2A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568416" y="2220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4" name="Rectangle 6">
              <a:extLst>
                <a:ext uri="{FF2B5EF4-FFF2-40B4-BE49-F238E27FC236}">
                  <a16:creationId xmlns:a16="http://schemas.microsoft.com/office/drawing/2014/main" id="{80206564-EFD7-E344-9952-8EA4E16007BA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568416" y="25255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5" name="Rectangle 7">
              <a:extLst>
                <a:ext uri="{FF2B5EF4-FFF2-40B4-BE49-F238E27FC236}">
                  <a16:creationId xmlns:a16="http://schemas.microsoft.com/office/drawing/2014/main" id="{B8378EF2-4842-1544-BC3E-CE931B9DD0C4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568416" y="28303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6" name="Rectangle 8">
              <a:extLst>
                <a:ext uri="{FF2B5EF4-FFF2-40B4-BE49-F238E27FC236}">
                  <a16:creationId xmlns:a16="http://schemas.microsoft.com/office/drawing/2014/main" id="{5D961640-7519-C945-B30D-A2CF246ED107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568416" y="31351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7" name="Rectangle 9">
              <a:extLst>
                <a:ext uri="{FF2B5EF4-FFF2-40B4-BE49-F238E27FC236}">
                  <a16:creationId xmlns:a16="http://schemas.microsoft.com/office/drawing/2014/main" id="{54EE768F-A700-B846-9E40-D957FD37A7B5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0568416" y="34399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77</a:t>
              </a:r>
            </a:p>
          </p:txBody>
        </p:sp>
        <p:sp>
          <p:nvSpPr>
            <p:cNvPr id="48" name="Rectangle 10">
              <a:extLst>
                <a:ext uri="{FF2B5EF4-FFF2-40B4-BE49-F238E27FC236}">
                  <a16:creationId xmlns:a16="http://schemas.microsoft.com/office/drawing/2014/main" id="{282348BA-5373-594D-B81D-ED7D6328AF73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568416" y="3744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9" name="Rectangle 11">
              <a:extLst>
                <a:ext uri="{FF2B5EF4-FFF2-40B4-BE49-F238E27FC236}">
                  <a16:creationId xmlns:a16="http://schemas.microsoft.com/office/drawing/2014/main" id="{218B30D4-670C-174E-8E82-04D994EC2F33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568416" y="40495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0" name="Rectangle 12">
              <a:extLst>
                <a:ext uri="{FF2B5EF4-FFF2-40B4-BE49-F238E27FC236}">
                  <a16:creationId xmlns:a16="http://schemas.microsoft.com/office/drawing/2014/main" id="{4943FB56-9E25-4A4E-86EA-89118D9EF170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568416" y="4354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1" name="Rectangle 13">
              <a:extLst>
                <a:ext uri="{FF2B5EF4-FFF2-40B4-BE49-F238E27FC236}">
                  <a16:creationId xmlns:a16="http://schemas.microsoft.com/office/drawing/2014/main" id="{194A50F6-7F98-CC45-B272-56129C3720E7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568416" y="4659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2" name="Text Box 37">
              <a:extLst>
                <a:ext uri="{FF2B5EF4-FFF2-40B4-BE49-F238E27FC236}">
                  <a16:creationId xmlns:a16="http://schemas.microsoft.com/office/drawing/2014/main" id="{CD856DFB-8F3A-424B-B58B-0AF7D0E02C0C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375708" y="948381"/>
              <a:ext cx="99501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(1 Byte)</a:t>
              </a:r>
            </a:p>
          </p:txBody>
        </p:sp>
        <p:sp>
          <p:nvSpPr>
            <p:cNvPr id="53" name="Rectangle 39">
              <a:extLst>
                <a:ext uri="{FF2B5EF4-FFF2-40B4-BE49-F238E27FC236}">
                  <a16:creationId xmlns:a16="http://schemas.microsoft.com/office/drawing/2014/main" id="{859249ED-B2CD-2C4D-95B4-B259BB9CB3AC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568416" y="49639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90</a:t>
              </a:r>
            </a:p>
          </p:txBody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A79BFF68-506C-8D49-82CE-7C95EE699B5E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568416" y="52687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5" name="Rectangle 43">
              <a:extLst>
                <a:ext uri="{FF2B5EF4-FFF2-40B4-BE49-F238E27FC236}">
                  <a16:creationId xmlns:a16="http://schemas.microsoft.com/office/drawing/2014/main" id="{BD00D6C6-C90C-2A47-9F27-233CA4939E9C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568416" y="55735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01</a:t>
              </a:r>
            </a:p>
          </p:txBody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0EFA27C5-93FC-1C42-974C-BE23A4BDF28B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568416" y="58783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08</a:t>
              </a:r>
            </a:p>
          </p:txBody>
        </p:sp>
        <p:sp>
          <p:nvSpPr>
            <p:cNvPr id="57" name="Rectangle 14">
              <a:extLst>
                <a:ext uri="{FF2B5EF4-FFF2-40B4-BE49-F238E27FC236}">
                  <a16:creationId xmlns:a16="http://schemas.microsoft.com/office/drawing/2014/main" id="{0834145F-128A-FF4F-9ABA-963983B9916A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223864" y="5871365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0x90001000</a:t>
              </a:r>
            </a:p>
          </p:txBody>
        </p:sp>
        <p:sp>
          <p:nvSpPr>
            <p:cNvPr id="58" name="Rectangle 15">
              <a:extLst>
                <a:ext uri="{FF2B5EF4-FFF2-40B4-BE49-F238E27FC236}">
                  <a16:creationId xmlns:a16="http://schemas.microsoft.com/office/drawing/2014/main" id="{F806CA0B-4C4B-844A-A5AD-00AD82D75FC4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1223864" y="5521631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0x90001001</a:t>
              </a:r>
            </a:p>
          </p:txBody>
        </p:sp>
        <p:sp>
          <p:nvSpPr>
            <p:cNvPr id="59" name="Rectangle 16">
              <a:extLst>
                <a:ext uri="{FF2B5EF4-FFF2-40B4-BE49-F238E27FC236}">
                  <a16:creationId xmlns:a16="http://schemas.microsoft.com/office/drawing/2014/main" id="{A71DB83D-4E52-2C44-A02D-62FCCA0A3190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1223864" y="5233442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0x90001002</a:t>
              </a:r>
            </a:p>
          </p:txBody>
        </p:sp>
        <p:sp>
          <p:nvSpPr>
            <p:cNvPr id="60" name="Rectangle 17">
              <a:extLst>
                <a:ext uri="{FF2B5EF4-FFF2-40B4-BE49-F238E27FC236}">
                  <a16:creationId xmlns:a16="http://schemas.microsoft.com/office/drawing/2014/main" id="{82B82AE0-19D7-104B-B12F-905D26AF307B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1223864" y="492544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0x90001003</a:t>
              </a:r>
            </a:p>
          </p:txBody>
        </p:sp>
        <p:sp>
          <p:nvSpPr>
            <p:cNvPr id="61" name="Rectangle 18">
              <a:extLst>
                <a:ext uri="{FF2B5EF4-FFF2-40B4-BE49-F238E27FC236}">
                  <a16:creationId xmlns:a16="http://schemas.microsoft.com/office/drawing/2014/main" id="{DDFCF367-3CE8-7442-AFF0-94B939B4D70D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1223864" y="4627682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0x90001004</a:t>
              </a:r>
            </a:p>
          </p:txBody>
        </p:sp>
        <p:sp>
          <p:nvSpPr>
            <p:cNvPr id="62" name="Rectangle 19">
              <a:extLst>
                <a:ext uri="{FF2B5EF4-FFF2-40B4-BE49-F238E27FC236}">
                  <a16:creationId xmlns:a16="http://schemas.microsoft.com/office/drawing/2014/main" id="{8222449F-36CF-6340-BDC2-B6C0D2DDD13E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1223864" y="431784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0x90001005</a:t>
              </a:r>
            </a:p>
          </p:txBody>
        </p:sp>
        <p:sp>
          <p:nvSpPr>
            <p:cNvPr id="63" name="Rectangle 20">
              <a:extLst>
                <a:ext uri="{FF2B5EF4-FFF2-40B4-BE49-F238E27FC236}">
                  <a16:creationId xmlns:a16="http://schemas.microsoft.com/office/drawing/2014/main" id="{FE825607-3843-184C-8BBA-10E269A4E06E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1223864" y="402467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0x90001006</a:t>
              </a:r>
            </a:p>
          </p:txBody>
        </p:sp>
        <p:sp>
          <p:nvSpPr>
            <p:cNvPr id="64" name="Rectangle 21">
              <a:extLst>
                <a:ext uri="{FF2B5EF4-FFF2-40B4-BE49-F238E27FC236}">
                  <a16:creationId xmlns:a16="http://schemas.microsoft.com/office/drawing/2014/main" id="{5CA86F16-1706-6543-9B18-A5BF3E764D0D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1223864" y="371367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0x90001007</a:t>
              </a:r>
            </a:p>
          </p:txBody>
        </p:sp>
        <p:sp>
          <p:nvSpPr>
            <p:cNvPr id="65" name="Rectangle 22">
              <a:extLst>
                <a:ext uri="{FF2B5EF4-FFF2-40B4-BE49-F238E27FC236}">
                  <a16:creationId xmlns:a16="http://schemas.microsoft.com/office/drawing/2014/main" id="{E890D3E2-B169-114D-AB8F-DE00702E20D4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1223864" y="341879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90001008</a:t>
              </a:r>
            </a:p>
          </p:txBody>
        </p:sp>
        <p:sp>
          <p:nvSpPr>
            <p:cNvPr id="66" name="Rectangle 23">
              <a:extLst>
                <a:ext uri="{FF2B5EF4-FFF2-40B4-BE49-F238E27FC236}">
                  <a16:creationId xmlns:a16="http://schemas.microsoft.com/office/drawing/2014/main" id="{5C5C63E2-DE39-3544-A607-89271555E390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1223864" y="314108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0x90001009</a:t>
              </a:r>
            </a:p>
          </p:txBody>
        </p:sp>
        <p:sp>
          <p:nvSpPr>
            <p:cNvPr id="67" name="Rectangle 24">
              <a:extLst>
                <a:ext uri="{FF2B5EF4-FFF2-40B4-BE49-F238E27FC236}">
                  <a16:creationId xmlns:a16="http://schemas.microsoft.com/office/drawing/2014/main" id="{012CBB8D-C2C4-5942-8946-74081B0358AB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1223864" y="2831209"/>
              <a:ext cx="136608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0x9000100A</a:t>
              </a:r>
            </a:p>
          </p:txBody>
        </p:sp>
        <p:sp>
          <p:nvSpPr>
            <p:cNvPr id="68" name="Rectangle 25">
              <a:extLst>
                <a:ext uri="{FF2B5EF4-FFF2-40B4-BE49-F238E27FC236}">
                  <a16:creationId xmlns:a16="http://schemas.microsoft.com/office/drawing/2014/main" id="{94845B1D-D78A-5147-BB5B-DA55D720FA4B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1223864" y="2521334"/>
              <a:ext cx="135646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0x9000100B</a:t>
              </a:r>
            </a:p>
          </p:txBody>
        </p:sp>
        <p:sp>
          <p:nvSpPr>
            <p:cNvPr id="69" name="Rectangle 40">
              <a:extLst>
                <a:ext uri="{FF2B5EF4-FFF2-40B4-BE49-F238E27FC236}">
                  <a16:creationId xmlns:a16="http://schemas.microsoft.com/office/drawing/2014/main" id="{A60D8C2E-B4D2-6B43-A976-BAE07E26B0AF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1223864" y="2211459"/>
              <a:ext cx="134844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0x9000100C</a:t>
              </a:r>
            </a:p>
          </p:txBody>
        </p:sp>
        <p:sp>
          <p:nvSpPr>
            <p:cNvPr id="70" name="Rectangle 42">
              <a:extLst>
                <a:ext uri="{FF2B5EF4-FFF2-40B4-BE49-F238E27FC236}">
                  <a16:creationId xmlns:a16="http://schemas.microsoft.com/office/drawing/2014/main" id="{5D8B14BC-238D-664A-8F34-A1B1956FE230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1223864" y="1931614"/>
              <a:ext cx="137249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0x9000100D</a:t>
              </a:r>
            </a:p>
          </p:txBody>
        </p:sp>
        <p:sp>
          <p:nvSpPr>
            <p:cNvPr id="71" name="Rectangle 44">
              <a:extLst>
                <a:ext uri="{FF2B5EF4-FFF2-40B4-BE49-F238E27FC236}">
                  <a16:creationId xmlns:a16="http://schemas.microsoft.com/office/drawing/2014/main" id="{824DF390-FAB8-AC44-8ECC-165BAF81D6AA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1223864" y="1605636"/>
              <a:ext cx="133882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0x9000100E</a:t>
              </a:r>
            </a:p>
          </p:txBody>
        </p:sp>
        <p:sp>
          <p:nvSpPr>
            <p:cNvPr id="72" name="Rectangle 46">
              <a:extLst>
                <a:ext uri="{FF2B5EF4-FFF2-40B4-BE49-F238E27FC236}">
                  <a16:creationId xmlns:a16="http://schemas.microsoft.com/office/drawing/2014/main" id="{DF83A5D1-7E38-7448-ADE9-9201EA698DB3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1223864" y="1297500"/>
              <a:ext cx="133241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0x9000100F</a:t>
              </a:r>
            </a:p>
          </p:txBody>
        </p:sp>
        <p:sp>
          <p:nvSpPr>
            <p:cNvPr id="73" name="Text Box 36">
              <a:extLst>
                <a:ext uri="{FF2B5EF4-FFF2-40B4-BE49-F238E27FC236}">
                  <a16:creationId xmlns:a16="http://schemas.microsoft.com/office/drawing/2014/main" id="{CA9B6C6C-86A4-2348-86AA-85DF048A0318}"/>
                </a:ext>
              </a:extLst>
            </p:cNvPr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1223864" y="710592"/>
              <a:ext cx="1734578" cy="707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32-bit address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(hex)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40BDAB4-013F-4343-916B-CDA3474DA128}"/>
              </a:ext>
            </a:extLst>
          </p:cNvPr>
          <p:cNvSpPr txBox="1"/>
          <p:nvPr/>
        </p:nvSpPr>
        <p:spPr>
          <a:xfrm>
            <a:off x="8312199" y="3393945"/>
            <a:ext cx="15408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int x = </a:t>
            </a:r>
          </a:p>
          <a:p>
            <a:r>
              <a:rPr lang="en-US" sz="2000" dirty="0">
                <a:solidFill>
                  <a:schemeClr val="tx2"/>
                </a:solidFill>
              </a:rPr>
              <a:t>0x77; ------&gt;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24E48D1-9CAE-A344-9B29-F45D1D700D93}"/>
              </a:ext>
            </a:extLst>
          </p:cNvPr>
          <p:cNvSpPr txBox="1"/>
          <p:nvPr/>
        </p:nvSpPr>
        <p:spPr>
          <a:xfrm>
            <a:off x="6989721" y="6216274"/>
            <a:ext cx="2863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</a:rPr>
              <a:t>pt</a:t>
            </a:r>
            <a:r>
              <a:rPr lang="en-US" sz="2000" dirty="0">
                <a:solidFill>
                  <a:schemeClr val="tx2"/>
                </a:solidFill>
              </a:rPr>
              <a:t> is a pointer to x------&gt;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5C4203-3EF1-674E-83DF-922A78B483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F57E8-C69F-BC4B-956A-E5E1891481C8}"/>
              </a:ext>
            </a:extLst>
          </p:cNvPr>
          <p:cNvSpPr txBox="1"/>
          <p:nvPr/>
        </p:nvSpPr>
        <p:spPr>
          <a:xfrm>
            <a:off x="-2196548" y="-28028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4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5D8D-4C9C-8E49-93EA-A76C3113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Memory: Size and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0F98-23A8-DA4D-AEDA-0D7A87F6BB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2" y="835293"/>
            <a:ext cx="11181158" cy="273289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defRPr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accent5"/>
                </a:solidFill>
              </a:rPr>
              <a:t>number of </a:t>
            </a:r>
            <a:r>
              <a:rPr lang="en-US" sz="2800" b="1" dirty="0">
                <a:solidFill>
                  <a:schemeClr val="accent5"/>
                </a:solidFill>
              </a:rPr>
              <a:t>contiguous bytes </a:t>
            </a:r>
            <a:r>
              <a:rPr lang="en-US" sz="2800" dirty="0">
                <a:solidFill>
                  <a:schemeClr val="accent5"/>
                </a:solidFill>
              </a:rPr>
              <a:t>a variable uses </a:t>
            </a:r>
            <a:r>
              <a:rPr lang="en-US" sz="2800" dirty="0"/>
              <a:t>is based on the </a:t>
            </a:r>
            <a:r>
              <a:rPr lang="en-US" sz="2800" i="1" dirty="0">
                <a:solidFill>
                  <a:schemeClr val="accent5"/>
                </a:solidFill>
              </a:rPr>
              <a:t>type</a:t>
            </a:r>
            <a:r>
              <a:rPr lang="en-US" sz="2800" dirty="0"/>
              <a:t> of the variable</a:t>
            </a:r>
          </a:p>
          <a:p>
            <a:pPr lvl="1">
              <a:defRPr/>
            </a:pPr>
            <a:r>
              <a:rPr lang="en-US" sz="2600" dirty="0"/>
              <a:t>Different </a:t>
            </a:r>
            <a:r>
              <a:rPr lang="en-US" sz="2600" dirty="0">
                <a:solidFill>
                  <a:srgbClr val="2C895B"/>
                </a:solidFill>
              </a:rPr>
              <a:t>variable types </a:t>
            </a:r>
            <a:r>
              <a:rPr lang="en-US" sz="2600" dirty="0"/>
              <a:t>require </a:t>
            </a:r>
            <a:r>
              <a:rPr lang="en-US" sz="2600" dirty="0">
                <a:solidFill>
                  <a:srgbClr val="0070C0"/>
                </a:solidFill>
              </a:rPr>
              <a:t>different numbers </a:t>
            </a:r>
            <a:r>
              <a:rPr lang="en-US" sz="2600" dirty="0"/>
              <a:t>of </a:t>
            </a:r>
            <a:r>
              <a:rPr lang="en-US" sz="2600" dirty="0">
                <a:solidFill>
                  <a:srgbClr val="2C895B"/>
                </a:solidFill>
              </a:rPr>
              <a:t>contiguous bytes</a:t>
            </a:r>
          </a:p>
          <a:p>
            <a:pPr>
              <a:defRPr/>
            </a:pPr>
            <a:r>
              <a:rPr lang="en-US" sz="2600" b="1" i="1" dirty="0"/>
              <a:t>Variable names </a:t>
            </a:r>
            <a:r>
              <a:rPr lang="en-US" sz="2600" dirty="0"/>
              <a:t>map to a </a:t>
            </a:r>
            <a:r>
              <a:rPr lang="en-US" sz="2600" i="1" u="sng" dirty="0">
                <a:solidFill>
                  <a:schemeClr val="accent5"/>
                </a:solidFill>
              </a:rPr>
              <a:t>starting address in memory</a:t>
            </a:r>
          </a:p>
          <a:p>
            <a:pPr>
              <a:defRPr/>
            </a:pPr>
            <a:r>
              <a:rPr lang="en-US" sz="2600" dirty="0">
                <a:solidFill>
                  <a:schemeClr val="accent1"/>
                </a:solidFill>
              </a:rPr>
              <a:t>Example Below</a:t>
            </a:r>
            <a:r>
              <a:rPr lang="en-US" sz="2600" dirty="0">
                <a:solidFill>
                  <a:schemeClr val="tx2"/>
                </a:solidFill>
              </a:rPr>
              <a:t>: Variables all starting at address 0x80, each box is a byte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493A47-7E44-2641-88B2-47871EF1352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F53571-5726-124C-A5D3-3843CE5BB193}"/>
              </a:ext>
            </a:extLst>
          </p:cNvPr>
          <p:cNvGrpSpPr/>
          <p:nvPr/>
        </p:nvGrpSpPr>
        <p:grpSpPr>
          <a:xfrm>
            <a:off x="625356" y="5113801"/>
            <a:ext cx="2602987" cy="1326865"/>
            <a:chOff x="625356" y="5113801"/>
            <a:chExt cx="2602987" cy="132686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B4588AD-BB07-F34C-8B1D-C9DE94669EBC}"/>
                </a:ext>
              </a:extLst>
            </p:cNvPr>
            <p:cNvGrpSpPr/>
            <p:nvPr/>
          </p:nvGrpSpPr>
          <p:grpSpPr>
            <a:xfrm>
              <a:off x="1203317" y="5113801"/>
              <a:ext cx="2025026" cy="1326865"/>
              <a:chOff x="76930" y="4005466"/>
              <a:chExt cx="2025026" cy="132686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7E81333-E034-B040-823C-7C3520C0E06F}"/>
                  </a:ext>
                </a:extLst>
              </p:cNvPr>
              <p:cNvSpPr txBox="1"/>
              <p:nvPr/>
            </p:nvSpPr>
            <p:spPr>
              <a:xfrm>
                <a:off x="557944" y="480853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B8F658-CDFB-8349-9829-B92EBBA7C951}"/>
                  </a:ext>
                </a:extLst>
              </p:cNvPr>
              <p:cNvSpPr txBox="1"/>
              <p:nvPr/>
            </p:nvSpPr>
            <p:spPr>
              <a:xfrm>
                <a:off x="746538" y="4005466"/>
                <a:ext cx="120417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char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D02279-AD26-7944-81EC-2685D84F5825}"/>
                  </a:ext>
                </a:extLst>
              </p:cNvPr>
              <p:cNvSpPr txBox="1"/>
              <p:nvPr/>
            </p:nvSpPr>
            <p:spPr>
              <a:xfrm>
                <a:off x="76930" y="4870666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FF5C826-856E-954E-B9B1-E73389CBFABC}"/>
                </a:ext>
              </a:extLst>
            </p:cNvPr>
            <p:cNvSpPr txBox="1"/>
            <p:nvPr/>
          </p:nvSpPr>
          <p:spPr>
            <a:xfrm>
              <a:off x="625356" y="5760132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4" name="Right Arrow 93">
              <a:extLst>
                <a:ext uri="{FF2B5EF4-FFF2-40B4-BE49-F238E27FC236}">
                  <a16:creationId xmlns:a16="http://schemas.microsoft.com/office/drawing/2014/main" id="{849C6E8E-65DF-DC49-9D1C-B6173D55369A}"/>
                </a:ext>
              </a:extLst>
            </p:cNvPr>
            <p:cNvSpPr/>
            <p:nvPr/>
          </p:nvSpPr>
          <p:spPr>
            <a:xfrm>
              <a:off x="673282" y="6034025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ECAED8-16C9-EB47-9538-1DD5F455A4DF}"/>
              </a:ext>
            </a:extLst>
          </p:cNvPr>
          <p:cNvGrpSpPr/>
          <p:nvPr/>
        </p:nvGrpSpPr>
        <p:grpSpPr>
          <a:xfrm>
            <a:off x="8117796" y="3526735"/>
            <a:ext cx="3770254" cy="3054056"/>
            <a:chOff x="8117796" y="3526735"/>
            <a:chExt cx="3770254" cy="305405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F9AD27A-8536-344E-A195-118F7411F0F1}"/>
                </a:ext>
              </a:extLst>
            </p:cNvPr>
            <p:cNvGrpSpPr/>
            <p:nvPr/>
          </p:nvGrpSpPr>
          <p:grpSpPr>
            <a:xfrm>
              <a:off x="8806296" y="3526735"/>
              <a:ext cx="2253196" cy="3054056"/>
              <a:chOff x="4135647" y="2223403"/>
              <a:chExt cx="2253196" cy="3054056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769CF1-7532-8C47-9F8A-90FC3ACF3888}"/>
                  </a:ext>
                </a:extLst>
              </p:cNvPr>
              <p:cNvSpPr txBox="1"/>
              <p:nvPr/>
            </p:nvSpPr>
            <p:spPr>
              <a:xfrm>
                <a:off x="4690942" y="3378719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00000000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7B2715-3064-1047-8466-E5CFC0CAD3FB}"/>
                  </a:ext>
                </a:extLst>
              </p:cNvPr>
              <p:cNvSpPr txBox="1"/>
              <p:nvPr/>
            </p:nvSpPr>
            <p:spPr>
              <a:xfrm>
                <a:off x="4690942" y="3845715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11111111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4D06FFC-C324-E143-A142-6A4E49D31C6A}"/>
                  </a:ext>
                </a:extLst>
              </p:cNvPr>
              <p:cNvSpPr txBox="1"/>
              <p:nvPr/>
            </p:nvSpPr>
            <p:spPr>
              <a:xfrm>
                <a:off x="4690943" y="431271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A0418-1AD5-D144-93D1-E474553E4176}"/>
                  </a:ext>
                </a:extLst>
              </p:cNvPr>
              <p:cNvSpPr txBox="1"/>
              <p:nvPr/>
            </p:nvSpPr>
            <p:spPr>
              <a:xfrm>
                <a:off x="4690943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ECFF365-9A45-C745-8332-D864923DAE87}"/>
                  </a:ext>
                </a:extLst>
              </p:cNvPr>
              <p:cNvSpPr txBox="1"/>
              <p:nvPr/>
            </p:nvSpPr>
            <p:spPr>
              <a:xfrm>
                <a:off x="5014749" y="2223403"/>
                <a:ext cx="137409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 bytes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4A62BF-3A71-8242-9728-E89C1278FB87}"/>
                  </a:ext>
                </a:extLst>
              </p:cNvPr>
              <p:cNvSpPr txBox="1"/>
              <p:nvPr/>
            </p:nvSpPr>
            <p:spPr>
              <a:xfrm>
                <a:off x="4141180" y="4815794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7CEB08E-29D3-FD48-9823-C6F75BB2671A}"/>
                  </a:ext>
                </a:extLst>
              </p:cNvPr>
              <p:cNvSpPr txBox="1"/>
              <p:nvPr/>
            </p:nvSpPr>
            <p:spPr>
              <a:xfrm>
                <a:off x="4141179" y="3940017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4B21C21-4557-F142-A988-0B88F3F81780}"/>
                  </a:ext>
                </a:extLst>
              </p:cNvPr>
              <p:cNvSpPr txBox="1"/>
              <p:nvPr/>
            </p:nvSpPr>
            <p:spPr>
              <a:xfrm>
                <a:off x="4135647" y="4354129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D6983E-C6AB-B440-AB9F-ED614A6795A5}"/>
                  </a:ext>
                </a:extLst>
              </p:cNvPr>
              <p:cNvSpPr txBox="1"/>
              <p:nvPr/>
            </p:nvSpPr>
            <p:spPr>
              <a:xfrm>
                <a:off x="4141180" y="3459208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83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C397E1-F828-874B-8357-FE79DB43F8F2}"/>
                </a:ext>
              </a:extLst>
            </p:cNvPr>
            <p:cNvSpPr txBox="1"/>
            <p:nvPr/>
          </p:nvSpPr>
          <p:spPr>
            <a:xfrm>
              <a:off x="8117796" y="584180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ACE6F516-2349-7C4A-A5B8-4179F658FD75}"/>
                </a:ext>
              </a:extLst>
            </p:cNvPr>
            <p:cNvSpPr/>
            <p:nvPr/>
          </p:nvSpPr>
          <p:spPr>
            <a:xfrm>
              <a:off x="8230168" y="6152413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9532A37-DBA4-F549-87B3-96E8CCBDB166}"/>
                </a:ext>
              </a:extLst>
            </p:cNvPr>
            <p:cNvSpPr txBox="1"/>
            <p:nvPr/>
          </p:nvSpPr>
          <p:spPr>
            <a:xfrm rot="16200000">
              <a:off x="10787909" y="5461696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Size in bytes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584D336-91AB-9243-83CA-FDEB66F6F2E8}"/>
                </a:ext>
              </a:extLst>
            </p:cNvPr>
            <p:cNvSpPr/>
            <p:nvPr/>
          </p:nvSpPr>
          <p:spPr>
            <a:xfrm>
              <a:off x="11043073" y="4749661"/>
              <a:ext cx="475645" cy="1782164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A0E9A54-488F-6547-8ED1-F8349F449105}"/>
              </a:ext>
            </a:extLst>
          </p:cNvPr>
          <p:cNvGrpSpPr/>
          <p:nvPr/>
        </p:nvGrpSpPr>
        <p:grpSpPr>
          <a:xfrm>
            <a:off x="3852667" y="4376833"/>
            <a:ext cx="3630778" cy="2551955"/>
            <a:chOff x="3852667" y="4376833"/>
            <a:chExt cx="3630778" cy="255195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42BAFEF-CE4E-0446-8D3C-0A7C9C6647E1}"/>
                </a:ext>
              </a:extLst>
            </p:cNvPr>
            <p:cNvGrpSpPr/>
            <p:nvPr/>
          </p:nvGrpSpPr>
          <p:grpSpPr>
            <a:xfrm>
              <a:off x="4468389" y="4376833"/>
              <a:ext cx="2587194" cy="2170339"/>
              <a:chOff x="1865582" y="3101809"/>
              <a:chExt cx="2587194" cy="217033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E1BCAC-3C8C-4744-BAF7-41BD10ADD6BB}"/>
                  </a:ext>
                </a:extLst>
              </p:cNvPr>
              <p:cNvSpPr txBox="1"/>
              <p:nvPr/>
            </p:nvSpPr>
            <p:spPr>
              <a:xfrm>
                <a:off x="2169165" y="3101809"/>
                <a:ext cx="22836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short int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 bytes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7EE629-DF25-C44D-9AAF-940C6EEBB7EF}"/>
                  </a:ext>
                </a:extLst>
              </p:cNvPr>
              <p:cNvSpPr txBox="1"/>
              <p:nvPr/>
            </p:nvSpPr>
            <p:spPr>
              <a:xfrm>
                <a:off x="1865582" y="4810483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A847F6-1F2E-4644-B78F-519BB2947AE0}"/>
                  </a:ext>
                </a:extLst>
              </p:cNvPr>
              <p:cNvSpPr txBox="1"/>
              <p:nvPr/>
            </p:nvSpPr>
            <p:spPr>
              <a:xfrm>
                <a:off x="2443690" y="430819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9DABB1-7BD5-E945-B63F-2D378321347A}"/>
                  </a:ext>
                </a:extLst>
              </p:cNvPr>
              <p:cNvSpPr txBox="1"/>
              <p:nvPr/>
            </p:nvSpPr>
            <p:spPr>
              <a:xfrm>
                <a:off x="1880128" y="4336701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4065C5-DA33-A04A-AD8C-29035DE7F356}"/>
                  </a:ext>
                </a:extLst>
              </p:cNvPr>
              <p:cNvSpPr txBox="1"/>
              <p:nvPr/>
            </p:nvSpPr>
            <p:spPr>
              <a:xfrm>
                <a:off x="2440150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793E0E-6402-554D-9EC9-E4AC2AD79E59}"/>
                </a:ext>
              </a:extLst>
            </p:cNvPr>
            <p:cNvSpPr txBox="1"/>
            <p:nvPr/>
          </p:nvSpPr>
          <p:spPr>
            <a:xfrm>
              <a:off x="3852667" y="5900841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D918DC02-74B7-984B-8132-505721F63A16}"/>
                </a:ext>
              </a:extLst>
            </p:cNvPr>
            <p:cNvSpPr/>
            <p:nvPr/>
          </p:nvSpPr>
          <p:spPr>
            <a:xfrm>
              <a:off x="3953928" y="6146730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Right Brace 95">
              <a:extLst>
                <a:ext uri="{FF2B5EF4-FFF2-40B4-BE49-F238E27FC236}">
                  <a16:creationId xmlns:a16="http://schemas.microsoft.com/office/drawing/2014/main" id="{656ACC57-7DD6-704D-BF83-0282EBC2D9CD}"/>
                </a:ext>
              </a:extLst>
            </p:cNvPr>
            <p:cNvSpPr/>
            <p:nvPr/>
          </p:nvSpPr>
          <p:spPr>
            <a:xfrm>
              <a:off x="6700068" y="5593066"/>
              <a:ext cx="477963" cy="954106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EBEFC47-93DF-CB4D-BA52-A32EA2E5A9DD}"/>
                </a:ext>
              </a:extLst>
            </p:cNvPr>
            <p:cNvSpPr txBox="1"/>
            <p:nvPr/>
          </p:nvSpPr>
          <p:spPr>
            <a:xfrm rot="16200000">
              <a:off x="6383304" y="5828647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Size in bytes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05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Variables: 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245" y="517293"/>
            <a:ext cx="12043510" cy="60448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Modifiers for each base type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sz="2200" dirty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[int]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200" dirty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[int, double]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en-US" sz="2200" dirty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[char, int]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2200" dirty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[char, int]</a:t>
            </a:r>
          </a:p>
          <a:p>
            <a:pPr lvl="1"/>
            <a:r>
              <a:rPr lang="en-US" sz="2200" b="1" dirty="0">
                <a:solidFill>
                  <a:srgbClr val="00B050"/>
                </a:solidFill>
                <a:latin typeface="Courier" pitchFamily="2" charset="0"/>
              </a:rPr>
              <a:t>const</a:t>
            </a:r>
            <a:r>
              <a:rPr lang="en-US" sz="2200" dirty="0"/>
              <a:t>: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variable read only</a:t>
            </a:r>
          </a:p>
          <a:p>
            <a:r>
              <a:rPr lang="en-US" sz="2200" b="1" dirty="0"/>
              <a:t>char type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One byte in a byte addressable memory</a:t>
            </a:r>
          </a:p>
          <a:p>
            <a:pPr lvl="1"/>
            <a:r>
              <a:rPr lang="en-US" sz="2200" b="1" dirty="0">
                <a:solidFill>
                  <a:schemeClr val="accent5"/>
                </a:solidFill>
              </a:rPr>
              <a:t>Signed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5"/>
                </a:solidFill>
              </a:rPr>
              <a:t>Unsigned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Char implementations</a:t>
            </a:r>
          </a:p>
          <a:p>
            <a:pPr lvl="1"/>
            <a:r>
              <a:rPr lang="en-US" sz="2200" b="1" dirty="0">
                <a:solidFill>
                  <a:schemeClr val="accent5"/>
                </a:solidFill>
              </a:rPr>
              <a:t>Be careful </a:t>
            </a:r>
            <a:r>
              <a:rPr lang="en-US" sz="2200" dirty="0">
                <a:solidFill>
                  <a:srgbClr val="00B050"/>
                </a:solidFill>
              </a:rPr>
              <a:t>char is unsigned on arm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/>
        </p:nvGraphicFramePr>
        <p:xfrm>
          <a:off x="4041283" y="642197"/>
          <a:ext cx="8016099" cy="45110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091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  <a:gridCol w="2023696">
                  <a:extLst>
                    <a:ext uri="{9D8B030D-6E8A-4147-A177-3AD203B41FA5}">
                      <a16:colId xmlns:a16="http://schemas.microsoft.com/office/drawing/2014/main" val="3469234517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AArch-64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 specification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(arm unsigned)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hd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hu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%d</a:t>
                      </a:r>
                      <a:r>
                        <a:rPr lang="en-US" sz="2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CMU Bright" panose="02000603000000000000" pitchFamily="2" charset="0"/>
                          <a:cs typeface="Consolas" panose="020B0609020204030204" pitchFamily="49" charset="0"/>
                        </a:rPr>
                        <a:t> / 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%u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lld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%lf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%Lf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%p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99509-EB46-5F48-AE97-0CD13C6EED44}"/>
              </a:ext>
            </a:extLst>
          </p:cNvPr>
          <p:cNvSpPr txBox="1"/>
          <p:nvPr/>
        </p:nvSpPr>
        <p:spPr>
          <a:xfrm>
            <a:off x="6571166" y="5506587"/>
            <a:ext cx="346761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size of a pointer is the </a:t>
            </a:r>
            <a:r>
              <a:rPr lang="en-US" dirty="0">
                <a:solidFill>
                  <a:srgbClr val="FF0000"/>
                </a:solidFill>
              </a:rPr>
              <a:t>word size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FE7050DB-DB49-BF4C-88DF-62AAD292F7F8}"/>
              </a:ext>
            </a:extLst>
          </p:cNvPr>
          <p:cNvSpPr/>
          <p:nvPr/>
        </p:nvSpPr>
        <p:spPr>
          <a:xfrm>
            <a:off x="7454560" y="5116800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D34F6A04-B1E3-CE44-8503-8F2AF322BEB7}"/>
              </a:ext>
            </a:extLst>
          </p:cNvPr>
          <p:cNvSpPr/>
          <p:nvPr/>
        </p:nvSpPr>
        <p:spPr>
          <a:xfrm>
            <a:off x="9019200" y="5116800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BFE0-C2A1-AD43-AB2F-13E18D5B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686579" cy="492029"/>
          </a:xfrm>
        </p:spPr>
        <p:txBody>
          <a:bodyPr/>
          <a:lstStyle/>
          <a:p>
            <a:r>
              <a:rPr lang="en-US" dirty="0" err="1"/>
              <a:t>sizeof</a:t>
            </a:r>
            <a:r>
              <a:rPr lang="en-US" dirty="0"/>
              <a:t>(): Variable Size (number of bytes) </a:t>
            </a:r>
            <a:r>
              <a:rPr lang="en-US" i="1" u="sng" dirty="0"/>
              <a:t>Operator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C45A-850C-7A48-9676-87A0788A091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79993" y="1776294"/>
            <a:ext cx="10464476" cy="453353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sizeof</a:t>
            </a:r>
            <a:r>
              <a:rPr lang="en-US" sz="2400" b="1" dirty="0">
                <a:solidFill>
                  <a:srgbClr val="FF0000"/>
                </a:solidFill>
              </a:rPr>
              <a:t>() </a:t>
            </a:r>
            <a:r>
              <a:rPr lang="en-US" sz="2400" b="1" u="sng" dirty="0">
                <a:solidFill>
                  <a:schemeClr val="accent1"/>
                </a:solidFill>
              </a:rPr>
              <a:t>operator</a:t>
            </a:r>
            <a:r>
              <a:rPr lang="en-US" sz="2400" b="1" dirty="0">
                <a:solidFill>
                  <a:srgbClr val="0070C0"/>
                </a:solidFill>
              </a:rPr>
              <a:t> returns a value of type </a:t>
            </a:r>
            <a:r>
              <a:rPr lang="en-US" sz="2400" b="1" dirty="0" err="1">
                <a:solidFill>
                  <a:srgbClr val="FF0000"/>
                </a:solidFill>
              </a:rPr>
              <a:t>size_t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	the number of bytes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used to store a variable or variable type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or </a:t>
            </a: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</a:t>
            </a:r>
            <a:r>
              <a:rPr lang="en-US" sz="24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// preferred! </a:t>
            </a:r>
          </a:p>
          <a:p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is often used in an </a:t>
            </a:r>
            <a:r>
              <a:rPr lang="en-US" sz="2400" dirty="0">
                <a:solidFill>
                  <a:srgbClr val="0070C0"/>
                </a:solidFill>
              </a:rPr>
              <a:t>expression</a:t>
            </a:r>
            <a:r>
              <a:rPr lang="en-US" sz="2400" dirty="0"/>
              <a:t>:    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 * 10;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reads as: </a:t>
            </a:r>
          </a:p>
          <a:p>
            <a:pPr lvl="2"/>
            <a:r>
              <a:rPr lang="en-US" sz="2400" dirty="0">
                <a:solidFill>
                  <a:srgbClr val="2C895B"/>
                </a:solidFill>
                <a:cs typeface="Courier New" panose="02070309020205020404" pitchFamily="49" charset="0"/>
              </a:rPr>
              <a:t>number of bytes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required to store </a:t>
            </a: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10 integers (an array of [10])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96D5C59-210C-BC47-9CE6-72560C39F91F}"/>
              </a:ext>
            </a:extLst>
          </p:cNvPr>
          <p:cNvSpPr/>
          <p:nvPr/>
        </p:nvSpPr>
        <p:spPr bwMode="auto">
          <a:xfrm>
            <a:off x="779993" y="766607"/>
            <a:ext cx="10382741" cy="85510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 may vary by system but is always </a:t>
            </a:r>
            <a:r>
              <a:rPr lang="en-US" sz="2400" u="sng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9AFCF-5564-9544-B37E-15088F816E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6472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6190-A279-7547-8EAC-171EBA84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38" y="55806"/>
            <a:ext cx="10515600" cy="474090"/>
          </a:xfrm>
        </p:spPr>
        <p:txBody>
          <a:bodyPr/>
          <a:lstStyle/>
          <a:p>
            <a:r>
              <a:rPr lang="en-US" dirty="0"/>
              <a:t>Memory Addresses &amp; Memory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5E95-0896-6A48-B0A0-6F52905A36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1747" y="1790395"/>
            <a:ext cx="7570753" cy="406386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Variable names </a:t>
            </a:r>
            <a:r>
              <a:rPr lang="en-US" sz="1800" dirty="0"/>
              <a:t>in a C statement evaluation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x = </a:t>
            </a:r>
            <a:r>
              <a:rPr lang="en-US" sz="1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+ 1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Lvalue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endParaRPr lang="en-US" sz="1800" b="1" dirty="0"/>
          </a:p>
          <a:p>
            <a:r>
              <a:rPr lang="en-US" sz="1800" b="1" dirty="0" err="1">
                <a:solidFill>
                  <a:srgbClr val="0070C0"/>
                </a:solidFill>
              </a:rPr>
              <a:t>Lvalue</a:t>
            </a:r>
            <a:r>
              <a:rPr lang="en-US" sz="1800" b="1" dirty="0">
                <a:solidFill>
                  <a:srgbClr val="0070C0"/>
                </a:solidFill>
              </a:rPr>
              <a:t>: </a:t>
            </a:r>
            <a:r>
              <a:rPr lang="en-US" sz="1800" dirty="0"/>
              <a:t>when on the </a:t>
            </a:r>
            <a:r>
              <a:rPr lang="en-US" sz="1800" dirty="0">
                <a:solidFill>
                  <a:srgbClr val="0070C0"/>
                </a:solidFill>
              </a:rPr>
              <a:t>left side (</a:t>
            </a:r>
            <a:r>
              <a:rPr lang="en-US" sz="1800" dirty="0" err="1">
                <a:solidFill>
                  <a:srgbClr val="0070C0"/>
                </a:solidFill>
              </a:rPr>
              <a:t>Lside</a:t>
            </a:r>
            <a:r>
              <a:rPr lang="en-US" sz="1800" dirty="0">
                <a:solidFill>
                  <a:srgbClr val="0070C0"/>
                </a:solidFill>
              </a:rPr>
              <a:t> or Left value) </a:t>
            </a:r>
            <a:r>
              <a:rPr lang="en-US" sz="1800" dirty="0"/>
              <a:t>of the </a:t>
            </a:r>
            <a:r>
              <a:rPr lang="en-US" sz="1800" dirty="0">
                <a:solidFill>
                  <a:srgbClr val="0070C0"/>
                </a:solidFill>
              </a:rPr>
              <a:t>= </a:t>
            </a:r>
            <a:r>
              <a:rPr lang="en-US" sz="1800" dirty="0"/>
              <a:t>sign 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</a:rPr>
              <a:t>address where it is stored in </a:t>
            </a:r>
            <a:r>
              <a:rPr lang="en-US" sz="1800" dirty="0">
                <a:solidFill>
                  <a:srgbClr val="2C895B"/>
                </a:solidFill>
              </a:rPr>
              <a:t>memory</a:t>
            </a:r>
            <a:r>
              <a:rPr lang="en-US" sz="1800" dirty="0">
                <a:solidFill>
                  <a:srgbClr val="F37440"/>
                </a:solidFill>
              </a:rPr>
              <a:t> – </a:t>
            </a:r>
            <a:r>
              <a:rPr lang="en-US" sz="1800" dirty="0">
                <a:solidFill>
                  <a:srgbClr val="FF0000"/>
                </a:solidFill>
              </a:rPr>
              <a:t>a constant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Address assigned to a variable cannot be changed at runtime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Does not require a memory read</a:t>
            </a:r>
          </a:p>
          <a:p>
            <a:pPr lvl="1"/>
            <a:r>
              <a:rPr lang="en-US" sz="1800" b="1" dirty="0" err="1">
                <a:solidFill>
                  <a:srgbClr val="FF0000"/>
                </a:solidFill>
              </a:rPr>
              <a:t>Lside</a:t>
            </a:r>
            <a:r>
              <a:rPr lang="en-US" sz="1800" b="1" dirty="0">
                <a:solidFill>
                  <a:srgbClr val="FF0000"/>
                </a:solidFill>
              </a:rPr>
              <a:t> Must evaluate to an address</a:t>
            </a:r>
          </a:p>
          <a:p>
            <a:r>
              <a:rPr lang="en-US" sz="1800" b="1" dirty="0" err="1">
                <a:solidFill>
                  <a:schemeClr val="accent5"/>
                </a:solidFill>
              </a:rPr>
              <a:t>Rvalue</a:t>
            </a:r>
            <a:r>
              <a:rPr lang="en-US" sz="1800" b="1" dirty="0">
                <a:solidFill>
                  <a:schemeClr val="accent5"/>
                </a:solidFill>
              </a:rPr>
              <a:t>: </a:t>
            </a:r>
            <a:r>
              <a:rPr lang="en-US" sz="1800" dirty="0">
                <a:solidFill>
                  <a:schemeClr val="accent6"/>
                </a:solidFill>
              </a:rPr>
              <a:t>when</a:t>
            </a:r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/>
              <a:t>on the </a:t>
            </a:r>
            <a:r>
              <a:rPr lang="en-US" sz="1800" dirty="0">
                <a:solidFill>
                  <a:schemeClr val="accent5"/>
                </a:solidFill>
              </a:rPr>
              <a:t>right side (</a:t>
            </a:r>
            <a:r>
              <a:rPr lang="en-US" sz="1800" dirty="0" err="1">
                <a:solidFill>
                  <a:schemeClr val="accent5"/>
                </a:solidFill>
              </a:rPr>
              <a:t>Rside</a:t>
            </a:r>
            <a:r>
              <a:rPr lang="en-US" sz="1800" dirty="0">
                <a:solidFill>
                  <a:schemeClr val="accent5"/>
                </a:solidFill>
              </a:rPr>
              <a:t> or Right value) </a:t>
            </a:r>
            <a:r>
              <a:rPr lang="en-US" sz="1800" dirty="0"/>
              <a:t>of an </a:t>
            </a:r>
            <a:r>
              <a:rPr lang="en-US" sz="1800" dirty="0">
                <a:solidFill>
                  <a:schemeClr val="accent5"/>
                </a:solidFill>
              </a:rPr>
              <a:t>=</a:t>
            </a:r>
            <a:r>
              <a:rPr lang="en-US" sz="1800" dirty="0"/>
              <a:t> sign</a:t>
            </a:r>
          </a:p>
          <a:p>
            <a:pPr lvl="1"/>
            <a:r>
              <a:rPr lang="en-US" sz="1800" b="1" dirty="0">
                <a:solidFill>
                  <a:srgbClr val="F37440"/>
                </a:solidFill>
              </a:rPr>
              <a:t>contents or value stored </a:t>
            </a:r>
            <a:r>
              <a:rPr lang="en-US" sz="1800" dirty="0">
                <a:solidFill>
                  <a:srgbClr val="F37440"/>
                </a:solidFill>
              </a:rPr>
              <a:t>in the </a:t>
            </a:r>
            <a:r>
              <a:rPr lang="en-US" sz="1800" dirty="0">
                <a:solidFill>
                  <a:srgbClr val="2C895B"/>
                </a:solidFill>
              </a:rPr>
              <a:t>variable</a:t>
            </a:r>
            <a:r>
              <a:rPr lang="en-US" sz="1800" dirty="0">
                <a:solidFill>
                  <a:srgbClr val="F37440"/>
                </a:solidFill>
              </a:rPr>
              <a:t> </a:t>
            </a:r>
            <a:r>
              <a:rPr lang="en-US" sz="1800" dirty="0"/>
              <a:t>(at its memory address) </a:t>
            </a:r>
            <a:endParaRPr lang="en-US" sz="1800" dirty="0">
              <a:solidFill>
                <a:srgbClr val="FF0000"/>
              </a:solidFill>
            </a:endParaRP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requires a memory read to obtain contents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465A5D-DCF0-D24A-A47E-D88280A929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1AAFD5-45B6-0314-D20A-3F64ECCB2492}"/>
              </a:ext>
            </a:extLst>
          </p:cNvPr>
          <p:cNvGrpSpPr/>
          <p:nvPr/>
        </p:nvGrpSpPr>
        <p:grpSpPr>
          <a:xfrm>
            <a:off x="8720793" y="834155"/>
            <a:ext cx="2582734" cy="5530105"/>
            <a:chOff x="10375708" y="710592"/>
            <a:chExt cx="2582734" cy="5530105"/>
          </a:xfrm>
        </p:grpSpPr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C5EA9A3D-B7E8-92EE-6941-84E20445648B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0568416" y="1306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0" name="Rectangle 3">
              <a:extLst>
                <a:ext uri="{FF2B5EF4-FFF2-40B4-BE49-F238E27FC236}">
                  <a16:creationId xmlns:a16="http://schemas.microsoft.com/office/drawing/2014/main" id="{F5385374-A6FB-CE1C-7602-A9BBFFC7E2A1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568416" y="1611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EED59C71-08C1-348D-CEF4-654212F3B2C3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68416" y="19159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28984B5E-EE55-2939-8E02-7D38C757C5CF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568416" y="2220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3" name="Rectangle 6">
              <a:extLst>
                <a:ext uri="{FF2B5EF4-FFF2-40B4-BE49-F238E27FC236}">
                  <a16:creationId xmlns:a16="http://schemas.microsoft.com/office/drawing/2014/main" id="{9F140273-B6C3-BCB7-2633-1C5357CCFE3D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568416" y="25255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4" name="Rectangle 7">
              <a:extLst>
                <a:ext uri="{FF2B5EF4-FFF2-40B4-BE49-F238E27FC236}">
                  <a16:creationId xmlns:a16="http://schemas.microsoft.com/office/drawing/2014/main" id="{907A87A0-2FD7-6045-3EE6-3B36DBA45CD2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568416" y="28303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5" name="Rectangle 8">
              <a:extLst>
                <a:ext uri="{FF2B5EF4-FFF2-40B4-BE49-F238E27FC236}">
                  <a16:creationId xmlns:a16="http://schemas.microsoft.com/office/drawing/2014/main" id="{95DFCCF1-B81E-A4E5-2C93-E6ABDAD87BE2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568416" y="31351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6" name="Rectangle 9">
              <a:extLst>
                <a:ext uri="{FF2B5EF4-FFF2-40B4-BE49-F238E27FC236}">
                  <a16:creationId xmlns:a16="http://schemas.microsoft.com/office/drawing/2014/main" id="{861A0589-9C82-C2AF-DF11-5C64CEC2F3A6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0568416" y="34399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77</a:t>
              </a:r>
            </a:p>
          </p:txBody>
        </p:sp>
        <p:sp>
          <p:nvSpPr>
            <p:cNvPr id="57" name="Rectangle 10">
              <a:extLst>
                <a:ext uri="{FF2B5EF4-FFF2-40B4-BE49-F238E27FC236}">
                  <a16:creationId xmlns:a16="http://schemas.microsoft.com/office/drawing/2014/main" id="{642FC3CF-AD76-473C-92A9-D9BC86E56972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568416" y="3744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8" name="Rectangle 11">
              <a:extLst>
                <a:ext uri="{FF2B5EF4-FFF2-40B4-BE49-F238E27FC236}">
                  <a16:creationId xmlns:a16="http://schemas.microsoft.com/office/drawing/2014/main" id="{13569C51-B329-F1FB-9961-CC71646B7383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568416" y="40495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9" name="Rectangle 12">
              <a:extLst>
                <a:ext uri="{FF2B5EF4-FFF2-40B4-BE49-F238E27FC236}">
                  <a16:creationId xmlns:a16="http://schemas.microsoft.com/office/drawing/2014/main" id="{6FD01793-43CE-5EC0-974B-EED1C89E088A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568416" y="4354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60" name="Rectangle 13">
              <a:extLst>
                <a:ext uri="{FF2B5EF4-FFF2-40B4-BE49-F238E27FC236}">
                  <a16:creationId xmlns:a16="http://schemas.microsoft.com/office/drawing/2014/main" id="{70E37A99-66A2-0461-3D56-674A609BB3E3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568416" y="4659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61" name="Text Box 37">
              <a:extLst>
                <a:ext uri="{FF2B5EF4-FFF2-40B4-BE49-F238E27FC236}">
                  <a16:creationId xmlns:a16="http://schemas.microsoft.com/office/drawing/2014/main" id="{9EB4078E-5A46-642F-44F3-F022048E7BC9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375708" y="948381"/>
              <a:ext cx="99501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(1 Byte)</a:t>
              </a:r>
            </a:p>
          </p:txBody>
        </p:sp>
        <p:sp>
          <p:nvSpPr>
            <p:cNvPr id="62" name="Rectangle 39">
              <a:extLst>
                <a:ext uri="{FF2B5EF4-FFF2-40B4-BE49-F238E27FC236}">
                  <a16:creationId xmlns:a16="http://schemas.microsoft.com/office/drawing/2014/main" id="{38E8715E-A2D6-00F5-B088-1D45CC2B58FA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568416" y="49639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63" name="Rectangle 41">
              <a:extLst>
                <a:ext uri="{FF2B5EF4-FFF2-40B4-BE49-F238E27FC236}">
                  <a16:creationId xmlns:a16="http://schemas.microsoft.com/office/drawing/2014/main" id="{D6F71EB2-2CA3-F625-A7FA-6FE491F30137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568416" y="52687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64" name="Rectangle 43">
              <a:extLst>
                <a:ext uri="{FF2B5EF4-FFF2-40B4-BE49-F238E27FC236}">
                  <a16:creationId xmlns:a16="http://schemas.microsoft.com/office/drawing/2014/main" id="{857D65D3-FD97-5291-3304-655244FB4761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568416" y="55735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01</a:t>
              </a:r>
            </a:p>
          </p:txBody>
        </p:sp>
        <p:sp>
          <p:nvSpPr>
            <p:cNvPr id="65" name="Rectangle 45">
              <a:extLst>
                <a:ext uri="{FF2B5EF4-FFF2-40B4-BE49-F238E27FC236}">
                  <a16:creationId xmlns:a16="http://schemas.microsoft.com/office/drawing/2014/main" id="{0804E7AE-573F-A855-0E68-56F3DA64A053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568416" y="58783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08</a:t>
              </a:r>
            </a:p>
          </p:txBody>
        </p:sp>
        <p:sp>
          <p:nvSpPr>
            <p:cNvPr id="66" name="Rectangle 14">
              <a:extLst>
                <a:ext uri="{FF2B5EF4-FFF2-40B4-BE49-F238E27FC236}">
                  <a16:creationId xmlns:a16="http://schemas.microsoft.com/office/drawing/2014/main" id="{AF19A7BE-B714-2DD6-5789-898902911BC3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223864" y="5871365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0x90001000</a:t>
              </a:r>
            </a:p>
          </p:txBody>
        </p:sp>
        <p:sp>
          <p:nvSpPr>
            <p:cNvPr id="67" name="Rectangle 15">
              <a:extLst>
                <a:ext uri="{FF2B5EF4-FFF2-40B4-BE49-F238E27FC236}">
                  <a16:creationId xmlns:a16="http://schemas.microsoft.com/office/drawing/2014/main" id="{2EA09C50-3419-80EB-A8DF-C13B7BD38B50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1223864" y="5521631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0x90001001</a:t>
              </a:r>
            </a:p>
          </p:txBody>
        </p:sp>
        <p:sp>
          <p:nvSpPr>
            <p:cNvPr id="68" name="Rectangle 16">
              <a:extLst>
                <a:ext uri="{FF2B5EF4-FFF2-40B4-BE49-F238E27FC236}">
                  <a16:creationId xmlns:a16="http://schemas.microsoft.com/office/drawing/2014/main" id="{6A8E75A3-67E3-BA8F-B442-F6D0435109BD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1223864" y="5233442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0x90001002</a:t>
              </a:r>
            </a:p>
          </p:txBody>
        </p:sp>
        <p:sp>
          <p:nvSpPr>
            <p:cNvPr id="69" name="Rectangle 17">
              <a:extLst>
                <a:ext uri="{FF2B5EF4-FFF2-40B4-BE49-F238E27FC236}">
                  <a16:creationId xmlns:a16="http://schemas.microsoft.com/office/drawing/2014/main" id="{EAE6D9C4-1B28-7240-9519-D50118D87F80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1223864" y="492544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0x90001003</a:t>
              </a:r>
            </a:p>
          </p:txBody>
        </p:sp>
        <p:sp>
          <p:nvSpPr>
            <p:cNvPr id="70" name="Rectangle 18">
              <a:extLst>
                <a:ext uri="{FF2B5EF4-FFF2-40B4-BE49-F238E27FC236}">
                  <a16:creationId xmlns:a16="http://schemas.microsoft.com/office/drawing/2014/main" id="{145735BB-72E2-80A6-7DC8-7300DB040F93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1223864" y="4627682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0x90001004</a:t>
              </a:r>
            </a:p>
          </p:txBody>
        </p:sp>
        <p:sp>
          <p:nvSpPr>
            <p:cNvPr id="71" name="Rectangle 19">
              <a:extLst>
                <a:ext uri="{FF2B5EF4-FFF2-40B4-BE49-F238E27FC236}">
                  <a16:creationId xmlns:a16="http://schemas.microsoft.com/office/drawing/2014/main" id="{CB7B7A89-15FE-3C27-75EF-A2B082BAE413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1223864" y="431784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0x90001005</a:t>
              </a:r>
            </a:p>
          </p:txBody>
        </p:sp>
        <p:sp>
          <p:nvSpPr>
            <p:cNvPr id="72" name="Rectangle 20">
              <a:extLst>
                <a:ext uri="{FF2B5EF4-FFF2-40B4-BE49-F238E27FC236}">
                  <a16:creationId xmlns:a16="http://schemas.microsoft.com/office/drawing/2014/main" id="{BAC31785-48EE-CBDE-9616-6CF274BD4F79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1223864" y="402467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0x90001006</a:t>
              </a:r>
            </a:p>
          </p:txBody>
        </p:sp>
        <p:sp>
          <p:nvSpPr>
            <p:cNvPr id="73" name="Rectangle 21">
              <a:extLst>
                <a:ext uri="{FF2B5EF4-FFF2-40B4-BE49-F238E27FC236}">
                  <a16:creationId xmlns:a16="http://schemas.microsoft.com/office/drawing/2014/main" id="{2F671586-1355-E2D7-93F9-D5D274D13125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1223864" y="371367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0x90001007</a:t>
              </a:r>
            </a:p>
          </p:txBody>
        </p:sp>
        <p:sp>
          <p:nvSpPr>
            <p:cNvPr id="74" name="Rectangle 22">
              <a:extLst>
                <a:ext uri="{FF2B5EF4-FFF2-40B4-BE49-F238E27FC236}">
                  <a16:creationId xmlns:a16="http://schemas.microsoft.com/office/drawing/2014/main" id="{C1224170-59FD-02CC-9FFA-72737476D56D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1223864" y="341879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90001008</a:t>
              </a:r>
            </a:p>
          </p:txBody>
        </p: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BC5E50CB-1437-036F-934E-3799FE0F397C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1223864" y="314108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0x90001009</a:t>
              </a:r>
            </a:p>
          </p:txBody>
        </p:sp>
        <p:sp>
          <p:nvSpPr>
            <p:cNvPr id="76" name="Rectangle 24">
              <a:extLst>
                <a:ext uri="{FF2B5EF4-FFF2-40B4-BE49-F238E27FC236}">
                  <a16:creationId xmlns:a16="http://schemas.microsoft.com/office/drawing/2014/main" id="{64DA4042-4424-3803-CA15-1749288A2A2C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1223864" y="2831209"/>
              <a:ext cx="135325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0x9000100A</a:t>
              </a:r>
            </a:p>
          </p:txBody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709F08EB-59DD-6232-ED7B-55D1350D8643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1223864" y="2521334"/>
              <a:ext cx="134524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0x9000100B</a:t>
              </a:r>
            </a:p>
          </p:txBody>
        </p:sp>
        <p:sp>
          <p:nvSpPr>
            <p:cNvPr id="78" name="Rectangle 40">
              <a:extLst>
                <a:ext uri="{FF2B5EF4-FFF2-40B4-BE49-F238E27FC236}">
                  <a16:creationId xmlns:a16="http://schemas.microsoft.com/office/drawing/2014/main" id="{D6972570-32CB-E2B2-D211-A26C4BCE2893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1223864" y="2211459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0x9000100C</a:t>
              </a:r>
            </a:p>
          </p:txBody>
        </p:sp>
        <p:sp>
          <p:nvSpPr>
            <p:cNvPr id="79" name="Rectangle 42">
              <a:extLst>
                <a:ext uri="{FF2B5EF4-FFF2-40B4-BE49-F238E27FC236}">
                  <a16:creationId xmlns:a16="http://schemas.microsoft.com/office/drawing/2014/main" id="{FECA8FDB-3B67-6669-C754-E023B2AB6D05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1223864" y="1931614"/>
              <a:ext cx="136287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0x9000100D</a:t>
              </a:r>
            </a:p>
          </p:txBody>
        </p:sp>
        <p:sp>
          <p:nvSpPr>
            <p:cNvPr id="80" name="Rectangle 44">
              <a:extLst>
                <a:ext uri="{FF2B5EF4-FFF2-40B4-BE49-F238E27FC236}">
                  <a16:creationId xmlns:a16="http://schemas.microsoft.com/office/drawing/2014/main" id="{9A5F8EC5-3379-32F7-B0E7-43718A6DF0D6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1223864" y="1605636"/>
              <a:ext cx="133241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0x9000100E</a:t>
              </a:r>
            </a:p>
          </p:txBody>
        </p:sp>
        <p:sp>
          <p:nvSpPr>
            <p:cNvPr id="81" name="Rectangle 46">
              <a:extLst>
                <a:ext uri="{FF2B5EF4-FFF2-40B4-BE49-F238E27FC236}">
                  <a16:creationId xmlns:a16="http://schemas.microsoft.com/office/drawing/2014/main" id="{1B0D84E1-41C8-A746-155A-E5CC42CDDCAF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1223864" y="1297500"/>
              <a:ext cx="132600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0x9000100F</a:t>
              </a:r>
            </a:p>
          </p:txBody>
        </p:sp>
        <p:sp>
          <p:nvSpPr>
            <p:cNvPr id="82" name="Text Box 36">
              <a:extLst>
                <a:ext uri="{FF2B5EF4-FFF2-40B4-BE49-F238E27FC236}">
                  <a16:creationId xmlns:a16="http://schemas.microsoft.com/office/drawing/2014/main" id="{8F9C89A0-7122-7F8F-F595-13225AEA9AA5}"/>
                </a:ext>
              </a:extLst>
            </p:cNvPr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1223864" y="710592"/>
              <a:ext cx="1734578" cy="707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32-bit address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(hex)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46D1DB3-0E77-7358-4A9E-AC6AD61B8A60}"/>
              </a:ext>
            </a:extLst>
          </p:cNvPr>
          <p:cNvSpPr txBox="1"/>
          <p:nvPr/>
        </p:nvSpPr>
        <p:spPr>
          <a:xfrm>
            <a:off x="7727213" y="3014229"/>
            <a:ext cx="118628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x's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contents (</a:t>
            </a:r>
            <a:r>
              <a:rPr lang="en-US" dirty="0" err="1">
                <a:solidFill>
                  <a:schemeClr val="accent6"/>
                </a:solidFill>
              </a:rPr>
              <a:t>Rvalue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92D12AFB-C1D7-63B7-D70A-DBA672062ADC}"/>
              </a:ext>
            </a:extLst>
          </p:cNvPr>
          <p:cNvSpPr/>
          <p:nvPr/>
        </p:nvSpPr>
        <p:spPr>
          <a:xfrm>
            <a:off x="8720793" y="3654620"/>
            <a:ext cx="159657" cy="187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C15853B-8028-2BA6-6464-C0B5DA60A77A}"/>
              </a:ext>
            </a:extLst>
          </p:cNvPr>
          <p:cNvSpPr txBox="1"/>
          <p:nvPr/>
        </p:nvSpPr>
        <p:spPr>
          <a:xfrm>
            <a:off x="10984399" y="2967335"/>
            <a:ext cx="1186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x's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address (</a:t>
            </a:r>
            <a:r>
              <a:rPr lang="en-US" dirty="0" err="1">
                <a:solidFill>
                  <a:schemeClr val="accent6"/>
                </a:solidFill>
              </a:rPr>
              <a:t>Lvalue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CA2FAA5F-9736-B64D-0955-494FEEF76CCC}"/>
              </a:ext>
            </a:extLst>
          </p:cNvPr>
          <p:cNvSpPr/>
          <p:nvPr/>
        </p:nvSpPr>
        <p:spPr>
          <a:xfrm rot="10800000">
            <a:off x="10890029" y="3632000"/>
            <a:ext cx="159657" cy="187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7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6190-A279-7547-8EAC-171EBA84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38" y="62579"/>
            <a:ext cx="10515600" cy="474090"/>
          </a:xfrm>
        </p:spPr>
        <p:txBody>
          <a:bodyPr/>
          <a:lstStyle/>
          <a:p>
            <a:r>
              <a:rPr lang="en-US" dirty="0"/>
              <a:t>Memory Addresses &amp; Memory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5E95-0896-6A48-B0A0-6F52905A36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3630" y="819573"/>
            <a:ext cx="11574148" cy="598262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y = 42;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x =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Lvalue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x</a:t>
            </a:r>
            <a:r>
              <a:rPr lang="en-US" sz="2400" dirty="0"/>
              <a:t> on </a:t>
            </a:r>
            <a:r>
              <a:rPr lang="en-US" sz="2400" dirty="0">
                <a:solidFill>
                  <a:srgbClr val="0070C0"/>
                </a:solidFill>
              </a:rPr>
              <a:t>left side (</a:t>
            </a:r>
            <a:r>
              <a:rPr lang="en-US" sz="2400" b="1" dirty="0" err="1">
                <a:solidFill>
                  <a:srgbClr val="0070C0"/>
                </a:solidFill>
              </a:rPr>
              <a:t>Lside</a:t>
            </a:r>
            <a:r>
              <a:rPr lang="en-US" sz="2400" dirty="0">
                <a:solidFill>
                  <a:srgbClr val="0070C0"/>
                </a:solidFill>
              </a:rPr>
              <a:t>) </a:t>
            </a:r>
            <a:r>
              <a:rPr lang="en-US" sz="2400" dirty="0"/>
              <a:t>of the </a:t>
            </a:r>
            <a:r>
              <a:rPr lang="en-US" sz="2400" dirty="0">
                <a:solidFill>
                  <a:srgbClr val="7030A0"/>
                </a:solidFill>
              </a:rPr>
              <a:t>assignment operator = evaluates to: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Address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rgbClr val="0070C0"/>
                </a:solidFill>
              </a:rPr>
              <a:t>memory </a:t>
            </a:r>
            <a:r>
              <a:rPr lang="en-US" sz="2400" dirty="0"/>
              <a:t>assigned to the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x </a:t>
            </a:r>
            <a:r>
              <a:rPr lang="en-US" sz="2400" dirty="0"/>
              <a:t>– this is x's </a:t>
            </a:r>
            <a:r>
              <a:rPr lang="en-US" sz="2400" b="1" dirty="0" err="1">
                <a:solidFill>
                  <a:srgbClr val="0070C0"/>
                </a:solidFill>
              </a:rPr>
              <a:t>Lvalue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chemeClr val="accent5"/>
                </a:solidFill>
              </a:rPr>
              <a:t>y</a:t>
            </a:r>
            <a:r>
              <a:rPr lang="en-US" sz="2400" dirty="0"/>
              <a:t> on </a:t>
            </a:r>
            <a:r>
              <a:rPr lang="en-US" sz="2400" dirty="0">
                <a:solidFill>
                  <a:schemeClr val="accent5"/>
                </a:solidFill>
              </a:rPr>
              <a:t>right side (</a:t>
            </a:r>
            <a:r>
              <a:rPr lang="en-US" sz="2400" b="1" dirty="0" err="1">
                <a:solidFill>
                  <a:schemeClr val="accent5"/>
                </a:solidFill>
              </a:rPr>
              <a:t>Rside</a:t>
            </a:r>
            <a:r>
              <a:rPr lang="en-US" sz="2400" dirty="0">
                <a:solidFill>
                  <a:schemeClr val="accent5"/>
                </a:solidFill>
              </a:rPr>
              <a:t>) </a:t>
            </a:r>
            <a:r>
              <a:rPr lang="en-US" sz="2400" dirty="0"/>
              <a:t>of the </a:t>
            </a:r>
            <a:r>
              <a:rPr lang="en-US" sz="2400" dirty="0">
                <a:solidFill>
                  <a:srgbClr val="7030A0"/>
                </a:solidFill>
              </a:rPr>
              <a:t>assignment operator =</a:t>
            </a:r>
            <a:r>
              <a:rPr lang="en-US" sz="2400" dirty="0"/>
              <a:t> evaluates to:</a:t>
            </a:r>
          </a:p>
          <a:p>
            <a:pPr lvl="1"/>
            <a:r>
              <a:rPr lang="en-US" sz="2400" b="1" dirty="0">
                <a:solidFill>
                  <a:schemeClr val="accent5"/>
                </a:solidFill>
              </a:rPr>
              <a:t>Contents</a:t>
            </a:r>
            <a:r>
              <a:rPr lang="en-US" sz="2400" dirty="0"/>
              <a:t> of the </a:t>
            </a:r>
            <a:r>
              <a:rPr lang="en-US" sz="2400" dirty="0">
                <a:solidFill>
                  <a:schemeClr val="accent5"/>
                </a:solidFill>
              </a:rPr>
              <a:t>memory</a:t>
            </a:r>
            <a:r>
              <a:rPr lang="en-US" sz="2400" dirty="0"/>
              <a:t> assigned to the </a:t>
            </a:r>
            <a:r>
              <a:rPr lang="en-US" sz="2400" dirty="0">
                <a:solidFill>
                  <a:schemeClr val="accent5"/>
                </a:solidFill>
              </a:rPr>
              <a:t>variable y</a:t>
            </a:r>
            <a:r>
              <a:rPr lang="en-US" sz="2400" dirty="0"/>
              <a:t> (type determines length – number of bytes)  - this is y’s </a:t>
            </a:r>
            <a:r>
              <a:rPr lang="en-US" sz="2400" b="1" dirty="0" err="1">
                <a:solidFill>
                  <a:schemeClr val="accent5"/>
                </a:solidFill>
              </a:rPr>
              <a:t>Rvalue</a:t>
            </a:r>
            <a:endParaRPr lang="en-US" sz="2400" b="1" dirty="0">
              <a:solidFill>
                <a:schemeClr val="accent5"/>
              </a:solidFill>
            </a:endParaRPr>
          </a:p>
          <a:p>
            <a:r>
              <a:rPr lang="en-US" sz="2400" dirty="0">
                <a:solidFill>
                  <a:schemeClr val="accent3"/>
                </a:solidFill>
              </a:rPr>
              <a:t>So, x = y; is: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</a:rPr>
              <a:t>	Read memory </a:t>
            </a:r>
            <a:r>
              <a:rPr lang="en-US" sz="2400" dirty="0"/>
              <a:t>at y (</a:t>
            </a:r>
            <a:r>
              <a:rPr lang="en-US" sz="2400" b="1" dirty="0" err="1">
                <a:solidFill>
                  <a:srgbClr val="0070C0"/>
                </a:solidFill>
              </a:rPr>
              <a:t>Rvalue</a:t>
            </a:r>
            <a:r>
              <a:rPr lang="en-US" sz="2400" dirty="0"/>
              <a:t>);  </a:t>
            </a:r>
            <a:r>
              <a:rPr lang="en-US" sz="2400" dirty="0">
                <a:solidFill>
                  <a:srgbClr val="F37440"/>
                </a:solidFill>
              </a:rPr>
              <a:t>write it to memory </a:t>
            </a:r>
            <a:r>
              <a:rPr lang="en-US" sz="2400" dirty="0"/>
              <a:t>at </a:t>
            </a:r>
            <a:r>
              <a:rPr lang="en-US" sz="2400" dirty="0">
                <a:solidFill>
                  <a:srgbClr val="7030A0"/>
                </a:solidFill>
              </a:rPr>
              <a:t>x's address  </a:t>
            </a:r>
            <a:r>
              <a:rPr lang="en-US" sz="2400" dirty="0"/>
              <a:t>(</a:t>
            </a:r>
            <a:r>
              <a:rPr lang="en-US" sz="2400" b="1" dirty="0" err="1">
                <a:solidFill>
                  <a:schemeClr val="accent5"/>
                </a:solidFill>
              </a:rPr>
              <a:t>Lvalue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465A5D-DCF0-D24A-A47E-D88280A929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BFFD09-E7DE-FE4C-92B7-0ECA256EB940}"/>
              </a:ext>
            </a:extLst>
          </p:cNvPr>
          <p:cNvGrpSpPr/>
          <p:nvPr/>
        </p:nvGrpSpPr>
        <p:grpSpPr>
          <a:xfrm>
            <a:off x="723692" y="2415387"/>
            <a:ext cx="3362573" cy="977930"/>
            <a:chOff x="6063876" y="2614700"/>
            <a:chExt cx="3362573" cy="97793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FEE1CE2-5AD1-A141-96D2-F20AE6D9CAB5}"/>
                </a:ext>
              </a:extLst>
            </p:cNvPr>
            <p:cNvSpPr/>
            <p:nvPr/>
          </p:nvSpPr>
          <p:spPr>
            <a:xfrm flipH="1" flipV="1">
              <a:off x="6063876" y="2847807"/>
              <a:ext cx="2640088" cy="569120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867FAC1-2552-4F42-925A-0295D741E9AD}"/>
                </a:ext>
              </a:extLst>
            </p:cNvPr>
            <p:cNvGrpSpPr/>
            <p:nvPr/>
          </p:nvGrpSpPr>
          <p:grpSpPr>
            <a:xfrm>
              <a:off x="6370888" y="2614700"/>
              <a:ext cx="3055561" cy="977930"/>
              <a:chOff x="6370888" y="2614700"/>
              <a:chExt cx="3055561" cy="97793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BFD53F-9019-BB4B-9716-A10610C0314A}"/>
                  </a:ext>
                </a:extLst>
              </p:cNvPr>
              <p:cNvSpPr txBox="1"/>
              <p:nvPr/>
            </p:nvSpPr>
            <p:spPr>
              <a:xfrm>
                <a:off x="6683794" y="2638297"/>
                <a:ext cx="995680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42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F8CE34-9C91-AE48-816A-DA6A98EC7135}"/>
                  </a:ext>
                </a:extLst>
              </p:cNvPr>
              <p:cNvSpPr txBox="1"/>
              <p:nvPr/>
            </p:nvSpPr>
            <p:spPr>
              <a:xfrm>
                <a:off x="6370888" y="26147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687BD0-D974-614C-B7C8-C9BCC84D287E}"/>
                  </a:ext>
                </a:extLst>
              </p:cNvPr>
              <p:cNvSpPr txBox="1"/>
              <p:nvPr/>
            </p:nvSpPr>
            <p:spPr>
              <a:xfrm>
                <a:off x="6683794" y="3130965"/>
                <a:ext cx="995680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42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D3E121-E6A6-8845-9415-A73451152617}"/>
                  </a:ext>
                </a:extLst>
              </p:cNvPr>
              <p:cNvSpPr txBox="1"/>
              <p:nvPr/>
            </p:nvSpPr>
            <p:spPr>
              <a:xfrm>
                <a:off x="6370888" y="310736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x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518E2-3463-F74B-968D-8683E011A358}"/>
                  </a:ext>
                </a:extLst>
              </p:cNvPr>
              <p:cNvSpPr txBox="1"/>
              <p:nvPr/>
            </p:nvSpPr>
            <p:spPr>
              <a:xfrm>
                <a:off x="8754470" y="2891699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copy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425D224-590E-1783-CFB1-115FF3244F07}"/>
              </a:ext>
            </a:extLst>
          </p:cNvPr>
          <p:cNvGrpSpPr/>
          <p:nvPr/>
        </p:nvGrpSpPr>
        <p:grpSpPr>
          <a:xfrm>
            <a:off x="2174577" y="1313530"/>
            <a:ext cx="3652695" cy="552212"/>
            <a:chOff x="2174577" y="1313530"/>
            <a:chExt cx="3652695" cy="55221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EF5A4C-79E9-5251-1A53-8A1F4EEC30CB}"/>
                </a:ext>
              </a:extLst>
            </p:cNvPr>
            <p:cNvSpPr txBox="1"/>
            <p:nvPr/>
          </p:nvSpPr>
          <p:spPr>
            <a:xfrm>
              <a:off x="2872617" y="1313530"/>
              <a:ext cx="295465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One memory read required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7B5ECE1-A9E4-8285-7B04-010162356D6B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2174577" y="1498196"/>
              <a:ext cx="698040" cy="3675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03A2C33-4630-E94F-8917-6D87419B51EF}"/>
              </a:ext>
            </a:extLst>
          </p:cNvPr>
          <p:cNvGrpSpPr/>
          <p:nvPr/>
        </p:nvGrpSpPr>
        <p:grpSpPr>
          <a:xfrm>
            <a:off x="1442720" y="845960"/>
            <a:ext cx="4291330" cy="493429"/>
            <a:chOff x="1442720" y="845960"/>
            <a:chExt cx="4291330" cy="49342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1EC4B7-59C1-1AE7-6364-1BD230E43F01}"/>
                </a:ext>
              </a:extLst>
            </p:cNvPr>
            <p:cNvSpPr txBox="1"/>
            <p:nvPr/>
          </p:nvSpPr>
          <p:spPr>
            <a:xfrm>
              <a:off x="2753747" y="845960"/>
              <a:ext cx="298030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One memory write required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5B46EA6-463C-8B32-CC88-3BEB4D0A70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2720" y="955970"/>
              <a:ext cx="1311027" cy="38341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96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683"/>
            <a:ext cx="10515600" cy="416014"/>
          </a:xfrm>
        </p:spPr>
        <p:txBody>
          <a:bodyPr/>
          <a:lstStyle/>
          <a:p>
            <a:r>
              <a:rPr lang="en-US" dirty="0"/>
              <a:t>Introduction: Address Operator: </a:t>
            </a:r>
            <a:r>
              <a:rPr lang="en-US" dirty="0">
                <a:solidFill>
                  <a:srgbClr val="FF0000"/>
                </a:solidFill>
              </a:rPr>
              <a:t>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7909" y="1319187"/>
            <a:ext cx="11469869" cy="481068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Unary </a:t>
            </a:r>
            <a:r>
              <a:rPr lang="en-US" sz="2400" b="1" i="1" dirty="0">
                <a:solidFill>
                  <a:schemeClr val="accent1"/>
                </a:solidFill>
              </a:rPr>
              <a:t>address operator </a:t>
            </a:r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>
                <a:solidFill>
                  <a:schemeClr val="accent1"/>
                </a:solidFill>
              </a:rPr>
              <a:t>) </a:t>
            </a:r>
            <a:r>
              <a:rPr lang="en-US" sz="2400" dirty="0"/>
              <a:t>produces the </a:t>
            </a:r>
            <a:r>
              <a:rPr lang="en-US" sz="2400" b="1" dirty="0">
                <a:solidFill>
                  <a:schemeClr val="accent1"/>
                </a:solidFill>
              </a:rPr>
              <a:t>address</a:t>
            </a:r>
            <a:r>
              <a:rPr lang="en-US" sz="2400" b="1" dirty="0"/>
              <a:t> </a:t>
            </a:r>
            <a:r>
              <a:rPr lang="en-US" sz="2400" dirty="0"/>
              <a:t>of where an </a:t>
            </a:r>
            <a:r>
              <a:rPr lang="en-US" sz="2400" dirty="0">
                <a:solidFill>
                  <a:srgbClr val="2C895B"/>
                </a:solidFill>
              </a:rPr>
              <a:t>identifier</a:t>
            </a:r>
            <a:r>
              <a:rPr lang="en-US" sz="2400" dirty="0"/>
              <a:t> is in memory</a:t>
            </a:r>
          </a:p>
          <a:p>
            <a:pPr lvl="1"/>
            <a:r>
              <a:rPr lang="en-US" sz="2200"/>
              <a:t>Print g's assigned address </a:t>
            </a:r>
            <a:endParaRPr lang="en-US" sz="2200" dirty="0">
              <a:solidFill>
                <a:schemeClr val="accent1"/>
              </a:solidFill>
            </a:endParaRPr>
          </a:p>
          <a:p>
            <a:pPr lvl="3"/>
            <a:endParaRPr lang="en-US" sz="2400" dirty="0"/>
          </a:p>
          <a:p>
            <a:r>
              <a:rPr lang="en-US" sz="2400" dirty="0">
                <a:solidFill>
                  <a:srgbClr val="2C895B"/>
                </a:solidFill>
              </a:rPr>
              <a:t>Example </a:t>
            </a:r>
            <a:r>
              <a:rPr lang="en-US" sz="2400" dirty="0"/>
              <a:t>this might print: </a:t>
            </a:r>
          </a:p>
          <a:p>
            <a:pPr marL="354012" lvl="1" indent="0">
              <a:buNone/>
            </a:pPr>
            <a:r>
              <a:rPr lang="en-US" sz="2400" b="1" i="1" dirty="0">
                <a:solidFill>
                  <a:srgbClr val="00B050"/>
                </a:solidFill>
              </a:rPr>
              <a:t>value</a:t>
            </a:r>
            <a:r>
              <a:rPr lang="en-US" sz="2400" i="1" dirty="0">
                <a:solidFill>
                  <a:srgbClr val="00B050"/>
                </a:solidFill>
              </a:rPr>
              <a:t> of g is: </a:t>
            </a:r>
            <a:r>
              <a:rPr lang="en-US" sz="2400" i="1" dirty="0">
                <a:solidFill>
                  <a:schemeClr val="tx2"/>
                </a:solidFill>
              </a:rPr>
              <a:t>42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</a:p>
          <a:p>
            <a:pPr marL="354012" lvl="1" indent="0">
              <a:buNone/>
            </a:pPr>
            <a:r>
              <a:rPr lang="en-US" sz="2400" b="1" i="1" dirty="0">
                <a:solidFill>
                  <a:schemeClr val="accent1"/>
                </a:solidFill>
              </a:rPr>
              <a:t>address</a:t>
            </a:r>
            <a:r>
              <a:rPr lang="en-US" sz="2400" i="1" dirty="0">
                <a:solidFill>
                  <a:schemeClr val="accent1"/>
                </a:solidFill>
              </a:rPr>
              <a:t> of g is: </a:t>
            </a:r>
            <a:r>
              <a:rPr lang="en-US" sz="2400" i="1" dirty="0">
                <a:solidFill>
                  <a:schemeClr val="tx2"/>
                </a:solidFill>
              </a:rPr>
              <a:t>0x71a0a0</a:t>
            </a:r>
          </a:p>
          <a:p>
            <a:pPr marL="354012" lvl="1" indent="0">
              <a:buNone/>
            </a:pPr>
            <a:r>
              <a:rPr lang="en-US" sz="2400" i="1" dirty="0">
                <a:solidFill>
                  <a:schemeClr val="accent1"/>
                </a:solidFill>
              </a:rPr>
              <a:t>(the address will vary)</a:t>
            </a:r>
          </a:p>
          <a:p>
            <a:pPr marL="354012" lvl="1" indent="0">
              <a:buNone/>
            </a:pPr>
            <a:endParaRPr lang="en-US" sz="2400" i="1" dirty="0">
              <a:solidFill>
                <a:schemeClr val="accent1"/>
              </a:solidFill>
            </a:endParaRPr>
          </a:p>
          <a:p>
            <a:r>
              <a:rPr lang="en-US" sz="2400" i="1" dirty="0">
                <a:solidFill>
                  <a:srgbClr val="0070C0"/>
                </a:solidFill>
              </a:rPr>
              <a:t>Tip</a:t>
            </a:r>
            <a:r>
              <a:rPr lang="en-US" sz="2400" dirty="0"/>
              <a:t>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/>
              <a:t>format specifier </a:t>
            </a:r>
            <a:r>
              <a:rPr lang="en-US" sz="2400" dirty="0">
                <a:solidFill>
                  <a:schemeClr val="accent1"/>
                </a:solidFill>
              </a:rPr>
              <a:t>to display an address/pointer </a:t>
            </a:r>
            <a:r>
              <a:rPr lang="en-US" sz="2400" dirty="0"/>
              <a:t>(in hex) is </a:t>
            </a:r>
            <a:r>
              <a:rPr lang="en-US" sz="2400" dirty="0">
                <a:solidFill>
                  <a:schemeClr val="accent1"/>
                </a:solidFill>
              </a:rPr>
              <a:t>"%p"</a:t>
            </a:r>
            <a:r>
              <a:rPr lang="en-US" sz="2400" dirty="0"/>
              <a:t>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CCFAF58-F4AA-9943-91A0-4ABFD49006BC}"/>
              </a:ext>
            </a:extLst>
          </p:cNvPr>
          <p:cNvSpPr/>
          <p:nvPr/>
        </p:nvSpPr>
        <p:spPr bwMode="auto">
          <a:xfrm>
            <a:off x="5485133" y="2066221"/>
            <a:ext cx="5975347" cy="2628662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g = 42; 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("value of g is: %d\n", g);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("address of g is: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%p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64D56-4ADF-7540-98C8-5B4E3C0C6B4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834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683"/>
            <a:ext cx="10515600" cy="416014"/>
          </a:xfrm>
        </p:spPr>
        <p:txBody>
          <a:bodyPr/>
          <a:lstStyle/>
          <a:p>
            <a:r>
              <a:rPr lang="en-US" dirty="0"/>
              <a:t>Introduction: Address Operator: </a:t>
            </a:r>
            <a:r>
              <a:rPr lang="en-US" dirty="0">
                <a:solidFill>
                  <a:srgbClr val="FF0000"/>
                </a:solidFill>
              </a:rPr>
              <a:t>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041804" y="1483896"/>
            <a:ext cx="10108392" cy="452405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rgbClr val="2C895B"/>
                </a:solidFill>
              </a:rPr>
              <a:t>Requirement: </a:t>
            </a:r>
            <a:r>
              <a:rPr lang="en-US" sz="2400" b="1" dirty="0">
                <a:solidFill>
                  <a:srgbClr val="0070C0"/>
                </a:solidFill>
              </a:rPr>
              <a:t>identifier must have a </a:t>
            </a:r>
            <a:r>
              <a:rPr lang="en-US" sz="2400" b="1" dirty="0" err="1">
                <a:solidFill>
                  <a:srgbClr val="0070C0"/>
                </a:solidFill>
              </a:rPr>
              <a:t>Lvalue</a:t>
            </a:r>
            <a:endParaRPr lang="en-US" sz="2400" b="1" dirty="0">
              <a:solidFill>
                <a:srgbClr val="0070C0"/>
              </a:solidFill>
            </a:endParaRP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Cannot be used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F37440"/>
                </a:solidFill>
              </a:rPr>
              <a:t>constants</a:t>
            </a:r>
            <a:r>
              <a:rPr lang="en-US" sz="2400" dirty="0"/>
              <a:t> (e.g., 12)</a:t>
            </a:r>
            <a:r>
              <a:rPr lang="en-US" sz="2400" dirty="0">
                <a:solidFill>
                  <a:srgbClr val="2C895B"/>
                </a:solidFill>
              </a:rPr>
              <a:t>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7030A0"/>
                </a:solidFill>
              </a:rPr>
              <a:t>expressions</a:t>
            </a:r>
            <a:r>
              <a:rPr lang="en-US" sz="2400" dirty="0"/>
              <a:t> (e.g., x + y)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Example: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&amp;12 </a:t>
            </a:r>
            <a:r>
              <a:rPr lang="en-US" sz="2400" dirty="0"/>
              <a:t>does not have an </a:t>
            </a:r>
            <a:r>
              <a:rPr lang="en-US" sz="2400" i="1" dirty="0" err="1">
                <a:solidFill>
                  <a:schemeClr val="accent1"/>
                </a:solidFill>
              </a:rPr>
              <a:t>Lvalue</a:t>
            </a:r>
            <a:r>
              <a:rPr lang="en-US" sz="2400" dirty="0"/>
              <a:t>, </a:t>
            </a:r>
          </a:p>
          <a:p>
            <a:pPr lvl="2"/>
            <a:r>
              <a:rPr lang="en-US" sz="2200" dirty="0"/>
              <a:t>so,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 </a:t>
            </a:r>
            <a:r>
              <a:rPr lang="en-US" sz="2200" dirty="0">
                <a:solidFill>
                  <a:srgbClr val="2C895B"/>
                </a:solidFill>
              </a:rPr>
              <a:t>is </a:t>
            </a:r>
            <a:r>
              <a:rPr lang="en-US" sz="2200" b="1" u="sng" dirty="0">
                <a:solidFill>
                  <a:srgbClr val="2C895B"/>
                </a:solidFill>
              </a:rPr>
              <a:t>not</a:t>
            </a:r>
            <a:r>
              <a:rPr lang="en-US" sz="2200" dirty="0">
                <a:solidFill>
                  <a:srgbClr val="2C895B"/>
                </a:solidFill>
              </a:rPr>
              <a:t> a legal expression </a:t>
            </a:r>
          </a:p>
          <a:p>
            <a:r>
              <a:rPr lang="en-US" sz="2400" dirty="0"/>
              <a:t>How can I get an </a:t>
            </a:r>
            <a:r>
              <a:rPr lang="en-US" sz="2400" dirty="0">
                <a:solidFill>
                  <a:srgbClr val="7030A0"/>
                </a:solidFill>
              </a:rPr>
              <a:t>address for use </a:t>
            </a:r>
            <a:r>
              <a:rPr lang="en-US" sz="2400" dirty="0">
                <a:solidFill>
                  <a:srgbClr val="2C895B"/>
                </a:solidFill>
              </a:rPr>
              <a:t>on the </a:t>
            </a:r>
            <a:r>
              <a:rPr lang="en-US" sz="2400" b="1" dirty="0" err="1">
                <a:solidFill>
                  <a:srgbClr val="2C895B"/>
                </a:solidFill>
              </a:rPr>
              <a:t>Rside</a:t>
            </a:r>
            <a:r>
              <a:rPr lang="en-US" sz="2400" dirty="0"/>
              <a:t>?  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/>
              <a:t>(any variable identifier or name)</a:t>
            </a:r>
          </a:p>
          <a:p>
            <a:pPr lvl="1"/>
            <a:r>
              <a:rPr lang="en-US" sz="2400" b="1" dirty="0" err="1">
                <a:solidFill>
                  <a:srgbClr val="0070C0"/>
                </a:solidFill>
              </a:rPr>
              <a:t>function_name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(name of a </a:t>
            </a:r>
            <a:r>
              <a:rPr lang="en-US" sz="2400" dirty="0">
                <a:solidFill>
                  <a:srgbClr val="2C895B"/>
                </a:solidFill>
              </a:rPr>
              <a:t>function</a:t>
            </a:r>
            <a:r>
              <a:rPr lang="en-US" sz="2400" dirty="0"/>
              <a:t>, not </a:t>
            </a:r>
            <a:r>
              <a:rPr lang="en-US" sz="2400" dirty="0" err="1"/>
              <a:t>func</a:t>
            </a:r>
            <a:r>
              <a:rPr lang="en-US" sz="2400" dirty="0"/>
              <a:t>());  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&amp;</a:t>
            </a:r>
            <a:r>
              <a:rPr lang="en-US" sz="2200" dirty="0" err="1">
                <a:solidFill>
                  <a:srgbClr val="0070C0"/>
                </a:solidFill>
              </a:rPr>
              <a:t>funct_name</a:t>
            </a:r>
            <a:r>
              <a:rPr lang="en-US" sz="2200" dirty="0">
                <a:solidFill>
                  <a:srgbClr val="0070C0"/>
                </a:solidFill>
              </a:rPr>
              <a:t> is equivalent</a:t>
            </a:r>
          </a:p>
          <a:p>
            <a:pPr lvl="1"/>
            <a:r>
              <a:rPr lang="en-US" sz="2400" b="1" dirty="0" err="1">
                <a:solidFill>
                  <a:srgbClr val="7030A0"/>
                </a:solidFill>
              </a:rPr>
              <a:t>array_name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>
                <a:solidFill>
                  <a:schemeClr val="tx2"/>
                </a:solidFill>
              </a:rPr>
              <a:t>name of the </a:t>
            </a:r>
            <a:r>
              <a:rPr lang="en-US" sz="2400" dirty="0">
                <a:solidFill>
                  <a:srgbClr val="2C895B"/>
                </a:solidFill>
              </a:rPr>
              <a:t>array </a:t>
            </a:r>
            <a:r>
              <a:rPr lang="en-US" sz="2400" dirty="0">
                <a:solidFill>
                  <a:schemeClr val="tx2"/>
                </a:solidFill>
              </a:rPr>
              <a:t>like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array_name</a:t>
            </a:r>
            <a:r>
              <a:rPr lang="en-US" sz="2400" dirty="0">
                <a:solidFill>
                  <a:srgbClr val="7030A0"/>
                </a:solidFill>
              </a:rPr>
              <a:t>[5]); 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&amp;</a:t>
            </a:r>
            <a:r>
              <a:rPr lang="en-US" sz="2200" dirty="0" err="1">
                <a:solidFill>
                  <a:srgbClr val="7030A0"/>
                </a:solidFill>
              </a:rPr>
              <a:t>array_name</a:t>
            </a:r>
            <a:r>
              <a:rPr lang="en-US" sz="2200" dirty="0">
                <a:solidFill>
                  <a:srgbClr val="7030A0"/>
                </a:solidFill>
              </a:rPr>
              <a:t> </a:t>
            </a:r>
            <a:r>
              <a:rPr lang="en-US" sz="2200" dirty="0">
                <a:solidFill>
                  <a:srgbClr val="0070C0"/>
                </a:solidFill>
              </a:rPr>
              <a:t>is equivalent</a:t>
            </a:r>
          </a:p>
          <a:p>
            <a:pPr lvl="3"/>
            <a:endParaRPr 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64D56-4ADF-7540-98C8-5B4E3C0C6B4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662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Pointer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4480" y="497313"/>
            <a:ext cx="11563298" cy="525333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In C, there is a </a:t>
            </a:r>
            <a:r>
              <a:rPr lang="en-US" sz="2400" i="1" dirty="0">
                <a:solidFill>
                  <a:schemeClr val="accent5"/>
                </a:solidFill>
              </a:rPr>
              <a:t>variable </a:t>
            </a:r>
            <a:r>
              <a:rPr lang="en-US" sz="2400" b="1" i="1" dirty="0">
                <a:solidFill>
                  <a:schemeClr val="accent5"/>
                </a:solidFill>
              </a:rPr>
              <a:t>type</a:t>
            </a:r>
            <a:r>
              <a:rPr lang="en-US" sz="2400" i="1" dirty="0">
                <a:solidFill>
                  <a:schemeClr val="accent5"/>
                </a:solidFill>
              </a:rPr>
              <a:t> </a:t>
            </a:r>
            <a:r>
              <a:rPr lang="en-US" sz="2400" dirty="0"/>
              <a:t>for </a:t>
            </a:r>
            <a:r>
              <a:rPr lang="en-US" sz="2400" b="1" dirty="0"/>
              <a:t>storing an address</a:t>
            </a:r>
            <a:r>
              <a:rPr lang="en-US" sz="2400" dirty="0"/>
              <a:t>: a </a:t>
            </a:r>
            <a:r>
              <a:rPr lang="en-US" sz="2400" b="1" i="1" dirty="0">
                <a:solidFill>
                  <a:schemeClr val="accent1"/>
                </a:solidFill>
              </a:rPr>
              <a:t>pointer</a:t>
            </a:r>
            <a:r>
              <a:rPr lang="en-US" sz="2400" dirty="0"/>
              <a:t> 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Contents</a:t>
            </a:r>
            <a:r>
              <a:rPr lang="en-US" sz="2400" dirty="0">
                <a:solidFill>
                  <a:srgbClr val="0070C0"/>
                </a:solidFill>
              </a:rPr>
              <a:t> of a pointer </a:t>
            </a:r>
            <a:r>
              <a:rPr lang="en-US" sz="2400" dirty="0"/>
              <a:t>is an </a:t>
            </a:r>
            <a:r>
              <a:rPr lang="en-US" sz="2400" b="1" u="sng" dirty="0">
                <a:solidFill>
                  <a:srgbClr val="0070C0"/>
                </a:solidFill>
              </a:rPr>
              <a:t>unsigned</a:t>
            </a:r>
            <a:r>
              <a:rPr lang="en-US" sz="2400" dirty="0"/>
              <a:t> (positive numbers) </a:t>
            </a:r>
            <a:r>
              <a:rPr lang="en-US" sz="2400" b="1" u="sng" dirty="0">
                <a:solidFill>
                  <a:srgbClr val="0070C0"/>
                </a:solidFill>
              </a:rPr>
              <a:t>memory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u="sng" dirty="0">
                <a:solidFill>
                  <a:srgbClr val="0070C0"/>
                </a:solidFill>
              </a:rPr>
              <a:t>address</a:t>
            </a:r>
          </a:p>
          <a:p>
            <a:pPr lvl="2"/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accent5"/>
                </a:solidFill>
              </a:rPr>
              <a:t>pointer</a:t>
            </a:r>
            <a:r>
              <a:rPr lang="en-US" sz="2400" dirty="0"/>
              <a:t> is defined by placing a </a:t>
            </a:r>
            <a:r>
              <a:rPr lang="en-US" sz="2400" b="1" i="1" dirty="0">
                <a:solidFill>
                  <a:schemeClr val="accent1"/>
                </a:solidFill>
              </a:rPr>
              <a:t>star (</a:t>
            </a:r>
            <a:r>
              <a:rPr lang="en-US" sz="2400" dirty="0"/>
              <a:t>or </a:t>
            </a:r>
            <a:r>
              <a:rPr lang="en-US" sz="2400" b="1" i="1" dirty="0">
                <a:solidFill>
                  <a:schemeClr val="accent1"/>
                </a:solidFill>
              </a:rPr>
              <a:t>asterisk) </a:t>
            </a:r>
            <a:r>
              <a:rPr lang="en-US" sz="2400" b="1" dirty="0">
                <a:solidFill>
                  <a:schemeClr val="accent1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*</a:t>
            </a:r>
            <a:r>
              <a:rPr lang="en-US" sz="2400" b="1" dirty="0">
                <a:solidFill>
                  <a:schemeClr val="accent1"/>
                </a:solidFill>
              </a:rPr>
              <a:t>) </a:t>
            </a:r>
            <a:r>
              <a:rPr lang="en-US" sz="2400" b="1" i="1" u="sng" dirty="0">
                <a:solidFill>
                  <a:schemeClr val="accent1"/>
                </a:solidFill>
              </a:rPr>
              <a:t>before</a:t>
            </a:r>
            <a:r>
              <a:rPr lang="en-US" sz="2400" i="1" dirty="0"/>
              <a:t> </a:t>
            </a:r>
            <a:r>
              <a:rPr lang="en-US" sz="2400" dirty="0"/>
              <a:t>the identifier (name)</a:t>
            </a:r>
          </a:p>
          <a:p>
            <a:r>
              <a:rPr lang="en-US" sz="2400" dirty="0"/>
              <a:t>You also must specify the </a:t>
            </a:r>
            <a:r>
              <a:rPr lang="en-US" sz="2400" dirty="0">
                <a:solidFill>
                  <a:srgbClr val="0070C0"/>
                </a:solidFill>
              </a:rPr>
              <a:t>type of variable </a:t>
            </a:r>
            <a:r>
              <a:rPr lang="en-US" sz="2400" dirty="0"/>
              <a:t>to which the pointer points</a:t>
            </a:r>
          </a:p>
          <a:p>
            <a:r>
              <a:rPr lang="en-US" sz="2200" b="1" dirty="0">
                <a:solidFill>
                  <a:schemeClr val="accent5"/>
                </a:solidFill>
                <a:cs typeface="Courier New" panose="02070309020205020404" pitchFamily="49" charset="0"/>
              </a:rPr>
              <a:t>Pointers are </a:t>
            </a:r>
            <a:r>
              <a:rPr lang="en-US" sz="2200" b="1" u="sng" dirty="0">
                <a:solidFill>
                  <a:schemeClr val="accent5"/>
                </a:solidFill>
                <a:cs typeface="Courier New" panose="02070309020205020404" pitchFamily="49" charset="0"/>
              </a:rPr>
              <a:t>typed</a:t>
            </a:r>
            <a:r>
              <a:rPr lang="en-US" sz="2200" dirty="0">
                <a:cs typeface="Courier New" panose="02070309020205020404" pitchFamily="49" charset="0"/>
              </a:rPr>
              <a:t>! Why?</a:t>
            </a:r>
          </a:p>
          <a:p>
            <a:pPr lvl="1"/>
            <a:r>
              <a:rPr lang="en-US" sz="2200" dirty="0"/>
              <a:t>The compiler needs to know the </a:t>
            </a:r>
            <a:r>
              <a:rPr lang="en-US" sz="2200" dirty="0">
                <a:solidFill>
                  <a:srgbClr val="0070C0"/>
                </a:solidFill>
              </a:rPr>
              <a:t>size </a:t>
            </a:r>
            <a:r>
              <a:rPr lang="en-US" sz="2200" dirty="0">
                <a:solidFill>
                  <a:schemeClr val="tx2"/>
                </a:solidFill>
              </a:rPr>
              <a:t>(</a:t>
            </a:r>
            <a:r>
              <a:rPr lang="en-US" sz="2200" dirty="0" err="1">
                <a:solidFill>
                  <a:srgbClr val="2C895B"/>
                </a:solidFill>
              </a:rPr>
              <a:t>sizeof</a:t>
            </a:r>
            <a:r>
              <a:rPr lang="en-US" sz="2200" dirty="0">
                <a:solidFill>
                  <a:srgbClr val="2C895B"/>
                </a:solidFill>
              </a:rPr>
              <a:t>()</a:t>
            </a:r>
            <a:r>
              <a:rPr lang="en-US" sz="2200" dirty="0">
                <a:solidFill>
                  <a:schemeClr val="tx2"/>
                </a:solidFill>
              </a:rPr>
              <a:t>)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dirty="0">
                <a:solidFill>
                  <a:schemeClr val="tx2"/>
                </a:solidFill>
              </a:rPr>
              <a:t>of the data </a:t>
            </a:r>
            <a:r>
              <a:rPr lang="en-US" sz="2200" b="1" dirty="0">
                <a:solidFill>
                  <a:srgbClr val="0070C0"/>
                </a:solidFill>
              </a:rPr>
              <a:t>you are pointing at </a:t>
            </a:r>
            <a:r>
              <a:rPr lang="en-US" sz="2200" dirty="0"/>
              <a:t>(number of consecutive bytes to access) to use (dereference) the pointer</a:t>
            </a:r>
            <a:endParaRPr lang="en-US" sz="2400" dirty="0"/>
          </a:p>
          <a:p>
            <a:r>
              <a:rPr lang="en-US" sz="2400" dirty="0"/>
              <a:t>When the </a:t>
            </a:r>
            <a:r>
              <a:rPr lang="en-US" sz="2400" b="1" dirty="0" err="1">
                <a:solidFill>
                  <a:srgbClr val="FF0000"/>
                </a:solidFill>
              </a:rPr>
              <a:t>Rside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/>
              <a:t>of a variable </a:t>
            </a:r>
            <a:r>
              <a:rPr lang="en-US" sz="2400" dirty="0"/>
              <a:t>contains a </a:t>
            </a:r>
            <a:r>
              <a:rPr lang="en-US" sz="2400" b="1" dirty="0">
                <a:solidFill>
                  <a:srgbClr val="0070C0"/>
                </a:solidFill>
              </a:rPr>
              <a:t>memory address</a:t>
            </a:r>
            <a:r>
              <a:rPr lang="en-US" sz="2400" dirty="0"/>
              <a:t>, (it </a:t>
            </a:r>
            <a:r>
              <a:rPr lang="en-US" sz="2400" b="1" dirty="0">
                <a:solidFill>
                  <a:srgbClr val="0070C0"/>
                </a:solidFill>
              </a:rPr>
              <a:t>evaluates</a:t>
            </a:r>
            <a:r>
              <a:rPr lang="en-US" sz="2400" dirty="0"/>
              <a:t> to an </a:t>
            </a:r>
            <a:r>
              <a:rPr lang="en-US" sz="2400" b="1" dirty="0">
                <a:solidFill>
                  <a:srgbClr val="0070C0"/>
                </a:solidFill>
              </a:rPr>
              <a:t>address</a:t>
            </a:r>
            <a:r>
              <a:rPr lang="en-US" sz="2400" dirty="0"/>
              <a:t>) the variable is called a </a:t>
            </a:r>
            <a:r>
              <a:rPr lang="en-US" sz="2400" b="1" dirty="0">
                <a:solidFill>
                  <a:schemeClr val="accent5"/>
                </a:solidFill>
              </a:rPr>
              <a:t>pointer variable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8D75B-BE9E-2E49-B916-34CF1C2001AF}"/>
              </a:ext>
            </a:extLst>
          </p:cNvPr>
          <p:cNvSpPr txBox="1"/>
          <p:nvPr/>
        </p:nvSpPr>
        <p:spPr>
          <a:xfrm>
            <a:off x="505421" y="1603459"/>
            <a:ext cx="1127501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defines a pointer; name contains address of a variable of type</a:t>
            </a:r>
          </a:p>
        </p:txBody>
      </p:sp>
    </p:spTree>
    <p:extLst>
      <p:ext uri="{BB962C8B-B14F-4D97-AF65-F5344CB8AC3E}">
        <p14:creationId xmlns:p14="http://schemas.microsoft.com/office/powerpoint/2010/main" val="77851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5E692E-1E44-4448-9673-9400D7BA8F1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3885354"/>
            <a:ext cx="11331909" cy="282970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compile each .c file independently to a .o object file this requires you use the –c flag to </a:t>
            </a:r>
            <a:r>
              <a:rPr lang="en-US" sz="1800" dirty="0" err="1"/>
              <a:t>gcc</a:t>
            </a:r>
            <a:r>
              <a:rPr lang="en-US" sz="1800" dirty="0"/>
              <a:t> to only compile and assemble and NOT to call the liner yet</a:t>
            </a:r>
          </a:p>
          <a:p>
            <a:pPr marL="354012" lvl="1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–c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18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endParaRPr lang="en-US" sz="18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4012" lvl="1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–c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18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endParaRPr lang="en-US" sz="18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</a:rPr>
              <a:t>link</a:t>
            </a:r>
            <a:r>
              <a:rPr lang="en-US" sz="1800" dirty="0"/>
              <a:t> all the .o objects files and libraries (aggregation of multiple .o files)  to produce an executable file  (</a:t>
            </a:r>
            <a:r>
              <a:rPr lang="en-US" sz="1800" dirty="0" err="1"/>
              <a:t>gcc</a:t>
            </a:r>
            <a:r>
              <a:rPr lang="en-US" sz="1800" dirty="0"/>
              <a:t> calls </a:t>
            </a:r>
            <a:r>
              <a:rPr lang="en-US" sz="1800" dirty="0" err="1"/>
              <a:t>ld</a:t>
            </a:r>
            <a:r>
              <a:rPr lang="en-US" sz="1800" dirty="0"/>
              <a:t>, the linker</a:t>
            </a:r>
          </a:p>
          <a:p>
            <a:pPr lvl="1"/>
            <a:r>
              <a:rPr lang="en-US" sz="1600" dirty="0"/>
              <a:t>The .o's in the libraries are automatically linked in as needed to produce an executable file </a:t>
            </a:r>
          </a:p>
          <a:p>
            <a:pPr marL="354012" lvl="1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–o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3B1896-550F-164F-9834-AD90EF24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331909" cy="454980"/>
          </a:xfrm>
        </p:spPr>
        <p:txBody>
          <a:bodyPr/>
          <a:lstStyle/>
          <a:p>
            <a:r>
              <a:rPr lang="en-US" dirty="0"/>
              <a:t>Compiling Multi-File Programs (assembly steps not shown)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56A87EC-9AFD-F340-B654-15A00A5BD588}"/>
              </a:ext>
            </a:extLst>
          </p:cNvPr>
          <p:cNvSpPr/>
          <p:nvPr/>
        </p:nvSpPr>
        <p:spPr>
          <a:xfrm>
            <a:off x="6460946" y="2606436"/>
            <a:ext cx="2069024" cy="1180208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 are a</a:t>
            </a:r>
          </a:p>
          <a:p>
            <a:pPr algn="ctr"/>
            <a:r>
              <a:rPr lang="en-US" dirty="0"/>
              <a:t>collection of .o files </a:t>
            </a:r>
          </a:p>
          <a:p>
            <a:pPr algn="ctr"/>
            <a:r>
              <a:rPr lang="en-US" dirty="0"/>
              <a:t>(e.g.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577A39-51BE-5A42-755F-4270295C4942}"/>
              </a:ext>
            </a:extLst>
          </p:cNvPr>
          <p:cNvGrpSpPr/>
          <p:nvPr/>
        </p:nvGrpSpPr>
        <p:grpSpPr>
          <a:xfrm>
            <a:off x="182589" y="647700"/>
            <a:ext cx="8442555" cy="616572"/>
            <a:chOff x="182589" y="647700"/>
            <a:chExt cx="8442555" cy="61657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DCF0E7F-EA01-134E-879A-259AA05CA6B5}"/>
                </a:ext>
              </a:extLst>
            </p:cNvPr>
            <p:cNvSpPr/>
            <p:nvPr/>
          </p:nvSpPr>
          <p:spPr>
            <a:xfrm>
              <a:off x="182589" y="649818"/>
              <a:ext cx="2069024" cy="5191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"</a:t>
              </a:r>
              <a:r>
                <a:rPr lang="en-US" sz="2400" dirty="0" err="1"/>
                <a:t>file.h</a:t>
              </a:r>
              <a:r>
                <a:rPr lang="en-US" sz="2400" dirty="0"/>
                <a:t>"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059843E-AC53-8247-A0E1-8BC965C0A333}"/>
                </a:ext>
              </a:extLst>
            </p:cNvPr>
            <p:cNvSpPr/>
            <p:nvPr/>
          </p:nvSpPr>
          <p:spPr>
            <a:xfrm>
              <a:off x="3286125" y="647700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file.c</a:t>
              </a:r>
              <a:endParaRPr lang="en-US" sz="2400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147A3E8-F36C-FC45-A00E-4ACFD0828654}"/>
                </a:ext>
              </a:extLst>
            </p:cNvPr>
            <p:cNvSpPr/>
            <p:nvPr/>
          </p:nvSpPr>
          <p:spPr>
            <a:xfrm>
              <a:off x="6556120" y="64770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file.o</a:t>
              </a:r>
              <a:endParaRPr lang="en-US" sz="24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960B13-AD0E-6541-BD4E-841EEE9E91CD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2251613" y="907297"/>
              <a:ext cx="1034512" cy="211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CE7A6F2-4664-6946-9744-74CA51E1AB20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5355149" y="90729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01CCF1E-4114-1F4E-8677-AD2113321124}"/>
                </a:ext>
              </a:extLst>
            </p:cNvPr>
            <p:cNvSpPr txBox="1"/>
            <p:nvPr/>
          </p:nvSpPr>
          <p:spPr>
            <a:xfrm>
              <a:off x="2439653" y="89494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AE5509-6CEC-5B48-9A92-9CA408589E9C}"/>
                </a:ext>
              </a:extLst>
            </p:cNvPr>
            <p:cNvSpPr txBox="1"/>
            <p:nvPr/>
          </p:nvSpPr>
          <p:spPr>
            <a:xfrm>
              <a:off x="5463356" y="87387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C17C66-0CAD-5A4D-8A91-9791AEABAE79}"/>
              </a:ext>
            </a:extLst>
          </p:cNvPr>
          <p:cNvGrpSpPr/>
          <p:nvPr/>
        </p:nvGrpSpPr>
        <p:grpSpPr>
          <a:xfrm>
            <a:off x="8529970" y="901096"/>
            <a:ext cx="3516719" cy="2361805"/>
            <a:chOff x="8529970" y="901096"/>
            <a:chExt cx="3516719" cy="236180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DCFB859-97B4-6E4D-BEC5-FDE0AF2882E2}"/>
                </a:ext>
              </a:extLst>
            </p:cNvPr>
            <p:cNvSpPr/>
            <p:nvPr/>
          </p:nvSpPr>
          <p:spPr>
            <a:xfrm>
              <a:off x="9977665" y="1723027"/>
              <a:ext cx="2069024" cy="519193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</a:t>
              </a:r>
              <a:endParaRPr lang="en-US" sz="24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CE2AA94-1DE3-6747-A689-D48B88972335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8529970" y="2070384"/>
              <a:ext cx="1444357" cy="112615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7175923-121A-2347-800F-A77FE52B9945}"/>
                </a:ext>
              </a:extLst>
            </p:cNvPr>
            <p:cNvCxnSpPr>
              <a:cxnSpLocks/>
            </p:cNvCxnSpPr>
            <p:nvPr/>
          </p:nvCxnSpPr>
          <p:spPr>
            <a:xfrm>
              <a:off x="8625144" y="901096"/>
              <a:ext cx="1352521" cy="944884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794166-846E-A241-9CCB-1A525387300C}"/>
                </a:ext>
              </a:extLst>
            </p:cNvPr>
            <p:cNvCxnSpPr>
              <a:cxnSpLocks/>
              <a:stCxn id="31" idx="3"/>
              <a:endCxn id="11" idx="1"/>
            </p:cNvCxnSpPr>
            <p:nvPr/>
          </p:nvCxnSpPr>
          <p:spPr>
            <a:xfrm flipV="1">
              <a:off x="8661663" y="1982624"/>
              <a:ext cx="1316002" cy="199093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903879-1DC9-B24B-A48B-9A814E537566}"/>
                </a:ext>
              </a:extLst>
            </p:cNvPr>
            <p:cNvSpPr txBox="1"/>
            <p:nvPr/>
          </p:nvSpPr>
          <p:spPr>
            <a:xfrm>
              <a:off x="9217098" y="2616570"/>
              <a:ext cx="1672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ld</a:t>
              </a:r>
              <a:r>
                <a:rPr lang="en-US" dirty="0">
                  <a:solidFill>
                    <a:srgbClr val="C00000"/>
                  </a:solidFill>
                </a:rPr>
                <a:t> – link editor 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(called by </a:t>
              </a:r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C75CA91-1BF3-AB41-8D2F-B01076B61EB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AB3B34-95D3-99A8-2276-1E1445FF909F}"/>
              </a:ext>
            </a:extLst>
          </p:cNvPr>
          <p:cNvGrpSpPr/>
          <p:nvPr/>
        </p:nvGrpSpPr>
        <p:grpSpPr>
          <a:xfrm>
            <a:off x="101947" y="909415"/>
            <a:ext cx="8559716" cy="2184109"/>
            <a:chOff x="101947" y="909415"/>
            <a:chExt cx="8559716" cy="218410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210CBC2-9BA3-8149-8037-421900336B86}"/>
                </a:ext>
              </a:extLst>
            </p:cNvPr>
            <p:cNvSpPr/>
            <p:nvPr/>
          </p:nvSpPr>
          <p:spPr>
            <a:xfrm>
              <a:off x="101947" y="257433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stdio.h</a:t>
              </a:r>
              <a:r>
                <a:rPr lang="en-US" sz="2400" dirty="0"/>
                <a:t>&gt;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8D6AAC9-9D0A-CA4B-B6C7-2CAC1AC757D2}"/>
                </a:ext>
              </a:extLst>
            </p:cNvPr>
            <p:cNvSpPr/>
            <p:nvPr/>
          </p:nvSpPr>
          <p:spPr>
            <a:xfrm>
              <a:off x="101947" y="178188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stdlib.h</a:t>
              </a:r>
              <a:r>
                <a:rPr lang="en-US" sz="2400" dirty="0"/>
                <a:t>&gt;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916C399-F026-4240-8426-3AF186DF6E30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2138775" y="2215144"/>
              <a:ext cx="1147350" cy="682277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E3EFCF-4F71-3A47-B7B4-6FE3ED562B81}"/>
                </a:ext>
              </a:extLst>
            </p:cNvPr>
            <p:cNvSpPr txBox="1"/>
            <p:nvPr/>
          </p:nvSpPr>
          <p:spPr>
            <a:xfrm>
              <a:off x="2289646" y="214324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319F663-F90D-794D-8213-692ADCAE624E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2174014" y="2018976"/>
              <a:ext cx="1112111" cy="19616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6D74C06-3C6A-E263-D0B4-DF84B93A287A}"/>
                </a:ext>
              </a:extLst>
            </p:cNvPr>
            <p:cNvSpPr/>
            <p:nvPr/>
          </p:nvSpPr>
          <p:spPr>
            <a:xfrm>
              <a:off x="3286125" y="1955547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myprog.c</a:t>
              </a:r>
              <a:endParaRPr lang="en-US" sz="2400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1CF8568-2307-733A-8F4B-5DBAC48F86EE}"/>
                </a:ext>
              </a:extLst>
            </p:cNvPr>
            <p:cNvSpPr/>
            <p:nvPr/>
          </p:nvSpPr>
          <p:spPr>
            <a:xfrm>
              <a:off x="6592639" y="192212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myprog.o</a:t>
              </a:r>
              <a:endParaRPr lang="en-US" sz="24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3E6FC62-EA6E-BE8A-0D82-8929842FB50D}"/>
                </a:ext>
              </a:extLst>
            </p:cNvPr>
            <p:cNvCxnSpPr>
              <a:cxnSpLocks/>
              <a:stCxn id="4" idx="3"/>
              <a:endCxn id="26" idx="1"/>
            </p:cNvCxnSpPr>
            <p:nvPr/>
          </p:nvCxnSpPr>
          <p:spPr>
            <a:xfrm>
              <a:off x="2251613" y="909415"/>
              <a:ext cx="1034512" cy="1305729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6BAE1AC-2D46-B4FB-EC84-ABBA8B5433B9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V="1">
              <a:off x="5391668" y="218171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26E12F-01E6-59C8-908C-803D7AB784DF}"/>
                </a:ext>
              </a:extLst>
            </p:cNvPr>
            <p:cNvSpPr txBox="1"/>
            <p:nvPr/>
          </p:nvSpPr>
          <p:spPr>
            <a:xfrm>
              <a:off x="2809532" y="141254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15CBEC0-8EDD-CE6C-8F37-D65D1BE8F051}"/>
                </a:ext>
              </a:extLst>
            </p:cNvPr>
            <p:cNvSpPr txBox="1"/>
            <p:nvPr/>
          </p:nvSpPr>
          <p:spPr>
            <a:xfrm>
              <a:off x="5515719" y="2201826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11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 animBg="1"/>
      <p:bldP spid="2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Pointer Variables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1" y="619191"/>
            <a:ext cx="11304749" cy="594297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A </a:t>
            </a:r>
            <a:r>
              <a:rPr lang="en-US" sz="2200" dirty="0">
                <a:solidFill>
                  <a:srgbClr val="0070C0"/>
                </a:solidFill>
              </a:rPr>
              <a:t>pointer </a:t>
            </a:r>
            <a:r>
              <a:rPr lang="en-US" sz="2200" b="1" u="sng" dirty="0">
                <a:solidFill>
                  <a:srgbClr val="0070C0"/>
                </a:solidFill>
              </a:rPr>
              <a:t>cannot</a:t>
            </a:r>
            <a:r>
              <a:rPr lang="en-US" sz="2200" dirty="0">
                <a:solidFill>
                  <a:srgbClr val="0070C0"/>
                </a:solidFill>
              </a:rPr>
              <a:t> point at itself, why?</a:t>
            </a:r>
          </a:p>
          <a:p>
            <a:pPr lvl="2"/>
            <a:endParaRPr lang="en-US" sz="2800" dirty="0"/>
          </a:p>
          <a:p>
            <a:pPr lvl="1"/>
            <a:r>
              <a:rPr lang="en-US" sz="2200" dirty="0">
                <a:solidFill>
                  <a:schemeClr val="accent5"/>
                </a:solidFill>
              </a:rPr>
              <a:t>p</a:t>
            </a:r>
            <a:r>
              <a:rPr lang="en-US" sz="2200" dirty="0"/>
              <a:t> is defined as (int *), a </a:t>
            </a:r>
            <a:r>
              <a:rPr lang="en-US" sz="2200" dirty="0">
                <a:solidFill>
                  <a:srgbClr val="0070C0"/>
                </a:solidFill>
              </a:rPr>
              <a:t>pointer to an int</a:t>
            </a:r>
            <a:r>
              <a:rPr lang="en-US" sz="2200" dirty="0"/>
              <a:t>, </a:t>
            </a:r>
            <a:r>
              <a:rPr lang="en-US" sz="2200" b="1" dirty="0"/>
              <a:t>but</a:t>
            </a:r>
          </a:p>
          <a:p>
            <a:pPr lvl="1"/>
            <a:r>
              <a:rPr lang="en-US" sz="2200" dirty="0"/>
              <a:t>the type of </a:t>
            </a:r>
            <a:r>
              <a:rPr lang="en-US" sz="2200" dirty="0">
                <a:solidFill>
                  <a:srgbClr val="FF0000"/>
                </a:solidFill>
              </a:rPr>
              <a:t>&amp;p</a:t>
            </a:r>
            <a:r>
              <a:rPr lang="en-US" sz="2200" dirty="0"/>
              <a:t> is (int **), a </a:t>
            </a:r>
            <a:r>
              <a:rPr lang="en-US" sz="2200" dirty="0">
                <a:solidFill>
                  <a:srgbClr val="0070C0"/>
                </a:solidFill>
              </a:rPr>
              <a:t>pointer to a pointer to an int </a:t>
            </a:r>
          </a:p>
          <a:p>
            <a:r>
              <a:rPr lang="en-US" sz="2200" dirty="0"/>
              <a:t>Pointer variables all use the </a:t>
            </a:r>
            <a:r>
              <a:rPr lang="en-US" sz="2200" b="1" dirty="0">
                <a:solidFill>
                  <a:schemeClr val="accent1"/>
                </a:solidFill>
              </a:rPr>
              <a:t>same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b="1" dirty="0">
                <a:solidFill>
                  <a:srgbClr val="0070C0"/>
                </a:solidFill>
              </a:rPr>
              <a:t>amount of memory </a:t>
            </a:r>
            <a:r>
              <a:rPr lang="en-US" sz="2200" dirty="0"/>
              <a:t>no matter what they point at (in all but very tiny, often old design, </a:t>
            </a:r>
            <a:r>
              <a:rPr lang="en-US" sz="2200" dirty="0" err="1"/>
              <a:t>cpu's</a:t>
            </a:r>
            <a:r>
              <a:rPr lang="en-US" sz="2200" dirty="0"/>
              <a:t>)</a:t>
            </a:r>
          </a:p>
          <a:p>
            <a:endParaRPr lang="en-US" sz="2200" dirty="0"/>
          </a:p>
          <a:p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r>
              <a:rPr lang="en-US" sz="2200" dirty="0">
                <a:cs typeface="Courier New" panose="02070309020205020404" pitchFamily="49" charset="0"/>
              </a:rPr>
              <a:t>Above prints on a 32-raspberry pi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953345" y="3245237"/>
            <a:ext cx="10596880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%u)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%u)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C0027A-722B-134F-B8AA-2C49394F9F11}"/>
              </a:ext>
            </a:extLst>
          </p:cNvPr>
          <p:cNvSpPr/>
          <p:nvPr/>
        </p:nvSpPr>
        <p:spPr bwMode="auto">
          <a:xfrm>
            <a:off x="5449927" y="5283748"/>
            <a:ext cx="3234372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./example</a:t>
            </a: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EF717A-2C6C-EF41-1A23-CB871308C6E7}"/>
              </a:ext>
            </a:extLst>
          </p:cNvPr>
          <p:cNvSpPr/>
          <p:nvPr/>
        </p:nvSpPr>
        <p:spPr bwMode="auto">
          <a:xfrm>
            <a:off x="880598" y="1100123"/>
            <a:ext cx="7466156" cy="44338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&amp;p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is not legal – type mismatch */</a:t>
            </a:r>
          </a:p>
        </p:txBody>
      </p:sp>
    </p:spTree>
    <p:extLst>
      <p:ext uri="{BB962C8B-B14F-4D97-AF65-F5344CB8AC3E}">
        <p14:creationId xmlns:p14="http://schemas.microsoft.com/office/powerpoint/2010/main" val="319917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7" grpId="0" animBg="1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80" y="205719"/>
            <a:ext cx="10515600" cy="389281"/>
          </a:xfrm>
        </p:spPr>
        <p:txBody>
          <a:bodyPr/>
          <a:lstStyle/>
          <a:p>
            <a:r>
              <a:rPr lang="en-US" dirty="0"/>
              <a:t>Defining Pointer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46789" y="852386"/>
            <a:ext cx="10307725" cy="515322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Assigning a value to a pointer: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points at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p) */</a:t>
            </a:r>
          </a:p>
          <a:p>
            <a:r>
              <a:rPr lang="en-US" sz="2200" dirty="0"/>
              <a:t>Is the same as writing the following definition and assignment statements</a:t>
            </a:r>
          </a:p>
          <a:p>
            <a:pPr marL="679450" lvl="2" indent="0"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	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is defined (not initialized) */</a:t>
            </a:r>
          </a:p>
          <a:p>
            <a:pPr marL="679450" lvl="2" indent="0"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points at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of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 */</a:t>
            </a:r>
          </a:p>
          <a:p>
            <a:r>
              <a:rPr lang="en-US" sz="2200" dirty="0"/>
              <a:t>The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5"/>
                </a:solidFill>
              </a:rPr>
              <a:t>is part of the definition of p </a:t>
            </a:r>
            <a:r>
              <a:rPr lang="en-US" sz="2200" dirty="0"/>
              <a:t>and is </a:t>
            </a:r>
            <a:r>
              <a:rPr lang="en-US" sz="2200" dirty="0">
                <a:solidFill>
                  <a:srgbClr val="F3753F"/>
                </a:solidFill>
              </a:rPr>
              <a:t>not part of the variable name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>
                <a:solidFill>
                  <a:schemeClr val="tx2"/>
                </a:solidFill>
              </a:rPr>
              <a:t>name of the variable </a:t>
            </a:r>
            <a:r>
              <a:rPr lang="en-US" sz="2200" dirty="0">
                <a:solidFill>
                  <a:schemeClr val="tx1"/>
                </a:solidFill>
              </a:rPr>
              <a:t>is </a:t>
            </a:r>
            <a:r>
              <a:rPr lang="en-US" sz="2200" dirty="0">
                <a:solidFill>
                  <a:srgbClr val="F3753F"/>
                </a:solidFill>
              </a:rPr>
              <a:t>simply p</a:t>
            </a:r>
            <a:r>
              <a:rPr lang="en-US" sz="2200" dirty="0"/>
              <a:t>, not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>
                <a:solidFill>
                  <a:srgbClr val="0070C0"/>
                </a:solidFill>
              </a:rPr>
              <a:t>p</a:t>
            </a:r>
          </a:p>
          <a:p>
            <a:r>
              <a:rPr lang="en-US" sz="2200" dirty="0"/>
              <a:t>C mostly ignores whitespace, so these three definitions are equivalent 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69CD6B7-594B-2515-F486-E63657F82106}"/>
              </a:ext>
            </a:extLst>
          </p:cNvPr>
          <p:cNvSpPr/>
          <p:nvPr/>
        </p:nvSpPr>
        <p:spPr bwMode="auto">
          <a:xfrm>
            <a:off x="3221249" y="4607073"/>
            <a:ext cx="5002663" cy="10451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A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B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C */</a:t>
            </a:r>
          </a:p>
        </p:txBody>
      </p:sp>
    </p:spTree>
    <p:extLst>
      <p:ext uri="{BB962C8B-B14F-4D97-AF65-F5344CB8AC3E}">
        <p14:creationId xmlns:p14="http://schemas.microsoft.com/office/powerpoint/2010/main" val="129796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Using Pointer Variables and the Address Operator &amp;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4480" y="464773"/>
            <a:ext cx="11563298" cy="627322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354012" lvl="1" indent="0">
              <a:buNone/>
            </a:pPr>
            <a:endParaRPr lang="en-US" sz="2400" dirty="0"/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Recommended: </a:t>
            </a:r>
            <a:r>
              <a:rPr lang="en-US" sz="2400" dirty="0"/>
              <a:t>be careful when defining multiple pointers on the same line:</a:t>
            </a:r>
          </a:p>
          <a:p>
            <a:pPr marL="354012" lvl="1" indent="0">
              <a:buNone/>
            </a:pPr>
            <a:r>
              <a:rPr lang="en-US" sz="2400" dirty="0"/>
              <a:t>				is not the same as: </a:t>
            </a:r>
          </a:p>
          <a:p>
            <a:pPr marL="354012" lvl="1" indent="0">
              <a:buNone/>
            </a:pPr>
            <a:endParaRPr lang="en-US" sz="2400" dirty="0"/>
          </a:p>
          <a:p>
            <a:pPr marL="354012" lvl="1" indent="0">
              <a:buNone/>
            </a:pPr>
            <a:r>
              <a:rPr lang="en-US" sz="2400" dirty="0"/>
              <a:t>Some find this clearer instead: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505421" y="581881"/>
            <a:ext cx="8314045" cy="10451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/* p contains the address of an integer */</a:t>
            </a:r>
            <a:endParaRPr lang="en-US" sz="20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"points at"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of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p) */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F15BFE-2743-3B48-883C-4C8559C0FC2B}"/>
              </a:ext>
            </a:extLst>
          </p:cNvPr>
          <p:cNvGrpSpPr/>
          <p:nvPr/>
        </p:nvGrpSpPr>
        <p:grpSpPr>
          <a:xfrm>
            <a:off x="1672491" y="4878098"/>
            <a:ext cx="7478110" cy="537587"/>
            <a:chOff x="1668583" y="5074268"/>
            <a:chExt cx="7478110" cy="53758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F172AA-6837-AD45-8FB8-4D0AD10E96D0}"/>
                </a:ext>
              </a:extLst>
            </p:cNvPr>
            <p:cNvSpPr txBox="1"/>
            <p:nvPr/>
          </p:nvSpPr>
          <p:spPr>
            <a:xfrm>
              <a:off x="1668583" y="5150190"/>
              <a:ext cx="226755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p1, p2;  </a:t>
              </a:r>
              <a:endParaRPr lang="en-US" sz="24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4F7AC2-B729-0647-8785-17466D01D784}"/>
                </a:ext>
              </a:extLst>
            </p:cNvPr>
            <p:cNvSpPr txBox="1"/>
            <p:nvPr/>
          </p:nvSpPr>
          <p:spPr>
            <a:xfrm>
              <a:off x="6745227" y="5074268"/>
              <a:ext cx="2401466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p1,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p2;  </a:t>
              </a:r>
              <a:endParaRPr lang="en-US" sz="24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076221B-8E97-EA4B-A3F4-0A55E7A63E90}"/>
              </a:ext>
            </a:extLst>
          </p:cNvPr>
          <p:cNvSpPr txBox="1"/>
          <p:nvPr/>
        </p:nvSpPr>
        <p:spPr>
          <a:xfrm>
            <a:off x="5074966" y="5718257"/>
            <a:ext cx="158683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p1;</a:t>
            </a:r>
          </a:p>
          <a:p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p2;  </a:t>
            </a:r>
            <a:endParaRPr lang="en-US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FF0CF1-B302-6C47-B431-753B45D9AED8}"/>
              </a:ext>
            </a:extLst>
          </p:cNvPr>
          <p:cNvGrpSpPr/>
          <p:nvPr/>
        </p:nvGrpSpPr>
        <p:grpSpPr>
          <a:xfrm>
            <a:off x="3000831" y="1858201"/>
            <a:ext cx="1710968" cy="1149927"/>
            <a:chOff x="10096179" y="3174570"/>
            <a:chExt cx="1710968" cy="114992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35A41C-83E5-8448-9CA3-1468ADD93A48}"/>
                </a:ext>
              </a:extLst>
            </p:cNvPr>
            <p:cNvSpPr txBox="1"/>
            <p:nvPr/>
          </p:nvSpPr>
          <p:spPr>
            <a:xfrm>
              <a:off x="10409085" y="3198167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42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4F4463-DA2C-DE42-B061-6E0B18E0B034}"/>
                </a:ext>
              </a:extLst>
            </p:cNvPr>
            <p:cNvSpPr txBox="1"/>
            <p:nvPr/>
          </p:nvSpPr>
          <p:spPr>
            <a:xfrm>
              <a:off x="10096179" y="3174570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C0ADDE-9700-2743-9CDC-827B64D86848}"/>
                </a:ext>
              </a:extLst>
            </p:cNvPr>
            <p:cNvSpPr txBox="1"/>
            <p:nvPr/>
          </p:nvSpPr>
          <p:spPr>
            <a:xfrm>
              <a:off x="10392709" y="3862832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25B50E-BC5F-5645-8F32-94D194C34F04}"/>
                </a:ext>
              </a:extLst>
            </p:cNvPr>
            <p:cNvSpPr txBox="1"/>
            <p:nvPr/>
          </p:nvSpPr>
          <p:spPr>
            <a:xfrm>
              <a:off x="10096179" y="381905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15" name="U-Turn Arrow 14">
              <a:extLst>
                <a:ext uri="{FF2B5EF4-FFF2-40B4-BE49-F238E27FC236}">
                  <a16:creationId xmlns:a16="http://schemas.microsoft.com/office/drawing/2014/main" id="{6B724B5C-4A22-D44D-8321-86AC512CBD9B}"/>
                </a:ext>
              </a:extLst>
            </p:cNvPr>
            <p:cNvSpPr/>
            <p:nvPr/>
          </p:nvSpPr>
          <p:spPr>
            <a:xfrm rot="5400000" flipH="1">
              <a:off x="11018331" y="3320605"/>
              <a:ext cx="830996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2E10391-D348-0105-839C-BCD22BE23A65}"/>
              </a:ext>
            </a:extLst>
          </p:cNvPr>
          <p:cNvSpPr/>
          <p:nvPr/>
        </p:nvSpPr>
        <p:spPr>
          <a:xfrm>
            <a:off x="8826567" y="1740646"/>
            <a:ext cx="1508545" cy="2411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114BA9-C7DC-674D-45EA-2718CE8EFBEF}"/>
              </a:ext>
            </a:extLst>
          </p:cNvPr>
          <p:cNvSpPr txBox="1"/>
          <p:nvPr/>
        </p:nvSpPr>
        <p:spPr>
          <a:xfrm>
            <a:off x="8885877" y="1936060"/>
            <a:ext cx="1449235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852B5B-8D79-8B21-9E7E-15CF0C3497EC}"/>
              </a:ext>
            </a:extLst>
          </p:cNvPr>
          <p:cNvSpPr txBox="1"/>
          <p:nvPr/>
        </p:nvSpPr>
        <p:spPr>
          <a:xfrm>
            <a:off x="8444047" y="1968565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</a:rPr>
              <a:t>i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104E5B-0972-0B28-C324-9A5461209901}"/>
              </a:ext>
            </a:extLst>
          </p:cNvPr>
          <p:cNvSpPr txBox="1"/>
          <p:nvPr/>
        </p:nvSpPr>
        <p:spPr>
          <a:xfrm>
            <a:off x="8869501" y="3261184"/>
            <a:ext cx="1465611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0x10000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C324C5-5A1C-11AB-3448-A11E852F5101}"/>
              </a:ext>
            </a:extLst>
          </p:cNvPr>
          <p:cNvSpPr txBox="1"/>
          <p:nvPr/>
        </p:nvSpPr>
        <p:spPr>
          <a:xfrm>
            <a:off x="7846812" y="3270117"/>
            <a:ext cx="979755" cy="53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p =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 err="1">
                <a:solidFill>
                  <a:schemeClr val="tx2"/>
                </a:solidFill>
              </a:rPr>
              <a:t>i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2" name="U-Turn Arrow 21">
            <a:extLst>
              <a:ext uri="{FF2B5EF4-FFF2-40B4-BE49-F238E27FC236}">
                <a16:creationId xmlns:a16="http://schemas.microsoft.com/office/drawing/2014/main" id="{CD040E34-6730-0106-134E-3194C9E67436}"/>
              </a:ext>
            </a:extLst>
          </p:cNvPr>
          <p:cNvSpPr/>
          <p:nvPr/>
        </p:nvSpPr>
        <p:spPr>
          <a:xfrm rot="5400000" flipH="1">
            <a:off x="9703378" y="2581479"/>
            <a:ext cx="1419476" cy="472690"/>
          </a:xfrm>
          <a:prstGeom prst="uturnArrow">
            <a:avLst>
              <a:gd name="adj1" fmla="val 13051"/>
              <a:gd name="adj2" fmla="val 14545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847DEC-0B32-2A47-767C-2587B70BCD89}"/>
              </a:ext>
            </a:extLst>
          </p:cNvPr>
          <p:cNvSpPr txBox="1"/>
          <p:nvPr/>
        </p:nvSpPr>
        <p:spPr>
          <a:xfrm>
            <a:off x="10764845" y="335408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0x8000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8B34B6-E378-8FC2-F86A-0FB40FF1C6A9}"/>
              </a:ext>
            </a:extLst>
          </p:cNvPr>
          <p:cNvSpPr txBox="1"/>
          <p:nvPr/>
        </p:nvSpPr>
        <p:spPr>
          <a:xfrm>
            <a:off x="10846557" y="196438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0x10000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EA6721F-2B68-1FEC-051E-F59F1E1DBB86}"/>
              </a:ext>
            </a:extLst>
          </p:cNvPr>
          <p:cNvSpPr/>
          <p:nvPr/>
        </p:nvSpPr>
        <p:spPr>
          <a:xfrm>
            <a:off x="9516985" y="2505539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E4B6025-1A80-49F8-6DB4-52D3CBF32A52}"/>
              </a:ext>
            </a:extLst>
          </p:cNvPr>
          <p:cNvSpPr/>
          <p:nvPr/>
        </p:nvSpPr>
        <p:spPr>
          <a:xfrm>
            <a:off x="9516984" y="2751567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7D3182B-816E-27AE-9BCD-52DFC0201728}"/>
              </a:ext>
            </a:extLst>
          </p:cNvPr>
          <p:cNvSpPr/>
          <p:nvPr/>
        </p:nvSpPr>
        <p:spPr>
          <a:xfrm>
            <a:off x="9516984" y="3006375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69AB6D-E7A6-5CEE-7B09-66B1D6F7F817}"/>
              </a:ext>
            </a:extLst>
          </p:cNvPr>
          <p:cNvSpPr txBox="1"/>
          <p:nvPr/>
        </p:nvSpPr>
        <p:spPr>
          <a:xfrm>
            <a:off x="9061132" y="814429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Memory </a:t>
            </a:r>
          </a:p>
          <a:p>
            <a:r>
              <a:rPr lang="en-US" dirty="0">
                <a:solidFill>
                  <a:schemeClr val="accent6"/>
                </a:solidFill>
              </a:rPr>
              <a:t>contents</a:t>
            </a:r>
          </a:p>
          <a:p>
            <a:r>
              <a:rPr lang="en-US" dirty="0">
                <a:solidFill>
                  <a:schemeClr val="accent6"/>
                </a:solidFill>
              </a:rPr>
              <a:t>4 bytes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BA5B40-9269-21B0-A648-F5B90EC7BE49}"/>
              </a:ext>
            </a:extLst>
          </p:cNvPr>
          <p:cNvSpPr txBox="1"/>
          <p:nvPr/>
        </p:nvSpPr>
        <p:spPr>
          <a:xfrm>
            <a:off x="10859352" y="838625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Memory </a:t>
            </a:r>
          </a:p>
          <a:p>
            <a:r>
              <a:rPr lang="en-US" dirty="0">
                <a:solidFill>
                  <a:schemeClr val="accent6"/>
                </a:solidFill>
              </a:rPr>
              <a:t>address</a:t>
            </a:r>
          </a:p>
          <a:p>
            <a:r>
              <a:rPr lang="en-US" dirty="0">
                <a:solidFill>
                  <a:schemeClr val="accent6"/>
                </a:solidFill>
              </a:rPr>
              <a:t>4 bytes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7910CE5-6EE1-59CC-2307-9695F25A188E}"/>
              </a:ext>
            </a:extLst>
          </p:cNvPr>
          <p:cNvSpPr/>
          <p:nvPr/>
        </p:nvSpPr>
        <p:spPr>
          <a:xfrm>
            <a:off x="11274665" y="2476663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58F9E1-9B83-2B8F-5004-EDF3FC701FA5}"/>
              </a:ext>
            </a:extLst>
          </p:cNvPr>
          <p:cNvSpPr/>
          <p:nvPr/>
        </p:nvSpPr>
        <p:spPr>
          <a:xfrm>
            <a:off x="11274664" y="2722691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C7729ED-0607-A6DC-DEDB-1CAF92E7566C}"/>
              </a:ext>
            </a:extLst>
          </p:cNvPr>
          <p:cNvSpPr/>
          <p:nvPr/>
        </p:nvSpPr>
        <p:spPr>
          <a:xfrm>
            <a:off x="11274664" y="2977499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142665-4962-9B18-6899-4E6B9E4CD24A}"/>
              </a:ext>
            </a:extLst>
          </p:cNvPr>
          <p:cNvSpPr txBox="1"/>
          <p:nvPr/>
        </p:nvSpPr>
        <p:spPr>
          <a:xfrm>
            <a:off x="10335112" y="398193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</a:p>
        </p:txBody>
      </p:sp>
    </p:spTree>
    <p:extLst>
      <p:ext uri="{BB962C8B-B14F-4D97-AF65-F5344CB8AC3E}">
        <p14:creationId xmlns:p14="http://schemas.microsoft.com/office/powerpoint/2010/main" val="214277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8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13011" y="621040"/>
            <a:ext cx="7793697" cy="594112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As with any variable, its value can be changed</a:t>
            </a:r>
          </a:p>
          <a:p>
            <a:pPr marL="679450" lvl="2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j;	 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now points at j */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en-US" sz="24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 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now points at </a:t>
            </a:r>
            <a:r>
              <a:rPr lang="en-US" sz="24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Using Pointer Variables and the Address Operator &amp; - 2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3E7FEDA-6632-4604-7DD5-73AD9B6B60AB}"/>
              </a:ext>
            </a:extLst>
          </p:cNvPr>
          <p:cNvGrpSpPr/>
          <p:nvPr/>
        </p:nvGrpSpPr>
        <p:grpSpPr>
          <a:xfrm>
            <a:off x="5162498" y="1535632"/>
            <a:ext cx="2772950" cy="2411407"/>
            <a:chOff x="5162498" y="1535632"/>
            <a:chExt cx="2772950" cy="241140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EAA5360-44D0-3E48-F822-5BA160FFF5EC}"/>
                </a:ext>
              </a:extLst>
            </p:cNvPr>
            <p:cNvSpPr/>
            <p:nvPr/>
          </p:nvSpPr>
          <p:spPr>
            <a:xfrm>
              <a:off x="5421499" y="1535632"/>
              <a:ext cx="1121541" cy="241140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3DE8F3D-454F-1145-9E6E-9F93305EC3B6}"/>
                </a:ext>
              </a:extLst>
            </p:cNvPr>
            <p:cNvGrpSpPr/>
            <p:nvPr/>
          </p:nvGrpSpPr>
          <p:grpSpPr>
            <a:xfrm>
              <a:off x="5162498" y="1816598"/>
              <a:ext cx="1813687" cy="1800705"/>
              <a:chOff x="7209786" y="4651331"/>
              <a:chExt cx="1813687" cy="180070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366298-FAA6-AD45-84E5-EB3DB864A1E5}"/>
                  </a:ext>
                </a:extLst>
              </p:cNvPr>
              <p:cNvSpPr txBox="1"/>
              <p:nvPr/>
            </p:nvSpPr>
            <p:spPr>
              <a:xfrm>
                <a:off x="7522692" y="5325706"/>
                <a:ext cx="99568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77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1F8CDD-B7AD-9F4F-8872-A3FDBC372AB8}"/>
                  </a:ext>
                </a:extLst>
              </p:cNvPr>
              <p:cNvSpPr txBox="1"/>
              <p:nvPr/>
            </p:nvSpPr>
            <p:spPr>
              <a:xfrm>
                <a:off x="7209786" y="5302109"/>
                <a:ext cx="253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j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D92413-63CD-5646-9026-6B3DFC35F809}"/>
                  </a:ext>
                </a:extLst>
              </p:cNvPr>
              <p:cNvSpPr txBox="1"/>
              <p:nvPr/>
            </p:nvSpPr>
            <p:spPr>
              <a:xfrm>
                <a:off x="7506316" y="5990371"/>
                <a:ext cx="99568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4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FE1C23-B83A-8D4A-B136-7769DEEC5699}"/>
                  </a:ext>
                </a:extLst>
              </p:cNvPr>
              <p:cNvSpPr txBox="1"/>
              <p:nvPr/>
            </p:nvSpPr>
            <p:spPr>
              <a:xfrm>
                <a:off x="7209786" y="5946593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p</a:t>
                </a:r>
              </a:p>
            </p:txBody>
          </p:sp>
          <p:sp>
            <p:nvSpPr>
              <p:cNvPr id="10" name="U-Turn Arrow 9">
                <a:extLst>
                  <a:ext uri="{FF2B5EF4-FFF2-40B4-BE49-F238E27FC236}">
                    <a16:creationId xmlns:a16="http://schemas.microsoft.com/office/drawing/2014/main" id="{BAEA332E-0D3A-7F4F-A090-18ABED9ADE21}"/>
                  </a:ext>
                </a:extLst>
              </p:cNvPr>
              <p:cNvSpPr/>
              <p:nvPr/>
            </p:nvSpPr>
            <p:spPr>
              <a:xfrm rot="5400000" flipH="1">
                <a:off x="8234657" y="5503125"/>
                <a:ext cx="830996" cy="746637"/>
              </a:xfrm>
              <a:prstGeom prst="uturnArrow">
                <a:avLst>
                  <a:gd name="adj1" fmla="val 13051"/>
                  <a:gd name="adj2" fmla="val 14545"/>
                  <a:gd name="adj3" fmla="val 25000"/>
                  <a:gd name="adj4" fmla="val 43750"/>
                  <a:gd name="adj5" fmla="val 5668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32D666-40F3-1347-BADD-13DDB9834308}"/>
                  </a:ext>
                </a:extLst>
              </p:cNvPr>
              <p:cNvSpPr txBox="1"/>
              <p:nvPr/>
            </p:nvSpPr>
            <p:spPr>
              <a:xfrm>
                <a:off x="7522692" y="4674928"/>
                <a:ext cx="99568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42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CBEC54-C339-C74B-94B2-863B5214E082}"/>
                  </a:ext>
                </a:extLst>
              </p:cNvPr>
              <p:cNvSpPr txBox="1"/>
              <p:nvPr/>
            </p:nvSpPr>
            <p:spPr>
              <a:xfrm>
                <a:off x="7209786" y="4651331"/>
                <a:ext cx="253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tx2"/>
                    </a:solidFill>
                  </a:rPr>
                  <a:t>i</a:t>
                </a:r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BE8FBC-93F9-BE0B-4C87-4BE4FDC0491F}"/>
                </a:ext>
              </a:extLst>
            </p:cNvPr>
            <p:cNvSpPr txBox="1"/>
            <p:nvPr/>
          </p:nvSpPr>
          <p:spPr>
            <a:xfrm>
              <a:off x="6930045" y="332883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0x800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A0B4178-E086-3DE6-CAFE-728A8C02BC4E}"/>
                </a:ext>
              </a:extLst>
            </p:cNvPr>
            <p:cNvSpPr txBox="1"/>
            <p:nvPr/>
          </p:nvSpPr>
          <p:spPr>
            <a:xfrm>
              <a:off x="6865924" y="1618114"/>
              <a:ext cx="10695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  <a:p>
              <a:r>
                <a:rPr lang="en-US" dirty="0"/>
                <a:t>0x1000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EF754DF-94EC-20CA-0CDD-ECE13DE42010}"/>
                </a:ext>
              </a:extLst>
            </p:cNvPr>
            <p:cNvSpPr txBox="1"/>
            <p:nvPr/>
          </p:nvSpPr>
          <p:spPr>
            <a:xfrm>
              <a:off x="6930044" y="2490973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0x900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5E4A51F-C96A-8F67-8B92-F8743BC11757}"/>
                </a:ext>
              </a:extLst>
            </p:cNvPr>
            <p:cNvSpPr txBox="1"/>
            <p:nvPr/>
          </p:nvSpPr>
          <p:spPr>
            <a:xfrm>
              <a:off x="5416508" y="320487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0x900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279C1D-D33E-0C25-D8A2-2465A3D7A896}"/>
              </a:ext>
            </a:extLst>
          </p:cNvPr>
          <p:cNvGrpSpPr/>
          <p:nvPr/>
        </p:nvGrpSpPr>
        <p:grpSpPr>
          <a:xfrm>
            <a:off x="4437065" y="4258813"/>
            <a:ext cx="3562503" cy="2157997"/>
            <a:chOff x="4437065" y="4258813"/>
            <a:chExt cx="3562503" cy="215799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9DFC676-40B7-8C65-EED7-12E70EBFF662}"/>
                </a:ext>
              </a:extLst>
            </p:cNvPr>
            <p:cNvSpPr txBox="1"/>
            <p:nvPr/>
          </p:nvSpPr>
          <p:spPr>
            <a:xfrm>
              <a:off x="6994165" y="5969533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0x800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0B7B95F-FC15-5128-EDB8-1B1AD1CF3F35}"/>
                </a:ext>
              </a:extLst>
            </p:cNvPr>
            <p:cNvSpPr txBox="1"/>
            <p:nvPr/>
          </p:nvSpPr>
          <p:spPr>
            <a:xfrm>
              <a:off x="6930044" y="4258813"/>
              <a:ext cx="10695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  <a:p>
              <a:r>
                <a:rPr lang="en-US" dirty="0"/>
                <a:t>0x1000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E19576D-EC3C-740C-CB8F-1B7E8DC38192}"/>
                </a:ext>
              </a:extLst>
            </p:cNvPr>
            <p:cNvSpPr txBox="1"/>
            <p:nvPr/>
          </p:nvSpPr>
          <p:spPr>
            <a:xfrm>
              <a:off x="6994164" y="5131672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0x900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849D38-2D2C-C014-9536-C6E2E718AFED}"/>
                </a:ext>
              </a:extLst>
            </p:cNvPr>
            <p:cNvSpPr/>
            <p:nvPr/>
          </p:nvSpPr>
          <p:spPr>
            <a:xfrm>
              <a:off x="5362282" y="4416354"/>
              <a:ext cx="1121541" cy="200045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00C97FB-2AD0-1C40-BDF4-737D5FA30C09}"/>
                </a:ext>
              </a:extLst>
            </p:cNvPr>
            <p:cNvGrpSpPr/>
            <p:nvPr/>
          </p:nvGrpSpPr>
          <p:grpSpPr>
            <a:xfrm>
              <a:off x="4437065" y="4558791"/>
              <a:ext cx="2382588" cy="1800705"/>
              <a:chOff x="9095772" y="4606448"/>
              <a:chExt cx="2382588" cy="1800705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8606EF-1500-4C46-B0CC-FD3B9B40B538}"/>
                  </a:ext>
                </a:extLst>
              </p:cNvPr>
              <p:cNvSpPr txBox="1"/>
              <p:nvPr/>
            </p:nvSpPr>
            <p:spPr>
              <a:xfrm>
                <a:off x="10080299" y="5280823"/>
                <a:ext cx="99568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77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6E25F7-F23D-E442-8BF4-FF392EB0AE06}"/>
                  </a:ext>
                </a:extLst>
              </p:cNvPr>
              <p:cNvSpPr txBox="1"/>
              <p:nvPr/>
            </p:nvSpPr>
            <p:spPr>
              <a:xfrm>
                <a:off x="9767393" y="5257226"/>
                <a:ext cx="253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j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BB872C-C29A-D747-9443-46FEE0DA17ED}"/>
                  </a:ext>
                </a:extLst>
              </p:cNvPr>
              <p:cNvSpPr txBox="1"/>
              <p:nvPr/>
            </p:nvSpPr>
            <p:spPr>
              <a:xfrm>
                <a:off x="10063923" y="5945488"/>
                <a:ext cx="99568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4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14BFC2-3901-EB4F-A01B-31D5C9AF551D}"/>
                  </a:ext>
                </a:extLst>
              </p:cNvPr>
              <p:cNvSpPr txBox="1"/>
              <p:nvPr/>
            </p:nvSpPr>
            <p:spPr>
              <a:xfrm>
                <a:off x="9767393" y="5901710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p</a:t>
                </a:r>
              </a:p>
            </p:txBody>
          </p:sp>
          <p:sp>
            <p:nvSpPr>
              <p:cNvPr id="17" name="U-Turn Arrow 16">
                <a:extLst>
                  <a:ext uri="{FF2B5EF4-FFF2-40B4-BE49-F238E27FC236}">
                    <a16:creationId xmlns:a16="http://schemas.microsoft.com/office/drawing/2014/main" id="{5F37CB1E-362A-F74F-929A-4BF543DD7B84}"/>
                  </a:ext>
                </a:extLst>
              </p:cNvPr>
              <p:cNvSpPr/>
              <p:nvPr/>
            </p:nvSpPr>
            <p:spPr>
              <a:xfrm rot="5400000" flipH="1">
                <a:off x="10544198" y="5180688"/>
                <a:ext cx="1330977" cy="537346"/>
              </a:xfrm>
              <a:prstGeom prst="uturnArrow">
                <a:avLst>
                  <a:gd name="adj1" fmla="val 13051"/>
                  <a:gd name="adj2" fmla="val 14545"/>
                  <a:gd name="adj3" fmla="val 25000"/>
                  <a:gd name="adj4" fmla="val 43750"/>
                  <a:gd name="adj5" fmla="val 8063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07C803-0BDA-174E-A9E0-C5226D64D626}"/>
                  </a:ext>
                </a:extLst>
              </p:cNvPr>
              <p:cNvSpPr txBox="1"/>
              <p:nvPr/>
            </p:nvSpPr>
            <p:spPr>
              <a:xfrm>
                <a:off x="10080299" y="4630045"/>
                <a:ext cx="99568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42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BC46C3-FE9B-8E4D-A99C-DDEF2F25D096}"/>
                  </a:ext>
                </a:extLst>
              </p:cNvPr>
              <p:cNvSpPr txBox="1"/>
              <p:nvPr/>
            </p:nvSpPr>
            <p:spPr>
              <a:xfrm>
                <a:off x="9767393" y="4606448"/>
                <a:ext cx="253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tx2"/>
                    </a:solidFill>
                  </a:rPr>
                  <a:t>i</a:t>
                </a:r>
                <a:endParaRPr lang="en-US" sz="24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" name="Right Arrow 3">
                <a:extLst>
                  <a:ext uri="{FF2B5EF4-FFF2-40B4-BE49-F238E27FC236}">
                    <a16:creationId xmlns:a16="http://schemas.microsoft.com/office/drawing/2014/main" id="{9CD25161-45CA-224E-8DA3-3434F59B89E8}"/>
                  </a:ext>
                </a:extLst>
              </p:cNvPr>
              <p:cNvSpPr/>
              <p:nvPr/>
            </p:nvSpPr>
            <p:spPr>
              <a:xfrm>
                <a:off x="9095772" y="5136593"/>
                <a:ext cx="446049" cy="461665"/>
              </a:xfrm>
              <a:prstGeom prst="rightArrow">
                <a:avLst/>
              </a:prstGeom>
              <a:solidFill>
                <a:srgbClr val="2C895B"/>
              </a:solidFill>
              <a:ln>
                <a:solidFill>
                  <a:srgbClr val="2C89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8629EF-D24A-FB0D-486B-4CFEB1D5F7E4}"/>
                </a:ext>
              </a:extLst>
            </p:cNvPr>
            <p:cNvSpPr txBox="1"/>
            <p:nvPr/>
          </p:nvSpPr>
          <p:spPr>
            <a:xfrm>
              <a:off x="5351653" y="6001003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0x1000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98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72E8-F43A-2D47-ABC8-A831738FAC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82464" y="595934"/>
            <a:ext cx="10153816" cy="589273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b="1" i="1" dirty="0">
                <a:solidFill>
                  <a:schemeClr val="accent1"/>
                </a:solidFill>
              </a:rPr>
              <a:t>indirection operator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*</a:t>
            </a:r>
            <a:r>
              <a:rPr lang="en-US" sz="2400" dirty="0"/>
              <a:t>) or the </a:t>
            </a:r>
            <a:r>
              <a:rPr lang="en-US" sz="2400" i="1" dirty="0">
                <a:solidFill>
                  <a:srgbClr val="0070C0"/>
                </a:solidFill>
              </a:rPr>
              <a:t>dereference operator to a variable </a:t>
            </a:r>
            <a:r>
              <a:rPr lang="en-US" sz="2400" dirty="0"/>
              <a:t>is the </a:t>
            </a:r>
            <a:r>
              <a:rPr lang="en-US" sz="2400" b="1" dirty="0"/>
              <a:t>inverse </a:t>
            </a:r>
            <a:r>
              <a:rPr lang="en-US" sz="2400" dirty="0"/>
              <a:t>of the </a:t>
            </a:r>
            <a:r>
              <a:rPr lang="en-US" sz="2400" i="1" dirty="0">
                <a:solidFill>
                  <a:schemeClr val="accent5"/>
                </a:solidFill>
              </a:rPr>
              <a:t>address operator </a:t>
            </a:r>
            <a:r>
              <a:rPr lang="en-US" sz="2400" dirty="0">
                <a:solidFill>
                  <a:schemeClr val="accent5"/>
                </a:solidFill>
              </a:rPr>
              <a:t>(&amp;)</a:t>
            </a:r>
          </a:p>
          <a:p>
            <a:r>
              <a:rPr lang="en-US" sz="2400" b="1" dirty="0"/>
              <a:t>address operator (</a:t>
            </a:r>
            <a:r>
              <a:rPr lang="en-US" sz="2400" b="1" dirty="0">
                <a:solidFill>
                  <a:srgbClr val="2C895B"/>
                </a:solidFill>
              </a:rPr>
              <a:t>&amp;</a:t>
            </a:r>
            <a:r>
              <a:rPr lang="en-US" sz="2400" b="1" dirty="0"/>
              <a:t>) </a:t>
            </a:r>
            <a:r>
              <a:rPr lang="en-US" sz="2400" dirty="0"/>
              <a:t>can be thought of as:</a:t>
            </a:r>
          </a:p>
          <a:p>
            <a:pPr marL="0" indent="0">
              <a:buNone/>
            </a:pPr>
            <a:r>
              <a:rPr lang="en-US" sz="2400" dirty="0"/>
              <a:t>		 </a:t>
            </a:r>
            <a:r>
              <a:rPr lang="en-US" sz="2400" i="1" dirty="0">
                <a:solidFill>
                  <a:schemeClr val="accent1"/>
                </a:solidFill>
              </a:rPr>
              <a:t>"get the address of this box”</a:t>
            </a:r>
            <a:r>
              <a:rPr lang="en-US" sz="2400" dirty="0">
                <a:solidFill>
                  <a:schemeClr val="accent1"/>
                </a:solidFill>
              </a:rPr>
              <a:t>"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indirection operator (</a:t>
            </a:r>
            <a:r>
              <a:rPr lang="en-US" sz="2400" b="1" dirty="0">
                <a:solidFill>
                  <a:srgbClr val="FF0000"/>
                </a:solidFill>
              </a:rPr>
              <a:t>*</a:t>
            </a:r>
            <a:r>
              <a:rPr lang="en-US" sz="2400" b="1" dirty="0"/>
              <a:t>) </a:t>
            </a:r>
            <a:r>
              <a:rPr lang="en-US" sz="2400" dirty="0"/>
              <a:t>can be thought of as: </a:t>
            </a:r>
          </a:p>
          <a:p>
            <a:pPr marL="0" indent="0">
              <a:buNone/>
            </a:pPr>
            <a:r>
              <a:rPr lang="en-US" sz="2400" i="1" dirty="0"/>
              <a:t>		"</a:t>
            </a:r>
            <a:r>
              <a:rPr lang="en-US" sz="2400" i="1" dirty="0">
                <a:solidFill>
                  <a:schemeClr val="accent1"/>
                </a:solidFill>
              </a:rPr>
              <a:t>follow the arrow to the next box and get its contents”"</a:t>
            </a:r>
          </a:p>
          <a:p>
            <a:r>
              <a:rPr lang="en-US" sz="2200" b="1" dirty="0">
                <a:solidFill>
                  <a:schemeClr val="accent6"/>
                </a:solidFill>
              </a:rPr>
              <a:t>Indirection operator causes an additional read to occur</a:t>
            </a:r>
            <a:r>
              <a:rPr lang="en-US" sz="2200" dirty="0">
                <a:solidFill>
                  <a:schemeClr val="accent6"/>
                </a:solidFill>
              </a:rPr>
              <a:t>, when on either the </a:t>
            </a:r>
            <a:r>
              <a:rPr lang="en-US" sz="2200" dirty="0" err="1">
                <a:solidFill>
                  <a:schemeClr val="accent6"/>
                </a:solidFill>
              </a:rPr>
              <a:t>Rside</a:t>
            </a:r>
            <a:r>
              <a:rPr lang="en-US" sz="2200" dirty="0">
                <a:solidFill>
                  <a:schemeClr val="accent6"/>
                </a:solidFill>
              </a:rPr>
              <a:t> or </a:t>
            </a:r>
            <a:r>
              <a:rPr lang="en-US" sz="2200" dirty="0" err="1">
                <a:solidFill>
                  <a:schemeClr val="accent6"/>
                </a:solidFill>
              </a:rPr>
              <a:t>Lside</a:t>
            </a:r>
            <a:r>
              <a:rPr lang="en-US" sz="2200" dirty="0">
                <a:solidFill>
                  <a:schemeClr val="accent6"/>
                </a:solidFill>
              </a:rPr>
              <a:t> of a statement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92CE4-BDA9-EF49-A090-7F090C68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0000"/>
            <a:ext cx="10515600" cy="400124"/>
          </a:xfrm>
        </p:spPr>
        <p:txBody>
          <a:bodyPr/>
          <a:lstStyle/>
          <a:p>
            <a:r>
              <a:rPr lang="en-US" dirty="0"/>
              <a:t>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894EC-0D09-3746-A12F-4B144940E165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C7E3E7-64E6-7804-3725-411519FDAADC}"/>
              </a:ext>
            </a:extLst>
          </p:cNvPr>
          <p:cNvGrpSpPr/>
          <p:nvPr/>
        </p:nvGrpSpPr>
        <p:grpSpPr>
          <a:xfrm>
            <a:off x="3753794" y="2810933"/>
            <a:ext cx="3560972" cy="1655931"/>
            <a:chOff x="3753794" y="2810933"/>
            <a:chExt cx="3560972" cy="16559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F7864F-5233-AD25-5DCD-5EF781B00932}"/>
                </a:ext>
              </a:extLst>
            </p:cNvPr>
            <p:cNvSpPr txBox="1"/>
            <p:nvPr/>
          </p:nvSpPr>
          <p:spPr>
            <a:xfrm>
              <a:off x="4847506" y="3817781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0x900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1F519C2-FD14-8AE5-F18A-3F96BAF3CBBD}"/>
                </a:ext>
              </a:extLst>
            </p:cNvPr>
            <p:cNvSpPr txBox="1"/>
            <p:nvPr/>
          </p:nvSpPr>
          <p:spPr>
            <a:xfrm>
              <a:off x="6501723" y="2992530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0x900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0F94D6-1E61-D47B-5465-D046D91476DA}"/>
                </a:ext>
              </a:extLst>
            </p:cNvPr>
            <p:cNvSpPr txBox="1"/>
            <p:nvPr/>
          </p:nvSpPr>
          <p:spPr>
            <a:xfrm>
              <a:off x="6475580" y="3820316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0x800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109301-4AE9-88ED-00B8-FC44ABE2CD59}"/>
                </a:ext>
              </a:extLst>
            </p:cNvPr>
            <p:cNvSpPr/>
            <p:nvPr/>
          </p:nvSpPr>
          <p:spPr>
            <a:xfrm>
              <a:off x="4828969" y="2810933"/>
              <a:ext cx="1121541" cy="165593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1DC0DBC-5B3E-CD44-B8EB-02301496B6A2}"/>
                </a:ext>
              </a:extLst>
            </p:cNvPr>
            <p:cNvGrpSpPr/>
            <p:nvPr/>
          </p:nvGrpSpPr>
          <p:grpSpPr>
            <a:xfrm>
              <a:off x="3753794" y="2960313"/>
              <a:ext cx="2552544" cy="1319698"/>
              <a:chOff x="205821" y="4771317"/>
              <a:chExt cx="2552544" cy="1134006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C64266-3D3B-7946-9D9E-EF8CFD0BBC23}"/>
                  </a:ext>
                </a:extLst>
              </p:cNvPr>
              <p:cNvSpPr txBox="1"/>
              <p:nvPr/>
            </p:nvSpPr>
            <p:spPr>
              <a:xfrm>
                <a:off x="1360303" y="4771317"/>
                <a:ext cx="99568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42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9D09B4-C6E4-5C44-8504-FCC9916B90E1}"/>
                  </a:ext>
                </a:extLst>
              </p:cNvPr>
              <p:cNvSpPr txBox="1"/>
              <p:nvPr/>
            </p:nvSpPr>
            <p:spPr>
              <a:xfrm>
                <a:off x="205821" y="4799001"/>
                <a:ext cx="11945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i or (</a:t>
                </a:r>
                <a:r>
                  <a:rPr lang="en-US" sz="2400" dirty="0">
                    <a:solidFill>
                      <a:srgbClr val="FF0000"/>
                    </a:solidFill>
                  </a:rPr>
                  <a:t>*</a:t>
                </a:r>
                <a:r>
                  <a:rPr lang="en-US" sz="2400" dirty="0">
                    <a:solidFill>
                      <a:schemeClr val="tx2"/>
                    </a:solidFill>
                  </a:rPr>
                  <a:t>p)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1B8BC04-E9DB-484D-AE67-C47ED55AC578}"/>
                  </a:ext>
                </a:extLst>
              </p:cNvPr>
              <p:cNvSpPr txBox="1"/>
              <p:nvPr/>
            </p:nvSpPr>
            <p:spPr>
              <a:xfrm>
                <a:off x="1343927" y="5435982"/>
                <a:ext cx="99568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4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5D36422-1D00-DB46-ADE8-C38B8CA5098C}"/>
                  </a:ext>
                </a:extLst>
              </p:cNvPr>
              <p:cNvSpPr txBox="1"/>
              <p:nvPr/>
            </p:nvSpPr>
            <p:spPr>
              <a:xfrm>
                <a:off x="321238" y="5443658"/>
                <a:ext cx="9797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p = </a:t>
                </a:r>
                <a:r>
                  <a:rPr lang="en-US" sz="2400" dirty="0">
                    <a:solidFill>
                      <a:srgbClr val="FF0000"/>
                    </a:solidFill>
                  </a:rPr>
                  <a:t>&amp;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i</a:t>
                </a:r>
                <a:endParaRPr lang="en-US" sz="24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" name="U-Turn Arrow 14">
                <a:extLst>
                  <a:ext uri="{FF2B5EF4-FFF2-40B4-BE49-F238E27FC236}">
                    <a16:creationId xmlns:a16="http://schemas.microsoft.com/office/drawing/2014/main" id="{78D1C25D-66AB-8F4D-BE77-27F65B8C14D0}"/>
                  </a:ext>
                </a:extLst>
              </p:cNvPr>
              <p:cNvSpPr/>
              <p:nvPr/>
            </p:nvSpPr>
            <p:spPr>
              <a:xfrm rot="5400000" flipH="1">
                <a:off x="1969549" y="4893755"/>
                <a:ext cx="830996" cy="746637"/>
              </a:xfrm>
              <a:prstGeom prst="uturnArrow">
                <a:avLst>
                  <a:gd name="adj1" fmla="val 13051"/>
                  <a:gd name="adj2" fmla="val 14545"/>
                  <a:gd name="adj3" fmla="val 25000"/>
                  <a:gd name="adj4" fmla="val 43750"/>
                  <a:gd name="adj5" fmla="val 5668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441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 err="1"/>
              <a:t>Rside</a:t>
            </a:r>
            <a:r>
              <a:rPr lang="en-US" dirty="0"/>
              <a:t>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8058" y="870272"/>
            <a:ext cx="10723857" cy="577741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cs typeface="Courier"/>
              </a:rPr>
              <a:t>Performs the following steps when the </a:t>
            </a:r>
            <a:r>
              <a:rPr lang="en-US" sz="2400" dirty="0">
                <a:solidFill>
                  <a:srgbClr val="FF0000"/>
                </a:solidFill>
                <a:cs typeface="Courier"/>
              </a:rPr>
              <a:t>*</a:t>
            </a:r>
            <a:r>
              <a:rPr lang="en-US" sz="2400" dirty="0">
                <a:cs typeface="Courier"/>
              </a:rPr>
              <a:t> is on the </a:t>
            </a:r>
            <a:r>
              <a:rPr lang="en-US" sz="2400" dirty="0" err="1">
                <a:cs typeface="Courier"/>
              </a:rPr>
              <a:t>Rside</a:t>
            </a:r>
            <a:r>
              <a:rPr lang="en-US" sz="2400" dirty="0">
                <a:cs typeface="Courier"/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read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5"/>
                </a:solidFill>
              </a:rPr>
              <a:t> contents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chemeClr val="accent5"/>
                </a:solidFill>
              </a:rPr>
              <a:t>variable </a:t>
            </a:r>
            <a:r>
              <a:rPr lang="en-US" sz="2400" dirty="0">
                <a:solidFill>
                  <a:schemeClr val="tx2"/>
                </a:solidFill>
              </a:rPr>
              <a:t>to get </a:t>
            </a:r>
            <a:r>
              <a:rPr lang="en-US" sz="2400" dirty="0">
                <a:solidFill>
                  <a:schemeClr val="accent5"/>
                </a:solidFill>
              </a:rPr>
              <a:t>an address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2C895B"/>
                </a:solidFill>
              </a:rPr>
              <a:t>read</a:t>
            </a:r>
            <a:r>
              <a:rPr lang="en-US" sz="2400" dirty="0">
                <a:solidFill>
                  <a:srgbClr val="2C895B"/>
                </a:solidFill>
              </a:rPr>
              <a:t> and return </a:t>
            </a:r>
            <a:r>
              <a:rPr lang="en-US" sz="2400" dirty="0">
                <a:solidFill>
                  <a:schemeClr val="accent5"/>
                </a:solidFill>
              </a:rPr>
              <a:t>the contents at that address </a:t>
            </a:r>
          </a:p>
          <a:p>
            <a:pPr marL="800100" lvl="1" indent="-457200"/>
            <a:r>
              <a:rPr lang="en-US" sz="2400" dirty="0"/>
              <a:t>(requires </a:t>
            </a:r>
            <a:r>
              <a:rPr lang="en-US" sz="2400" dirty="0">
                <a:solidFill>
                  <a:srgbClr val="FF0000"/>
                </a:solidFill>
              </a:rPr>
              <a:t>two reads of memory on the </a:t>
            </a:r>
            <a:r>
              <a:rPr lang="en-US" sz="2400" dirty="0" err="1">
                <a:solidFill>
                  <a:srgbClr val="FF0000"/>
                </a:solidFill>
              </a:rPr>
              <a:t>Rside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FF0000"/>
              </a:solidFill>
            </a:endParaRPr>
          </a:p>
          <a:p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1080851" y="3394842"/>
            <a:ext cx="10282839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the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contents of memory pointed at by 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EC84BF-8084-AB46-BAAD-9D0172D562E4}"/>
              </a:ext>
            </a:extLst>
          </p:cNvPr>
          <p:cNvGrpSpPr/>
          <p:nvPr/>
        </p:nvGrpSpPr>
        <p:grpSpPr>
          <a:xfrm>
            <a:off x="3456010" y="3659839"/>
            <a:ext cx="3618958" cy="1723007"/>
            <a:chOff x="2990416" y="1545604"/>
            <a:chExt cx="3618958" cy="17230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C7A701-3B06-204E-85EA-5FDA28F1E990}"/>
                </a:ext>
              </a:extLst>
            </p:cNvPr>
            <p:cNvSpPr txBox="1"/>
            <p:nvPr/>
          </p:nvSpPr>
          <p:spPr>
            <a:xfrm>
              <a:off x="3980234" y="2388702"/>
              <a:ext cx="995680" cy="3860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E7E8B5-ABAF-414E-BFBB-4E37A5122DDB}"/>
                </a:ext>
              </a:extLst>
            </p:cNvPr>
            <p:cNvSpPr txBox="1"/>
            <p:nvPr/>
          </p:nvSpPr>
          <p:spPr>
            <a:xfrm>
              <a:off x="2990416" y="2406587"/>
              <a:ext cx="1040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tx2"/>
                  </a:solidFill>
                </a:rPr>
                <a:t>Rside</a:t>
              </a:r>
              <a:r>
                <a:rPr lang="en-US" sz="2000" dirty="0">
                  <a:solidFill>
                    <a:schemeClr val="tx2"/>
                  </a:solidFill>
                </a:rPr>
                <a:t> 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993BEE-9274-5A4D-B1C0-13E32D7EDF80}"/>
                </a:ext>
              </a:extLst>
            </p:cNvPr>
            <p:cNvSpPr txBox="1"/>
            <p:nvPr/>
          </p:nvSpPr>
          <p:spPr>
            <a:xfrm>
              <a:off x="5613694" y="2354238"/>
              <a:ext cx="995680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0x0c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5F659B5-ADE6-624E-A331-A1B876C427A3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4537476" y="2559631"/>
              <a:ext cx="1076218" cy="10051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5217DC-A905-5449-A634-F7FA341F46CF}"/>
                </a:ext>
              </a:extLst>
            </p:cNvPr>
            <p:cNvSpPr txBox="1"/>
            <p:nvPr/>
          </p:nvSpPr>
          <p:spPr>
            <a:xfrm>
              <a:off x="3651486" y="286850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z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AB13E5-DBC0-7444-920A-AB1076D39EF7}"/>
                </a:ext>
              </a:extLst>
            </p:cNvPr>
            <p:cNvSpPr txBox="1"/>
            <p:nvPr/>
          </p:nvSpPr>
          <p:spPr>
            <a:xfrm>
              <a:off x="3980234" y="2855283"/>
              <a:ext cx="99568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0x0c</a:t>
              </a:r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B16FBC2A-3BFB-9643-97C8-DAF1F6325C7B}"/>
                </a:ext>
              </a:extLst>
            </p:cNvPr>
            <p:cNvSpPr/>
            <p:nvPr/>
          </p:nvSpPr>
          <p:spPr>
            <a:xfrm flipH="1" flipV="1">
              <a:off x="3603563" y="1545604"/>
              <a:ext cx="2670813" cy="1522211"/>
            </a:xfrm>
            <a:prstGeom prst="arc">
              <a:avLst>
                <a:gd name="adj1" fmla="val 12447677"/>
                <a:gd name="adj2" fmla="val 16118818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D61B9F-F176-B042-AE37-8D6E320B65E0}"/>
                </a:ext>
              </a:extLst>
            </p:cNvPr>
            <p:cNvSpPr txBox="1"/>
            <p:nvPr/>
          </p:nvSpPr>
          <p:spPr>
            <a:xfrm>
              <a:off x="5573933" y="284683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copy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FCEB43-4872-3C4F-AC01-D5FB933139F4}"/>
                </a:ext>
              </a:extLst>
            </p:cNvPr>
            <p:cNvSpPr txBox="1"/>
            <p:nvPr/>
          </p:nvSpPr>
          <p:spPr>
            <a:xfrm>
              <a:off x="3512116" y="2027076"/>
              <a:ext cx="1850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(address)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BF6CB1-3C88-9F4A-A512-225E48AB0CBC}"/>
                </a:ext>
              </a:extLst>
            </p:cNvPr>
            <p:cNvSpPr txBox="1"/>
            <p:nvPr/>
          </p:nvSpPr>
          <p:spPr>
            <a:xfrm>
              <a:off x="5787006" y="200848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500FD7-2E31-1E3F-0807-E40DEDE11531}"/>
              </a:ext>
            </a:extLst>
          </p:cNvPr>
          <p:cNvGrpSpPr/>
          <p:nvPr/>
        </p:nvGrpSpPr>
        <p:grpSpPr>
          <a:xfrm>
            <a:off x="734344" y="3756680"/>
            <a:ext cx="3211525" cy="2463524"/>
            <a:chOff x="5092582" y="3447006"/>
            <a:chExt cx="3211525" cy="246352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A64F80-7151-D42C-014D-4BE5BB2B8F09}"/>
                </a:ext>
              </a:extLst>
            </p:cNvPr>
            <p:cNvSpPr txBox="1"/>
            <p:nvPr/>
          </p:nvSpPr>
          <p:spPr>
            <a:xfrm>
              <a:off x="5092582" y="4710201"/>
              <a:ext cx="3211525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Two reads here</a:t>
              </a:r>
            </a:p>
            <a:p>
              <a:pPr marL="342900" indent="-342900">
                <a:buAutoNum type="arabicParenBoth"/>
              </a:pPr>
              <a:r>
                <a:rPr lang="en-US" dirty="0">
                  <a:solidFill>
                    <a:schemeClr val="accent6"/>
                  </a:solidFill>
                </a:rPr>
                <a:t>read to get an address</a:t>
              </a:r>
            </a:p>
            <a:p>
              <a:r>
                <a:rPr lang="en-US" dirty="0">
                  <a:solidFill>
                    <a:schemeClr val="accent6"/>
                  </a:solidFill>
                </a:rPr>
                <a:t>(2) read the address to get the value</a:t>
              </a:r>
            </a:p>
          </p:txBody>
        </p:sp>
        <p:sp>
          <p:nvSpPr>
            <p:cNvPr id="11" name="Up Arrow 10">
              <a:extLst>
                <a:ext uri="{FF2B5EF4-FFF2-40B4-BE49-F238E27FC236}">
                  <a16:creationId xmlns:a16="http://schemas.microsoft.com/office/drawing/2014/main" id="{7177DB46-0823-2DE2-2AB1-FFC92BB7B74B}"/>
                </a:ext>
              </a:extLst>
            </p:cNvPr>
            <p:cNvSpPr/>
            <p:nvPr/>
          </p:nvSpPr>
          <p:spPr>
            <a:xfrm>
              <a:off x="6385119" y="3447006"/>
              <a:ext cx="223520" cy="1226055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015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842F387-9108-62F5-2DC7-B46A08B33DBE}"/>
              </a:ext>
            </a:extLst>
          </p:cNvPr>
          <p:cNvSpPr/>
          <p:nvPr/>
        </p:nvSpPr>
        <p:spPr>
          <a:xfrm>
            <a:off x="7994442" y="2418079"/>
            <a:ext cx="1508545" cy="3684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72E8-F43A-2D47-ABC8-A831738FAC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4908" y="806027"/>
            <a:ext cx="5476932" cy="453826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i="1" dirty="0">
                <a:solidFill>
                  <a:schemeClr val="accent1"/>
                </a:solidFill>
              </a:rPr>
              <a:t>Contents</a:t>
            </a:r>
            <a:r>
              <a:rPr lang="en-US" sz="2800" i="1" dirty="0"/>
              <a:t> of </a:t>
            </a:r>
            <a:r>
              <a:rPr lang="en-US" sz="2800" b="1" i="1" dirty="0">
                <a:solidFill>
                  <a:schemeClr val="accent1"/>
                </a:solidFill>
              </a:rPr>
              <a:t>p</a:t>
            </a:r>
            <a:r>
              <a:rPr lang="en-US" sz="2800" i="1" dirty="0"/>
              <a:t> is the </a:t>
            </a:r>
            <a:r>
              <a:rPr lang="en-US" sz="2800" i="1" dirty="0">
                <a:solidFill>
                  <a:srgbClr val="00B050"/>
                </a:solidFill>
              </a:rPr>
              <a:t>address</a:t>
            </a:r>
            <a:r>
              <a:rPr lang="en-US" sz="2800" i="1" dirty="0"/>
              <a:t> of </a:t>
            </a:r>
            <a:r>
              <a:rPr lang="en-US" sz="2800" b="1" i="1" dirty="0" err="1">
                <a:solidFill>
                  <a:schemeClr val="accent1"/>
                </a:solidFill>
              </a:rPr>
              <a:t>i</a:t>
            </a:r>
            <a:r>
              <a:rPr lang="en-US" sz="2800" b="1" i="1" dirty="0">
                <a:solidFill>
                  <a:schemeClr val="accent1"/>
                </a:solidFill>
              </a:rPr>
              <a:t> </a:t>
            </a:r>
            <a:r>
              <a:rPr lang="en-US" sz="2800" i="1" dirty="0"/>
              <a:t>(p points at </a:t>
            </a:r>
            <a:r>
              <a:rPr lang="en-US" sz="2800" i="1" dirty="0" err="1"/>
              <a:t>i</a:t>
            </a:r>
            <a:r>
              <a:rPr lang="en-US" sz="2800" i="1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92CE4-BDA9-EF49-A090-7F090C68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36" y="293471"/>
            <a:ext cx="10515600" cy="400124"/>
          </a:xfrm>
        </p:spPr>
        <p:txBody>
          <a:bodyPr/>
          <a:lstStyle/>
          <a:p>
            <a:r>
              <a:rPr lang="en-US" dirty="0" err="1"/>
              <a:t>Rside</a:t>
            </a:r>
            <a:r>
              <a:rPr lang="en-US" dirty="0"/>
              <a:t>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894EC-0D09-3746-A12F-4B144940E165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96E13F-605C-674E-85F7-9044F2956370}"/>
              </a:ext>
            </a:extLst>
          </p:cNvPr>
          <p:cNvSpPr txBox="1"/>
          <p:nvPr/>
        </p:nvSpPr>
        <p:spPr>
          <a:xfrm>
            <a:off x="1014694" y="1885207"/>
            <a:ext cx="453491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("*p is %d\n",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480712-79B9-4D49-BBCE-618E893F79F5}"/>
              </a:ext>
            </a:extLst>
          </p:cNvPr>
          <p:cNvSpPr txBox="1"/>
          <p:nvPr/>
        </p:nvSpPr>
        <p:spPr>
          <a:xfrm>
            <a:off x="1113804" y="4380915"/>
            <a:ext cx="182132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is 42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DE6289-4A84-0155-22A7-9E93F4EE8734}"/>
              </a:ext>
            </a:extLst>
          </p:cNvPr>
          <p:cNvGrpSpPr/>
          <p:nvPr/>
        </p:nvGrpSpPr>
        <p:grpSpPr>
          <a:xfrm>
            <a:off x="4084963" y="4193531"/>
            <a:ext cx="3211525" cy="1604042"/>
            <a:chOff x="5092582" y="4306488"/>
            <a:chExt cx="3211525" cy="16040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2F7A84-77D4-F341-0618-45DB13A3F65A}"/>
                </a:ext>
              </a:extLst>
            </p:cNvPr>
            <p:cNvSpPr txBox="1"/>
            <p:nvPr/>
          </p:nvSpPr>
          <p:spPr>
            <a:xfrm>
              <a:off x="5092582" y="4710201"/>
              <a:ext cx="3211525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Two reads here</a:t>
              </a:r>
            </a:p>
            <a:p>
              <a:pPr marL="342900" indent="-342900">
                <a:buAutoNum type="arabicParenBoth"/>
              </a:pPr>
              <a:r>
                <a:rPr lang="en-US" dirty="0">
                  <a:solidFill>
                    <a:schemeClr val="accent6"/>
                  </a:solidFill>
                </a:rPr>
                <a:t>read to get an address</a:t>
              </a:r>
            </a:p>
            <a:p>
              <a:r>
                <a:rPr lang="en-US" dirty="0">
                  <a:solidFill>
                    <a:schemeClr val="accent6"/>
                  </a:solidFill>
                </a:rPr>
                <a:t>(2) read the address to get the value</a:t>
              </a: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68AF22FF-15CA-D924-4E9E-94DE58655D55}"/>
                </a:ext>
              </a:extLst>
            </p:cNvPr>
            <p:cNvSpPr/>
            <p:nvPr/>
          </p:nvSpPr>
          <p:spPr>
            <a:xfrm>
              <a:off x="5745636" y="4306488"/>
              <a:ext cx="223520" cy="412506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29FD560-81B9-97C9-4C5A-96133D863DF9}"/>
              </a:ext>
            </a:extLst>
          </p:cNvPr>
          <p:cNvSpPr txBox="1"/>
          <p:nvPr/>
        </p:nvSpPr>
        <p:spPr>
          <a:xfrm>
            <a:off x="8053752" y="2613493"/>
            <a:ext cx="1449235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43C77-BA91-851E-FBE0-A9353B21977E}"/>
              </a:ext>
            </a:extLst>
          </p:cNvPr>
          <p:cNvSpPr txBox="1"/>
          <p:nvPr/>
        </p:nvSpPr>
        <p:spPr>
          <a:xfrm>
            <a:off x="6899270" y="2645710"/>
            <a:ext cx="1194558" cy="53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i or (</a:t>
            </a:r>
            <a:r>
              <a:rPr lang="en-US" sz="2400" dirty="0">
                <a:solidFill>
                  <a:srgbClr val="FF0000"/>
                </a:solidFill>
              </a:rPr>
              <a:t>*</a:t>
            </a:r>
            <a:r>
              <a:rPr lang="en-US" sz="2400" dirty="0">
                <a:solidFill>
                  <a:schemeClr val="tx2"/>
                </a:solidFill>
              </a:rPr>
              <a:t>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BD007-C96E-1685-EAB2-648AB08994BC}"/>
              </a:ext>
            </a:extLst>
          </p:cNvPr>
          <p:cNvSpPr txBox="1"/>
          <p:nvPr/>
        </p:nvSpPr>
        <p:spPr>
          <a:xfrm>
            <a:off x="8037376" y="3938617"/>
            <a:ext cx="1465611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0x10000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258CA-0E94-6E0D-DAD9-A58463B53B30}"/>
              </a:ext>
            </a:extLst>
          </p:cNvPr>
          <p:cNvSpPr txBox="1"/>
          <p:nvPr/>
        </p:nvSpPr>
        <p:spPr>
          <a:xfrm>
            <a:off x="7014687" y="3947550"/>
            <a:ext cx="979755" cy="53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p =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 err="1">
                <a:solidFill>
                  <a:schemeClr val="tx2"/>
                </a:solidFill>
              </a:rPr>
              <a:t>i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" name="U-Turn Arrow 10">
            <a:extLst>
              <a:ext uri="{FF2B5EF4-FFF2-40B4-BE49-F238E27FC236}">
                <a16:creationId xmlns:a16="http://schemas.microsoft.com/office/drawing/2014/main" id="{5417E29F-5C4A-7048-0D25-DA748E183AEF}"/>
              </a:ext>
            </a:extLst>
          </p:cNvPr>
          <p:cNvSpPr/>
          <p:nvPr/>
        </p:nvSpPr>
        <p:spPr>
          <a:xfrm rot="5400000" flipH="1">
            <a:off x="8871253" y="3258912"/>
            <a:ext cx="1419476" cy="472690"/>
          </a:xfrm>
          <a:prstGeom prst="uturnArrow">
            <a:avLst>
              <a:gd name="adj1" fmla="val 13051"/>
              <a:gd name="adj2" fmla="val 14545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2B21F-CC6E-93FD-1BB2-ED9774A8DCC0}"/>
              </a:ext>
            </a:extLst>
          </p:cNvPr>
          <p:cNvSpPr txBox="1"/>
          <p:nvPr/>
        </p:nvSpPr>
        <p:spPr>
          <a:xfrm>
            <a:off x="9932720" y="403151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0x8000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31793-EB5C-E0E5-7DE9-D269E8D5A4BA}"/>
              </a:ext>
            </a:extLst>
          </p:cNvPr>
          <p:cNvSpPr txBox="1"/>
          <p:nvPr/>
        </p:nvSpPr>
        <p:spPr>
          <a:xfrm>
            <a:off x="10014432" y="264181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0x10000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C9202B-AE94-637D-BB8F-6CA53A856198}"/>
              </a:ext>
            </a:extLst>
          </p:cNvPr>
          <p:cNvSpPr/>
          <p:nvPr/>
        </p:nvSpPr>
        <p:spPr>
          <a:xfrm>
            <a:off x="8684860" y="3182972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D3CA2C-3E43-F3E7-6EBD-4C2BE2C8B07E}"/>
              </a:ext>
            </a:extLst>
          </p:cNvPr>
          <p:cNvSpPr/>
          <p:nvPr/>
        </p:nvSpPr>
        <p:spPr>
          <a:xfrm>
            <a:off x="8684859" y="3429000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E1D9F5-6E8B-8157-3C30-6E68D3B332E7}"/>
              </a:ext>
            </a:extLst>
          </p:cNvPr>
          <p:cNvSpPr/>
          <p:nvPr/>
        </p:nvSpPr>
        <p:spPr>
          <a:xfrm>
            <a:off x="8684859" y="3683808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F66A81-E816-D4E8-372B-241704B521E8}"/>
              </a:ext>
            </a:extLst>
          </p:cNvPr>
          <p:cNvSpPr txBox="1"/>
          <p:nvPr/>
        </p:nvSpPr>
        <p:spPr>
          <a:xfrm>
            <a:off x="8320704" y="1301791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</a:t>
            </a:r>
          </a:p>
          <a:p>
            <a:r>
              <a:rPr lang="en-US" dirty="0"/>
              <a:t>contents</a:t>
            </a:r>
          </a:p>
          <a:p>
            <a:r>
              <a:rPr lang="en-US" dirty="0"/>
              <a:t>4 bytes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82F108-92B2-921A-8FCE-D2D14F95A624}"/>
              </a:ext>
            </a:extLst>
          </p:cNvPr>
          <p:cNvSpPr txBox="1"/>
          <p:nvPr/>
        </p:nvSpPr>
        <p:spPr>
          <a:xfrm>
            <a:off x="10001608" y="1657823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4 bytes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6FA6872-2D83-36F3-7A2F-07661C3799F3}"/>
              </a:ext>
            </a:extLst>
          </p:cNvPr>
          <p:cNvSpPr/>
          <p:nvPr/>
        </p:nvSpPr>
        <p:spPr>
          <a:xfrm>
            <a:off x="10442540" y="3154096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EE9393-0A57-BB07-F2AA-B9ECACBE62FC}"/>
              </a:ext>
            </a:extLst>
          </p:cNvPr>
          <p:cNvSpPr/>
          <p:nvPr/>
        </p:nvSpPr>
        <p:spPr>
          <a:xfrm>
            <a:off x="10442539" y="3400124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37D4DB-04E0-FC65-5B59-BB4598E4E81E}"/>
              </a:ext>
            </a:extLst>
          </p:cNvPr>
          <p:cNvSpPr/>
          <p:nvPr/>
        </p:nvSpPr>
        <p:spPr>
          <a:xfrm>
            <a:off x="10442539" y="3654932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460F75-2B7B-89A5-7CBC-1AB71F913C0B}"/>
              </a:ext>
            </a:extLst>
          </p:cNvPr>
          <p:cNvSpPr txBox="1"/>
          <p:nvPr/>
        </p:nvSpPr>
        <p:spPr>
          <a:xfrm>
            <a:off x="9516047" y="584361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EAC6D23-5889-E45B-1263-DA43E5A97FA2}"/>
              </a:ext>
            </a:extLst>
          </p:cNvPr>
          <p:cNvGrpSpPr/>
          <p:nvPr/>
        </p:nvGrpSpPr>
        <p:grpSpPr>
          <a:xfrm>
            <a:off x="1113804" y="2983477"/>
            <a:ext cx="1861388" cy="793870"/>
            <a:chOff x="1315889" y="4511724"/>
            <a:chExt cx="1861388" cy="79387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B39C6E-78E4-ACD5-279B-D01B24624B92}"/>
                </a:ext>
              </a:extLst>
            </p:cNvPr>
            <p:cNvSpPr txBox="1"/>
            <p:nvPr/>
          </p:nvSpPr>
          <p:spPr>
            <a:xfrm>
              <a:off x="1315889" y="4936262"/>
              <a:ext cx="186138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No reads here</a:t>
              </a:r>
            </a:p>
          </p:txBody>
        </p:sp>
        <p:sp>
          <p:nvSpPr>
            <p:cNvPr id="27" name="Up Arrow 26">
              <a:extLst>
                <a:ext uri="{FF2B5EF4-FFF2-40B4-BE49-F238E27FC236}">
                  <a16:creationId xmlns:a16="http://schemas.microsoft.com/office/drawing/2014/main" id="{706352F6-828E-CE43-9A2D-0BED4F9B18C4}"/>
                </a:ext>
              </a:extLst>
            </p:cNvPr>
            <p:cNvSpPr/>
            <p:nvPr/>
          </p:nvSpPr>
          <p:spPr>
            <a:xfrm>
              <a:off x="2114790" y="4511724"/>
              <a:ext cx="223520" cy="412506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699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2" grpId="0"/>
      <p:bldP spid="34" grpId="0" animBg="1"/>
      <p:bldP spid="3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 err="1"/>
              <a:t>Lside</a:t>
            </a:r>
            <a:r>
              <a:rPr lang="en-US" dirty="0"/>
              <a:t> Indirection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0178" y="981157"/>
            <a:ext cx="11277600" cy="489568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cs typeface="Courier"/>
              </a:rPr>
              <a:t>Performs the following steps when the </a:t>
            </a:r>
            <a:r>
              <a:rPr lang="en-US" sz="2400" dirty="0">
                <a:solidFill>
                  <a:srgbClr val="FF0000"/>
                </a:solidFill>
                <a:cs typeface="Courier"/>
              </a:rPr>
              <a:t>*</a:t>
            </a:r>
            <a:r>
              <a:rPr lang="en-US" sz="2400" dirty="0">
                <a:cs typeface="Courier"/>
              </a:rPr>
              <a:t> is on the </a:t>
            </a:r>
            <a:r>
              <a:rPr lang="en-US" sz="2400" dirty="0" err="1">
                <a:cs typeface="Courier"/>
              </a:rPr>
              <a:t>Lside</a:t>
            </a:r>
            <a:r>
              <a:rPr lang="en-US" sz="2400" dirty="0">
                <a:cs typeface="Courier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Courier"/>
              </a:rPr>
              <a:t> </a:t>
            </a:r>
            <a:r>
              <a:rPr lang="en-US" sz="2400" dirty="0">
                <a:solidFill>
                  <a:schemeClr val="accent5"/>
                </a:solidFill>
              </a:rPr>
              <a:t>read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5"/>
                </a:solidFill>
              </a:rPr>
              <a:t> contents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chemeClr val="accent5"/>
                </a:solidFill>
              </a:rPr>
              <a:t>variable </a:t>
            </a:r>
            <a:r>
              <a:rPr lang="en-US" sz="2400" dirty="0">
                <a:solidFill>
                  <a:schemeClr val="tx2"/>
                </a:solidFill>
              </a:rPr>
              <a:t>to get </a:t>
            </a:r>
            <a:r>
              <a:rPr lang="en-US" sz="2400" dirty="0">
                <a:solidFill>
                  <a:schemeClr val="accent5"/>
                </a:solidFill>
              </a:rPr>
              <a:t>an address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2C895B"/>
                </a:solidFill>
              </a:rPr>
              <a:t>write</a:t>
            </a:r>
            <a:r>
              <a:rPr lang="en-US" sz="2400" dirty="0">
                <a:solidFill>
                  <a:srgbClr val="2C895B"/>
                </a:solidFill>
              </a:rPr>
              <a:t> the evaluation of the </a:t>
            </a:r>
            <a:r>
              <a:rPr lang="en-US" sz="2400" dirty="0" err="1">
                <a:solidFill>
                  <a:srgbClr val="2C895B"/>
                </a:solidFill>
              </a:rPr>
              <a:t>Rside</a:t>
            </a:r>
            <a:r>
              <a:rPr lang="en-US" sz="2400" dirty="0">
                <a:solidFill>
                  <a:srgbClr val="2C895B"/>
                </a:solidFill>
              </a:rPr>
              <a:t> expression </a:t>
            </a:r>
            <a:r>
              <a:rPr lang="en-US" sz="2400" dirty="0">
                <a:solidFill>
                  <a:schemeClr val="accent5"/>
                </a:solidFill>
              </a:rPr>
              <a:t>to that address </a:t>
            </a:r>
          </a:p>
          <a:p>
            <a:pPr marL="800100" lvl="1" indent="-457200"/>
            <a:r>
              <a:rPr lang="en-US" sz="2400" dirty="0"/>
              <a:t>(requires </a:t>
            </a:r>
            <a:r>
              <a:rPr lang="en-US" sz="2400" dirty="0">
                <a:solidFill>
                  <a:srgbClr val="FF0000"/>
                </a:solidFill>
              </a:rPr>
              <a:t>one read of memory and one write of memory on the </a:t>
            </a:r>
            <a:r>
              <a:rPr lang="en-US" sz="2400" dirty="0" err="1">
                <a:solidFill>
                  <a:srgbClr val="FF0000"/>
                </a:solidFill>
              </a:rPr>
              <a:t>Lside</a:t>
            </a:r>
            <a:r>
              <a:rPr lang="en-US" sz="2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06427D2-9A44-8547-A66F-7FB644638F6A}"/>
              </a:ext>
            </a:extLst>
          </p:cNvPr>
          <p:cNvSpPr/>
          <p:nvPr/>
        </p:nvSpPr>
        <p:spPr bwMode="auto">
          <a:xfrm>
            <a:off x="1369977" y="3334840"/>
            <a:ext cx="10327443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value of 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the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 pointed at by p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7CA3ED-9EEC-0148-8110-EA0CE49BB46B}"/>
              </a:ext>
            </a:extLst>
          </p:cNvPr>
          <p:cNvGrpSpPr/>
          <p:nvPr/>
        </p:nvGrpSpPr>
        <p:grpSpPr>
          <a:xfrm>
            <a:off x="3275399" y="4113674"/>
            <a:ext cx="3876376" cy="2126279"/>
            <a:chOff x="2606535" y="5213635"/>
            <a:chExt cx="3876376" cy="2126279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3A6B781A-DE87-A542-B843-8CF61097271E}"/>
                </a:ext>
              </a:extLst>
            </p:cNvPr>
            <p:cNvSpPr/>
            <p:nvPr/>
          </p:nvSpPr>
          <p:spPr>
            <a:xfrm rot="13018334" flipH="1" flipV="1">
              <a:off x="3972298" y="5682193"/>
              <a:ext cx="2510613" cy="1657721"/>
            </a:xfrm>
            <a:prstGeom prst="arc">
              <a:avLst>
                <a:gd name="adj1" fmla="val 12447677"/>
                <a:gd name="adj2" fmla="val 16118818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15FB65-306F-F54B-AA57-B07111F270DD}"/>
                </a:ext>
              </a:extLst>
            </p:cNvPr>
            <p:cNvGrpSpPr/>
            <p:nvPr/>
          </p:nvGrpSpPr>
          <p:grpSpPr>
            <a:xfrm>
              <a:off x="2606535" y="5213635"/>
              <a:ext cx="3693879" cy="1465107"/>
              <a:chOff x="2606535" y="5213635"/>
              <a:chExt cx="3693879" cy="146510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BBF76E3-54DC-FC4A-B585-DD6DAFEC0BDD}"/>
                  </a:ext>
                </a:extLst>
              </p:cNvPr>
              <p:cNvSpPr txBox="1"/>
              <p:nvPr/>
            </p:nvSpPr>
            <p:spPr>
              <a:xfrm>
                <a:off x="3741970" y="5787531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2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31C5BE-8468-6241-B025-27C49E956C2B}"/>
                  </a:ext>
                </a:extLst>
              </p:cNvPr>
              <p:cNvSpPr txBox="1"/>
              <p:nvPr/>
            </p:nvSpPr>
            <p:spPr>
              <a:xfrm>
                <a:off x="2963499" y="5270518"/>
                <a:ext cx="70243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chemeClr val="tx2"/>
                    </a:solidFill>
                  </a:rPr>
                  <a:t>int x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EE5AB6C-CF4F-1A4B-85AE-B05031AFE796}"/>
                  </a:ext>
                </a:extLst>
              </p:cNvPr>
              <p:cNvSpPr txBox="1"/>
              <p:nvPr/>
            </p:nvSpPr>
            <p:spPr>
              <a:xfrm>
                <a:off x="5304734" y="5787531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0x0c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9EB8A2AE-F5C5-A04C-B7AF-90F0A20A7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4046" y="5972197"/>
                <a:ext cx="1095896" cy="8374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163ABD8-3C50-3841-B1CE-8441C215B0BC}"/>
                  </a:ext>
                </a:extLst>
              </p:cNvPr>
              <p:cNvSpPr txBox="1"/>
              <p:nvPr/>
            </p:nvSpPr>
            <p:spPr>
              <a:xfrm>
                <a:off x="2606535" y="5784024"/>
                <a:ext cx="109517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err="1">
                    <a:solidFill>
                      <a:schemeClr val="tx2"/>
                    </a:solidFill>
                  </a:rPr>
                  <a:t>Lside</a:t>
                </a:r>
                <a:r>
                  <a:rPr lang="en-US" sz="2200" dirty="0">
                    <a:solidFill>
                      <a:schemeClr val="tx2"/>
                    </a:solidFill>
                  </a:rPr>
                  <a:t> p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2A2921-FDDA-254A-B148-F5C0E552F567}"/>
                  </a:ext>
                </a:extLst>
              </p:cNvPr>
              <p:cNvSpPr txBox="1"/>
              <p:nvPr/>
            </p:nvSpPr>
            <p:spPr>
              <a:xfrm>
                <a:off x="3726206" y="5287354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0x0c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87F9240-235C-5F42-BE66-AD674309289B}"/>
                  </a:ext>
                </a:extLst>
              </p:cNvPr>
              <p:cNvSpPr txBox="1"/>
              <p:nvPr/>
            </p:nvSpPr>
            <p:spPr>
              <a:xfrm>
                <a:off x="5039882" y="5213635"/>
                <a:ext cx="78098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rgbClr val="FF0000"/>
                    </a:solidFill>
                  </a:rPr>
                  <a:t>copy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797781-8E25-0649-B0C7-269E319FBE18}"/>
                  </a:ext>
                </a:extLst>
              </p:cNvPr>
              <p:cNvSpPr txBox="1"/>
              <p:nvPr/>
            </p:nvSpPr>
            <p:spPr>
              <a:xfrm>
                <a:off x="5423766" y="6186274"/>
                <a:ext cx="726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12F02F-CCE1-1243-AD1A-ED73CF829454}"/>
                  </a:ext>
                </a:extLst>
              </p:cNvPr>
              <p:cNvSpPr txBox="1"/>
              <p:nvPr/>
            </p:nvSpPr>
            <p:spPr>
              <a:xfrm>
                <a:off x="3314717" y="6278632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646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2214" y="941583"/>
            <a:ext cx="8358472" cy="55613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rgbClr val="2C895B"/>
                </a:solidFill>
              </a:rPr>
              <a:t>Read/write </a:t>
            </a:r>
            <a:r>
              <a:rPr lang="en-US" altLang="en-US" sz="1800" dirty="0">
                <a:solidFill>
                  <a:schemeClr val="tx2"/>
                </a:solidFill>
              </a:rPr>
              <a:t>functions in the standard I/O library </a:t>
            </a:r>
            <a:r>
              <a:rPr lang="en-US" altLang="en-US" sz="1800" i="1" dirty="0">
                <a:solidFill>
                  <a:srgbClr val="0070C0"/>
                </a:solidFill>
              </a:rPr>
              <a:t>advances</a:t>
            </a:r>
            <a:r>
              <a:rPr lang="en-US" altLang="en-US" sz="1800" dirty="0">
                <a:solidFill>
                  <a:srgbClr val="0070C0"/>
                </a:solidFill>
              </a:rPr>
              <a:t> </a:t>
            </a:r>
            <a:r>
              <a:rPr lang="en-US" altLang="en-US" sz="1800" dirty="0"/>
              <a:t>the </a:t>
            </a:r>
            <a:r>
              <a:rPr lang="en-US" altLang="en-US" sz="1800" b="1" i="1" dirty="0">
                <a:solidFill>
                  <a:schemeClr val="accent5"/>
                </a:solidFill>
              </a:rPr>
              <a:t>file position pointer </a:t>
            </a:r>
            <a:r>
              <a:rPr lang="en-US" altLang="en-US" sz="1800" dirty="0">
                <a:solidFill>
                  <a:srgbClr val="2C895B"/>
                </a:solidFill>
              </a:rPr>
              <a:t>from</a:t>
            </a:r>
            <a:r>
              <a:rPr lang="en-US" altLang="en-US" sz="1800" dirty="0"/>
              <a:t> the </a:t>
            </a:r>
            <a:r>
              <a:rPr lang="en-US" altLang="en-US" sz="1800" b="1" i="1" dirty="0">
                <a:solidFill>
                  <a:schemeClr val="accent1"/>
                </a:solidFill>
              </a:rPr>
              <a:t>top of a file </a:t>
            </a:r>
            <a:r>
              <a:rPr lang="en-US" altLang="en-US" sz="1800" dirty="0"/>
              <a:t>(before the 1</a:t>
            </a:r>
            <a:r>
              <a:rPr lang="en-US" altLang="en-US" sz="1800" baseline="30000" dirty="0"/>
              <a:t>st</a:t>
            </a:r>
            <a:r>
              <a:rPr lang="en-US" altLang="en-US" sz="1800" dirty="0"/>
              <a:t> byte if any) </a:t>
            </a:r>
            <a:r>
              <a:rPr lang="en-US" altLang="en-US" sz="1800" dirty="0">
                <a:solidFill>
                  <a:srgbClr val="2C895B"/>
                </a:solidFill>
              </a:rPr>
              <a:t>towards</a:t>
            </a:r>
            <a:r>
              <a:rPr lang="en-US" altLang="en-US" sz="1800" dirty="0"/>
              <a:t> the </a:t>
            </a:r>
            <a:r>
              <a:rPr lang="en-US" altLang="en-US" sz="1800" b="1" i="1" dirty="0">
                <a:solidFill>
                  <a:schemeClr val="accent1"/>
                </a:solidFill>
              </a:rPr>
              <a:t>end of the file </a:t>
            </a:r>
            <a:r>
              <a:rPr lang="en-US" altLang="en-US" sz="1800" b="1" dirty="0">
                <a:solidFill>
                  <a:schemeClr val="accent6"/>
                </a:solidFill>
              </a:rPr>
              <a:t>after each call </a:t>
            </a:r>
            <a:r>
              <a:rPr lang="en-US" altLang="en-US" sz="1800" dirty="0">
                <a:solidFill>
                  <a:schemeClr val="accent6"/>
                </a:solidFill>
              </a:rPr>
              <a:t>to a read/write function</a:t>
            </a:r>
          </a:p>
          <a:p>
            <a:pPr lvl="1"/>
            <a:r>
              <a:rPr lang="en-US" altLang="en-US" sz="1800" b="1" dirty="0">
                <a:solidFill>
                  <a:schemeClr val="accent6"/>
                </a:solidFill>
              </a:rPr>
              <a:t>Side effect of call: </a:t>
            </a:r>
            <a:r>
              <a:rPr lang="en-US" altLang="en-US" sz="1800" dirty="0">
                <a:solidFill>
                  <a:schemeClr val="accent6"/>
                </a:solidFill>
              </a:rPr>
              <a:t>file position pointer moves towards the </a:t>
            </a:r>
            <a:r>
              <a:rPr lang="en-US" altLang="en-US" sz="1800" b="1" dirty="0">
                <a:solidFill>
                  <a:schemeClr val="accent6"/>
                </a:solidFill>
              </a:rPr>
              <a:t>end of file</a:t>
            </a:r>
            <a:r>
              <a:rPr lang="en-US" altLang="en-US" sz="1800" dirty="0">
                <a:solidFill>
                  <a:schemeClr val="accent6"/>
                </a:solidFill>
              </a:rPr>
              <a:t> by number of bytes read/written</a:t>
            </a:r>
          </a:p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standard I/O File position pointer </a:t>
            </a:r>
            <a:r>
              <a:rPr lang="en-US" altLang="en-US" sz="1800" dirty="0">
                <a:solidFill>
                  <a:schemeClr val="accent6"/>
                </a:solidFill>
              </a:rPr>
              <a:t>indicates where in the file (byte distance from the top of the file) the next read/write I/O will occur</a:t>
            </a:r>
          </a:p>
          <a:p>
            <a:r>
              <a:rPr lang="en-US" altLang="en-US" sz="1800" dirty="0">
                <a:solidFill>
                  <a:schemeClr val="accent6"/>
                </a:solidFill>
              </a:rPr>
              <a:t>Performing a sequence of read/write operations (without using any other </a:t>
            </a:r>
            <a:r>
              <a:rPr lang="en-US" altLang="en-US" sz="1800" dirty="0" err="1">
                <a:solidFill>
                  <a:schemeClr val="accent6"/>
                </a:solidFill>
              </a:rPr>
              <a:t>stdio</a:t>
            </a:r>
            <a:r>
              <a:rPr lang="en-US" altLang="en-US" sz="1800" dirty="0">
                <a:solidFill>
                  <a:schemeClr val="accent6"/>
                </a:solidFill>
              </a:rPr>
              <a:t> functions to move the file pointer between the read/write calls) performs what is called  </a:t>
            </a:r>
            <a:r>
              <a:rPr lang="en-US" altLang="en-US" sz="1800" b="1" dirty="0">
                <a:solidFill>
                  <a:schemeClr val="accent1"/>
                </a:solidFill>
              </a:rPr>
              <a:t>S</a:t>
            </a:r>
            <a:r>
              <a:rPr lang="en-US" altLang="en-US" sz="1800" b="1" dirty="0">
                <a:solidFill>
                  <a:srgbClr val="0070C0"/>
                </a:solidFill>
              </a:rPr>
              <a:t>equential I/O </a:t>
            </a:r>
            <a:r>
              <a:rPr lang="en-US" altLang="en-US" sz="1800" dirty="0">
                <a:solidFill>
                  <a:schemeClr val="tx2"/>
                </a:solidFill>
              </a:rPr>
              <a:t>(sequential read &amp; sequential write)</a:t>
            </a:r>
          </a:p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</a:rPr>
              <a:t>EOF condition state may be set after a </a:t>
            </a:r>
            <a:r>
              <a:rPr lang="en-US" altLang="en-US" sz="1800" b="1" dirty="0">
                <a:solidFill>
                  <a:schemeClr val="tx1">
                    <a:lumMod val="50000"/>
                  </a:schemeClr>
                </a:solidFill>
              </a:rPr>
              <a:t>read operation</a:t>
            </a:r>
            <a:endParaRPr lang="en-US" altLang="en-US" sz="1800" b="1" dirty="0"/>
          </a:p>
          <a:p>
            <a:pPr lvl="1"/>
            <a:r>
              <a:rPr lang="en-US" altLang="en-US" sz="1800" dirty="0">
                <a:solidFill>
                  <a:srgbClr val="0070C0"/>
                </a:solidFill>
              </a:rPr>
              <a:t>After the last byte is read </a:t>
            </a: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</a:rPr>
              <a:t>in a file, additional reads results in a </a:t>
            </a:r>
            <a:r>
              <a:rPr lang="en-US" altLang="en-US" sz="1800" b="1" dirty="0">
                <a:solidFill>
                  <a:srgbClr val="0070C0"/>
                </a:solidFill>
              </a:rPr>
              <a:t>function return value </a:t>
            </a:r>
            <a:r>
              <a:rPr lang="en-US" altLang="en-US" sz="1800" dirty="0">
                <a:solidFill>
                  <a:srgbClr val="0070C0"/>
                </a:solidFill>
              </a:rPr>
              <a:t>of EOF </a:t>
            </a:r>
          </a:p>
          <a:p>
            <a:pPr lvl="1"/>
            <a:r>
              <a:rPr lang="en-US" altLang="en-US" sz="1800" b="1" dirty="0">
                <a:solidFill>
                  <a:schemeClr val="accent1"/>
                </a:solidFill>
              </a:rPr>
              <a:t>EOF signals </a:t>
            </a:r>
            <a:r>
              <a:rPr lang="en-US" altLang="en-US" sz="1800" dirty="0"/>
              <a:t>no more data is available to be read</a:t>
            </a:r>
          </a:p>
          <a:p>
            <a:pPr lvl="1"/>
            <a:r>
              <a:rPr lang="en-US" altLang="en-US" sz="1800" dirty="0">
                <a:solidFill>
                  <a:srgbClr val="FF0000"/>
                </a:solidFill>
              </a:rPr>
              <a:t>EOF is </a:t>
            </a:r>
            <a:r>
              <a:rPr lang="en-US" altLang="en-US" sz="1800" b="1" dirty="0">
                <a:solidFill>
                  <a:srgbClr val="FF0000"/>
                </a:solidFill>
              </a:rPr>
              <a:t>NOT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</a:rPr>
              <a:t>a character in the file</a:t>
            </a:r>
            <a:r>
              <a:rPr lang="en-US" altLang="en-US" sz="1800" dirty="0">
                <a:solidFill>
                  <a:srgbClr val="0070C0"/>
                </a:solidFill>
              </a:rPr>
              <a:t>, but a condition state on the stream</a:t>
            </a:r>
          </a:p>
          <a:p>
            <a:pPr lvl="1"/>
            <a:r>
              <a:rPr lang="en-US" altLang="en-US" sz="1800" dirty="0">
                <a:solidFill>
                  <a:srgbClr val="0070C0"/>
                </a:solidFill>
              </a:rPr>
              <a:t>EOF </a:t>
            </a:r>
            <a:r>
              <a:rPr lang="en-US" altLang="en-US" sz="1800" dirty="0">
                <a:solidFill>
                  <a:schemeClr val="accent6"/>
                </a:solidFill>
              </a:rPr>
              <a:t>is usually a </a:t>
            </a:r>
            <a:r>
              <a:rPr lang="en-US" altLang="en-US" sz="1800" dirty="0">
                <a:solidFill>
                  <a:srgbClr val="0070C0"/>
                </a:solidFill>
              </a:rPr>
              <a:t>#define EOF -1 macro </a:t>
            </a:r>
            <a:r>
              <a:rPr lang="en-US" altLang="en-US" sz="1800" dirty="0">
                <a:solidFill>
                  <a:schemeClr val="accent6"/>
                </a:solidFill>
              </a:rPr>
              <a:t>located in the file </a:t>
            </a:r>
            <a:r>
              <a:rPr lang="en-US" altLang="en-US" sz="1800" dirty="0" err="1">
                <a:solidFill>
                  <a:schemeClr val="accent6"/>
                </a:solidFill>
              </a:rPr>
              <a:t>stdio.h</a:t>
            </a:r>
            <a:r>
              <a:rPr lang="en-US" altLang="en-US" sz="1800" dirty="0">
                <a:solidFill>
                  <a:schemeClr val="accent6"/>
                </a:solidFill>
              </a:rPr>
              <a:t> (later in course)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54" y="51084"/>
            <a:ext cx="11135062" cy="856232"/>
          </a:xfrm>
        </p:spPr>
        <p:txBody>
          <a:bodyPr/>
          <a:lstStyle/>
          <a:p>
            <a:r>
              <a:rPr lang="en-US" sz="2800" dirty="0"/>
              <a:t>C standard I/O Library (</a:t>
            </a:r>
            <a:r>
              <a:rPr lang="en-US" sz="2800" dirty="0" err="1"/>
              <a:t>stdio</a:t>
            </a:r>
            <a:r>
              <a:rPr lang="en-US" sz="2800" dirty="0"/>
              <a:t>) File I/O</a:t>
            </a:r>
            <a:br>
              <a:rPr lang="en-US" sz="2800" dirty="0"/>
            </a:br>
            <a:r>
              <a:rPr lang="en-US" sz="2800" dirty="0"/>
              <a:t>File Position Pointer and EOF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1F67076B-8725-6647-918D-5EBE1D4E8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176" y="1223321"/>
            <a:ext cx="990600" cy="5115688"/>
          </a:xfrm>
          <a:prstGeom prst="foldedCorner">
            <a:avLst>
              <a:gd name="adj" fmla="val 21153"/>
            </a:avLst>
          </a:prstGeom>
          <a:solidFill>
            <a:srgbClr val="FFFF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file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28FFDEFC-D747-2947-98E9-6C0658532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6560" y="2817674"/>
            <a:ext cx="685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52493-AEF4-754F-93B4-4516615A1BD3}"/>
              </a:ext>
            </a:extLst>
          </p:cNvPr>
          <p:cNvSpPr txBox="1"/>
          <p:nvPr/>
        </p:nvSpPr>
        <p:spPr>
          <a:xfrm>
            <a:off x="8669059" y="2328091"/>
            <a:ext cx="181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Old file position 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93D09-243F-5D45-9E0E-9A7AD3AB4D3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1D03FE8F-8CC8-264C-A3CA-775E9DA05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0535" y="4465379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118286-7024-B847-A4CA-A9D0D2191A84}"/>
              </a:ext>
            </a:extLst>
          </p:cNvPr>
          <p:cNvSpPr txBox="1"/>
          <p:nvPr/>
        </p:nvSpPr>
        <p:spPr>
          <a:xfrm>
            <a:off x="8332193" y="4302287"/>
            <a:ext cx="216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New file position pointer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05A0A5-1D24-904B-9547-D1174B8DD6DE}"/>
              </a:ext>
            </a:extLst>
          </p:cNvPr>
          <p:cNvCxnSpPr>
            <a:cxnSpLocks/>
          </p:cNvCxnSpPr>
          <p:nvPr/>
        </p:nvCxnSpPr>
        <p:spPr>
          <a:xfrm>
            <a:off x="10759460" y="2817674"/>
            <a:ext cx="0" cy="1586661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DDF6B7-2E98-9C4C-AA5A-D424375F2563}"/>
              </a:ext>
            </a:extLst>
          </p:cNvPr>
          <p:cNvSpPr txBox="1"/>
          <p:nvPr/>
        </p:nvSpPr>
        <p:spPr>
          <a:xfrm>
            <a:off x="9413358" y="3397803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read N </a:t>
            </a:r>
          </a:p>
          <a:p>
            <a:pPr algn="r"/>
            <a:r>
              <a:rPr lang="en-US" dirty="0">
                <a:solidFill>
                  <a:srgbClr val="0070C0"/>
                </a:solidFill>
              </a:rPr>
              <a:t>bytes/chars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070924-D4E8-F746-8C7B-F5B5652FB88A}"/>
              </a:ext>
            </a:extLst>
          </p:cNvPr>
          <p:cNvSpPr txBox="1"/>
          <p:nvPr/>
        </p:nvSpPr>
        <p:spPr>
          <a:xfrm>
            <a:off x="10459450" y="1169970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TOF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68B3A8-E958-4947-AD38-190B1362A09B}"/>
              </a:ext>
            </a:extLst>
          </p:cNvPr>
          <p:cNvSpPr txBox="1"/>
          <p:nvPr/>
        </p:nvSpPr>
        <p:spPr>
          <a:xfrm>
            <a:off x="10434934" y="6276675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2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7FAFF-5970-0545-AA8D-56DA1BF8A22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53194" y="2404449"/>
            <a:ext cx="10412852" cy="425994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writes c (demoted to a char)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sz="2000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either: </a:t>
            </a:r>
            <a:r>
              <a:rPr lang="en-US" sz="2000" dirty="0">
                <a:solidFill>
                  <a:srgbClr val="2C895B"/>
                </a:solidFill>
              </a:rPr>
              <a:t>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on success </a:t>
            </a:r>
            <a:r>
              <a:rPr lang="en-US" sz="2000" i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(a macro often defined as -1) on failure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putchar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(void); </a:t>
            </a: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either: next input character  </a:t>
            </a:r>
            <a:r>
              <a:rPr lang="en-US" sz="2000" b="1" dirty="0">
                <a:solidFill>
                  <a:srgbClr val="0070C0"/>
                </a:solidFill>
              </a:rPr>
              <a:t>promoted to an 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read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 </a:t>
            </a:r>
            <a:r>
              <a:rPr lang="en-US" sz="2000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OR EOF </a:t>
            </a:r>
            <a:endParaRPr lang="en-US" sz="2000" dirty="0"/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getchar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altLang="en-US" sz="2000" dirty="0">
              <a:solidFill>
                <a:srgbClr val="0070C0"/>
              </a:solidFill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Make sure you use 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int variables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with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and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rgbClr val="0070C0"/>
                </a:solidFill>
                <a:latin typeface="Helvetica" pitchFamily="2" charset="0"/>
              </a:rPr>
              <a:t>Both functions return an int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because they must be able </a:t>
            </a:r>
            <a:r>
              <a:rPr lang="en-US" altLang="en-US" sz="2000" dirty="0">
                <a:solidFill>
                  <a:srgbClr val="2C895B"/>
                </a:solidFill>
              </a:rPr>
              <a:t>to return both valid chars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and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indicate the 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EOF condition </a:t>
            </a:r>
            <a:r>
              <a:rPr lang="en-US" altLang="en-US" sz="2000" b="1" dirty="0"/>
              <a:t>(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-1) which is outside the range of valid characters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28" y="84874"/>
            <a:ext cx="11414700" cy="526342"/>
          </a:xfrm>
        </p:spPr>
        <p:txBody>
          <a:bodyPr/>
          <a:lstStyle/>
          <a:p>
            <a:r>
              <a:rPr lang="en-US" dirty="0"/>
              <a:t>C Library Function API : Simple Character I/O – Used in PA3</a:t>
            </a:r>
            <a:endParaRPr lang="en-US" dirty="0">
              <a:solidFill>
                <a:srgbClr val="2C895B"/>
              </a:solidFill>
            </a:endParaRPr>
          </a:p>
        </p:txBody>
      </p:sp>
      <p:graphicFrame>
        <p:nvGraphicFramePr>
          <p:cNvPr id="4" name="Group 27">
            <a:extLst>
              <a:ext uri="{FF2B5EF4-FFF2-40B4-BE49-F238E27FC236}">
                <a16:creationId xmlns:a16="http://schemas.microsoft.com/office/drawing/2014/main" id="{D85E6FD7-4228-CC4B-B6A4-A872CB31630C}"/>
              </a:ext>
            </a:extLst>
          </p:cNvPr>
          <p:cNvGraphicFramePr>
            <a:graphicFrameLocks/>
          </p:cNvGraphicFramePr>
          <p:nvPr/>
        </p:nvGraphicFramePr>
        <p:xfrm>
          <a:off x="1290320" y="586219"/>
          <a:ext cx="10412852" cy="1737360"/>
        </p:xfrm>
        <a:graphic>
          <a:graphicData uri="http://schemas.openxmlformats.org/drawingml/2006/table">
            <a:tbl>
              <a:tblPr/>
              <a:tblGrid>
                <a:gridCol w="1854085">
                  <a:extLst>
                    <a:ext uri="{9D8B030D-6E8A-4147-A177-3AD203B41FA5}">
                      <a16:colId xmlns:a16="http://schemas.microsoft.com/office/drawing/2014/main" val="1520686472"/>
                    </a:ext>
                  </a:extLst>
                </a:gridCol>
                <a:gridCol w="8558767">
                  <a:extLst>
                    <a:ext uri="{9D8B030D-6E8A-4147-A177-3AD203B41FA5}">
                      <a16:colId xmlns:a16="http://schemas.microsoft.com/office/drawing/2014/main" val="3723702983"/>
                    </a:ext>
                  </a:extLst>
                </a:gridCol>
              </a:tblGrid>
              <a:tr h="454013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 Usage 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50779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(c);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screen </a:t>
                      </a:r>
                      <a:r>
                        <a:rPr kumimoji="0" lang="en-US" alt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27475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Read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c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      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Reads from keyboard stdin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87337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2799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94" y="204230"/>
            <a:ext cx="10515600" cy="555661"/>
          </a:xfrm>
        </p:spPr>
        <p:txBody>
          <a:bodyPr/>
          <a:lstStyle/>
          <a:p>
            <a:r>
              <a:rPr lang="en-US" dirty="0"/>
              <a:t>Character I/O (Also the Primary loop in PA3)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DCCE9780-A01A-BD4B-AC1A-9A6D324D151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9085" y="812767"/>
            <a:ext cx="6975063" cy="4516887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// copy stdin to </a:t>
            </a:r>
            <a:r>
              <a:rPr lang="en-US" altLang="en-US" sz="1800" b="1" i="1" dirty="0" err="1">
                <a:solidFill>
                  <a:srgbClr val="2C895B"/>
                </a:solidFill>
                <a:latin typeface="Courier New" panose="02070309020205020404" pitchFamily="49" charset="0"/>
              </a:rPr>
              <a:t>stdout</a:t>
            </a: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 one char at a time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((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!= EOF)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(void)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ignore return value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A10A4F74-6F65-B54E-A7FA-082D19D34CF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382010" y="820100"/>
            <a:ext cx="2373034" cy="2605682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1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8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%./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a &gt; 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723BA-73DE-2D41-8FA1-6B0250A74F2A}"/>
              </a:ext>
            </a:extLst>
          </p:cNvPr>
          <p:cNvGrpSpPr/>
          <p:nvPr/>
        </p:nvGrpSpPr>
        <p:grpSpPr>
          <a:xfrm>
            <a:off x="3588429" y="1663963"/>
            <a:ext cx="3527496" cy="1861753"/>
            <a:chOff x="9140875" y="2856669"/>
            <a:chExt cx="3527496" cy="186175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8F37A33-E418-1046-BDA5-EBC0B32DA82B}"/>
                </a:ext>
              </a:extLst>
            </p:cNvPr>
            <p:cNvSpPr txBox="1"/>
            <p:nvPr/>
          </p:nvSpPr>
          <p:spPr>
            <a:xfrm>
              <a:off x="9140875" y="2856669"/>
              <a:ext cx="3527496" cy="9233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 to handle EOF </a:t>
              </a:r>
            </a:p>
            <a:p>
              <a:r>
                <a:rPr lang="en-US" dirty="0">
                  <a:solidFill>
                    <a:srgbClr val="2C895B"/>
                  </a:solidFill>
                </a:rPr>
                <a:t>EOF is a macro integer in </a:t>
              </a:r>
              <a:r>
                <a:rPr lang="en-US" dirty="0" err="1">
                  <a:solidFill>
                    <a:srgbClr val="2C895B"/>
                  </a:solidFill>
                </a:rPr>
                <a:t>stdio.h</a:t>
              </a:r>
              <a:endParaRPr lang="en-US" dirty="0">
                <a:solidFill>
                  <a:srgbClr val="2C895B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0294F47-B639-7E4C-8D53-FE81C26A1D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6845" y="3832875"/>
              <a:ext cx="510102" cy="88554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F593AF-E25F-AC44-BCE5-1893A44AF808}"/>
              </a:ext>
            </a:extLst>
          </p:cNvPr>
          <p:cNvGrpSpPr/>
          <p:nvPr/>
        </p:nvGrpSpPr>
        <p:grpSpPr>
          <a:xfrm>
            <a:off x="1910674" y="4103252"/>
            <a:ext cx="8514523" cy="1687937"/>
            <a:chOff x="7680190" y="4371238"/>
            <a:chExt cx="8514523" cy="168793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2BD0A5-8E67-434B-AB22-C6C7C6CCD8FA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7680190" y="4371238"/>
              <a:ext cx="2332424" cy="94927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6D4D55-E265-0140-9AF4-41B69FB076B4}"/>
                </a:ext>
              </a:extLst>
            </p:cNvPr>
            <p:cNvSpPr txBox="1"/>
            <p:nvPr/>
          </p:nvSpPr>
          <p:spPr>
            <a:xfrm>
              <a:off x="10012614" y="4581847"/>
              <a:ext cx="6182099" cy="14773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codes </a:t>
              </a:r>
              <a:r>
                <a:rPr lang="en-US" dirty="0">
                  <a:solidFill>
                    <a:srgbClr val="F37440"/>
                  </a:solidFill>
                </a:rPr>
                <a:t>unless you do not need it</a:t>
              </a:r>
              <a:endParaRPr lang="en-US" dirty="0">
                <a:solidFill>
                  <a:schemeClr val="accent1"/>
                </a:solidFill>
              </a:endParaRP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Sometimes you may see a (void) cast which indicates </a:t>
              </a:r>
              <a:r>
                <a:rPr lang="en-US" b="1" i="1" dirty="0">
                  <a:solidFill>
                    <a:srgbClr val="7030A0"/>
                  </a:solidFill>
                </a:rPr>
                <a:t>ignoring the return value is deliberate</a:t>
              </a:r>
              <a:r>
                <a:rPr lang="en-US" dirty="0">
                  <a:solidFill>
                    <a:schemeClr val="accent1"/>
                  </a:solidFill>
                </a:rPr>
                <a:t> this is often required by many coding standards (it is optional)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102D1B-4C55-484B-8EE2-EFFAB76DDB84}"/>
              </a:ext>
            </a:extLst>
          </p:cNvPr>
          <p:cNvGrpSpPr/>
          <p:nvPr/>
        </p:nvGrpSpPr>
        <p:grpSpPr>
          <a:xfrm>
            <a:off x="8018433" y="1096247"/>
            <a:ext cx="3963954" cy="1309231"/>
            <a:chOff x="8150400" y="1308844"/>
            <a:chExt cx="3963954" cy="1309231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3E824D4-BBC2-CF48-ACC3-9193F0E0624E}"/>
                </a:ext>
              </a:extLst>
            </p:cNvPr>
            <p:cNvSpPr txBox="1"/>
            <p:nvPr/>
          </p:nvSpPr>
          <p:spPr>
            <a:xfrm>
              <a:off x="9927688" y="1308844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FDDE03B7-6A0C-8345-AA62-E1D93E7F83DB}"/>
                </a:ext>
              </a:extLst>
            </p:cNvPr>
            <p:cNvSpPr txBox="1"/>
            <p:nvPr/>
          </p:nvSpPr>
          <p:spPr>
            <a:xfrm>
              <a:off x="9927688" y="1805949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Printed by program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E8B7A02-4406-4B45-981B-149DC15889CD}"/>
                </a:ext>
              </a:extLst>
            </p:cNvPr>
            <p:cNvSpPr txBox="1"/>
            <p:nvPr/>
          </p:nvSpPr>
          <p:spPr>
            <a:xfrm>
              <a:off x="9927688" y="2248743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3E6D3AD0-884B-EE44-96BE-AB06FFC69409}"/>
                </a:ext>
              </a:extLst>
            </p:cNvPr>
            <p:cNvSpPr/>
            <p:nvPr/>
          </p:nvSpPr>
          <p:spPr>
            <a:xfrm>
              <a:off x="9532800" y="1493510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Left Arrow 161">
              <a:extLst>
                <a:ext uri="{FF2B5EF4-FFF2-40B4-BE49-F238E27FC236}">
                  <a16:creationId xmlns:a16="http://schemas.microsoft.com/office/drawing/2014/main" id="{B2417F17-721A-9940-A6C4-F3E2CF36CBA8}"/>
                </a:ext>
              </a:extLst>
            </p:cNvPr>
            <p:cNvSpPr/>
            <p:nvPr/>
          </p:nvSpPr>
          <p:spPr>
            <a:xfrm>
              <a:off x="9532800" y="1955175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Left Arrow 162">
              <a:extLst>
                <a:ext uri="{FF2B5EF4-FFF2-40B4-BE49-F238E27FC236}">
                  <a16:creationId xmlns:a16="http://schemas.microsoft.com/office/drawing/2014/main" id="{3B18EA30-269C-4045-B761-C107B2CFE6F2}"/>
                </a:ext>
              </a:extLst>
            </p:cNvPr>
            <p:cNvSpPr/>
            <p:nvPr/>
          </p:nvSpPr>
          <p:spPr>
            <a:xfrm>
              <a:off x="8150400" y="2377776"/>
              <a:ext cx="176177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2EA9FB-AE34-41A4-749A-3A58460B3270}"/>
              </a:ext>
            </a:extLst>
          </p:cNvPr>
          <p:cNvGrpSpPr/>
          <p:nvPr/>
        </p:nvGrpSpPr>
        <p:grpSpPr>
          <a:xfrm>
            <a:off x="9544721" y="2878288"/>
            <a:ext cx="2489884" cy="369332"/>
            <a:chOff x="10018437" y="1120221"/>
            <a:chExt cx="2489884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05280E-519E-B516-1C29-81539A3B2491}"/>
                </a:ext>
              </a:extLst>
            </p:cNvPr>
            <p:cNvSpPr txBox="1"/>
            <p:nvPr/>
          </p:nvSpPr>
          <p:spPr>
            <a:xfrm>
              <a:off x="10241047" y="1120221"/>
              <a:ext cx="2267274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Copies file a to file b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ED2295B9-CFA6-3092-80DA-A208927EA193}"/>
                </a:ext>
              </a:extLst>
            </p:cNvPr>
            <p:cNvSpPr/>
            <p:nvPr/>
          </p:nvSpPr>
          <p:spPr>
            <a:xfrm>
              <a:off x="10018437" y="1282280"/>
              <a:ext cx="24530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D662D4D-4944-DB5D-C20D-69892B818949}"/>
              </a:ext>
            </a:extLst>
          </p:cNvPr>
          <p:cNvSpPr txBox="1"/>
          <p:nvPr/>
        </p:nvSpPr>
        <p:spPr>
          <a:xfrm>
            <a:off x="1739585" y="6102654"/>
            <a:ext cx="639149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sure you use int variables with </a:t>
            </a:r>
            <a:r>
              <a:rPr lang="en-US" dirty="0" err="1">
                <a:solidFill>
                  <a:srgbClr val="FF0000"/>
                </a:solidFill>
              </a:rPr>
              <a:t>getchar</a:t>
            </a:r>
            <a:r>
              <a:rPr lang="en-US" dirty="0">
                <a:solidFill>
                  <a:srgbClr val="FF0000"/>
                </a:solidFill>
              </a:rPr>
              <a:t>() and </a:t>
            </a:r>
            <a:r>
              <a:rPr lang="en-US" dirty="0" err="1">
                <a:solidFill>
                  <a:srgbClr val="FF0000"/>
                </a:solidFill>
              </a:rPr>
              <a:t>putchar</a:t>
            </a:r>
            <a:r>
              <a:rPr lang="en-US" dirty="0">
                <a:solidFill>
                  <a:srgbClr val="FF0000"/>
                </a:solidFill>
              </a:rPr>
              <a:t>()!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2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0592" y="2686675"/>
            <a:ext cx="11551321" cy="39832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How can you have an </a:t>
            </a:r>
            <a:r>
              <a:rPr lang="en-US" sz="2000" dirty="0">
                <a:solidFill>
                  <a:srgbClr val="FF0000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when reading from a keyboard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stdio</a:t>
            </a:r>
            <a:r>
              <a:rPr lang="en-US" sz="2000" dirty="0"/>
              <a:t> I/O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library functions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designed</a:t>
            </a:r>
            <a:r>
              <a:rPr lang="en-US" sz="2000" dirty="0">
                <a:solidFill>
                  <a:srgbClr val="0070C0"/>
                </a:solidFill>
              </a:rPr>
              <a:t> to work primarily on </a:t>
            </a:r>
            <a:r>
              <a:rPr lang="en-US" sz="2000" b="1" dirty="0">
                <a:solidFill>
                  <a:srgbClr val="0070C0"/>
                </a:solidFill>
              </a:rPr>
              <a:t>files</a:t>
            </a:r>
            <a:endParaRPr lang="en-US" sz="2000" b="1" dirty="0"/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With </a:t>
            </a:r>
            <a:r>
              <a:rPr lang="en-US" sz="2000" dirty="0">
                <a:solidFill>
                  <a:srgbClr val="0070C0"/>
                </a:solidFill>
              </a:rPr>
              <a:t>keyboard devices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semantics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of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0070C0"/>
                </a:solidFill>
              </a:rPr>
              <a:t>file operations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needs to be </a:t>
            </a:r>
            <a:r>
              <a:rPr lang="en-US" sz="2000" i="1" dirty="0">
                <a:solidFill>
                  <a:srgbClr val="0070C0"/>
                </a:solidFill>
              </a:rPr>
              <a:t>"simulated"</a:t>
            </a:r>
          </a:p>
          <a:p>
            <a:r>
              <a:rPr lang="en-US" altLang="en-US" sz="2000" dirty="0">
                <a:solidFill>
                  <a:srgbClr val="00B050"/>
                </a:solidFill>
              </a:rPr>
              <a:t>Example: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when a program (or a shell) is </a:t>
            </a:r>
            <a:r>
              <a:rPr lang="en-US" altLang="en-US" sz="2000" dirty="0">
                <a:solidFill>
                  <a:srgbClr val="0070C0"/>
                </a:solidFill>
              </a:rPr>
              <a:t>reading the keyboard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and is blocked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waiting for input it is waiting for you to type a line</a:t>
            </a:r>
          </a:p>
          <a:p>
            <a:pPr lvl="1"/>
            <a:r>
              <a:rPr lang="en-US" altLang="en-US" sz="2000" b="1" dirty="0">
                <a:solidFill>
                  <a:srgbClr val="0070C0"/>
                </a:solidFill>
              </a:rPr>
              <a:t>This is NOT an EOF condition</a:t>
            </a:r>
          </a:p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To </a:t>
            </a:r>
            <a:r>
              <a:rPr lang="en-US" altLang="en-US" sz="2000" dirty="0">
                <a:solidFill>
                  <a:srgbClr val="FF0000"/>
                </a:solidFill>
              </a:rPr>
              <a:t>set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an </a:t>
            </a:r>
            <a:r>
              <a:rPr lang="en-US" altLang="en-US" sz="2000" i="1" dirty="0">
                <a:solidFill>
                  <a:srgbClr val="FF0000"/>
                </a:solidFill>
              </a:rPr>
              <a:t>EOF condition from the keyboard, </a:t>
            </a:r>
            <a:r>
              <a:rPr lang="en-US" altLang="en-US" sz="2000" dirty="0">
                <a:solidFill>
                  <a:srgbClr val="2C895B"/>
                </a:solidFill>
              </a:rPr>
              <a:t>type</a:t>
            </a:r>
            <a:r>
              <a:rPr lang="en-US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on an input line all by itself: </a:t>
            </a:r>
          </a:p>
          <a:p>
            <a:pPr marL="0" indent="0">
              <a:buNone/>
            </a:pPr>
            <a:r>
              <a:rPr lang="en-US" altLang="en-US" sz="2000" i="1" dirty="0"/>
              <a:t>        </a:t>
            </a:r>
            <a:r>
              <a:rPr lang="en-US" altLang="en-US" sz="2000" i="1" dirty="0">
                <a:solidFill>
                  <a:srgbClr val="0070C0"/>
                </a:solidFill>
              </a:rPr>
              <a:t>two key combination (</a:t>
            </a:r>
            <a:r>
              <a:rPr lang="en-US" altLang="en-US" sz="2000" b="1" i="1" dirty="0">
                <a:solidFill>
                  <a:schemeClr val="accent6"/>
                </a:solidFill>
              </a:rPr>
              <a:t>ctrl key </a:t>
            </a:r>
            <a:r>
              <a:rPr lang="en-US" altLang="en-US" sz="2000" i="1" dirty="0">
                <a:solidFill>
                  <a:srgbClr val="0070C0"/>
                </a:solidFill>
              </a:rPr>
              <a:t>and the </a:t>
            </a:r>
            <a:r>
              <a:rPr lang="en-US" altLang="en-US" sz="2000" b="1" i="1" dirty="0">
                <a:solidFill>
                  <a:schemeClr val="accent6"/>
                </a:solidFill>
              </a:rPr>
              <a:t>d key </a:t>
            </a:r>
            <a:r>
              <a:rPr lang="en-US" altLang="en-US" sz="2000" i="1" dirty="0">
                <a:solidFill>
                  <a:srgbClr val="0070C0"/>
                </a:solidFill>
              </a:rPr>
              <a:t>at same time), </a:t>
            </a:r>
            <a:r>
              <a:rPr lang="en-US" altLang="en-US" sz="2000" b="1" dirty="0">
                <a:solidFill>
                  <a:srgbClr val="0070C0"/>
                </a:solidFill>
              </a:rPr>
              <a:t>followed by a return/enter</a:t>
            </a:r>
          </a:p>
          <a:p>
            <a:pPr marL="354012" lvl="1" indent="0">
              <a:buNone/>
            </a:pPr>
            <a:r>
              <a:rPr lang="en-US" altLang="en-US" sz="2000" b="1" dirty="0">
                <a:solidFill>
                  <a:srgbClr val="0070C0"/>
                </a:solidFill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ctrl-d 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often shown in slides etc. as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92" y="188029"/>
            <a:ext cx="11589406" cy="390520"/>
          </a:xfrm>
        </p:spPr>
        <p:txBody>
          <a:bodyPr/>
          <a:lstStyle/>
          <a:p>
            <a:r>
              <a:rPr lang="en-US" dirty="0" err="1"/>
              <a:t>stdio</a:t>
            </a:r>
            <a:r>
              <a:rPr lang="en-US" dirty="0"/>
              <a:t> File I/O – Working with a Keyboard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EF385-82DC-DA4E-9269-5CD4A8D52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F3C608C-2234-B74F-A2B7-6BB9101D6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5319" y="732048"/>
            <a:ext cx="9316278" cy="189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881D21-096B-2146-BAB3-0B6A3B88FF4C}"/>
              </a:ext>
            </a:extLst>
          </p:cNvPr>
          <p:cNvSpPr txBox="1"/>
          <p:nvPr/>
        </p:nvSpPr>
        <p:spPr>
          <a:xfrm>
            <a:off x="9561597" y="1354912"/>
            <a:ext cx="187904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I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signal EOF?</a:t>
            </a:r>
          </a:p>
        </p:txBody>
      </p:sp>
    </p:spTree>
    <p:extLst>
      <p:ext uri="{BB962C8B-B14F-4D97-AF65-F5344CB8AC3E}">
        <p14:creationId xmlns:p14="http://schemas.microsoft.com/office/powerpoint/2010/main" val="28072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1BF5-E617-4640-B83A-D73C358A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695423" cy="596891"/>
          </a:xfrm>
        </p:spPr>
        <p:txBody>
          <a:bodyPr/>
          <a:lstStyle/>
          <a:p>
            <a:r>
              <a:rPr lang="en-US" dirty="0"/>
              <a:t>Linux/Unix Process and Standard I/O (CSE 15L)</a:t>
            </a:r>
            <a:endParaRPr lang="en-US" dirty="0">
              <a:solidFill>
                <a:srgbClr val="2C895B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3FD2BB-F055-5D47-A657-5515A4093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63" t="3814" r="2606" b="4714"/>
          <a:stretch/>
        </p:blipFill>
        <p:spPr bwMode="auto">
          <a:xfrm>
            <a:off x="1049811" y="922343"/>
            <a:ext cx="10092377" cy="5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D898F51-EB2F-9846-8D46-DEBFB744BFA3}"/>
              </a:ext>
            </a:extLst>
          </p:cNvPr>
          <p:cNvGrpSpPr/>
          <p:nvPr/>
        </p:nvGrpSpPr>
        <p:grpSpPr>
          <a:xfrm>
            <a:off x="3562390" y="3490592"/>
            <a:ext cx="3579826" cy="836061"/>
            <a:chOff x="3562390" y="3490592"/>
            <a:chExt cx="3579826" cy="83606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DB0993-C5FE-0944-BF5D-460340AF4CBA}"/>
                </a:ext>
              </a:extLst>
            </p:cNvPr>
            <p:cNvSpPr txBox="1"/>
            <p:nvPr/>
          </p:nvSpPr>
          <p:spPr>
            <a:xfrm>
              <a:off x="3562390" y="3490592"/>
              <a:ext cx="35798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Linux OS "file descriptor number"</a:t>
              </a: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510241D7-C974-1447-8213-FA60BF0C20E1}"/>
                </a:ext>
              </a:extLst>
            </p:cNvPr>
            <p:cNvSpPr/>
            <p:nvPr/>
          </p:nvSpPr>
          <p:spPr>
            <a:xfrm rot="10800000">
              <a:off x="5082797" y="3886599"/>
              <a:ext cx="231006" cy="440054"/>
            </a:xfrm>
            <a:prstGeom prst="upArrow">
              <a:avLst/>
            </a:prstGeom>
            <a:solidFill>
              <a:srgbClr val="2C895B"/>
            </a:solidFill>
            <a:ln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CE545F4-851E-CE49-855A-673654D64360}"/>
              </a:ext>
            </a:extLst>
          </p:cNvPr>
          <p:cNvGrpSpPr/>
          <p:nvPr/>
        </p:nvGrpSpPr>
        <p:grpSpPr>
          <a:xfrm>
            <a:off x="3336251" y="784870"/>
            <a:ext cx="3403496" cy="809387"/>
            <a:chOff x="3336251" y="784870"/>
            <a:chExt cx="3403496" cy="8093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98ABB1-371F-7948-A9BF-4A982A074293}"/>
                </a:ext>
              </a:extLst>
            </p:cNvPr>
            <p:cNvSpPr txBox="1"/>
            <p:nvPr/>
          </p:nvSpPr>
          <p:spPr>
            <a:xfrm>
              <a:off x="3336251" y="784870"/>
              <a:ext cx="340349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 </a:t>
              </a:r>
              <a:r>
                <a:rPr lang="en-US" dirty="0" err="1">
                  <a:solidFill>
                    <a:srgbClr val="0070C0"/>
                  </a:solidFill>
                </a:rPr>
                <a:t>stdio</a:t>
              </a:r>
              <a:r>
                <a:rPr lang="en-US" dirty="0">
                  <a:solidFill>
                    <a:srgbClr val="0070C0"/>
                  </a:solidFill>
                </a:rPr>
                <a:t> file handle/pointer (file *)</a:t>
              </a:r>
            </a:p>
          </p:txBody>
        </p:sp>
        <p:sp>
          <p:nvSpPr>
            <p:cNvPr id="8" name="Up Arrow 7">
              <a:extLst>
                <a:ext uri="{FF2B5EF4-FFF2-40B4-BE49-F238E27FC236}">
                  <a16:creationId xmlns:a16="http://schemas.microsoft.com/office/drawing/2014/main" id="{9D447373-5ED8-9B4D-AC3E-2E1120365252}"/>
                </a:ext>
              </a:extLst>
            </p:cNvPr>
            <p:cNvSpPr/>
            <p:nvPr/>
          </p:nvSpPr>
          <p:spPr>
            <a:xfrm rot="10800000">
              <a:off x="5932271" y="1154203"/>
              <a:ext cx="231006" cy="440054"/>
            </a:xfrm>
            <a:prstGeom prst="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FFD0471-5FD6-BC4E-ADC5-2D3813E04503}"/>
              </a:ext>
            </a:extLst>
          </p:cNvPr>
          <p:cNvSpPr txBox="1"/>
          <p:nvPr/>
        </p:nvSpPr>
        <p:spPr>
          <a:xfrm>
            <a:off x="4998467" y="2140699"/>
            <a:ext cx="34825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E0E197-F97D-2045-9146-536DEAAF098A}"/>
              </a:ext>
            </a:extLst>
          </p:cNvPr>
          <p:cNvSpPr txBox="1"/>
          <p:nvPr/>
        </p:nvSpPr>
        <p:spPr>
          <a:xfrm rot="5400000">
            <a:off x="1692523" y="3866944"/>
            <a:ext cx="2495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0D771-6051-9B4F-911E-743EF71C4AFA}"/>
              </a:ext>
            </a:extLst>
          </p:cNvPr>
          <p:cNvSpPr txBox="1"/>
          <p:nvPr/>
        </p:nvSpPr>
        <p:spPr>
          <a:xfrm>
            <a:off x="1212887" y="2242235"/>
            <a:ext cx="22108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echo input to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7A256B-B93F-D847-A0CC-C62EE9B6BD1E}"/>
              </a:ext>
            </a:extLst>
          </p:cNvPr>
          <p:cNvSpPr txBox="1"/>
          <p:nvPr/>
        </p:nvSpPr>
        <p:spPr>
          <a:xfrm>
            <a:off x="7687010" y="4106626"/>
            <a:ext cx="2591523" cy="1015663"/>
          </a:xfrm>
          <a:prstGeom prst="rect">
            <a:avLst/>
          </a:prstGeom>
          <a:solidFill>
            <a:srgbClr val="74C3FF"/>
          </a:solidFill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THIS IS A TEST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AE7B5D30-01A9-474E-B219-001AC2BC6395}"/>
              </a:ext>
            </a:extLst>
          </p:cNvPr>
          <p:cNvSpPr txBox="1">
            <a:spLocks/>
          </p:cNvSpPr>
          <p:nvPr/>
        </p:nvSpPr>
        <p:spPr>
          <a:xfrm>
            <a:off x="2242581" y="5843541"/>
            <a:ext cx="4760191" cy="885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I/O Is not part of C it is supplied in the runtime environment: standard C library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3013A-BA10-0D4C-B716-CD8680CCD3F8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0598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 animBg="1"/>
      <p:bldP spid="13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2FDA81-8D4E-7841-A3C6-81939E4B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87" y="88133"/>
            <a:ext cx="10515600" cy="528511"/>
          </a:xfrm>
        </p:spPr>
        <p:txBody>
          <a:bodyPr/>
          <a:lstStyle/>
          <a:p>
            <a:r>
              <a:rPr lang="en-US" dirty="0"/>
              <a:t>C Library Function: Simple Formatted Printing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310523-720E-C14B-A98D-341766451C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42445" y="2226717"/>
            <a:ext cx="9347521" cy="45431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*file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const char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 chars to the file identified by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file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000" dirty="0" err="1">
                <a:solidFill>
                  <a:srgbClr val="7030A0"/>
                </a:solidFill>
              </a:rPr>
              <a:t>stdout</a:t>
            </a:r>
            <a:r>
              <a:rPr lang="en-US" sz="2000" dirty="0">
                <a:solidFill>
                  <a:srgbClr val="7030A0"/>
                </a:solidFill>
              </a:rPr>
              <a:t>, stderr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are already open)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Convert values to chars, as directed by </a:t>
            </a:r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Return count of chars successfully written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 the </a:t>
            </a:r>
            <a:r>
              <a:rPr lang="en-US" sz="2000" dirty="0">
                <a:solidFill>
                  <a:srgbClr val="0070C0"/>
                </a:solidFill>
              </a:rPr>
              <a:t>output specifications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enclosed in a </a:t>
            </a:r>
            <a:r>
              <a:rPr lang="en-US" sz="2000" dirty="0">
                <a:solidFill>
                  <a:schemeClr val="accent5"/>
                </a:solidFill>
              </a:rPr>
              <a:t>"string"</a:t>
            </a:r>
          </a:p>
          <a:p>
            <a:pPr lvl="1"/>
            <a:r>
              <a:rPr lang="en-US" sz="2000" dirty="0"/>
              <a:t>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eturns a negative value if an error occurs</a:t>
            </a:r>
          </a:p>
          <a:p>
            <a:pPr lvl="2"/>
            <a:endParaRPr lang="en-US" sz="1600" b="1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</a:t>
            </a:r>
            <a:r>
              <a:rPr lang="en-US" sz="20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later in course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Equivalent to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format, ...);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Type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%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3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for more information on </a:t>
            </a:r>
            <a:r>
              <a:rPr lang="en-US" sz="2400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FA099624-6FFE-894C-866D-3D4BFD2DCD46}"/>
              </a:ext>
            </a:extLst>
          </p:cNvPr>
          <p:cNvGraphicFramePr>
            <a:graphicFrameLocks/>
          </p:cNvGraphicFramePr>
          <p:nvPr/>
        </p:nvGraphicFramePr>
        <p:xfrm>
          <a:off x="474177" y="682424"/>
          <a:ext cx="11415624" cy="1463040"/>
        </p:xfrm>
        <a:graphic>
          <a:graphicData uri="http://schemas.openxmlformats.org/drawingml/2006/table">
            <a:tbl>
              <a:tblPr/>
              <a:tblGrid>
                <a:gridCol w="2993046">
                  <a:extLst>
                    <a:ext uri="{9D8B030D-6E8A-4147-A177-3AD203B41FA5}">
                      <a16:colId xmlns:a16="http://schemas.microsoft.com/office/drawing/2014/main" val="1695198898"/>
                    </a:ext>
                  </a:extLst>
                </a:gridCol>
                <a:gridCol w="8422578">
                  <a:extLst>
                    <a:ext uri="{9D8B030D-6E8A-4147-A177-3AD203B41FA5}">
                      <a16:colId xmlns:a16="http://schemas.microsoft.com/office/drawing/2014/main" val="380634221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  Example Function Calls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43136"/>
                  </a:ext>
                </a:extLst>
              </a:tr>
              <a:tr h="72616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formatted data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stderr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     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</a:t>
                      </a:r>
                      <a:r>
                        <a:rPr kumimoji="0" lang="en-US" altLang="en-US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6032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88AA52-C606-ED4E-9D02-6B75A938F76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3372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51552</TotalTime>
  <Words>4385</Words>
  <Application>Microsoft Macintosh PowerPoint</Application>
  <PresentationFormat>Widescreen</PresentationFormat>
  <Paragraphs>772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Arial Regular</vt:lpstr>
      <vt:lpstr>Calibri</vt:lpstr>
      <vt:lpstr>Cambria Math</vt:lpstr>
      <vt:lpstr>Consolas</vt:lpstr>
      <vt:lpstr>Courier</vt:lpstr>
      <vt:lpstr>Courier New</vt:lpstr>
      <vt:lpstr>Helvetica</vt:lpstr>
      <vt:lpstr>Roboto Regular</vt:lpstr>
      <vt:lpstr>Wingdings</vt:lpstr>
      <vt:lpstr>Theme1</vt:lpstr>
      <vt:lpstr>PowerPoint Presentation</vt:lpstr>
      <vt:lpstr>PowerPoint Presentation</vt:lpstr>
      <vt:lpstr>Compiling Multi-File Programs (assembly steps not shown)</vt:lpstr>
      <vt:lpstr>C standard I/O Library (stdio) File I/O File Position Pointer and EOF</vt:lpstr>
      <vt:lpstr>C Library Function API : Simple Character I/O – Used in PA3</vt:lpstr>
      <vt:lpstr>Character I/O (Also the Primary loop in PA3) </vt:lpstr>
      <vt:lpstr>stdio File I/O – Working with a Keyboard</vt:lpstr>
      <vt:lpstr>Linux/Unix Process and Standard I/O (CSE 15L)</vt:lpstr>
      <vt:lpstr>C Library Function: Simple Formatted Printing</vt:lpstr>
      <vt:lpstr>Some Formatted Output Conversion Examples</vt:lpstr>
      <vt:lpstr>Conditional Statements (if, while, do...while, for)</vt:lpstr>
      <vt:lpstr>Program Flow – Short Circuit or Minimal Evaluation</vt:lpstr>
      <vt:lpstr>Program Flow – Short Circuit or Minimal Evaluation</vt:lpstr>
      <vt:lpstr>Be Careful with the comma , sequence operator</vt:lpstr>
      <vt:lpstr>Review: Binary Numbering</vt:lpstr>
      <vt:lpstr>Review: Hexadecimal Numbering</vt:lpstr>
      <vt:lpstr>Binary  &lt;---&gt; Hexadecimal Equivalences</vt:lpstr>
      <vt:lpstr>Number Base Overview (as written in C)</vt:lpstr>
      <vt:lpstr>Hex to Binary (group 4 bits per digit from the right)</vt:lpstr>
      <vt:lpstr>Binary to Hex (group 4 bits per digit from the right)</vt:lpstr>
      <vt:lpstr>Address and Pointers</vt:lpstr>
      <vt:lpstr>Variables in Memory: Size and Address</vt:lpstr>
      <vt:lpstr>Variables:  Size</vt:lpstr>
      <vt:lpstr>sizeof(): Variable Size (number of bytes) Operator</vt:lpstr>
      <vt:lpstr>Memory Addresses &amp; Memory Content</vt:lpstr>
      <vt:lpstr>Memory Addresses &amp; Memory Content</vt:lpstr>
      <vt:lpstr>Introduction: Address Operator: &amp;</vt:lpstr>
      <vt:lpstr>Introduction: Address Operator: &amp;</vt:lpstr>
      <vt:lpstr>Pointer Variables </vt:lpstr>
      <vt:lpstr>Pointer Variables - 2</vt:lpstr>
      <vt:lpstr>Defining Pointer Variables</vt:lpstr>
      <vt:lpstr>Using Pointer Variables and the Address Operator &amp; - 1</vt:lpstr>
      <vt:lpstr>Using Pointer Variables and the Address Operator &amp; - 2</vt:lpstr>
      <vt:lpstr>Indirection (or dereference) Operator: *</vt:lpstr>
      <vt:lpstr>Rside Indirection (or dereference) Operator: *</vt:lpstr>
      <vt:lpstr>Rside Indirection (or dereference) Operator: *</vt:lpstr>
      <vt:lpstr>Lside Indirection Operator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2483</cp:revision>
  <cp:lastPrinted>2022-10-19T02:08:05Z</cp:lastPrinted>
  <dcterms:created xsi:type="dcterms:W3CDTF">2018-10-05T16:35:28Z</dcterms:created>
  <dcterms:modified xsi:type="dcterms:W3CDTF">2024-06-10T06:38:12Z</dcterms:modified>
  <cp:category/>
</cp:coreProperties>
</file>