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2558" r:id="rId3"/>
    <p:sldId id="2559" r:id="rId4"/>
    <p:sldId id="1841" r:id="rId5"/>
    <p:sldId id="3042" r:id="rId6"/>
    <p:sldId id="3048" r:id="rId7"/>
    <p:sldId id="3043" r:id="rId8"/>
    <p:sldId id="1902" r:id="rId9"/>
    <p:sldId id="3066" r:id="rId10"/>
    <p:sldId id="3046" r:id="rId11"/>
    <p:sldId id="3047" r:id="rId12"/>
    <p:sldId id="3044" r:id="rId13"/>
    <p:sldId id="3045" r:id="rId14"/>
    <p:sldId id="3049" r:id="rId15"/>
    <p:sldId id="3050" r:id="rId16"/>
    <p:sldId id="3051" r:id="rId17"/>
    <p:sldId id="3052" r:id="rId18"/>
    <p:sldId id="3053" r:id="rId19"/>
    <p:sldId id="3054" r:id="rId20"/>
    <p:sldId id="3055" r:id="rId21"/>
    <p:sldId id="3056" r:id="rId22"/>
    <p:sldId id="3057" r:id="rId23"/>
    <p:sldId id="3058" r:id="rId24"/>
    <p:sldId id="3059" r:id="rId25"/>
    <p:sldId id="3060" r:id="rId26"/>
    <p:sldId id="3061" r:id="rId27"/>
    <p:sldId id="3062" r:id="rId28"/>
    <p:sldId id="3063" r:id="rId29"/>
    <p:sldId id="3064" r:id="rId30"/>
    <p:sldId id="3065" r:id="rId31"/>
    <p:sldId id="2765" r:id="rId32"/>
    <p:sldId id="2766" r:id="rId33"/>
    <p:sldId id="2492" r:id="rId34"/>
    <p:sldId id="2767" r:id="rId35"/>
    <p:sldId id="2771" r:id="rId36"/>
    <p:sldId id="2777" r:id="rId37"/>
    <p:sldId id="2769" r:id="rId38"/>
    <p:sldId id="2776" r:id="rId39"/>
    <p:sldId id="2524" r:id="rId40"/>
    <p:sldId id="2772" r:id="rId41"/>
    <p:sldId id="2606" r:id="rId42"/>
    <p:sldId id="2610" r:id="rId43"/>
    <p:sldId id="2611" r:id="rId44"/>
    <p:sldId id="2773" r:id="rId45"/>
    <p:sldId id="2774" r:id="rId46"/>
    <p:sldId id="2779" r:id="rId47"/>
    <p:sldId id="3037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5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288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0" y="37887"/>
            <a:ext cx="1422400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182817"/>
            <a:ext cx="11698014" cy="4847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CDBED-73E0-CD5E-D6DF-E88D9EA37122}"/>
              </a:ext>
            </a:extLst>
          </p:cNvPr>
          <p:cNvGraphicFramePr>
            <a:graphicFrameLocks noGrp="1"/>
          </p:cNvGraphicFramePr>
          <p:nvPr/>
        </p:nvGraphicFramePr>
        <p:xfrm>
          <a:off x="4079143" y="5400631"/>
          <a:ext cx="48768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03CE594-F5DA-E914-78E0-F0157EE71CA7}"/>
              </a:ext>
            </a:extLst>
          </p:cNvPr>
          <p:cNvGrpSpPr/>
          <p:nvPr/>
        </p:nvGrpSpPr>
        <p:grpSpPr>
          <a:xfrm>
            <a:off x="1657553" y="5433096"/>
            <a:ext cx="2421590" cy="381274"/>
            <a:chOff x="950113" y="6385521"/>
            <a:chExt cx="2421590" cy="381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8CADD-CD69-BE01-FBE1-35C8C3DEC7FE}"/>
                </a:ext>
              </a:extLst>
            </p:cNvPr>
            <p:cNvSpPr txBox="1"/>
            <p:nvPr/>
          </p:nvSpPr>
          <p:spPr>
            <a:xfrm>
              <a:off x="950113" y="63855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str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25DBD1-C438-49BB-550D-CFDB820F2C1A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F1C799C-2C00-4285-1767-D2F7FCCFB1A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D0C8A-9148-A7F5-F1DF-819E06A6B88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E18B8-7326-1860-A286-C33541BC26EF}"/>
              </a:ext>
            </a:extLst>
          </p:cNvPr>
          <p:cNvSpPr txBox="1"/>
          <p:nvPr/>
        </p:nvSpPr>
        <p:spPr>
          <a:xfrm>
            <a:off x="1787340" y="3298781"/>
            <a:ext cx="87959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 points at a mutable string</a:t>
            </a:r>
          </a:p>
          <a:p>
            <a:pPr marL="0" indent="0">
              <a:buNone/>
            </a:pP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calls free() to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</a:t>
            </a:r>
            <a:r>
              <a:rPr lang="en-US" sz="2200" dirty="0">
                <a:solidFill>
                  <a:schemeClr val="accent6"/>
                </a:solidFill>
                <a:cs typeface="Calibri" panose="020F0502020204030204" pitchFamily="34" charset="0"/>
              </a:rPr>
              <a:t>in a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specified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33FCF-25C6-35D7-3DE1-5E9E048DE493}"/>
              </a:ext>
            </a:extLst>
          </p:cNvPr>
          <p:cNvSpPr txBox="1"/>
          <p:nvPr/>
        </p:nvSpPr>
        <p:spPr>
          <a:xfrm>
            <a:off x="9743559" y="545514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6786-BD40-CF55-761B-198EA72042FF}"/>
              </a:ext>
            </a:extLst>
          </p:cNvPr>
          <p:cNvSpPr txBox="1"/>
          <p:nvPr/>
        </p:nvSpPr>
        <p:spPr>
          <a:xfrm>
            <a:off x="9706051" y="10694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89" y="520299"/>
            <a:ext cx="2526190" cy="6021446"/>
            <a:chOff x="6583679" y="1280160"/>
            <a:chExt cx="2377441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910987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79" y="389196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368187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526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</a:t>
            </a:r>
            <a:r>
              <a:rPr lang="en-US" b="1" i="1" dirty="0">
                <a:solidFill>
                  <a:srgbClr val="C00000"/>
                </a:solidFill>
              </a:rPr>
              <a:t>the contents </a:t>
            </a:r>
            <a:r>
              <a:rPr lang="en-US" i="1" dirty="0">
                <a:solidFill>
                  <a:srgbClr val="C00000"/>
                </a:solidFill>
              </a:rPr>
              <a:t>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allocate space to be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399075" y="2581415"/>
            <a:ext cx="5526430" cy="23261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5920" y="3429000"/>
            <a:ext cx="1155185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pointers and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pointer math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as void * points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When </a:t>
            </a:r>
            <a:r>
              <a:rPr lang="en-US" sz="2000" dirty="0">
                <a:solidFill>
                  <a:srgbClr val="7030A0"/>
                </a:solidFill>
                <a:cs typeface="Courier New" panose="02070309020205020404" pitchFamily="49" charset="0"/>
              </a:rPr>
              <a:t>assigned to a typed pointer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, it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</a:t>
            </a:r>
            <a:r>
              <a:rPr lang="en-US" sz="2000" i="1" dirty="0">
                <a:solidFill>
                  <a:srgbClr val="0070C0"/>
                </a:solidFill>
                <a:cs typeface="Courier New" panose="02070309020205020404" pitchFamily="49" charset="0"/>
              </a:rPr>
              <a:t>converts"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from a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to the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type of the pointer variable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</a:t>
            </a:r>
            <a:r>
              <a:rPr lang="en-US" sz="2000" b="1" dirty="0">
                <a:solidFill>
                  <a:srgbClr val="0070C0"/>
                </a:solidFill>
              </a:rPr>
              <a:t>different calls to malloc() </a:t>
            </a:r>
            <a:r>
              <a:rPr lang="en-US" sz="2000" dirty="0">
                <a:solidFill>
                  <a:srgbClr val="2C895B"/>
                </a:solidFill>
              </a:rPr>
              <a:t>are </a:t>
            </a:r>
            <a:r>
              <a:rPr lang="en-US" sz="2000" b="1" dirty="0">
                <a:solidFill>
                  <a:srgbClr val="2C895B"/>
                </a:solidFill>
              </a:rPr>
              <a:t>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37713" y="3144585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allocates a character array with 10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48676-EA8B-0319-550B-914A484F74E3}"/>
              </a:ext>
            </a:extLst>
          </p:cNvPr>
          <p:cNvGraphicFramePr>
            <a:graphicFrameLocks noGrp="1"/>
          </p:cNvGraphicFramePr>
          <p:nvPr/>
        </p:nvGraphicFramePr>
        <p:xfrm>
          <a:off x="3371703" y="6353056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0B313F-9AC7-93FB-1731-A6B44EE975A0}"/>
              </a:ext>
            </a:extLst>
          </p:cNvPr>
          <p:cNvGrpSpPr/>
          <p:nvPr/>
        </p:nvGrpSpPr>
        <p:grpSpPr>
          <a:xfrm>
            <a:off x="616688" y="6353056"/>
            <a:ext cx="2755015" cy="413739"/>
            <a:chOff x="616688" y="6353056"/>
            <a:chExt cx="2755015" cy="413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FA97C-69CA-8B57-CBC0-081920AFDEBA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389182-F359-D5CC-C1A8-9AAADF633920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727A9F8-DC01-4811-45D8-DB0ACA98FD9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62155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during program execution 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227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9867C-8B4E-72CA-D176-96EEE6DC36DB}"/>
              </a:ext>
            </a:extLst>
          </p:cNvPr>
          <p:cNvGraphicFramePr>
            <a:graphicFrameLocks noGrp="1"/>
          </p:cNvGraphicFramePr>
          <p:nvPr/>
        </p:nvGraphicFramePr>
        <p:xfrm>
          <a:off x="3446131" y="4141463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ADEAD39-2060-8E1C-840D-AFAE69079106}"/>
              </a:ext>
            </a:extLst>
          </p:cNvPr>
          <p:cNvGrpSpPr/>
          <p:nvPr/>
        </p:nvGrpSpPr>
        <p:grpSpPr>
          <a:xfrm>
            <a:off x="691116" y="4141463"/>
            <a:ext cx="2755015" cy="413739"/>
            <a:chOff x="616688" y="6353056"/>
            <a:chExt cx="2755015" cy="4137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8D401-174B-2445-7D57-0EE0830FEFC0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35DB8-A0EA-4612-0ABB-CEACCF622898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A24FE31-06C8-81E3-0E3A-54F4337706FD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734" y="548640"/>
            <a:ext cx="11832085" cy="3034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b="1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70205"/>
            <a:ext cx="1041207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to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688428" y="2221208"/>
            <a:ext cx="9392845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509823" y="4560041"/>
            <a:ext cx="975005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806222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13052" y="4391483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Program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52186</TotalTime>
  <Words>7041</Words>
  <Application>Microsoft Macintosh PowerPoint</Application>
  <PresentationFormat>Widescreen</PresentationFormat>
  <Paragraphs>1400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Extra Slides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2511</cp:revision>
  <cp:lastPrinted>2024-04-28T04:58:33Z</cp:lastPrinted>
  <dcterms:created xsi:type="dcterms:W3CDTF">2018-10-05T16:35:28Z</dcterms:created>
  <dcterms:modified xsi:type="dcterms:W3CDTF">2024-05-02T02:53:48Z</dcterms:modified>
  <cp:category/>
</cp:coreProperties>
</file>