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22"/>
  </p:notesMasterIdLst>
  <p:handoutMasterIdLst>
    <p:handoutMasterId r:id="rId23"/>
  </p:handoutMasterIdLst>
  <p:sldIdLst>
    <p:sldId id="2727" r:id="rId2"/>
    <p:sldId id="3091" r:id="rId3"/>
    <p:sldId id="2558" r:id="rId4"/>
    <p:sldId id="2559" r:id="rId5"/>
    <p:sldId id="1841" r:id="rId6"/>
    <p:sldId id="3042" r:id="rId7"/>
    <p:sldId id="3048" r:id="rId8"/>
    <p:sldId id="3043" r:id="rId9"/>
    <p:sldId id="1902" r:id="rId10"/>
    <p:sldId id="3066" r:id="rId11"/>
    <p:sldId id="3046" r:id="rId12"/>
    <p:sldId id="3047" r:id="rId13"/>
    <p:sldId id="3044" r:id="rId14"/>
    <p:sldId id="3045" r:id="rId15"/>
    <p:sldId id="3049" r:id="rId16"/>
    <p:sldId id="3050" r:id="rId17"/>
    <p:sldId id="3051" r:id="rId18"/>
    <p:sldId id="3052" r:id="rId19"/>
    <p:sldId id="3053" r:id="rId20"/>
    <p:sldId id="3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23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376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590B191-2188-A174-D0A0-A643B9F0498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tiff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2.17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11A018-8D4C-9BDB-1379-58F94D245A3B}"/>
              </a:ext>
            </a:extLst>
          </p:cNvPr>
          <p:cNvSpPr txBox="1">
            <a:spLocks/>
          </p:cNvSpPr>
          <p:nvPr/>
        </p:nvSpPr>
        <p:spPr>
          <a:xfrm>
            <a:off x="9621520" y="6312860"/>
            <a:ext cx="257048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Vax 11/780  1980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9092" y="691911"/>
            <a:ext cx="10806222" cy="59456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Continuing to write to memory after you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it </a:t>
            </a:r>
            <a:r>
              <a:rPr lang="en-US" sz="1800" dirty="0"/>
              <a:t>is likely to corrupt the heap or return changed values</a:t>
            </a:r>
          </a:p>
          <a:p>
            <a:pPr lvl="1"/>
            <a:r>
              <a:rPr lang="en-US" sz="1800" dirty="0"/>
              <a:t>Later calls to heap routines 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strdup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800" dirty="0"/>
              <a:t>may fail or seg fault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pPr marL="354012" lvl="1" indent="0">
              <a:buNone/>
            </a:pPr>
            <a:endParaRPr lang="en-US" sz="1800" dirty="0"/>
          </a:p>
          <a:p>
            <a:r>
              <a:rPr lang="en-US" sz="1800" b="1" dirty="0"/>
              <a:t>Double Free: </a:t>
            </a:r>
            <a:r>
              <a:rPr lang="en-US" sz="1800" dirty="0"/>
              <a:t>Freeing allocated memory more than once will cause your program to abort (terminate)</a:t>
            </a:r>
          </a:p>
          <a:p>
            <a:pPr lvl="1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57BFA3-1B22-6E47-8A12-C3C3DDDB1B3F}"/>
              </a:ext>
            </a:extLst>
          </p:cNvPr>
          <p:cNvSpPr/>
          <p:nvPr/>
        </p:nvSpPr>
        <p:spPr bwMode="auto">
          <a:xfrm>
            <a:off x="1717409" y="1864971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(bytes, "cse30");   // INVALID! used after free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49C5C3-3578-326C-6600-37B734888BB7}"/>
              </a:ext>
            </a:extLst>
          </p:cNvPr>
          <p:cNvSpPr/>
          <p:nvPr/>
        </p:nvSpPr>
        <p:spPr bwMode="auto">
          <a:xfrm>
            <a:off x="2113052" y="4391483"/>
            <a:ext cx="8240247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	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free(bytes); // Program abort double free detected….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7622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49" y="125414"/>
            <a:ext cx="11447470" cy="547191"/>
          </a:xfrm>
        </p:spPr>
        <p:txBody>
          <a:bodyPr/>
          <a:lstStyle/>
          <a:p>
            <a:r>
              <a:rPr lang="en-US" dirty="0"/>
              <a:t>More Dangling Pointers: Continuing to use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5645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Review: </a:t>
            </a:r>
            <a:r>
              <a:rPr lang="en-US" sz="2200" b="1" dirty="0">
                <a:solidFill>
                  <a:srgbClr val="7030A0"/>
                </a:solidFill>
              </a:rPr>
              <a:t>Dangling pointer </a:t>
            </a:r>
            <a:r>
              <a:rPr lang="en-US" sz="2200" dirty="0">
                <a:solidFill>
                  <a:srgbClr val="0070C0"/>
                </a:solidFill>
              </a:rPr>
              <a:t>points to a memory location that is no longer "valid"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b="1" dirty="0">
                <a:solidFill>
                  <a:srgbClr val="0070C0"/>
                </a:solidFill>
                <a:cs typeface="Consolas" panose="020B0609020204030204" pitchFamily="49" charset="0"/>
              </a:rPr>
              <a:t>may cause</a:t>
            </a:r>
            <a:r>
              <a:rPr lang="en-US" sz="2200" b="1" dirty="0"/>
              <a:t> </a:t>
            </a:r>
            <a:r>
              <a:rPr lang="en-US" sz="2200" dirty="0"/>
              <a:t>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 when called later to allocate memory</a:t>
            </a:r>
          </a:p>
          <a:p>
            <a:pPr lvl="1"/>
            <a:r>
              <a:rPr lang="en-US" sz="2200" dirty="0"/>
              <a:t>Why? Because it corrupts data structures the heap code uses to manage the memory pool (it often stores meta-data in the freed memory)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898071" y="2208314"/>
            <a:ext cx="1027067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memory pointed at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may be reused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   // but it is returned to the caller anyway - bad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8781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336332" y="1182817"/>
            <a:ext cx="11698014" cy="48474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has a </a:t>
            </a:r>
            <a:r>
              <a:rPr lang="en-US" sz="2400" b="1" dirty="0">
                <a:solidFill>
                  <a:schemeClr val="tx2"/>
                </a:solidFill>
              </a:rPr>
              <a:t>side effect </a:t>
            </a:r>
            <a:r>
              <a:rPr lang="en-US" sz="2400" dirty="0">
                <a:solidFill>
                  <a:schemeClr val="tx2"/>
                </a:solidFill>
              </a:rPr>
              <a:t>of returning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with </a:t>
            </a:r>
            <a:r>
              <a:rPr lang="en-US" sz="2400" dirty="0" err="1">
                <a:solidFill>
                  <a:schemeClr val="tx2"/>
                </a:solidFill>
              </a:rPr>
              <a:t>strncpy</a:t>
            </a:r>
            <a:r>
              <a:rPr lang="en-US" sz="2400" dirty="0">
                <a:solidFill>
                  <a:schemeClr val="tx2"/>
                </a:solidFill>
              </a:rPr>
              <a:t>();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 caller is responsible for freeing this memory when no longer needed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ECDBED-73E0-CD5E-D6DF-E88D9EA37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8476"/>
              </p:ext>
            </p:extLst>
          </p:nvPr>
        </p:nvGraphicFramePr>
        <p:xfrm>
          <a:off x="4079143" y="5400631"/>
          <a:ext cx="48768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03CE594-F5DA-E914-78E0-F0157EE71CA7}"/>
              </a:ext>
            </a:extLst>
          </p:cNvPr>
          <p:cNvGrpSpPr/>
          <p:nvPr/>
        </p:nvGrpSpPr>
        <p:grpSpPr>
          <a:xfrm>
            <a:off x="1657553" y="5433096"/>
            <a:ext cx="2421590" cy="381274"/>
            <a:chOff x="950113" y="6385521"/>
            <a:chExt cx="2421590" cy="3812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48CADD-CD69-BE01-FBE1-35C8C3DEC7FE}"/>
                </a:ext>
              </a:extLst>
            </p:cNvPr>
            <p:cNvSpPr txBox="1"/>
            <p:nvPr/>
          </p:nvSpPr>
          <p:spPr>
            <a:xfrm>
              <a:off x="950113" y="638552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str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25DBD1-C438-49BB-550D-CFDB820F2C1A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7F1C799C-2C00-4285-1767-D2F7FCCFB1AE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5D0C8A-9148-A7F5-F1DF-819E06A6B88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E18B8-7326-1860-A286-C33541BC26EF}"/>
              </a:ext>
            </a:extLst>
          </p:cNvPr>
          <p:cNvSpPr txBox="1"/>
          <p:nvPr/>
        </p:nvSpPr>
        <p:spPr>
          <a:xfrm>
            <a:off x="1787340" y="3298781"/>
            <a:ext cx="879599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 points at a mutable string</a:t>
            </a:r>
          </a:p>
          <a:p>
            <a:pPr marL="0" indent="0">
              <a:buNone/>
            </a:pPr>
            <a:endParaRPr 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caller correctly frees up space allocated by </a:t>
            </a:r>
            <a:r>
              <a:rPr 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1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calls free() to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  // you lose the address in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when leaving scope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9474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552" y="1025696"/>
            <a:ext cx="4452604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68224" y="85026"/>
            <a:ext cx="7138628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9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free(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10    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11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35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Introduction to Structs – An Aggregate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1FC0-DC8F-5341-BCEE-46140132EF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5291" y="548323"/>
            <a:ext cx="11041420" cy="590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Structs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are a</a:t>
            </a:r>
            <a:r>
              <a:rPr lang="en-US" sz="2200" b="1" dirty="0">
                <a:cs typeface="Calibri" panose="020F0502020204030204" pitchFamily="34" charset="0"/>
              </a:rPr>
              <a:t>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collection (or aggregation) of values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grouped </a:t>
            </a:r>
            <a:r>
              <a:rPr lang="en-US" sz="2200" dirty="0">
                <a:solidFill>
                  <a:schemeClr val="accent5"/>
                </a:solidFill>
                <a:cs typeface="Calibri" panose="020F0502020204030204" pitchFamily="34" charset="0"/>
              </a:rPr>
              <a:t>under a </a:t>
            </a:r>
            <a:r>
              <a:rPr lang="en-US" sz="2200" b="1" dirty="0">
                <a:solidFill>
                  <a:schemeClr val="accent5"/>
                </a:solidFill>
                <a:cs typeface="Calibri" panose="020F0502020204030204" pitchFamily="34" charset="0"/>
              </a:rPr>
              <a:t>single name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variable </a:t>
            </a:r>
            <a:r>
              <a:rPr lang="en-US" sz="2200" dirty="0">
                <a:solidFill>
                  <a:schemeClr val="accent6"/>
                </a:solidFill>
                <a:cs typeface="Calibri" panose="020F0502020204030204" pitchFamily="34" charset="0"/>
              </a:rPr>
              <a:t>in a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struct is called a </a:t>
            </a:r>
            <a:r>
              <a:rPr lang="en-US" sz="2200" b="1" dirty="0">
                <a:solidFill>
                  <a:schemeClr val="accent1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 </a:t>
            </a:r>
            <a:r>
              <a:rPr lang="en-US" sz="2200" dirty="0">
                <a:cs typeface="Calibri" panose="020F0502020204030204" pitchFamily="34" charset="0"/>
              </a:rPr>
              <a:t>(sometimes </a:t>
            </a:r>
            <a:r>
              <a:rPr lang="en-US" sz="2200" b="1" dirty="0">
                <a:solidFill>
                  <a:schemeClr val="accent3"/>
                </a:solidFill>
                <a:cs typeface="Calibri" panose="020F0502020204030204" pitchFamily="34" charset="0"/>
              </a:rPr>
              <a:t>field</a:t>
            </a:r>
            <a:r>
              <a:rPr lang="en-US" sz="2200" dirty="0">
                <a:cs typeface="Calibri" panose="020F0502020204030204" pitchFamily="34" charset="0"/>
              </a:rPr>
              <a:t> is used) 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is identified with a </a:t>
            </a:r>
            <a:r>
              <a:rPr lang="en-US" sz="2200" dirty="0">
                <a:solidFill>
                  <a:srgbClr val="F37440"/>
                </a:solidFill>
                <a:cs typeface="Calibri" panose="020F0502020204030204" pitchFamily="34" charset="0"/>
              </a:rPr>
              <a:t>name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Each </a:t>
            </a:r>
            <a:r>
              <a:rPr lang="en-US" sz="2200" dirty="0">
                <a:solidFill>
                  <a:srgbClr val="00B050"/>
                </a:solidFill>
                <a:cs typeface="Calibri" panose="020F0502020204030204" pitchFamily="34" charset="0"/>
              </a:rPr>
              <a:t>member</a:t>
            </a:r>
            <a:r>
              <a:rPr lang="en-US" sz="2200" dirty="0">
                <a:cs typeface="Calibri" panose="020F0502020204030204" pitchFamily="34" charset="0"/>
              </a:rPr>
              <a:t> can be (and quite often are) </a:t>
            </a:r>
            <a:r>
              <a:rPr lang="en-US" sz="2200" dirty="0">
                <a:solidFill>
                  <a:schemeClr val="accent1"/>
                </a:solidFill>
                <a:cs typeface="Calibri" panose="020F0502020204030204" pitchFamily="34" charset="0"/>
              </a:rPr>
              <a:t>different types, include other structs</a:t>
            </a:r>
          </a:p>
          <a:p>
            <a:pPr lvl="1"/>
            <a:r>
              <a:rPr lang="en-US" sz="2200" dirty="0">
                <a:cs typeface="Calibri" panose="020F0502020204030204" pitchFamily="34" charset="0"/>
              </a:rPr>
              <a:t>Like a Java class, but no associated methods or constructors with a struct</a:t>
            </a:r>
          </a:p>
          <a:p>
            <a:r>
              <a:rPr lang="en-US" sz="2200" dirty="0">
                <a:solidFill>
                  <a:srgbClr val="0070C0"/>
                </a:solidFill>
              </a:rPr>
              <a:t>Structure definition </a:t>
            </a:r>
            <a:r>
              <a:rPr lang="en-US" sz="2200" b="1" dirty="0">
                <a:solidFill>
                  <a:srgbClr val="0070C0"/>
                </a:solidFill>
              </a:rPr>
              <a:t>does not </a:t>
            </a:r>
            <a:r>
              <a:rPr lang="en-US" sz="2200" dirty="0">
                <a:solidFill>
                  <a:srgbClr val="0070C0"/>
                </a:solidFill>
              </a:rPr>
              <a:t>define a variable instance, nor does it allocate memory:</a:t>
            </a:r>
          </a:p>
          <a:p>
            <a:pPr lvl="1"/>
            <a:r>
              <a:rPr lang="en-US" sz="2200" dirty="0"/>
              <a:t>It creates a </a:t>
            </a:r>
            <a:r>
              <a:rPr lang="en-US" sz="2200" dirty="0">
                <a:solidFill>
                  <a:srgbClr val="C00000"/>
                </a:solidFill>
              </a:rPr>
              <a:t>new variable type </a:t>
            </a:r>
            <a:r>
              <a:rPr lang="en-US" sz="2200" dirty="0"/>
              <a:t>uniquely identified by its </a:t>
            </a:r>
            <a:r>
              <a:rPr lang="en-US" sz="2200" dirty="0" err="1">
                <a:solidFill>
                  <a:schemeClr val="accent5"/>
                </a:solidFill>
              </a:rPr>
              <a:t>tagname</a:t>
            </a:r>
            <a:r>
              <a:rPr lang="en-US" sz="2200" dirty="0">
                <a:solidFill>
                  <a:schemeClr val="accent5"/>
                </a:solidFill>
              </a:rPr>
              <a:t>: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dirty="0"/>
              <a:t> "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struct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includes the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keyword struct 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and the </a:t>
            </a:r>
            <a:r>
              <a:rPr lang="en-US" sz="2200" dirty="0" err="1">
                <a:solidFill>
                  <a:srgbClr val="7030A0"/>
                </a:solidFill>
                <a:cs typeface="Courier New" panose="02070309020205020404" pitchFamily="49" charset="0"/>
              </a:rPr>
              <a:t>tagname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accent1"/>
                </a:solidFill>
                <a:cs typeface="Courier New" panose="02070309020205020404" pitchFamily="49" charset="0"/>
              </a:rPr>
              <a:t>for this type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53E95-AD20-7A4E-95A0-7BBBF3313139}"/>
              </a:ext>
            </a:extLst>
          </p:cNvPr>
          <p:cNvSpPr txBox="1"/>
          <p:nvPr/>
        </p:nvSpPr>
        <p:spPr>
          <a:xfrm>
            <a:off x="2962595" y="4284841"/>
            <a:ext cx="2860594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type1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member1;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memberN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90A614-BEC8-1341-A512-5433404829D8}"/>
              </a:ext>
            </a:extLst>
          </p:cNvPr>
          <p:cNvGrpSpPr/>
          <p:nvPr/>
        </p:nvGrpSpPr>
        <p:grpSpPr>
          <a:xfrm>
            <a:off x="1123871" y="4570243"/>
            <a:ext cx="2183451" cy="1214299"/>
            <a:chOff x="976652" y="2785341"/>
            <a:chExt cx="2183451" cy="12142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D23470-7A30-6C44-BD78-A24255260602}"/>
                </a:ext>
              </a:extLst>
            </p:cNvPr>
            <p:cNvSpPr txBox="1"/>
            <p:nvPr/>
          </p:nvSpPr>
          <p:spPr>
            <a:xfrm>
              <a:off x="976652" y="2785341"/>
              <a:ext cx="1475552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solidFill>
                    <a:srgbClr val="FF0000"/>
                  </a:solidFill>
                  <a:latin typeface="Calibri" pitchFamily="34" charset="0"/>
                </a:rPr>
                <a:t>Easy to forget semicolon!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A1ADBC-0A9A-784F-8E7D-9DE4A187078D}"/>
                </a:ext>
              </a:extLst>
            </p:cNvPr>
            <p:cNvCxnSpPr>
              <a:cxnSpLocks/>
            </p:cNvCxnSpPr>
            <p:nvPr/>
          </p:nvCxnSpPr>
          <p:spPr>
            <a:xfrm>
              <a:off x="2452204" y="3429000"/>
              <a:ext cx="707899" cy="57064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93C9DE-4582-0E6E-3CCF-1856967B9E86}"/>
              </a:ext>
            </a:extLst>
          </p:cNvPr>
          <p:cNvSpPr txBox="1"/>
          <p:nvPr/>
        </p:nvSpPr>
        <p:spPr>
          <a:xfrm>
            <a:off x="7419876" y="4185880"/>
            <a:ext cx="3002834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200">
                <a:latin typeface="Consolas" panose="020B0609020204030204" pitchFamily="49" charset="0"/>
                <a:cs typeface="Consolas" panose="020B0609020204030204" pitchFamily="49" charset="0"/>
              </a:rPr>
              <a:t>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20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9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1" grpId="0" animBg="1"/>
      <p:bldP spid="19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7AB0D-71D0-A26A-98EF-264D18AC2A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05419" y="4083988"/>
            <a:ext cx="7151638" cy="196653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Variable definitions like any other data type: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DCB0B-2A0F-EB40-92FD-6BA31CE5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90" y="96026"/>
            <a:ext cx="10515600" cy="488994"/>
          </a:xfrm>
        </p:spPr>
        <p:txBody>
          <a:bodyPr/>
          <a:lstStyle/>
          <a:p>
            <a:r>
              <a:rPr lang="en-US" dirty="0"/>
              <a:t>Struct Variable Definitions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0E0F2-12E6-B44A-B28D-A8C4476245C7}"/>
              </a:ext>
            </a:extLst>
          </p:cNvPr>
          <p:cNvSpPr txBox="1"/>
          <p:nvPr/>
        </p:nvSpPr>
        <p:spPr>
          <a:xfrm>
            <a:off x="2544824" y="4607000"/>
            <a:ext cx="547137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name1, *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CDB481-163B-D84A-B8A1-270EA807CD61}"/>
              </a:ext>
            </a:extLst>
          </p:cNvPr>
          <p:cNvGrpSpPr/>
          <p:nvPr/>
        </p:nvGrpSpPr>
        <p:grpSpPr>
          <a:xfrm>
            <a:off x="5894213" y="5043739"/>
            <a:ext cx="1005840" cy="632285"/>
            <a:chOff x="4395438" y="2224736"/>
            <a:chExt cx="1005840" cy="63228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6E547C4-4BCE-A240-9B48-E12E7961C63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580" y="2224736"/>
              <a:ext cx="0" cy="378898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7C35D8-44A0-624A-A0C8-6C069B5D17A5}"/>
                </a:ext>
              </a:extLst>
            </p:cNvPr>
            <p:cNvSpPr txBox="1"/>
            <p:nvPr/>
          </p:nvSpPr>
          <p:spPr>
            <a:xfrm>
              <a:off x="4395438" y="2456911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pointer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BD4EA44-99C3-3E4C-B049-7CEB06E32EFA}"/>
              </a:ext>
            </a:extLst>
          </p:cNvPr>
          <p:cNvGrpSpPr/>
          <p:nvPr/>
        </p:nvGrpSpPr>
        <p:grpSpPr>
          <a:xfrm>
            <a:off x="7113028" y="5061202"/>
            <a:ext cx="1005840" cy="659550"/>
            <a:chOff x="6167157" y="3164515"/>
            <a:chExt cx="1005840" cy="65955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CB83FB-DFAA-644E-B114-3F729EFE1D8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6738" y="3164515"/>
              <a:ext cx="0" cy="3614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5C07A-5AE3-5C4C-A872-1EEBF4760BC2}"/>
                </a:ext>
              </a:extLst>
            </p:cNvPr>
            <p:cNvSpPr txBox="1"/>
            <p:nvPr/>
          </p:nvSpPr>
          <p:spPr>
            <a:xfrm>
              <a:off x="6167157" y="3423955"/>
              <a:ext cx="10058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array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4DAC44-3934-624B-B58B-0D6C2B1C05F6}"/>
              </a:ext>
            </a:extLst>
          </p:cNvPr>
          <p:cNvGrpSpPr/>
          <p:nvPr/>
        </p:nvGrpSpPr>
        <p:grpSpPr>
          <a:xfrm>
            <a:off x="3278910" y="4946384"/>
            <a:ext cx="2594591" cy="929695"/>
            <a:chOff x="6097982" y="2912283"/>
            <a:chExt cx="2594591" cy="92969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AE9AEF-3F28-9143-83E8-8BC5F3196CF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018596" y="2912283"/>
              <a:ext cx="391" cy="597959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A0258-025A-344D-B62A-6609BF7A0D41}"/>
                </a:ext>
              </a:extLst>
            </p:cNvPr>
            <p:cNvSpPr txBox="1"/>
            <p:nvPr/>
          </p:nvSpPr>
          <p:spPr>
            <a:xfrm>
              <a:off x="6097982" y="3441868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single variable instance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9E870F-5156-7043-8DF2-A10E2B9C18B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D0010-ADB3-8528-96FA-F817443750BA}"/>
              </a:ext>
            </a:extLst>
          </p:cNvPr>
          <p:cNvSpPr txBox="1"/>
          <p:nvPr/>
        </p:nvSpPr>
        <p:spPr>
          <a:xfrm>
            <a:off x="1975215" y="992371"/>
            <a:ext cx="366742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*state;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*plate;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*make;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year;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vehicle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name1;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BF9C79-A9D4-A09B-6C8D-BAE77AA6FF21}"/>
              </a:ext>
            </a:extLst>
          </p:cNvPr>
          <p:cNvGrpSpPr/>
          <p:nvPr/>
        </p:nvGrpSpPr>
        <p:grpSpPr>
          <a:xfrm>
            <a:off x="2380981" y="4946384"/>
            <a:ext cx="2594591" cy="597959"/>
            <a:chOff x="937267" y="1610863"/>
            <a:chExt cx="2594591" cy="59795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1C2843-9DCB-B451-DA61-FC681FCD70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1871" y="1610863"/>
              <a:ext cx="0" cy="295535"/>
            </a:xfrm>
            <a:prstGeom prst="straightConnector1">
              <a:avLst/>
            </a:prstGeom>
            <a:noFill/>
            <a:ln w="25400" cap="flat" cmpd="sng" algn="ctr">
              <a:solidFill>
                <a:srgbClr val="4B2A85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58A371-CC6A-A000-EF7B-B5FF71C44676}"/>
                </a:ext>
              </a:extLst>
            </p:cNvPr>
            <p:cNvSpPr txBox="1"/>
            <p:nvPr/>
          </p:nvSpPr>
          <p:spPr>
            <a:xfrm>
              <a:off x="937267" y="1808712"/>
              <a:ext cx="25945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type: "</a:t>
              </a:r>
              <a:r>
                <a:rPr lang="en-US" sz="2000" b="0" dirty="0">
                  <a:solidFill>
                    <a:schemeClr val="accent5"/>
                  </a:solidFill>
                  <a:latin typeface="Calibri" pitchFamily="34" charset="0"/>
                </a:rPr>
                <a:t>struct vehicle</a:t>
              </a:r>
              <a:r>
                <a:rPr lang="en-US" sz="2000" b="0" dirty="0">
                  <a:solidFill>
                    <a:srgbClr val="0070C0"/>
                  </a:solidFill>
                  <a:latin typeface="Calibri" pitchFamily="34" charset="0"/>
                </a:rPr>
                <a:t>"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3CA1FF-6CC1-C714-0BBF-23D36307F724}"/>
              </a:ext>
            </a:extLst>
          </p:cNvPr>
          <p:cNvGrpSpPr/>
          <p:nvPr/>
        </p:nvGrpSpPr>
        <p:grpSpPr>
          <a:xfrm>
            <a:off x="7550887" y="807482"/>
            <a:ext cx="2864284" cy="1586811"/>
            <a:chOff x="7058526" y="4167094"/>
            <a:chExt cx="2864284" cy="15868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7E04472-4C27-A34F-F54F-6AAFD76E1B2B}"/>
                </a:ext>
              </a:extLst>
            </p:cNvPr>
            <p:cNvGrpSpPr/>
            <p:nvPr/>
          </p:nvGrpSpPr>
          <p:grpSpPr>
            <a:xfrm>
              <a:off x="7058526" y="4167094"/>
              <a:ext cx="2864284" cy="1471336"/>
              <a:chOff x="6639426" y="4182334"/>
              <a:chExt cx="2864284" cy="1471336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771EBF5-A79C-D7A4-71E5-F8ED0C45E7C9}"/>
                  </a:ext>
                </a:extLst>
              </p:cNvPr>
              <p:cNvGrpSpPr/>
              <p:nvPr/>
            </p:nvGrpSpPr>
            <p:grpSpPr>
              <a:xfrm>
                <a:off x="7583470" y="5284338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2AAC431-5A8D-A1E9-4905-3BB311AEFF5C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1520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state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6A24B8C-C3B0-3B9F-2166-ED67D87260D3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1F394D8-FBB7-776F-DECC-ABF22712EF9D}"/>
                  </a:ext>
                </a:extLst>
              </p:cNvPr>
              <p:cNvSpPr txBox="1"/>
              <p:nvPr/>
            </p:nvSpPr>
            <p:spPr>
              <a:xfrm>
                <a:off x="6639426" y="5269008"/>
                <a:ext cx="938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name1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7A7A3196-807C-ED01-3836-03228978AA32}"/>
                  </a:ext>
                </a:extLst>
              </p:cNvPr>
              <p:cNvGrpSpPr/>
              <p:nvPr/>
            </p:nvGrpSpPr>
            <p:grpSpPr>
              <a:xfrm>
                <a:off x="7587260" y="4918002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D0CCBFB-1EC4-AD5D-2AC9-2BB2F916FE5F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plate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342B535-51B3-2DE8-C761-9B85FA3E7C5A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E435BFE-AF71-571F-89CA-5F1025C85938}"/>
                  </a:ext>
                </a:extLst>
              </p:cNvPr>
              <p:cNvGrpSpPr/>
              <p:nvPr/>
            </p:nvGrpSpPr>
            <p:grpSpPr>
              <a:xfrm>
                <a:off x="7583470" y="4548670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F60483F-9841-49D1-01DB-2CA72CCB888D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make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2801EED-FB3F-0B78-C2BF-62007C6F65D7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B5053152-5D12-39B4-476B-066E06BFACB3}"/>
                  </a:ext>
                </a:extLst>
              </p:cNvPr>
              <p:cNvGrpSpPr/>
              <p:nvPr/>
            </p:nvGrpSpPr>
            <p:grpSpPr>
              <a:xfrm>
                <a:off x="7583470" y="4182334"/>
                <a:ext cx="1645920" cy="369332"/>
                <a:chOff x="1828800" y="4572000"/>
                <a:chExt cx="1645920" cy="36933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B958A10-76D5-65BC-2136-8C6EDB2B0045}"/>
                    </a:ext>
                  </a:extLst>
                </p:cNvPr>
                <p:cNvSpPr txBox="1"/>
                <p:nvPr/>
              </p:nvSpPr>
              <p:spPr>
                <a:xfrm>
                  <a:off x="1828800" y="4572000"/>
                  <a:ext cx="733698" cy="36933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ea typeface="CMU Bright" panose="02000603000000000000" pitchFamily="2" charset="0"/>
                      <a:cs typeface="Calibri" panose="020F0502020204030204" pitchFamily="34" charset="0"/>
                    </a:rPr>
                    <a:t>year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7BB5379-C621-988C-F0FA-0D9AEACA677D}"/>
                    </a:ext>
                  </a:extLst>
                </p:cNvPr>
                <p:cNvSpPr txBox="1"/>
                <p:nvPr/>
              </p:nvSpPr>
              <p:spPr>
                <a:xfrm>
                  <a:off x="2560320" y="4572000"/>
                  <a:ext cx="914400" cy="369332"/>
                </a:xfrm>
                <a:prstGeom prst="rect">
                  <a:avLst/>
                </a:prstGeom>
                <a:solidFill>
                  <a:srgbClr val="D6D6F5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5CB7B0-5BFD-F52E-7656-FE3C8C7FDBB4}"/>
                  </a:ext>
                </a:extLst>
              </p:cNvPr>
              <p:cNvCxnSpPr/>
              <p:nvPr/>
            </p:nvCxnSpPr>
            <p:spPr bwMode="auto">
              <a:xfrm>
                <a:off x="8771326" y="5130777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3C6FE13-1BE4-D0FC-DECA-55AD6DC834CC}"/>
                  </a:ext>
                </a:extLst>
              </p:cNvPr>
              <p:cNvCxnSpPr/>
              <p:nvPr/>
            </p:nvCxnSpPr>
            <p:spPr bwMode="auto">
              <a:xfrm>
                <a:off x="8772190" y="4711960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49E327-B5C6-4D34-BF60-6848FBD9BED0}"/>
                  </a:ext>
                </a:extLst>
              </p:cNvPr>
              <p:cNvCxnSpPr/>
              <p:nvPr/>
            </p:nvCxnSpPr>
            <p:spPr bwMode="auto">
              <a:xfrm>
                <a:off x="8771326" y="5540851"/>
                <a:ext cx="731520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oval" w="med" len="med"/>
                <a:tailEnd type="stealth"/>
              </a:ln>
              <a:effectLst>
                <a:glow rad="25400">
                  <a:schemeClr val="tx1"/>
                </a:glow>
              </a:effectLst>
            </p:spPr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EF577A-8A6E-8647-FD2C-8712980AC9DA}"/>
                </a:ext>
              </a:extLst>
            </p:cNvPr>
            <p:cNvSpPr txBox="1"/>
            <p:nvPr/>
          </p:nvSpPr>
          <p:spPr>
            <a:xfrm>
              <a:off x="7135071" y="5492295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low address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9D653DA-D8CD-004C-6D6F-2221A0832B98}"/>
              </a:ext>
            </a:extLst>
          </p:cNvPr>
          <p:cNvGrpSpPr/>
          <p:nvPr/>
        </p:nvGrpSpPr>
        <p:grpSpPr>
          <a:xfrm>
            <a:off x="9077360" y="2412714"/>
            <a:ext cx="1541479" cy="878977"/>
            <a:chOff x="8584999" y="5779946"/>
            <a:chExt cx="1541479" cy="87897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AF1D34A-3335-3DBA-6516-8594D9132799}"/>
                </a:ext>
              </a:extLst>
            </p:cNvPr>
            <p:cNvSpPr txBox="1"/>
            <p:nvPr/>
          </p:nvSpPr>
          <p:spPr>
            <a:xfrm>
              <a:off x="8584999" y="6012592"/>
              <a:ext cx="154147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violet areas represent memory contents</a:t>
              </a:r>
            </a:p>
          </p:txBody>
        </p:sp>
        <p:sp>
          <p:nvSpPr>
            <p:cNvPr id="94" name="Up Arrow 93">
              <a:extLst>
                <a:ext uri="{FF2B5EF4-FFF2-40B4-BE49-F238E27FC236}">
                  <a16:creationId xmlns:a16="http://schemas.microsoft.com/office/drawing/2014/main" id="{EFADB362-9059-C3BB-201E-9D63F1FED4A7}"/>
                </a:ext>
              </a:extLst>
            </p:cNvPr>
            <p:cNvSpPr/>
            <p:nvPr/>
          </p:nvSpPr>
          <p:spPr>
            <a:xfrm>
              <a:off x="9051421" y="5779946"/>
              <a:ext cx="139869" cy="23244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9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4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71056" y="1004465"/>
            <a:ext cx="9882050" cy="5369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Like arrays, </a:t>
            </a:r>
            <a:r>
              <a:rPr lang="en-US" sz="2200" dirty="0">
                <a:solidFill>
                  <a:srgbClr val="0070C0"/>
                </a:solidFill>
              </a:rPr>
              <a:t>struct variables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70C0"/>
                </a:solidFill>
              </a:rPr>
              <a:t>aggregated contiguous objects in memory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chemeClr val="accent1"/>
                </a:solidFill>
              </a:rPr>
              <a:t> structure operator </a:t>
            </a:r>
            <a:r>
              <a:rPr lang="en-US" sz="2200" i="1" dirty="0">
                <a:solidFill>
                  <a:srgbClr val="F37440"/>
                </a:solidFill>
              </a:rPr>
              <a:t>"selects" </a:t>
            </a:r>
            <a:r>
              <a:rPr lang="en-US" sz="2200" dirty="0"/>
              <a:t>the specified field or member</a:t>
            </a:r>
            <a:b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100000"/>
              </a:lnSpc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1772019" y="2107462"/>
            <a:ext cx="6016732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30E114-EF26-734F-BD62-38C4C9B9F548}"/>
              </a:ext>
            </a:extLst>
          </p:cNvPr>
          <p:cNvSpPr txBox="1">
            <a:spLocks/>
          </p:cNvSpPr>
          <p:nvPr/>
        </p:nvSpPr>
        <p:spPr bwMode="auto">
          <a:xfrm>
            <a:off x="1690359" y="3892110"/>
            <a:ext cx="6501747" cy="22908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a struct instance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bday.month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bday.day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24;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alternative initializer syntax</a:t>
            </a:r>
            <a:endParaRPr lang="en-US" altLang="en-US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new_years_eve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{12, 31};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= {.day= 24, .month= 1}; </a:t>
            </a:r>
            <a:endParaRPr lang="en-US" altLang="en-US" sz="1800" b="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2615E-243A-B85A-8804-AC643D1452A8}"/>
              </a:ext>
            </a:extLst>
          </p:cNvPr>
          <p:cNvGrpSpPr/>
          <p:nvPr/>
        </p:nvGrpSpPr>
        <p:grpSpPr>
          <a:xfrm>
            <a:off x="8649802" y="2203858"/>
            <a:ext cx="1613220" cy="742315"/>
            <a:chOff x="9819119" y="2292398"/>
            <a:chExt cx="1613220" cy="7423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9AFE9C-95CB-1C94-F31A-BA4BDA5F04DC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5D11C5-372C-F563-8B64-9C42D39E16F6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901FF-8E59-88A2-80F6-CD12D76D1E83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B416E-23EB-7772-F121-B14261B962E5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74C892-A7A0-14F6-5C91-BF3D5BC675DC}"/>
              </a:ext>
            </a:extLst>
          </p:cNvPr>
          <p:cNvGrpSpPr/>
          <p:nvPr/>
        </p:nvGrpSpPr>
        <p:grpSpPr>
          <a:xfrm>
            <a:off x="8583531" y="4652208"/>
            <a:ext cx="1677392" cy="1136245"/>
            <a:chOff x="8228296" y="3962172"/>
            <a:chExt cx="1677392" cy="11362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8292468" y="3962172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24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C0CB01B-842E-FA2C-4F21-914C349FE9B2}"/>
                </a:ext>
              </a:extLst>
            </p:cNvPr>
            <p:cNvSpPr txBox="1"/>
            <p:nvPr/>
          </p:nvSpPr>
          <p:spPr>
            <a:xfrm>
              <a:off x="8228296" y="4729085"/>
              <a:ext cx="1672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bday</a:t>
              </a:r>
              <a:r>
                <a:rPr lang="en-US" dirty="0">
                  <a:solidFill>
                    <a:schemeClr val="accent6"/>
                  </a:solidFill>
                </a:rPr>
                <a:t> definition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E8BD19E-FF9F-4368-ABF1-20B47C2208BA}"/>
              </a:ext>
            </a:extLst>
          </p:cNvPr>
          <p:cNvSpPr txBox="1"/>
          <p:nvPr/>
        </p:nvSpPr>
        <p:spPr>
          <a:xfrm>
            <a:off x="8208232" y="2948965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struct date 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0578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2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1208" y="818526"/>
            <a:ext cx="11102449" cy="420156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Define a </a:t>
            </a:r>
            <a:r>
              <a:rPr lang="en-US" sz="2200" i="1" dirty="0">
                <a:solidFill>
                  <a:srgbClr val="0070C0"/>
                </a:solidFill>
              </a:rPr>
              <a:t>pointer</a:t>
            </a:r>
            <a:r>
              <a:rPr lang="en-US" sz="2200" dirty="0"/>
              <a:t> to a struct         </a:t>
            </a: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Two ways to reference a member via a struct pointer </a:t>
            </a:r>
            <a:r>
              <a:rPr lang="en-US" sz="2200" dirty="0">
                <a:solidFill>
                  <a:srgbClr val="FF0000"/>
                </a:solidFill>
              </a:rPr>
              <a:t>(. is higher precedence than *):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/>
              <a:t>  operators: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 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200" dirty="0"/>
              <a:t>  operator for shorthand: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2015614" y="873629"/>
            <a:ext cx="6001736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618A4-365A-1F4F-8D08-07CDD447482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4138" y="2776043"/>
            <a:ext cx="393585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bday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CE322-B4DE-2D44-B9A4-706140D8931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8100D9B0-C81B-8DD2-E1E4-17FE8712D4E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48266" y="3850603"/>
            <a:ext cx="2748741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).month = 11;</a:t>
            </a: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CB6519AE-7A5D-09A5-7A91-C603E461EB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990142" y="4349183"/>
            <a:ext cx="2467764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2000" kern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kern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11;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4B363-24C1-23A5-AF97-07E3853AC1DD}"/>
              </a:ext>
            </a:extLst>
          </p:cNvPr>
          <p:cNvGrpSpPr/>
          <p:nvPr/>
        </p:nvGrpSpPr>
        <p:grpSpPr>
          <a:xfrm>
            <a:off x="8330667" y="1163240"/>
            <a:ext cx="1613220" cy="742315"/>
            <a:chOff x="9819119" y="2292398"/>
            <a:chExt cx="1613220" cy="7423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42107-BA92-8EBB-79F9-F2AFA3EB7CBF}"/>
                </a:ext>
              </a:extLst>
            </p:cNvPr>
            <p:cNvSpPr txBox="1"/>
            <p:nvPr/>
          </p:nvSpPr>
          <p:spPr>
            <a:xfrm>
              <a:off x="10754384" y="266538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269433-3D68-B5B7-B841-5A2F67D47D58}"/>
                </a:ext>
              </a:extLst>
            </p:cNvPr>
            <p:cNvSpPr txBox="1"/>
            <p:nvPr/>
          </p:nvSpPr>
          <p:spPr>
            <a:xfrm>
              <a:off x="9819119" y="2663612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month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F5BECF-6942-75F9-F016-BA564D7F1807}"/>
                </a:ext>
              </a:extLst>
            </p:cNvPr>
            <p:cNvSpPr txBox="1"/>
            <p:nvPr/>
          </p:nvSpPr>
          <p:spPr>
            <a:xfrm>
              <a:off x="9821910" y="2292398"/>
              <a:ext cx="93526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day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FAC011-4D11-F689-FAEB-D579A6B63982}"/>
                </a:ext>
              </a:extLst>
            </p:cNvPr>
            <p:cNvSpPr txBox="1"/>
            <p:nvPr/>
          </p:nvSpPr>
          <p:spPr>
            <a:xfrm>
              <a:off x="10754962" y="2296267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D1444F-4834-3AD5-438A-7408D48A26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7906" y="4436377"/>
            <a:ext cx="4705257" cy="220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 animBg="1"/>
      <p:bldP spid="23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77473" y="1097427"/>
            <a:ext cx="11102449" cy="48475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endParaRPr lang="en-US" sz="22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can create an array of structs and initialize them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873FE6-BD05-074B-A980-A701E22AC76C}"/>
              </a:ext>
            </a:extLst>
          </p:cNvPr>
          <p:cNvSpPr txBox="1">
            <a:spLocks/>
          </p:cNvSpPr>
          <p:nvPr/>
        </p:nvSpPr>
        <p:spPr bwMode="auto">
          <a:xfrm>
            <a:off x="963653" y="1200011"/>
            <a:ext cx="6483099" cy="13215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{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defining struct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month;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month</a:t>
            </a:r>
            <a:endParaRPr lang="en-US" altLang="en-US" sz="20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day;</a:t>
            </a: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altLang="en-US" sz="2000" b="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member date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F5BBEC-0D80-D597-EEAC-898BAF780C7B}"/>
              </a:ext>
            </a:extLst>
          </p:cNvPr>
          <p:cNvSpPr txBox="1">
            <a:spLocks/>
          </p:cNvSpPr>
          <p:nvPr/>
        </p:nvSpPr>
        <p:spPr bwMode="auto">
          <a:xfrm>
            <a:off x="854910" y="3680160"/>
            <a:ext cx="7548233" cy="12172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quarter[]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{ {1,2}, {3,4}, {5,6}, {7,8}, {9,10} };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1100" b="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(quarter)/</a:t>
            </a:r>
            <a:r>
              <a:rPr lang="en-US" altLang="en-US" sz="2000" b="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en-US" sz="2000" b="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(*quarter);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= 5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2D64A9-E4FA-1380-1E40-009068A27B39}"/>
              </a:ext>
            </a:extLst>
          </p:cNvPr>
          <p:cNvGrpSpPr/>
          <p:nvPr/>
        </p:nvGrpSpPr>
        <p:grpSpPr>
          <a:xfrm>
            <a:off x="10688895" y="3037402"/>
            <a:ext cx="677955" cy="738446"/>
            <a:chOff x="8190076" y="522746"/>
            <a:chExt cx="677955" cy="7384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1CBA97-5187-6AA5-1110-8751BF4EB525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2F6388-663C-3CE4-9AA8-28C19859BEE8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8C72AE-8F99-B0F2-4998-6795E31568CC}"/>
              </a:ext>
            </a:extLst>
          </p:cNvPr>
          <p:cNvGrpSpPr/>
          <p:nvPr/>
        </p:nvGrpSpPr>
        <p:grpSpPr>
          <a:xfrm>
            <a:off x="10683250" y="3829114"/>
            <a:ext cx="677955" cy="738446"/>
            <a:chOff x="7554387" y="2574875"/>
            <a:chExt cx="677955" cy="73844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981BF4E-35E9-7D7F-3B61-5E9F050B512B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2DDDCA-88FD-676B-1E91-C2C88929E3D8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E82186-BDB6-CFE3-05C7-77C4CCBD87D3}"/>
              </a:ext>
            </a:extLst>
          </p:cNvPr>
          <p:cNvGrpSpPr/>
          <p:nvPr/>
        </p:nvGrpSpPr>
        <p:grpSpPr>
          <a:xfrm>
            <a:off x="10683250" y="4620553"/>
            <a:ext cx="677955" cy="738446"/>
            <a:chOff x="7749204" y="3560371"/>
            <a:chExt cx="677955" cy="73844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264D42D-7A7A-B48D-A7DB-A3026916A360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CF3374-D93A-C8CC-9815-359C538870BD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CBEA5E2-3D7F-D936-3744-8EC8ACFD33FA}"/>
              </a:ext>
            </a:extLst>
          </p:cNvPr>
          <p:cNvSpPr txBox="1"/>
          <p:nvPr/>
        </p:nvSpPr>
        <p:spPr>
          <a:xfrm>
            <a:off x="9751417" y="419564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1D65DC-C9E3-AC22-8E03-693D8980DE5E}"/>
              </a:ext>
            </a:extLst>
          </p:cNvPr>
          <p:cNvSpPr txBox="1"/>
          <p:nvPr/>
        </p:nvSpPr>
        <p:spPr>
          <a:xfrm>
            <a:off x="9754208" y="3824427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12EA9B-C907-FB5A-2935-06D5CA6E583A}"/>
              </a:ext>
            </a:extLst>
          </p:cNvPr>
          <p:cNvSpPr txBox="1"/>
          <p:nvPr/>
        </p:nvSpPr>
        <p:spPr>
          <a:xfrm>
            <a:off x="9751417" y="340362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9CC3F0-DA81-84DE-5154-4180C87DD171}"/>
              </a:ext>
            </a:extLst>
          </p:cNvPr>
          <p:cNvSpPr txBox="1"/>
          <p:nvPr/>
        </p:nvSpPr>
        <p:spPr>
          <a:xfrm>
            <a:off x="9754208" y="30324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6B49B0-DE4D-B1CF-5D68-3ACA80E090C2}"/>
              </a:ext>
            </a:extLst>
          </p:cNvPr>
          <p:cNvSpPr txBox="1"/>
          <p:nvPr/>
        </p:nvSpPr>
        <p:spPr>
          <a:xfrm>
            <a:off x="9750839" y="4985459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0AF7B9-3FF2-F2A9-6C56-F0757F1586F5}"/>
              </a:ext>
            </a:extLst>
          </p:cNvPr>
          <p:cNvSpPr txBox="1"/>
          <p:nvPr/>
        </p:nvSpPr>
        <p:spPr>
          <a:xfrm>
            <a:off x="9753630" y="461424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E792E8-A262-D077-751C-B3F9318B1964}"/>
              </a:ext>
            </a:extLst>
          </p:cNvPr>
          <p:cNvSpPr txBox="1"/>
          <p:nvPr/>
        </p:nvSpPr>
        <p:spPr>
          <a:xfrm>
            <a:off x="8627117" y="500557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B1F7F-F4F2-45F9-E42D-38766C4A716D}"/>
              </a:ext>
            </a:extLst>
          </p:cNvPr>
          <p:cNvSpPr txBox="1"/>
          <p:nvPr/>
        </p:nvSpPr>
        <p:spPr>
          <a:xfrm>
            <a:off x="8627117" y="421846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quarter[1]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771FAE3-DCD6-9610-63AE-01AEF1EDB48A}"/>
              </a:ext>
            </a:extLst>
          </p:cNvPr>
          <p:cNvSpPr txBox="1"/>
          <p:nvPr/>
        </p:nvSpPr>
        <p:spPr>
          <a:xfrm>
            <a:off x="8635024" y="343094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quarter[2]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E84E44-6B35-D006-11DB-59E0BD5F3641}"/>
              </a:ext>
            </a:extLst>
          </p:cNvPr>
          <p:cNvGrpSpPr/>
          <p:nvPr/>
        </p:nvGrpSpPr>
        <p:grpSpPr>
          <a:xfrm>
            <a:off x="10683250" y="2243810"/>
            <a:ext cx="677955" cy="738446"/>
            <a:chOff x="8190076" y="522746"/>
            <a:chExt cx="677955" cy="7384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2E9B4A-C0CD-4498-3784-2DA47A1EE3CF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C744DA-C8D6-1BDA-691E-92DF6AABE6B2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8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C7A4F92-CB40-5065-4AAB-875DAAF9BD6D}"/>
              </a:ext>
            </a:extLst>
          </p:cNvPr>
          <p:cNvSpPr txBox="1"/>
          <p:nvPr/>
        </p:nvSpPr>
        <p:spPr>
          <a:xfrm>
            <a:off x="9745772" y="2616215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E6E9B2-21AC-A4FF-FB83-9665C8482B5B}"/>
              </a:ext>
            </a:extLst>
          </p:cNvPr>
          <p:cNvSpPr txBox="1"/>
          <p:nvPr/>
        </p:nvSpPr>
        <p:spPr>
          <a:xfrm>
            <a:off x="9748563" y="2245001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4BF85E0-16FB-D550-2A4C-78B9A252368F}"/>
              </a:ext>
            </a:extLst>
          </p:cNvPr>
          <p:cNvGrpSpPr/>
          <p:nvPr/>
        </p:nvGrpSpPr>
        <p:grpSpPr>
          <a:xfrm>
            <a:off x="10681037" y="1464527"/>
            <a:ext cx="677955" cy="738446"/>
            <a:chOff x="8190076" y="522746"/>
            <a:chExt cx="677955" cy="73844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7BEBD2-E4EE-AB04-7CD1-31FC9281F5F4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9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B2DF00-BADB-7E41-A15E-27134E9EF543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10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2B55978-FE00-C893-FF2F-758A8BD0722C}"/>
              </a:ext>
            </a:extLst>
          </p:cNvPr>
          <p:cNvSpPr txBox="1"/>
          <p:nvPr/>
        </p:nvSpPr>
        <p:spPr>
          <a:xfrm>
            <a:off x="9743559" y="1836932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month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9727AC-D3E0-1AFA-8BB8-DB5A59CED745}"/>
              </a:ext>
            </a:extLst>
          </p:cNvPr>
          <p:cNvSpPr txBox="1"/>
          <p:nvPr/>
        </p:nvSpPr>
        <p:spPr>
          <a:xfrm>
            <a:off x="9746350" y="1465718"/>
            <a:ext cx="93526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2C895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36A44B-8091-BB15-5438-C3585E0286DB}"/>
              </a:ext>
            </a:extLst>
          </p:cNvPr>
          <p:cNvSpPr txBox="1"/>
          <p:nvPr/>
        </p:nvSpPr>
        <p:spPr>
          <a:xfrm>
            <a:off x="8578723" y="26627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3507CB-7D25-46F6-8881-618D730424E8}"/>
              </a:ext>
            </a:extLst>
          </p:cNvPr>
          <p:cNvSpPr txBox="1"/>
          <p:nvPr/>
        </p:nvSpPr>
        <p:spPr>
          <a:xfrm>
            <a:off x="8596974" y="189700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quarter[4]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33FCF-25C6-35D7-3DE1-5E9E048DE493}"/>
              </a:ext>
            </a:extLst>
          </p:cNvPr>
          <p:cNvSpPr txBox="1"/>
          <p:nvPr/>
        </p:nvSpPr>
        <p:spPr>
          <a:xfrm>
            <a:off x="9743559" y="545514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86786-BD40-CF55-761B-198EA72042FF}"/>
              </a:ext>
            </a:extLst>
          </p:cNvPr>
          <p:cNvSpPr txBox="1"/>
          <p:nvPr/>
        </p:nvSpPr>
        <p:spPr>
          <a:xfrm>
            <a:off x="9706051" y="10694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</a:p>
        </p:txBody>
      </p:sp>
    </p:spTree>
    <p:extLst>
      <p:ext uri="{BB962C8B-B14F-4D97-AF65-F5344CB8AC3E}">
        <p14:creationId xmlns:p14="http://schemas.microsoft.com/office/powerpoint/2010/main" val="25537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DB89B4-4864-700B-1C2B-5320075C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96520"/>
            <a:ext cx="6278880" cy="6278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8A344E-449B-29D2-4B28-0AEB1C899670}"/>
              </a:ext>
            </a:extLst>
          </p:cNvPr>
          <p:cNvSpPr txBox="1"/>
          <p:nvPr/>
        </p:nvSpPr>
        <p:spPr>
          <a:xfrm>
            <a:off x="6350000" y="1982383"/>
            <a:ext cx="55771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Thursday office hours moved to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Section B ZOOM Midterm Review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Thursday 7:30 PM – 8:30 PM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(My office hours zoom #)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(see canvas for number)</a:t>
            </a:r>
          </a:p>
        </p:txBody>
      </p:sp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7E0-1730-F74F-9441-376DBFC3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73" y="300135"/>
            <a:ext cx="10515600" cy="451852"/>
          </a:xfrm>
        </p:spPr>
        <p:txBody>
          <a:bodyPr/>
          <a:lstStyle/>
          <a:p>
            <a:r>
              <a:rPr lang="en-US" dirty="0"/>
              <a:t>Accessing members of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8E51-5D08-FF4B-B74E-738BEB495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4775" y="733453"/>
            <a:ext cx="11102449" cy="59577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lvl="2"/>
            <a:endParaRPr lang="en-US" sz="2000" dirty="0">
              <a:solidFill>
                <a:srgbClr val="0070C0"/>
              </a:solidFill>
            </a:endParaRPr>
          </a:p>
          <a:p>
            <a:pPr marL="681037" lvl="2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A31801-48CE-0A77-8492-99BC71D31209}"/>
              </a:ext>
            </a:extLst>
          </p:cNvPr>
          <p:cNvSpPr txBox="1">
            <a:spLocks/>
          </p:cNvSpPr>
          <p:nvPr/>
        </p:nvSpPr>
        <p:spPr bwMode="auto">
          <a:xfrm>
            <a:off x="771793" y="2597055"/>
            <a:ext cx="7497564" cy="3820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quarter[3];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 date *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quarter + 1;     </a:t>
            </a:r>
            <a:r>
              <a:rPr lang="en-US" altLang="en-US" sz="2000" b="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name =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-&gt;month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21;     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</a:t>
            </a:r>
            <a:r>
              <a:rPr lang="en-US" altLang="en-US" sz="2000" b="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).day = 21;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(ptr-1)-&gt;month = 1;    </a:t>
            </a:r>
            <a:r>
              <a:rPr lang="en-US" altLang="en-US" sz="2000" b="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(*(ptr-1)).month = 4;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(ptr-1)-&gt;day = 7;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000" b="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(++</a:t>
            </a: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)-&gt;month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b="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en-US" sz="2000" b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-&gt;day = 5;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32ECC5-EA2A-365B-6C6C-DFD1F3E0A971}"/>
              </a:ext>
            </a:extLst>
          </p:cNvPr>
          <p:cNvGrpSpPr/>
          <p:nvPr/>
        </p:nvGrpSpPr>
        <p:grpSpPr>
          <a:xfrm>
            <a:off x="7512699" y="947088"/>
            <a:ext cx="3884921" cy="2366233"/>
            <a:chOff x="7512699" y="947088"/>
            <a:chExt cx="3884921" cy="23662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A4B363-24C1-23A5-AF97-07E3853AC1DD}"/>
                </a:ext>
              </a:extLst>
            </p:cNvPr>
            <p:cNvGrpSpPr/>
            <p:nvPr/>
          </p:nvGrpSpPr>
          <p:grpSpPr>
            <a:xfrm>
              <a:off x="9784400" y="1739100"/>
              <a:ext cx="1613220" cy="742315"/>
              <a:chOff x="9819119" y="2292398"/>
              <a:chExt cx="1613220" cy="74231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442107-BA92-8EBB-79F9-F2AFA3EB7CBF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69433-3D68-B5B7-B841-5A2F67D47D58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F5BECF-6942-75F9-F016-BA564D7F1807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FAC011-4D11-F689-FAEB-D579A6B6398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1618B64-1D52-BEAA-916D-F09EA436B0F5}"/>
                </a:ext>
              </a:extLst>
            </p:cNvPr>
            <p:cNvGrpSpPr/>
            <p:nvPr/>
          </p:nvGrpSpPr>
          <p:grpSpPr>
            <a:xfrm>
              <a:off x="9784400" y="947088"/>
              <a:ext cx="1613220" cy="742315"/>
              <a:chOff x="9819119" y="2292398"/>
              <a:chExt cx="1613220" cy="74231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996989-A126-6F36-2A1B-737E4584AD5C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BFFEAE-BC20-3E38-4672-BCCFF6E637DB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2637B-4DCF-F449-47E0-78318DB5AD9D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DC1783-7A24-D5FB-1C15-619708101859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12511C-FBDB-6CE8-CB24-43DD463C6C14}"/>
                </a:ext>
              </a:extLst>
            </p:cNvPr>
            <p:cNvGrpSpPr/>
            <p:nvPr/>
          </p:nvGrpSpPr>
          <p:grpSpPr>
            <a:xfrm>
              <a:off x="9783822" y="2528918"/>
              <a:ext cx="1613220" cy="742315"/>
              <a:chOff x="9819119" y="2292398"/>
              <a:chExt cx="1613220" cy="74231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332269-B1D3-71DA-CAAF-A7385179A680}"/>
                  </a:ext>
                </a:extLst>
              </p:cNvPr>
              <p:cNvSpPr txBox="1"/>
              <p:nvPr/>
            </p:nvSpPr>
            <p:spPr>
              <a:xfrm>
                <a:off x="10754384" y="2665381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AAB1F4-735C-3815-6729-531D9C540AA3}"/>
                  </a:ext>
                </a:extLst>
              </p:cNvPr>
              <p:cNvSpPr txBox="1"/>
              <p:nvPr/>
            </p:nvSpPr>
            <p:spPr>
              <a:xfrm>
                <a:off x="9819119" y="2663612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month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FFC539-C9D8-D904-818D-DF08085322B8}"/>
                  </a:ext>
                </a:extLst>
              </p:cNvPr>
              <p:cNvSpPr txBox="1"/>
              <p:nvPr/>
            </p:nvSpPr>
            <p:spPr>
              <a:xfrm>
                <a:off x="9821910" y="2292398"/>
                <a:ext cx="935265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Calibri" panose="020F0502020204030204" pitchFamily="34" charset="0"/>
                    <a:ea typeface="CMU Bright" panose="02000603000000000000" pitchFamily="2" charset="0"/>
                    <a:cs typeface="Calibri" panose="020F0502020204030204" pitchFamily="34" charset="0"/>
                  </a:rPr>
                  <a:t>day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596638-D538-EA25-7D9A-59F2861200B2}"/>
                  </a:ext>
                </a:extLst>
              </p:cNvPr>
              <p:cNvSpPr txBox="1"/>
              <p:nvPr/>
            </p:nvSpPr>
            <p:spPr>
              <a:xfrm>
                <a:off x="10754962" y="2296267"/>
                <a:ext cx="677377" cy="369332"/>
              </a:xfrm>
              <a:prstGeom prst="rect">
                <a:avLst/>
              </a:prstGeom>
              <a:solidFill>
                <a:srgbClr val="D6D6F5"/>
              </a:solidFill>
              <a:ln w="25400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B617FE-789D-A251-1D5D-8BB59708F5B3}"/>
                </a:ext>
              </a:extLst>
            </p:cNvPr>
            <p:cNvSpPr txBox="1"/>
            <p:nvPr/>
          </p:nvSpPr>
          <p:spPr>
            <a:xfrm>
              <a:off x="8642567" y="294398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370CAC6-F71A-5A60-86E2-4AF926664540}"/>
                </a:ext>
              </a:extLst>
            </p:cNvPr>
            <p:cNvSpPr txBox="1"/>
            <p:nvPr/>
          </p:nvSpPr>
          <p:spPr>
            <a:xfrm>
              <a:off x="8642567" y="2156879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quarter[1]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F894D-024B-D405-F63C-ED8BEE92A63E}"/>
                </a:ext>
              </a:extLst>
            </p:cNvPr>
            <p:cNvSpPr txBox="1"/>
            <p:nvPr/>
          </p:nvSpPr>
          <p:spPr>
            <a:xfrm>
              <a:off x="8650474" y="136935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quarter[2]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B0BA0DA-861C-951F-E0C3-B2327D17FD52}"/>
                </a:ext>
              </a:extLst>
            </p:cNvPr>
            <p:cNvSpPr txBox="1"/>
            <p:nvPr/>
          </p:nvSpPr>
          <p:spPr>
            <a:xfrm>
              <a:off x="7512699" y="179440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2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CCB6781-E065-1525-5329-D72E35734DCB}"/>
                </a:ext>
              </a:extLst>
            </p:cNvPr>
            <p:cNvCxnSpPr/>
            <p:nvPr/>
          </p:nvCxnSpPr>
          <p:spPr>
            <a:xfrm>
              <a:off x="7851388" y="1973525"/>
              <a:ext cx="1930221" cy="24340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B32060-B3CB-BCA7-6853-71B14033A95F}"/>
              </a:ext>
            </a:extLst>
          </p:cNvPr>
          <p:cNvSpPr txBox="1"/>
          <p:nvPr/>
        </p:nvSpPr>
        <p:spPr>
          <a:xfrm>
            <a:off x="7633923" y="145938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761C9-1961-A1AA-1276-21575DDCCBB7}"/>
              </a:ext>
            </a:extLst>
          </p:cNvPr>
          <p:cNvGrpSpPr/>
          <p:nvPr/>
        </p:nvGrpSpPr>
        <p:grpSpPr>
          <a:xfrm>
            <a:off x="10727442" y="928920"/>
            <a:ext cx="677955" cy="738446"/>
            <a:chOff x="8190076" y="522746"/>
            <a:chExt cx="677955" cy="7384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761991-435D-2226-BAA3-1EF6C3D1408E}"/>
                </a:ext>
              </a:extLst>
            </p:cNvPr>
            <p:cNvSpPr txBox="1"/>
            <p:nvPr/>
          </p:nvSpPr>
          <p:spPr>
            <a:xfrm>
              <a:off x="8190076" y="891860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3903BC-2974-BB8E-A8FA-DC1E97BBE8C4}"/>
                </a:ext>
              </a:extLst>
            </p:cNvPr>
            <p:cNvSpPr txBox="1"/>
            <p:nvPr/>
          </p:nvSpPr>
          <p:spPr>
            <a:xfrm>
              <a:off x="8190654" y="522746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5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DAB068-15BD-43E6-0850-703056920760}"/>
              </a:ext>
            </a:extLst>
          </p:cNvPr>
          <p:cNvGrpSpPr/>
          <p:nvPr/>
        </p:nvGrpSpPr>
        <p:grpSpPr>
          <a:xfrm>
            <a:off x="10719087" y="1750484"/>
            <a:ext cx="677955" cy="738446"/>
            <a:chOff x="7554387" y="2574875"/>
            <a:chExt cx="677955" cy="7384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7F9310-9EB8-9026-BF41-3B53BF5755C3}"/>
                </a:ext>
              </a:extLst>
            </p:cNvPr>
            <p:cNvSpPr txBox="1"/>
            <p:nvPr/>
          </p:nvSpPr>
          <p:spPr>
            <a:xfrm>
              <a:off x="7554387" y="2943989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3B0851-3A51-C62E-BD0F-FC5A114B1C9D}"/>
                </a:ext>
              </a:extLst>
            </p:cNvPr>
            <p:cNvSpPr txBox="1"/>
            <p:nvPr/>
          </p:nvSpPr>
          <p:spPr>
            <a:xfrm>
              <a:off x="7554965" y="257487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21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665616-D583-95DB-2335-7F1EC4DD4707}"/>
              </a:ext>
            </a:extLst>
          </p:cNvPr>
          <p:cNvGrpSpPr/>
          <p:nvPr/>
        </p:nvGrpSpPr>
        <p:grpSpPr>
          <a:xfrm>
            <a:off x="10742252" y="2540302"/>
            <a:ext cx="677955" cy="738446"/>
            <a:chOff x="7749204" y="3560371"/>
            <a:chExt cx="677955" cy="73844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99A587-2988-D8D6-BFF5-CC26EDAC7503}"/>
                </a:ext>
              </a:extLst>
            </p:cNvPr>
            <p:cNvSpPr txBox="1"/>
            <p:nvPr/>
          </p:nvSpPr>
          <p:spPr>
            <a:xfrm>
              <a:off x="7749204" y="3929485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9B3E47-95B2-6071-6AB7-02E03E2EE8FF}"/>
                </a:ext>
              </a:extLst>
            </p:cNvPr>
            <p:cNvSpPr txBox="1"/>
            <p:nvPr/>
          </p:nvSpPr>
          <p:spPr>
            <a:xfrm>
              <a:off x="7749782" y="3560371"/>
              <a:ext cx="677377" cy="369332"/>
            </a:xfrm>
            <a:prstGeom prst="rect">
              <a:avLst/>
            </a:prstGeom>
            <a:solidFill>
              <a:srgbClr val="D6D6F5"/>
            </a:solidFill>
            <a:ln w="25400">
              <a:solidFill>
                <a:srgbClr val="2C895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panose="020F0502020204030204" pitchFamily="34" charset="0"/>
                  <a:ea typeface="CMU Bright" panose="02000603000000000000" pitchFamily="2" charset="0"/>
                  <a:cs typeface="Calibri" panose="020F0502020204030204" pitchFamily="34" charset="0"/>
                </a:rPr>
                <a:t>7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86A0A7D-26F5-752C-4451-2B9CF6D64F3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A96D02-BB62-7435-F92F-29592FB89C04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864676" y="1554022"/>
            <a:ext cx="1957914" cy="4096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9CDDE40-90E3-4211-BF8B-8FE63702B81F}"/>
              </a:ext>
            </a:extLst>
          </p:cNvPr>
          <p:cNvCxnSpPr>
            <a:cxnSpLocks/>
          </p:cNvCxnSpPr>
          <p:nvPr/>
        </p:nvCxnSpPr>
        <p:spPr>
          <a:xfrm>
            <a:off x="7860908" y="1969271"/>
            <a:ext cx="1920701" cy="246358"/>
          </a:xfrm>
          <a:prstGeom prst="straightConnector1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32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Process Memory Under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029" y="744027"/>
            <a:ext cx="7519209" cy="5764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/>
              <a:t>When your </a:t>
            </a:r>
            <a:r>
              <a:rPr lang="en-US" sz="2200" dirty="0">
                <a:solidFill>
                  <a:srgbClr val="2C895B"/>
                </a:solidFill>
              </a:rPr>
              <a:t>program is running </a:t>
            </a:r>
            <a:r>
              <a:rPr lang="en-US" sz="2200" dirty="0"/>
              <a:t>it has been </a:t>
            </a:r>
            <a:r>
              <a:rPr lang="en-US" sz="2200" dirty="0">
                <a:solidFill>
                  <a:srgbClr val="0070C0"/>
                </a:solidFill>
              </a:rPr>
              <a:t>loaded into memory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called a process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Stack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Local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and 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Data segment + BSS: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chemeClr val="accent1"/>
                </a:solidFill>
              </a:rPr>
              <a:t> </a:t>
            </a:r>
            <a:r>
              <a:rPr lang="en-US" sz="2200" i="1" dirty="0">
                <a:solidFill>
                  <a:schemeClr val="accent5"/>
                </a:solidFill>
              </a:rPr>
              <a:t>Global</a:t>
            </a:r>
            <a:r>
              <a:rPr lang="en-US" sz="2200" dirty="0">
                <a:solidFill>
                  <a:schemeClr val="accent5"/>
                </a:solidFill>
              </a:rPr>
              <a:t> and </a:t>
            </a:r>
            <a:r>
              <a:rPr lang="en-US" sz="2200" i="1" dirty="0">
                <a:solidFill>
                  <a:schemeClr val="accent5"/>
                </a:solidFill>
              </a:rPr>
              <a:t>static </a:t>
            </a:r>
            <a:r>
              <a:rPr lang="en-US" sz="2200" dirty="0">
                <a:solidFill>
                  <a:schemeClr val="accent5"/>
                </a:solidFill>
              </a:rPr>
              <a:t>variables</a:t>
            </a:r>
            <a:endParaRPr lang="en-US" sz="2200" u="sng" dirty="0"/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Allocated/freed </a:t>
            </a:r>
            <a:r>
              <a:rPr lang="en-US" sz="2200" dirty="0"/>
              <a:t>when the process </a:t>
            </a:r>
            <a:r>
              <a:rPr lang="en-US" sz="2200" dirty="0">
                <a:solidFill>
                  <a:srgbClr val="7030A0"/>
                </a:solidFill>
              </a:rPr>
              <a:t>starts/exits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BSS</a:t>
            </a:r>
            <a:r>
              <a:rPr lang="en-US" sz="2200" dirty="0"/>
              <a:t> - Static variables with an implicit initial value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Static Data </a:t>
            </a:r>
            <a:r>
              <a:rPr lang="en-US" sz="22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dirty="0">
                <a:solidFill>
                  <a:schemeClr val="accent1"/>
                </a:solidFill>
              </a:rPr>
              <a:t>Heap segment: </a:t>
            </a:r>
            <a:r>
              <a:rPr lang="en-US" sz="2200" i="1" dirty="0">
                <a:solidFill>
                  <a:schemeClr val="tx2"/>
                </a:solidFill>
              </a:rPr>
              <a:t>Stores</a:t>
            </a:r>
            <a:r>
              <a:rPr lang="en-US" sz="2200" i="1" dirty="0">
                <a:solidFill>
                  <a:srgbClr val="2C895B"/>
                </a:solidFill>
              </a:rPr>
              <a:t> dynamically-allocated</a:t>
            </a:r>
            <a:r>
              <a:rPr lang="en-US" sz="2200" i="1" dirty="0"/>
              <a:t> </a:t>
            </a:r>
            <a:r>
              <a:rPr lang="en-US" sz="22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</a:t>
            </a:r>
            <a:r>
              <a:rPr lang="en-US" sz="2000" dirty="0" err="1"/>
              <a:t>stdio</a:t>
            </a:r>
            <a:r>
              <a:rPr lang="en-US" sz="2000" dirty="0"/>
              <a:t> library malloc() routines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Read Only Data: Stores immutable </a:t>
            </a:r>
            <a:r>
              <a:rPr lang="en-US" sz="22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200" i="1" dirty="0">
                <a:solidFill>
                  <a:schemeClr val="accent1"/>
                </a:solidFill>
              </a:rPr>
              <a:t>Text</a:t>
            </a:r>
            <a:r>
              <a:rPr lang="en-US" sz="2200" dirty="0"/>
              <a:t>: Stores your code in machine language +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89" y="520299"/>
            <a:ext cx="2526190" cy="6021446"/>
            <a:chOff x="6583679" y="1280160"/>
            <a:chExt cx="2377441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910987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79" y="389196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368187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526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/>
              <a:t>Heap</a:t>
            </a:r>
            <a:r>
              <a:rPr lang="en-US" sz="2200" dirty="0"/>
              <a:t>: "pool"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8435687"/>
              </p:ext>
            </p:extLst>
          </p:nvPr>
        </p:nvGraphicFramePr>
        <p:xfrm>
          <a:off x="1010336" y="737053"/>
          <a:ext cx="9765671" cy="24512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18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Clears memory at runtime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calloc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memsize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*</a:t>
                      </a:r>
                      <a:r>
                        <a:rPr lang="en-US" sz="2000" b="0" dirty="0" err="1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2000" b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75920" y="3429000"/>
            <a:ext cx="1155185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</a:t>
            </a:r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pointers and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pointer math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as void * points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at untyped memory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When </a:t>
            </a:r>
            <a:r>
              <a:rPr lang="en-US" sz="2000" dirty="0">
                <a:solidFill>
                  <a:srgbClr val="7030A0"/>
                </a:solidFill>
                <a:cs typeface="Courier New" panose="02070309020205020404" pitchFamily="49" charset="0"/>
              </a:rPr>
              <a:t>assigned to a typed pointer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, it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</a:t>
            </a:r>
            <a:r>
              <a:rPr lang="en-US" sz="2000" i="1" dirty="0">
                <a:solidFill>
                  <a:srgbClr val="0070C0"/>
                </a:solidFill>
                <a:cs typeface="Courier New" panose="02070309020205020404" pitchFamily="49" charset="0"/>
              </a:rPr>
              <a:t>converts"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from a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void * 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to the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type of the pointer variable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1010336" y="51565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193" y="76804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</a:t>
            </a:r>
            <a:r>
              <a:rPr lang="en-US" sz="2000" b="1" dirty="0">
                <a:solidFill>
                  <a:srgbClr val="0070C0"/>
                </a:solidFill>
              </a:rPr>
              <a:t>different calls to malloc() </a:t>
            </a:r>
            <a:r>
              <a:rPr lang="en-US" sz="2000" dirty="0">
                <a:solidFill>
                  <a:srgbClr val="2C895B"/>
                </a:solidFill>
              </a:rPr>
              <a:t>are </a:t>
            </a:r>
            <a:r>
              <a:rPr lang="en-US" sz="2000" b="1" dirty="0">
                <a:solidFill>
                  <a:srgbClr val="2C895B"/>
                </a:solidFill>
              </a:rPr>
              <a:t>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</a:t>
            </a:r>
            <a:r>
              <a:rPr lang="en-GB" sz="2000" b="1" dirty="0"/>
              <a:t>any pointer type on assignment to a pointer variable</a:t>
            </a:r>
            <a:endParaRPr lang="en-US" sz="2000" b="1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37713" y="3144585"/>
            <a:ext cx="919089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allocates a character array with 10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F48676-EA8B-0319-550B-914A484F7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06691"/>
              </p:ext>
            </p:extLst>
          </p:nvPr>
        </p:nvGraphicFramePr>
        <p:xfrm>
          <a:off x="3371703" y="6353056"/>
          <a:ext cx="81280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7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02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401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413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00B313F-9AC7-93FB-1731-A6B44EE975A0}"/>
              </a:ext>
            </a:extLst>
          </p:cNvPr>
          <p:cNvGrpSpPr/>
          <p:nvPr/>
        </p:nvGrpSpPr>
        <p:grpSpPr>
          <a:xfrm>
            <a:off x="616688" y="6353056"/>
            <a:ext cx="2755015" cy="413739"/>
            <a:chOff x="616688" y="6353056"/>
            <a:chExt cx="2755015" cy="4137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FA97C-69CA-8B57-CBC0-081920AFDEBA}"/>
                </a:ext>
              </a:extLst>
            </p:cNvPr>
            <p:cNvSpPr txBox="1"/>
            <p:nvPr/>
          </p:nvSpPr>
          <p:spPr>
            <a:xfrm>
              <a:off x="616688" y="63530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bufptr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389182-F359-D5CC-C1A8-9AAADF633920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9727A9F8-DC01-4811-45D8-DB0ACA98FD9E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7"/>
            <a:ext cx="11363426" cy="621553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/>
              <a:t>variant 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but </a:t>
            </a:r>
            <a:r>
              <a:rPr lang="en-US" sz="2000" dirty="0">
                <a:solidFill>
                  <a:srgbClr val="0070C0"/>
                </a:solidFill>
              </a:rPr>
              <a:t>zeros out </a:t>
            </a:r>
            <a:r>
              <a:rPr lang="en-US" sz="2000" dirty="0"/>
              <a:t>every byte of memory during program execution  </a:t>
            </a:r>
            <a:r>
              <a:rPr lang="en-US" sz="2000" dirty="0">
                <a:solidFill>
                  <a:srgbClr val="0070C0"/>
                </a:solidFill>
              </a:rPr>
              <a:t>before</a:t>
            </a:r>
            <a:r>
              <a:rPr lang="en-US" sz="2000" dirty="0"/>
              <a:t> returning a pointer to it </a:t>
            </a:r>
            <a:r>
              <a:rPr lang="en-US" sz="2000" dirty="0">
                <a:solidFill>
                  <a:srgbClr val="FF0000"/>
                </a:solidFill>
              </a:rPr>
              <a:t>(so this has a runtime cost!)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First parameter </a:t>
            </a:r>
            <a:r>
              <a:rPr lang="en-US" sz="2000" dirty="0"/>
              <a:t>is the number of elements you would like to allocate space for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Second parameter </a:t>
            </a:r>
            <a:r>
              <a:rPr lang="en-US" sz="2000" dirty="0"/>
              <a:t>is the size of each element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Originally designed to allocate arrays but works for any memory allocation  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>
                <a:solidFill>
                  <a:srgbClr val="0070C0"/>
                </a:solidFill>
              </a:rPr>
              <a:t>is more expensive at runtime </a:t>
            </a:r>
            <a:r>
              <a:rPr lang="en-US" sz="2000" dirty="0"/>
              <a:t>(uses both </a:t>
            </a:r>
            <a:r>
              <a:rPr lang="en-US" sz="2000" dirty="0" err="1"/>
              <a:t>cpu</a:t>
            </a:r>
            <a:r>
              <a:rPr lang="en-US" sz="2000" dirty="0"/>
              <a:t> and memory bandwidth) than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000" dirty="0"/>
              <a:t>because it must zero out memory it allocates at runtime</a:t>
            </a:r>
          </a:p>
          <a:p>
            <a:r>
              <a:rPr lang="en-US" sz="2000" dirty="0">
                <a:solidFill>
                  <a:schemeClr val="tx2"/>
                </a:solidFill>
              </a:rPr>
              <a:t>Use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2C895B"/>
                </a:solidFill>
              </a:rPr>
              <a:t>only when you need the buffer</a:t>
            </a:r>
            <a:r>
              <a:rPr lang="en-US" sz="2000" dirty="0">
                <a:solidFill>
                  <a:schemeClr val="tx2"/>
                </a:solidFill>
              </a:rPr>
              <a:t> to be </a:t>
            </a:r>
            <a:r>
              <a:rPr lang="en-US" sz="2000" dirty="0">
                <a:solidFill>
                  <a:srgbClr val="0070C0"/>
                </a:solidFill>
              </a:rPr>
              <a:t>zero filled </a:t>
            </a:r>
            <a:r>
              <a:rPr lang="en-US" sz="20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01830" y="2610964"/>
            <a:ext cx="7991087" cy="1227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9867C-8B4E-72CA-D176-96EEE6DC3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2126"/>
              </p:ext>
            </p:extLst>
          </p:nvPr>
        </p:nvGraphicFramePr>
        <p:xfrm>
          <a:off x="3446131" y="4141463"/>
          <a:ext cx="812800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6371273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77694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51078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777850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23418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408927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722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95402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54017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4130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56676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ADEAD39-2060-8E1C-840D-AFAE69079106}"/>
              </a:ext>
            </a:extLst>
          </p:cNvPr>
          <p:cNvGrpSpPr/>
          <p:nvPr/>
        </p:nvGrpSpPr>
        <p:grpSpPr>
          <a:xfrm>
            <a:off x="691116" y="4141463"/>
            <a:ext cx="2755015" cy="413739"/>
            <a:chOff x="616688" y="6353056"/>
            <a:chExt cx="2755015" cy="4137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C8D401-174B-2445-7D57-0EE0830FEFC0}"/>
                </a:ext>
              </a:extLst>
            </p:cNvPr>
            <p:cNvSpPr txBox="1"/>
            <p:nvPr/>
          </p:nvSpPr>
          <p:spPr>
            <a:xfrm>
              <a:off x="616688" y="6353056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bufptr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735DB8-A0EA-4612-0ABB-CEACCF622898}"/>
                </a:ext>
              </a:extLst>
            </p:cNvPr>
            <p:cNvSpPr txBox="1"/>
            <p:nvPr/>
          </p:nvSpPr>
          <p:spPr>
            <a:xfrm>
              <a:off x="1391259" y="6397463"/>
              <a:ext cx="6335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FA24FE31-06C8-81E3-0E3A-54F4337706FD}"/>
                </a:ext>
              </a:extLst>
            </p:cNvPr>
            <p:cNvSpPr/>
            <p:nvPr/>
          </p:nvSpPr>
          <p:spPr>
            <a:xfrm>
              <a:off x="1708012" y="6501263"/>
              <a:ext cx="1663691" cy="16173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6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734" y="548640"/>
            <a:ext cx="11832085" cy="3034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b="1" dirty="0"/>
              <a:t>Freed memory </a:t>
            </a:r>
            <a:r>
              <a:rPr lang="en-US" sz="2200" dirty="0"/>
              <a:t>is </a:t>
            </a:r>
            <a:r>
              <a:rPr lang="en-US" sz="2200" b="1" dirty="0"/>
              <a:t>used in future allocations 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realloc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b="1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1670455" y="3862423"/>
            <a:ext cx="9047843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char *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 code 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9930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0DE2-D062-7648-9E80-7D7E4C2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69" y="32742"/>
            <a:ext cx="10515600" cy="549819"/>
          </a:xfrm>
        </p:spPr>
        <p:txBody>
          <a:bodyPr/>
          <a:lstStyle/>
          <a:p>
            <a:r>
              <a:rPr lang="en-US" dirty="0"/>
              <a:t>Mis-Use of Free()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66F3-4D62-5D43-AD2F-6F75516C68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3735" y="970205"/>
            <a:ext cx="10412079" cy="516246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1800" dirty="0"/>
              <a:t>Call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</a:p>
          <a:p>
            <a:pPr lvl="1"/>
            <a:r>
              <a:rPr lang="en-US" sz="1800" dirty="0"/>
              <a:t>With the same address that you obtained with malloc() (or other allocators)</a:t>
            </a:r>
          </a:p>
          <a:p>
            <a:pPr lvl="1"/>
            <a:r>
              <a:rPr lang="en-US" sz="1800" dirty="0"/>
              <a:t>It is NOT an error to pass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free() </a:t>
            </a:r>
            <a:r>
              <a:rPr lang="en-US" sz="1800" dirty="0"/>
              <a:t>a pointer to NULL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1800" b="1" dirty="0"/>
              <a:t>Freeing unallocated memory: </a:t>
            </a:r>
            <a:r>
              <a:rPr lang="en-US" sz="1800" dirty="0"/>
              <a:t>Only call free() to free memory address that you obtain from one of the allocators (malloc(), </a:t>
            </a:r>
            <a:r>
              <a:rPr lang="en-US" sz="1800" dirty="0" err="1"/>
              <a:t>calloc</a:t>
            </a:r>
            <a:r>
              <a:rPr lang="en-US" sz="1800" dirty="0"/>
              <a:t>(), etc.)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22EA3A-DED9-6849-8D9D-C083654AF3EF}"/>
              </a:ext>
            </a:extLst>
          </p:cNvPr>
          <p:cNvSpPr/>
          <p:nvPr/>
        </p:nvSpPr>
        <p:spPr bwMode="auto">
          <a:xfrm>
            <a:off x="1688428" y="2221208"/>
            <a:ext cx="9392845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*bytes;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((bytes = 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(1024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free(bytes + 5);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aborts free(): invalid pointer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456256-74C8-CF45-9274-FA461B8A56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CCA09D-3735-B63C-2A83-0A5478879E2A}"/>
              </a:ext>
            </a:extLst>
          </p:cNvPr>
          <p:cNvSpPr/>
          <p:nvPr/>
        </p:nvSpPr>
        <p:spPr bwMode="auto">
          <a:xfrm>
            <a:off x="1509823" y="4560041"/>
            <a:ext cx="9750056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"cse30"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some code */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free(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aborts free(): invalid pointer</a:t>
            </a:r>
          </a:p>
        </p:txBody>
      </p:sp>
    </p:spTree>
    <p:extLst>
      <p:ext uri="{BB962C8B-B14F-4D97-AF65-F5344CB8AC3E}">
        <p14:creationId xmlns:p14="http://schemas.microsoft.com/office/powerpoint/2010/main" val="252998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6" grpId="0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52466</TotalTime>
  <Words>2577</Words>
  <Application>Microsoft Macintosh PowerPoint</Application>
  <PresentationFormat>Widescreen</PresentationFormat>
  <Paragraphs>445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Regular</vt:lpstr>
      <vt:lpstr>Calibri</vt:lpstr>
      <vt:lpstr>CMU Bright</vt:lpstr>
      <vt:lpstr>Consolas</vt:lpstr>
      <vt:lpstr>Courier New</vt:lpstr>
      <vt:lpstr>Wingdings</vt:lpstr>
      <vt:lpstr>Theme1</vt:lpstr>
      <vt:lpstr>PowerPoint Presentation</vt:lpstr>
      <vt:lpstr>PowerPoint Presentation</vt:lpstr>
      <vt:lpstr>Process Memory Under Linux</vt:lpstr>
      <vt:lpstr>The Heap Memory Segment</vt:lpstr>
      <vt:lpstr>Heap Dynamic Memory Allocation Library Functions</vt:lpstr>
      <vt:lpstr>Use of Malloc</vt:lpstr>
      <vt:lpstr>Calloc()</vt:lpstr>
      <vt:lpstr>Using and Freeing Heap Memory </vt:lpstr>
      <vt:lpstr>Mis-Use of Free() - 1</vt:lpstr>
      <vt:lpstr>Mis-Use of Free() - 2</vt:lpstr>
      <vt:lpstr>More Dangling Pointers: Continuing to use "freed" memory</vt:lpstr>
      <vt:lpstr>strdup(): Allocate Space and Copy a String</vt:lpstr>
      <vt:lpstr>Heap Memory "Leaks"</vt:lpstr>
      <vt:lpstr>Valgrind – Finding Buffer Overflows and Memory leaks</vt:lpstr>
      <vt:lpstr>Introduction to Structs – An Aggregate Data Type</vt:lpstr>
      <vt:lpstr>Struct Variable Definitions</vt:lpstr>
      <vt:lpstr>Accessing members of a struct</vt:lpstr>
      <vt:lpstr>Accessing members of a struct with pointers</vt:lpstr>
      <vt:lpstr>Accessing members of a struct</vt:lpstr>
      <vt:lpstr>Accessing members of a struct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2561</cp:revision>
  <cp:lastPrinted>2024-04-25T17:23:28Z</cp:lastPrinted>
  <dcterms:created xsi:type="dcterms:W3CDTF">2018-10-05T16:35:28Z</dcterms:created>
  <dcterms:modified xsi:type="dcterms:W3CDTF">2024-05-02T02:58:27Z</dcterms:modified>
  <cp:category/>
</cp:coreProperties>
</file>