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49"/>
  </p:notesMasterIdLst>
  <p:handoutMasterIdLst>
    <p:handoutMasterId r:id="rId50"/>
  </p:handoutMasterIdLst>
  <p:sldIdLst>
    <p:sldId id="2727" r:id="rId2"/>
    <p:sldId id="3091" r:id="rId3"/>
    <p:sldId id="2558" r:id="rId4"/>
    <p:sldId id="2559" r:id="rId5"/>
    <p:sldId id="1841" r:id="rId6"/>
    <p:sldId id="3042" r:id="rId7"/>
    <p:sldId id="3048" r:id="rId8"/>
    <p:sldId id="3043" r:id="rId9"/>
    <p:sldId id="1902" r:id="rId10"/>
    <p:sldId id="3066" r:id="rId11"/>
    <p:sldId id="3046" r:id="rId12"/>
    <p:sldId id="3047" r:id="rId13"/>
    <p:sldId id="3044" r:id="rId14"/>
    <p:sldId id="3045" r:id="rId15"/>
    <p:sldId id="3049" r:id="rId16"/>
    <p:sldId id="3050" r:id="rId17"/>
    <p:sldId id="3051" r:id="rId18"/>
    <p:sldId id="3052" r:id="rId19"/>
    <p:sldId id="3053" r:id="rId20"/>
    <p:sldId id="3054" r:id="rId21"/>
    <p:sldId id="3055" r:id="rId22"/>
    <p:sldId id="3056" r:id="rId23"/>
    <p:sldId id="3057" r:id="rId24"/>
    <p:sldId id="3058" r:id="rId25"/>
    <p:sldId id="3059" r:id="rId26"/>
    <p:sldId id="3060" r:id="rId27"/>
    <p:sldId id="3061" r:id="rId28"/>
    <p:sldId id="3062" r:id="rId29"/>
    <p:sldId id="3063" r:id="rId30"/>
    <p:sldId id="3064" r:id="rId31"/>
    <p:sldId id="3065" r:id="rId32"/>
    <p:sldId id="2765" r:id="rId33"/>
    <p:sldId id="2766" r:id="rId34"/>
    <p:sldId id="2492" r:id="rId35"/>
    <p:sldId id="2767" r:id="rId36"/>
    <p:sldId id="2771" r:id="rId37"/>
    <p:sldId id="2777" r:id="rId38"/>
    <p:sldId id="2769" r:id="rId39"/>
    <p:sldId id="2776" r:id="rId40"/>
    <p:sldId id="2524" r:id="rId41"/>
    <p:sldId id="2772" r:id="rId42"/>
    <p:sldId id="2606" r:id="rId43"/>
    <p:sldId id="2610" r:id="rId44"/>
    <p:sldId id="2611" r:id="rId45"/>
    <p:sldId id="2773" r:id="rId46"/>
    <p:sldId id="2774" r:id="rId47"/>
    <p:sldId id="2779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F648F"/>
    <a:srgbClr val="F37440"/>
    <a:srgbClr val="F3753F"/>
    <a:srgbClr val="F3E9D5"/>
    <a:srgbClr val="738260"/>
    <a:srgbClr val="78896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34"/>
    <p:restoredTop sz="97532"/>
  </p:normalViewPr>
  <p:slideViewPr>
    <p:cSldViewPr snapToGrid="0" snapToObjects="1">
      <p:cViewPr varScale="1">
        <p:scale>
          <a:sx n="120" d="100"/>
          <a:sy n="120" d="100"/>
        </p:scale>
        <p:origin x="216" y="296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4/30/24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4/30/24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F590B191-2188-A174-D0A0-A643B9F0498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6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68" r:id="rId2"/>
    <p:sldLayoutId id="2147483769" r:id="rId3"/>
    <p:sldLayoutId id="2147483774" r:id="rId4"/>
    <p:sldLayoutId id="2147483794" r:id="rId5"/>
    <p:sldLayoutId id="2147483778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3.tiff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3497DF9-C4DB-FD9B-579F-F57544787613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B5CA933-6659-DB1B-58D4-6C967621FD01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28254-9A0D-0FCB-9486-F59C1E8AD825}"/>
              </a:ext>
            </a:extLst>
          </p:cNvPr>
          <p:cNvSpPr txBox="1">
            <a:spLocks/>
          </p:cNvSpPr>
          <p:nvPr/>
        </p:nvSpPr>
        <p:spPr>
          <a:xfrm>
            <a:off x="5319206" y="1492341"/>
            <a:ext cx="1771550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Lecture - 9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A5DF4B8-3B21-471C-AB4D-656E238C2999}"/>
              </a:ext>
            </a:extLst>
          </p:cNvPr>
          <p:cNvSpPr txBox="1">
            <a:spLocks/>
          </p:cNvSpPr>
          <p:nvPr/>
        </p:nvSpPr>
        <p:spPr>
          <a:xfrm>
            <a:off x="2323113" y="799377"/>
            <a:ext cx="7522623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0D7BEAD-585D-AF13-F52C-2E855CB10A6F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33316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2.16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111A018-8D4C-9BDB-1379-58F94D245A3B}"/>
              </a:ext>
            </a:extLst>
          </p:cNvPr>
          <p:cNvSpPr txBox="1">
            <a:spLocks/>
          </p:cNvSpPr>
          <p:nvPr/>
        </p:nvSpPr>
        <p:spPr>
          <a:xfrm>
            <a:off x="9621520" y="6312860"/>
            <a:ext cx="2570480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Vax 11/780  1980</a:t>
            </a:r>
          </a:p>
        </p:txBody>
      </p:sp>
    </p:spTree>
    <p:extLst>
      <p:ext uri="{BB962C8B-B14F-4D97-AF65-F5344CB8AC3E}">
        <p14:creationId xmlns:p14="http://schemas.microsoft.com/office/powerpoint/2010/main" val="416175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0DE2-D062-7648-9E80-7D7E4C2A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69" y="32742"/>
            <a:ext cx="10515600" cy="549819"/>
          </a:xfrm>
        </p:spPr>
        <p:txBody>
          <a:bodyPr/>
          <a:lstStyle/>
          <a:p>
            <a:r>
              <a:rPr lang="en-US" dirty="0"/>
              <a:t>Mis-Use of Free()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066F3-4D62-5D43-AD2F-6F75516C68D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89092" y="691911"/>
            <a:ext cx="10806222" cy="594565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1800" dirty="0"/>
              <a:t>Continuing to write to memory after you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free() it </a:t>
            </a:r>
            <a:r>
              <a:rPr lang="en-US" sz="1800" dirty="0"/>
              <a:t>is likely to corrupt the heap or return changed values</a:t>
            </a:r>
          </a:p>
          <a:p>
            <a:pPr lvl="1"/>
            <a:r>
              <a:rPr lang="en-US" sz="1800" dirty="0"/>
              <a:t>Later calls to heap routines (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malloc(),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sz="1800" dirty="0"/>
              <a:t>may fail or seg fault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354012" lvl="1" indent="0">
              <a:buNone/>
            </a:pPr>
            <a:endParaRPr lang="en-US" sz="1800" dirty="0"/>
          </a:p>
          <a:p>
            <a:pPr marL="354012" lvl="1" indent="0">
              <a:buNone/>
            </a:pPr>
            <a:endParaRPr lang="en-US" sz="1800" dirty="0"/>
          </a:p>
          <a:p>
            <a:pPr marL="354012" lvl="1" indent="0">
              <a:buNone/>
            </a:pPr>
            <a:endParaRPr lang="en-US" sz="1800" dirty="0"/>
          </a:p>
          <a:p>
            <a:r>
              <a:rPr lang="en-US" sz="1800" b="1" dirty="0"/>
              <a:t>Double Free: </a:t>
            </a:r>
            <a:r>
              <a:rPr lang="en-US" sz="1800" dirty="0"/>
              <a:t>Freeing allocated memory more than once will cause your program to abort (terminate)</a:t>
            </a:r>
          </a:p>
          <a:p>
            <a:pPr lvl="1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457BFA3-1B22-6E47-8A12-C3C3DDDB1B3F}"/>
              </a:ext>
            </a:extLst>
          </p:cNvPr>
          <p:cNvSpPr/>
          <p:nvPr/>
        </p:nvSpPr>
        <p:spPr bwMode="auto">
          <a:xfrm>
            <a:off x="1717409" y="1864971"/>
            <a:ext cx="8240247" cy="199524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*bytes;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((bytes = 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(1024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(*bytes)) != NULL)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some code */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free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	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(bytes, "cse30");   // INVALID! used after free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456256-74C8-CF45-9274-FA461B8A56B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D49C5C3-3578-326C-6600-37B734888BB7}"/>
              </a:ext>
            </a:extLst>
          </p:cNvPr>
          <p:cNvSpPr/>
          <p:nvPr/>
        </p:nvSpPr>
        <p:spPr bwMode="auto">
          <a:xfrm>
            <a:off x="2113052" y="4391483"/>
            <a:ext cx="8240247" cy="199524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*bytes;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((bytes = 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(1024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(*bytes)) != NULL)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some code */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free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	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free(bytes); // Program abort double free detected….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76222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49" y="125414"/>
            <a:ext cx="11447470" cy="547191"/>
          </a:xfrm>
        </p:spPr>
        <p:txBody>
          <a:bodyPr/>
          <a:lstStyle/>
          <a:p>
            <a:r>
              <a:rPr lang="en-US" dirty="0"/>
              <a:t>More Dangling Pointers: Continuing to use "freed"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024CE-72FC-F748-A395-0513FB18762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1898" y="997639"/>
            <a:ext cx="11623542" cy="556452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0070C0"/>
                </a:solidFill>
              </a:rPr>
              <a:t>Review: </a:t>
            </a:r>
            <a:r>
              <a:rPr lang="en-US" sz="2200" b="1" dirty="0">
                <a:solidFill>
                  <a:srgbClr val="7030A0"/>
                </a:solidFill>
              </a:rPr>
              <a:t>Dangling pointer </a:t>
            </a:r>
            <a:r>
              <a:rPr lang="en-US" sz="2200" dirty="0">
                <a:solidFill>
                  <a:srgbClr val="0070C0"/>
                </a:solidFill>
              </a:rPr>
              <a:t>points to a memory location that is no longer "valid"</a:t>
            </a:r>
          </a:p>
          <a:p>
            <a:r>
              <a:rPr lang="en-US" sz="2200" dirty="0"/>
              <a:t>Really hard to debug as the use of the return pointers may not generate a seg fault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dangling_freed_heap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b="1" dirty="0">
                <a:solidFill>
                  <a:srgbClr val="0070C0"/>
                </a:solidFill>
                <a:cs typeface="Consolas" panose="020B0609020204030204" pitchFamily="49" charset="0"/>
              </a:rPr>
              <a:t>may cause</a:t>
            </a:r>
            <a:r>
              <a:rPr lang="en-US" sz="2200" b="1" dirty="0"/>
              <a:t> </a:t>
            </a:r>
            <a:r>
              <a:rPr lang="en-US" sz="2200" dirty="0"/>
              <a:t>the allocators (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malloc()</a:t>
            </a:r>
            <a:r>
              <a:rPr lang="en-US" sz="2200" dirty="0"/>
              <a:t>and friends) to </a:t>
            </a:r>
            <a:r>
              <a:rPr lang="en-US" sz="2200" b="1" dirty="0">
                <a:solidFill>
                  <a:srgbClr val="0070C0"/>
                </a:solidFill>
              </a:rPr>
              <a:t>seg fault when called later to allocate memory</a:t>
            </a:r>
          </a:p>
          <a:p>
            <a:pPr lvl="1"/>
            <a:r>
              <a:rPr lang="en-US" sz="2200" dirty="0"/>
              <a:t>Why? Because it corrupts data structures the heap code uses to manage the memory pool (it often stores meta-data in the freed memory)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898071" y="2208314"/>
            <a:ext cx="10270671" cy="231195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dangling_freed_heap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*buff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(BLKSZ *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(*buff));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free(buff);  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memory pointed at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may be reused</a:t>
            </a:r>
            <a:endParaRPr lang="en-US" sz="20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buff;   // but it is returned to the caller anyway - bad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5CEA7D-F7E9-674A-BDE0-8A60A5250B4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8781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6C5B9-0D51-CE1C-4465-21E2662A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strdup</a:t>
            </a:r>
            <a:r>
              <a:rPr lang="en-US" dirty="0"/>
              <a:t>(): Allocate Space and Copy a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AC11A4-B8AF-F42D-686D-F1FF83C54F39}"/>
              </a:ext>
            </a:extLst>
          </p:cNvPr>
          <p:cNvSpPr txBox="1"/>
          <p:nvPr/>
        </p:nvSpPr>
        <p:spPr>
          <a:xfrm>
            <a:off x="336332" y="1182817"/>
            <a:ext cx="11698014" cy="48474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400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400" dirty="0">
                <a:solidFill>
                  <a:schemeClr val="tx2"/>
                </a:solidFill>
              </a:rPr>
              <a:t> is a function that has a </a:t>
            </a:r>
            <a:r>
              <a:rPr lang="en-US" sz="2400" b="1" dirty="0">
                <a:solidFill>
                  <a:schemeClr val="tx2"/>
                </a:solidFill>
              </a:rPr>
              <a:t>side effect </a:t>
            </a:r>
            <a:r>
              <a:rPr lang="en-US" sz="2400" dirty="0">
                <a:solidFill>
                  <a:schemeClr val="tx2"/>
                </a:solidFill>
              </a:rPr>
              <a:t>of returning a </a:t>
            </a:r>
            <a:r>
              <a:rPr lang="en-US" sz="2400" b="1" dirty="0">
                <a:solidFill>
                  <a:schemeClr val="tx2"/>
                </a:solidFill>
              </a:rPr>
              <a:t>null-terminated</a:t>
            </a:r>
            <a:r>
              <a:rPr lang="en-US" sz="2400" dirty="0">
                <a:solidFill>
                  <a:schemeClr val="tx2"/>
                </a:solidFill>
              </a:rPr>
              <a:t>, heap-allocated string copy of the provided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Alternative: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400" dirty="0">
                <a:solidFill>
                  <a:schemeClr val="tx2"/>
                </a:solidFill>
              </a:rPr>
              <a:t> and copy the string with </a:t>
            </a:r>
            <a:r>
              <a:rPr lang="en-US" sz="2400" dirty="0" err="1">
                <a:solidFill>
                  <a:schemeClr val="tx2"/>
                </a:solidFill>
              </a:rPr>
              <a:t>strncpy</a:t>
            </a:r>
            <a:r>
              <a:rPr lang="en-US" sz="2400" dirty="0">
                <a:solidFill>
                  <a:schemeClr val="tx2"/>
                </a:solidFill>
              </a:rPr>
              <a:t>();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The caller is responsible for freeing this memory when no longer needed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000" dirty="0">
              <a:solidFill>
                <a:srgbClr val="F374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F374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F374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F374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F374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F374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F374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F374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ECDBED-73E0-CD5E-D6DF-E88D9EA37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08476"/>
              </p:ext>
            </p:extLst>
          </p:nvPr>
        </p:nvGraphicFramePr>
        <p:xfrm>
          <a:off x="4079143" y="5400631"/>
          <a:ext cx="4876800" cy="3708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6371273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177694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551078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77850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23418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40892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256676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F03CE594-F5DA-E914-78E0-F0157EE71CA7}"/>
              </a:ext>
            </a:extLst>
          </p:cNvPr>
          <p:cNvGrpSpPr/>
          <p:nvPr/>
        </p:nvGrpSpPr>
        <p:grpSpPr>
          <a:xfrm>
            <a:off x="1657553" y="5433096"/>
            <a:ext cx="2421590" cy="381274"/>
            <a:chOff x="950113" y="6385521"/>
            <a:chExt cx="2421590" cy="38127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48CADD-CD69-BE01-FBE1-35C8C3DEC7FE}"/>
                </a:ext>
              </a:extLst>
            </p:cNvPr>
            <p:cNvSpPr txBox="1"/>
            <p:nvPr/>
          </p:nvSpPr>
          <p:spPr>
            <a:xfrm>
              <a:off x="950113" y="638552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str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25DBD1-C438-49BB-550D-CFDB820F2C1A}"/>
                </a:ext>
              </a:extLst>
            </p:cNvPr>
            <p:cNvSpPr txBox="1"/>
            <p:nvPr/>
          </p:nvSpPr>
          <p:spPr>
            <a:xfrm>
              <a:off x="1391259" y="6397463"/>
              <a:ext cx="6335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       </a:t>
              </a:r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7F1C799C-2C00-4285-1767-D2F7FCCFB1AE}"/>
                </a:ext>
              </a:extLst>
            </p:cNvPr>
            <p:cNvSpPr/>
            <p:nvPr/>
          </p:nvSpPr>
          <p:spPr>
            <a:xfrm>
              <a:off x="1708012" y="6501263"/>
              <a:ext cx="1663691" cy="16173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E5D0C8A-9148-A7F5-F1DF-819E06A6B88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FE18B8-7326-1860-A286-C33541BC26EF}"/>
              </a:ext>
            </a:extLst>
          </p:cNvPr>
          <p:cNvSpPr txBox="1"/>
          <p:nvPr/>
        </p:nvSpPr>
        <p:spPr>
          <a:xfrm>
            <a:off x="1787340" y="3298781"/>
            <a:ext cx="8795998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*str =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8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*str =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'h'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str points at a mutable string</a:t>
            </a:r>
          </a:p>
          <a:p>
            <a:pPr marL="0" indent="0">
              <a:buNone/>
            </a:pPr>
            <a:endParaRPr lang="en-US" sz="18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free(str);  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caller correctly frees up space allocated by </a:t>
            </a:r>
            <a:r>
              <a:rPr lang="en-US" sz="18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= NULL;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81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484" y="141110"/>
            <a:ext cx="10515600" cy="494510"/>
          </a:xfrm>
        </p:spPr>
        <p:txBody>
          <a:bodyPr/>
          <a:lstStyle/>
          <a:p>
            <a:r>
              <a:rPr lang="en-US" dirty="0"/>
              <a:t>Heap Memory "Leaks"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024CE-72FC-F748-A395-0513FB18762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53765" y="978321"/>
            <a:ext cx="11674014" cy="528836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memory leak </a:t>
            </a:r>
            <a:r>
              <a:rPr lang="en-US" dirty="0"/>
              <a:t>is when you </a:t>
            </a:r>
            <a:r>
              <a:rPr lang="en-US" b="1" dirty="0">
                <a:solidFill>
                  <a:schemeClr val="accent1"/>
                </a:solidFill>
              </a:rPr>
              <a:t>allocate memory </a:t>
            </a:r>
            <a:r>
              <a:rPr lang="en-US" dirty="0">
                <a:solidFill>
                  <a:schemeClr val="accent1"/>
                </a:solidFill>
              </a:rPr>
              <a:t>on the heap, </a:t>
            </a:r>
            <a:r>
              <a:rPr lang="en-US" b="1" dirty="0">
                <a:solidFill>
                  <a:schemeClr val="accent1"/>
                </a:solidFill>
              </a:rPr>
              <a:t>but never free it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sz="32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Best practice: </a:t>
            </a:r>
            <a:r>
              <a:rPr lang="en-US" dirty="0"/>
              <a:t>free up memory </a:t>
            </a:r>
            <a:r>
              <a:rPr lang="en-US" dirty="0">
                <a:solidFill>
                  <a:srgbClr val="0070C0"/>
                </a:solidFill>
              </a:rPr>
              <a:t>you allocated </a:t>
            </a:r>
            <a:r>
              <a:rPr lang="en-US" dirty="0"/>
              <a:t>when you no longer need it</a:t>
            </a:r>
          </a:p>
          <a:p>
            <a:pPr lvl="1"/>
            <a:r>
              <a:rPr lang="en-US" dirty="0"/>
              <a:t> If you keep allocating memory, you may run out of memory in the heap!</a:t>
            </a:r>
          </a:p>
          <a:p>
            <a:r>
              <a:rPr lang="en-US" dirty="0">
                <a:solidFill>
                  <a:srgbClr val="0070C0"/>
                </a:solidFill>
              </a:rPr>
              <a:t>Memory leaks </a:t>
            </a:r>
            <a:r>
              <a:rPr lang="en-US" dirty="0"/>
              <a:t>may cause </a:t>
            </a:r>
            <a:r>
              <a:rPr lang="en-US" dirty="0">
                <a:solidFill>
                  <a:srgbClr val="C00000"/>
                </a:solidFill>
              </a:rPr>
              <a:t>long running programs to fault </a:t>
            </a:r>
            <a:r>
              <a:rPr lang="en-US" dirty="0"/>
              <a:t>when they </a:t>
            </a:r>
            <a:r>
              <a:rPr lang="en-US" dirty="0">
                <a:solidFill>
                  <a:srgbClr val="F3753F"/>
                </a:solidFill>
              </a:rPr>
              <a:t>exhaust OS memory limits</a:t>
            </a:r>
          </a:p>
          <a:p>
            <a:r>
              <a:rPr lang="en-US" dirty="0" err="1">
                <a:solidFill>
                  <a:srgbClr val="F37440"/>
                </a:solidFill>
              </a:rPr>
              <a:t>Valgrind</a:t>
            </a:r>
            <a:r>
              <a:rPr lang="en-US" dirty="0"/>
              <a:t> is a tool for finding memory leaks (not pre-installed in all </a:t>
            </a:r>
            <a:r>
              <a:rPr lang="en-US" dirty="0" err="1"/>
              <a:t>linux</a:t>
            </a:r>
            <a:r>
              <a:rPr lang="en-US" dirty="0"/>
              <a:t> distributions though!)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1410969" y="1532190"/>
            <a:ext cx="9370059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leaky_memory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(void)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(BLKSZ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(*bytes));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code that never calls free() to deallocates the memory */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return;  // you lose the address in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when leaving scope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0A1E3-9838-1C40-85DE-5373B486EFE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9474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552" y="1025696"/>
            <a:ext cx="4452604" cy="1045314"/>
          </a:xfrm>
        </p:spPr>
        <p:txBody>
          <a:bodyPr/>
          <a:lstStyle/>
          <a:p>
            <a:r>
              <a:rPr lang="en-US" dirty="0" err="1"/>
              <a:t>Valgrind</a:t>
            </a:r>
            <a:r>
              <a:rPr lang="en-US" dirty="0"/>
              <a:t> – Finding Buffer Overflows and Memory leaks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268224" y="85026"/>
            <a:ext cx="7138628" cy="323040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1 #define SZ 50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2 #include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3 int main(void)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4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5     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6     if ((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malloc(SZ 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))) == NULL)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7         return EXIT_FAILURE;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8  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*(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SZ) = 'A';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9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free(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10    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11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0A1E3-9838-1C40-85DE-5373B486EFE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6DCCD9A-E9A7-261C-FB2A-D6A5883C8BB5}"/>
              </a:ext>
            </a:extLst>
          </p:cNvPr>
          <p:cNvSpPr/>
          <p:nvPr/>
        </p:nvSpPr>
        <p:spPr bwMode="auto">
          <a:xfrm>
            <a:off x="268224" y="3429000"/>
            <a:ext cx="8168640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valgrind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-q --leak-check=full --leak-resolution=med -s ./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valgexample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 write of size 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 0x10444: main (valg.c:8)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Address 0x49d305a is 0 bytes after a block of size 50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alloc'd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at 0x484A760: malloc (vg_replace_malloc.c:381)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 0x1041B: main (valg.c:6)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 bytes in 1 blocks are definitely lost in loss record 1 of 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at 0x484A760: malloc (vg_replace_malloc.c:381)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by 0x1041B: main (valg.c:6)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SUMMARY: 2 errors from 2 contexts (suppressed: 0 from 0)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950962-C62B-377F-9723-94755E1A57C1}"/>
              </a:ext>
            </a:extLst>
          </p:cNvPr>
          <p:cNvGrpSpPr/>
          <p:nvPr/>
        </p:nvGrpSpPr>
        <p:grpSpPr>
          <a:xfrm>
            <a:off x="4781264" y="3670256"/>
            <a:ext cx="6820966" cy="646331"/>
            <a:chOff x="-2240953" y="3960458"/>
            <a:chExt cx="6820966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D3F8FD-3374-CF96-3647-2CDB2B085713}"/>
                </a:ext>
              </a:extLst>
            </p:cNvPr>
            <p:cNvSpPr txBox="1"/>
            <p:nvPr/>
          </p:nvSpPr>
          <p:spPr>
            <a:xfrm>
              <a:off x="1740194" y="3960458"/>
              <a:ext cx="2839819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Writing outside of allocated buffer space</a:t>
              </a:r>
              <a:endParaRPr lang="en-US" sz="1800" b="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53E75ED-5791-C0AC-787E-5EA4B10ABA78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-2240953" y="4283624"/>
              <a:ext cx="3981147" cy="135258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2229B0-494D-8C68-7401-6AD11F91199F}"/>
              </a:ext>
            </a:extLst>
          </p:cNvPr>
          <p:cNvGrpSpPr/>
          <p:nvPr/>
        </p:nvGrpSpPr>
        <p:grpSpPr>
          <a:xfrm>
            <a:off x="8213132" y="5115287"/>
            <a:ext cx="3210772" cy="369332"/>
            <a:chOff x="-2219568" y="4194736"/>
            <a:chExt cx="3210772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D925DA-4DD7-A23C-52F7-9C7DF8F77680}"/>
                </a:ext>
              </a:extLst>
            </p:cNvPr>
            <p:cNvSpPr txBox="1"/>
            <p:nvPr/>
          </p:nvSpPr>
          <p:spPr>
            <a:xfrm>
              <a:off x="-1044659" y="4194736"/>
              <a:ext cx="203586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Memory not freed</a:t>
              </a:r>
              <a:endParaRPr lang="en-US" sz="1800" b="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25067A1-6676-80D1-E4BA-E381B6ECC1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219568" y="4379402"/>
              <a:ext cx="1098557" cy="89092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352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CB0B-2A0F-EB40-92FD-6BA31CE5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90" y="96026"/>
            <a:ext cx="10515600" cy="488994"/>
          </a:xfrm>
        </p:spPr>
        <p:txBody>
          <a:bodyPr/>
          <a:lstStyle/>
          <a:p>
            <a:r>
              <a:rPr lang="en-US" dirty="0"/>
              <a:t>Introduction to Structs – An Aggregate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1FC0-DC8F-5341-BCEE-46140132EF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75291" y="548323"/>
            <a:ext cx="11041420" cy="590327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>
                <a:solidFill>
                  <a:schemeClr val="accent1"/>
                </a:solidFill>
                <a:cs typeface="Calibri" panose="020F0502020204030204" pitchFamily="34" charset="0"/>
              </a:rPr>
              <a:t>Structs</a:t>
            </a:r>
            <a:r>
              <a:rPr lang="en-US" sz="2200" b="1" dirty="0">
                <a:cs typeface="Calibri" panose="020F0502020204030204" pitchFamily="34" charset="0"/>
              </a:rPr>
              <a:t> </a:t>
            </a:r>
            <a:r>
              <a:rPr lang="en-US" sz="2200" dirty="0">
                <a:cs typeface="Calibri" panose="020F0502020204030204" pitchFamily="34" charset="0"/>
              </a:rPr>
              <a:t>are a</a:t>
            </a:r>
            <a:r>
              <a:rPr lang="en-US" sz="2200" b="1" dirty="0">
                <a:cs typeface="Calibri" panose="020F0502020204030204" pitchFamily="34" charset="0"/>
              </a:rPr>
              <a:t> </a:t>
            </a:r>
            <a:r>
              <a:rPr lang="en-US" sz="2200" b="1" dirty="0">
                <a:solidFill>
                  <a:schemeClr val="accent1"/>
                </a:solidFill>
                <a:cs typeface="Calibri" panose="020F0502020204030204" pitchFamily="34" charset="0"/>
              </a:rPr>
              <a:t>collection (or aggregation) of values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 </a:t>
            </a:r>
            <a:r>
              <a:rPr lang="en-US" sz="2200" dirty="0">
                <a:cs typeface="Calibri" panose="020F0502020204030204" pitchFamily="34" charset="0"/>
              </a:rPr>
              <a:t>grouped </a:t>
            </a:r>
            <a:r>
              <a:rPr lang="en-US" sz="2200" dirty="0">
                <a:solidFill>
                  <a:schemeClr val="accent5"/>
                </a:solidFill>
                <a:cs typeface="Calibri" panose="020F0502020204030204" pitchFamily="34" charset="0"/>
              </a:rPr>
              <a:t>under a </a:t>
            </a:r>
            <a:r>
              <a:rPr lang="en-US" sz="2200" b="1" dirty="0">
                <a:solidFill>
                  <a:schemeClr val="accent5"/>
                </a:solidFill>
                <a:cs typeface="Calibri" panose="020F0502020204030204" pitchFamily="34" charset="0"/>
              </a:rPr>
              <a:t>single name</a:t>
            </a:r>
          </a:p>
          <a:p>
            <a:pPr lvl="1"/>
            <a:r>
              <a:rPr lang="en-US" sz="2200" dirty="0">
                <a:cs typeface="Calibri" panose="020F0502020204030204" pitchFamily="34" charset="0"/>
              </a:rPr>
              <a:t>Each 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variable in a struct is called a </a:t>
            </a:r>
            <a:r>
              <a:rPr lang="en-US" sz="2200" b="1" dirty="0">
                <a:solidFill>
                  <a:schemeClr val="accent1"/>
                </a:solidFill>
                <a:cs typeface="Calibri" panose="020F0502020204030204" pitchFamily="34" charset="0"/>
              </a:rPr>
              <a:t>member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 </a:t>
            </a:r>
            <a:r>
              <a:rPr lang="en-US" sz="2200" dirty="0">
                <a:cs typeface="Calibri" panose="020F0502020204030204" pitchFamily="34" charset="0"/>
              </a:rPr>
              <a:t>(sometimes </a:t>
            </a:r>
            <a:r>
              <a:rPr lang="en-US" sz="2200" b="1" dirty="0">
                <a:solidFill>
                  <a:schemeClr val="accent3"/>
                </a:solidFill>
                <a:cs typeface="Calibri" panose="020F0502020204030204" pitchFamily="34" charset="0"/>
              </a:rPr>
              <a:t>field</a:t>
            </a:r>
            <a:r>
              <a:rPr lang="en-US" sz="2200" dirty="0">
                <a:cs typeface="Calibri" panose="020F0502020204030204" pitchFamily="34" charset="0"/>
              </a:rPr>
              <a:t> is used) </a:t>
            </a:r>
          </a:p>
          <a:p>
            <a:pPr lvl="1"/>
            <a:r>
              <a:rPr lang="en-US" sz="2200" dirty="0">
                <a:cs typeface="Calibri" panose="020F0502020204030204" pitchFamily="34" charset="0"/>
              </a:rPr>
              <a:t>Each </a:t>
            </a:r>
            <a:r>
              <a:rPr lang="en-US" sz="2200" dirty="0">
                <a:solidFill>
                  <a:srgbClr val="00B050"/>
                </a:solidFill>
                <a:cs typeface="Calibri" panose="020F0502020204030204" pitchFamily="34" charset="0"/>
              </a:rPr>
              <a:t>member</a:t>
            </a:r>
            <a:r>
              <a:rPr lang="en-US" sz="2200" dirty="0">
                <a:cs typeface="Calibri" panose="020F0502020204030204" pitchFamily="34" charset="0"/>
              </a:rPr>
              <a:t> is identified with a </a:t>
            </a:r>
            <a:r>
              <a:rPr lang="en-US" sz="2200" dirty="0">
                <a:solidFill>
                  <a:srgbClr val="F37440"/>
                </a:solidFill>
                <a:cs typeface="Calibri" panose="020F0502020204030204" pitchFamily="34" charset="0"/>
              </a:rPr>
              <a:t>name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Each </a:t>
            </a:r>
            <a:r>
              <a:rPr lang="en-US" sz="2200" dirty="0">
                <a:solidFill>
                  <a:srgbClr val="00B050"/>
                </a:solidFill>
                <a:cs typeface="Calibri" panose="020F0502020204030204" pitchFamily="34" charset="0"/>
              </a:rPr>
              <a:t>member</a:t>
            </a:r>
            <a:r>
              <a:rPr lang="en-US" sz="2200" dirty="0">
                <a:cs typeface="Calibri" panose="020F0502020204030204" pitchFamily="34" charset="0"/>
              </a:rPr>
              <a:t> can be (and quite often are) 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different types, include other structs</a:t>
            </a:r>
          </a:p>
          <a:p>
            <a:pPr lvl="1"/>
            <a:r>
              <a:rPr lang="en-US" sz="2200" dirty="0">
                <a:cs typeface="Calibri" panose="020F0502020204030204" pitchFamily="34" charset="0"/>
              </a:rPr>
              <a:t>Like a Java class, but no associated methods or constructors with a struct</a:t>
            </a:r>
          </a:p>
          <a:p>
            <a:r>
              <a:rPr lang="en-US" sz="2200" dirty="0">
                <a:solidFill>
                  <a:srgbClr val="0070C0"/>
                </a:solidFill>
              </a:rPr>
              <a:t>Structure definition </a:t>
            </a:r>
            <a:r>
              <a:rPr lang="en-US" sz="2200" b="1" dirty="0">
                <a:solidFill>
                  <a:srgbClr val="0070C0"/>
                </a:solidFill>
              </a:rPr>
              <a:t>does not </a:t>
            </a:r>
            <a:r>
              <a:rPr lang="en-US" sz="2200" dirty="0">
                <a:solidFill>
                  <a:srgbClr val="0070C0"/>
                </a:solidFill>
              </a:rPr>
              <a:t>define a variable instance, nor does it allocate memory:</a:t>
            </a:r>
          </a:p>
          <a:p>
            <a:pPr lvl="1"/>
            <a:r>
              <a:rPr lang="en-US" sz="2200" dirty="0"/>
              <a:t>It creates a </a:t>
            </a:r>
            <a:r>
              <a:rPr lang="en-US" sz="2200" dirty="0">
                <a:solidFill>
                  <a:srgbClr val="C00000"/>
                </a:solidFill>
              </a:rPr>
              <a:t>new variable type </a:t>
            </a:r>
            <a:r>
              <a:rPr lang="en-US" sz="2200" dirty="0"/>
              <a:t>uniquely identified by its </a:t>
            </a:r>
            <a:r>
              <a:rPr lang="en-US" sz="2200" dirty="0" err="1">
                <a:solidFill>
                  <a:schemeClr val="accent5"/>
                </a:solidFill>
              </a:rPr>
              <a:t>tagname</a:t>
            </a:r>
            <a:r>
              <a:rPr lang="en-US" sz="2200" dirty="0">
                <a:solidFill>
                  <a:schemeClr val="accent5"/>
                </a:solidFill>
              </a:rPr>
              <a:t>:</a:t>
            </a:r>
          </a:p>
          <a:p>
            <a:pPr marL="354012" lvl="1" indent="0">
              <a:buNone/>
            </a:pPr>
            <a:r>
              <a:rPr lang="en-US" sz="2200" dirty="0">
                <a:solidFill>
                  <a:schemeClr val="accent5"/>
                </a:solidFill>
              </a:rPr>
              <a:t> </a:t>
            </a:r>
            <a:r>
              <a:rPr lang="en-US" sz="2200" dirty="0"/>
              <a:t> "</a:t>
            </a:r>
            <a:r>
              <a:rPr lang="en-US" sz="2200" dirty="0">
                <a:solidFill>
                  <a:srgbClr val="0070C0"/>
                </a:solidFill>
                <a:cs typeface="Courier New" panose="02070309020205020404" pitchFamily="49" charset="0"/>
              </a:rPr>
              <a:t>struct</a:t>
            </a:r>
            <a:r>
              <a:rPr lang="en-US" sz="2200" dirty="0">
                <a:solidFill>
                  <a:schemeClr val="accent5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accent5"/>
                </a:solidFill>
                <a:cs typeface="Courier New" panose="02070309020205020404" pitchFamily="49" charset="0"/>
              </a:rPr>
              <a:t>tagname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" </a:t>
            </a:r>
            <a:r>
              <a:rPr lang="en-US" sz="2200" dirty="0">
                <a:solidFill>
                  <a:srgbClr val="7030A0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includes the </a:t>
            </a:r>
            <a:r>
              <a:rPr lang="en-US" sz="2200" dirty="0">
                <a:solidFill>
                  <a:srgbClr val="7030A0"/>
                </a:solidFill>
                <a:cs typeface="Courier New" panose="02070309020205020404" pitchFamily="49" charset="0"/>
              </a:rPr>
              <a:t>keyword struct 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and the </a:t>
            </a:r>
            <a:r>
              <a:rPr lang="en-US" sz="2200" dirty="0" err="1">
                <a:solidFill>
                  <a:srgbClr val="7030A0"/>
                </a:solidFill>
                <a:cs typeface="Courier New" panose="02070309020205020404" pitchFamily="49" charset="0"/>
              </a:rPr>
              <a:t>tagname</a:t>
            </a:r>
            <a:r>
              <a:rPr lang="en-US" sz="2200" dirty="0">
                <a:solidFill>
                  <a:srgbClr val="7030A0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accent1"/>
                </a:solidFill>
                <a:cs typeface="Courier New" panose="02070309020205020404" pitchFamily="49" charset="0"/>
              </a:rPr>
              <a:t>for this type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553E95-AD20-7A4E-95A0-7BBBF3313139}"/>
              </a:ext>
            </a:extLst>
          </p:cNvPr>
          <p:cNvSpPr txBox="1"/>
          <p:nvPr/>
        </p:nvSpPr>
        <p:spPr>
          <a:xfrm>
            <a:off x="2962595" y="4284841"/>
            <a:ext cx="2860594" cy="17851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</a:t>
            </a:r>
            <a:r>
              <a:rPr lang="en-US" sz="22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tagname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type1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memberN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dirty="0">
              <a:solidFill>
                <a:schemeClr val="accent6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690A614-BEC8-1341-A512-5433404829D8}"/>
              </a:ext>
            </a:extLst>
          </p:cNvPr>
          <p:cNvGrpSpPr/>
          <p:nvPr/>
        </p:nvGrpSpPr>
        <p:grpSpPr>
          <a:xfrm>
            <a:off x="1123871" y="4570243"/>
            <a:ext cx="2183451" cy="1214299"/>
            <a:chOff x="976652" y="2785341"/>
            <a:chExt cx="2183451" cy="121429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FD23470-7A30-6C44-BD78-A24255260602}"/>
                </a:ext>
              </a:extLst>
            </p:cNvPr>
            <p:cNvSpPr txBox="1"/>
            <p:nvPr/>
          </p:nvSpPr>
          <p:spPr>
            <a:xfrm>
              <a:off x="976652" y="2785341"/>
              <a:ext cx="14755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Easy to forget semicolon!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DA1ADBC-0A9A-784F-8E7D-9DE4A187078D}"/>
                </a:ext>
              </a:extLst>
            </p:cNvPr>
            <p:cNvCxnSpPr>
              <a:cxnSpLocks/>
            </p:cNvCxnSpPr>
            <p:nvPr/>
          </p:nvCxnSpPr>
          <p:spPr>
            <a:xfrm>
              <a:off x="2452204" y="3429000"/>
              <a:ext cx="707899" cy="57064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69E870F-5156-7043-8DF2-A10E2B9C18B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93C9DE-4582-0E6E-3CCF-1856967B9E86}"/>
              </a:ext>
            </a:extLst>
          </p:cNvPr>
          <p:cNvSpPr txBox="1"/>
          <p:nvPr/>
        </p:nvSpPr>
        <p:spPr>
          <a:xfrm>
            <a:off x="7419876" y="4185880"/>
            <a:ext cx="3002834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*make;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year;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20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  <a:endParaRPr lang="en-US" sz="2200" dirty="0">
              <a:solidFill>
                <a:srgbClr val="FF0000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94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1" grpId="0" animBg="1"/>
      <p:bldP spid="19" grpId="0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E7AB0D-71D0-A26A-98EF-264D18AC2A0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05419" y="4083988"/>
            <a:ext cx="7151638" cy="196653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Variable definitions like any other data type: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DCB0B-2A0F-EB40-92FD-6BA31CE5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90" y="96026"/>
            <a:ext cx="10515600" cy="488994"/>
          </a:xfrm>
        </p:spPr>
        <p:txBody>
          <a:bodyPr/>
          <a:lstStyle/>
          <a:p>
            <a:r>
              <a:rPr lang="en-US" dirty="0"/>
              <a:t>Struct Variable Definitions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60E0F2-12E6-B44A-B28D-A8C4476245C7}"/>
              </a:ext>
            </a:extLst>
          </p:cNvPr>
          <p:cNvSpPr txBox="1"/>
          <p:nvPr/>
        </p:nvSpPr>
        <p:spPr>
          <a:xfrm>
            <a:off x="2544824" y="4607000"/>
            <a:ext cx="5471370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name1, *</a:t>
            </a:r>
            <a:r>
              <a:rPr lang="en-US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pn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[3];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7CDB481-163B-D84A-B8A1-270EA807CD61}"/>
              </a:ext>
            </a:extLst>
          </p:cNvPr>
          <p:cNvGrpSpPr/>
          <p:nvPr/>
        </p:nvGrpSpPr>
        <p:grpSpPr>
          <a:xfrm>
            <a:off x="5894213" y="5043739"/>
            <a:ext cx="1005840" cy="632285"/>
            <a:chOff x="4395438" y="2224736"/>
            <a:chExt cx="1005840" cy="632285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6E547C4-4BCE-A240-9B48-E12E7961C63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80580" y="2224736"/>
              <a:ext cx="0" cy="378898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7C35D8-44A0-624A-A0C8-6C069B5D17A5}"/>
                </a:ext>
              </a:extLst>
            </p:cNvPr>
            <p:cNvSpPr txBox="1"/>
            <p:nvPr/>
          </p:nvSpPr>
          <p:spPr>
            <a:xfrm>
              <a:off x="4395438" y="2456911"/>
              <a:ext cx="10058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pointer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BD4EA44-99C3-3E4C-B049-7CEB06E32EFA}"/>
              </a:ext>
            </a:extLst>
          </p:cNvPr>
          <p:cNvGrpSpPr/>
          <p:nvPr/>
        </p:nvGrpSpPr>
        <p:grpSpPr>
          <a:xfrm>
            <a:off x="7113028" y="5061202"/>
            <a:ext cx="1005840" cy="659550"/>
            <a:chOff x="6167157" y="3164515"/>
            <a:chExt cx="1005840" cy="659550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8CB83FB-DFAA-644E-B114-3F729EFE1D8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496738" y="3164515"/>
              <a:ext cx="0" cy="361435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B5C07A-5AE3-5C4C-A872-1EEBF4760BC2}"/>
                </a:ext>
              </a:extLst>
            </p:cNvPr>
            <p:cNvSpPr txBox="1"/>
            <p:nvPr/>
          </p:nvSpPr>
          <p:spPr>
            <a:xfrm>
              <a:off x="6167157" y="3423955"/>
              <a:ext cx="10058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array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74DAC44-3934-624B-B58B-0D6C2B1C05F6}"/>
              </a:ext>
            </a:extLst>
          </p:cNvPr>
          <p:cNvGrpSpPr/>
          <p:nvPr/>
        </p:nvGrpSpPr>
        <p:grpSpPr>
          <a:xfrm>
            <a:off x="3278910" y="4946384"/>
            <a:ext cx="2594591" cy="929695"/>
            <a:chOff x="6097982" y="2912283"/>
            <a:chExt cx="2594591" cy="929695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CAE9AEF-3F28-9143-83E8-8BC5F3196CF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018596" y="2912283"/>
              <a:ext cx="391" cy="597959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FA0258-025A-344D-B62A-6609BF7A0D41}"/>
                </a:ext>
              </a:extLst>
            </p:cNvPr>
            <p:cNvSpPr txBox="1"/>
            <p:nvPr/>
          </p:nvSpPr>
          <p:spPr>
            <a:xfrm>
              <a:off x="6097982" y="3441868"/>
              <a:ext cx="25945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single variable instance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69E870F-5156-7043-8DF2-A10E2B9C18B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DD0010-ADB3-8528-96FA-F817443750BA}"/>
              </a:ext>
            </a:extLst>
          </p:cNvPr>
          <p:cNvSpPr txBox="1"/>
          <p:nvPr/>
        </p:nvSpPr>
        <p:spPr>
          <a:xfrm>
            <a:off x="1975215" y="992371"/>
            <a:ext cx="366742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*make;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year;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name1;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9BF9C79-A9D4-A09B-6C8D-BAE77AA6FF21}"/>
              </a:ext>
            </a:extLst>
          </p:cNvPr>
          <p:cNvGrpSpPr/>
          <p:nvPr/>
        </p:nvGrpSpPr>
        <p:grpSpPr>
          <a:xfrm>
            <a:off x="2380981" y="4946384"/>
            <a:ext cx="2594591" cy="597959"/>
            <a:chOff x="937267" y="1610863"/>
            <a:chExt cx="2594591" cy="597959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31C2843-9DCB-B451-DA61-FC681FCD70C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91871" y="1610863"/>
              <a:ext cx="0" cy="295535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58A371-CC6A-A000-EF7B-B5FF71C44676}"/>
                </a:ext>
              </a:extLst>
            </p:cNvPr>
            <p:cNvSpPr txBox="1"/>
            <p:nvPr/>
          </p:nvSpPr>
          <p:spPr>
            <a:xfrm>
              <a:off x="937267" y="1808712"/>
              <a:ext cx="25945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type: "</a:t>
              </a:r>
              <a:r>
                <a:rPr lang="en-US" sz="2000" b="0" dirty="0">
                  <a:solidFill>
                    <a:schemeClr val="accent5"/>
                  </a:solidFill>
                  <a:latin typeface="Calibri" pitchFamily="34" charset="0"/>
                </a:rPr>
                <a:t>struct vehicle</a:t>
              </a:r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"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73CA1FF-6CC1-C714-0BBF-23D36307F724}"/>
              </a:ext>
            </a:extLst>
          </p:cNvPr>
          <p:cNvGrpSpPr/>
          <p:nvPr/>
        </p:nvGrpSpPr>
        <p:grpSpPr>
          <a:xfrm>
            <a:off x="7550887" y="807482"/>
            <a:ext cx="2864284" cy="1586811"/>
            <a:chOff x="7058526" y="4167094"/>
            <a:chExt cx="2864284" cy="158681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7E04472-4C27-A34F-F54F-6AAFD76E1B2B}"/>
                </a:ext>
              </a:extLst>
            </p:cNvPr>
            <p:cNvGrpSpPr/>
            <p:nvPr/>
          </p:nvGrpSpPr>
          <p:grpSpPr>
            <a:xfrm>
              <a:off x="7058526" y="4167094"/>
              <a:ext cx="2864284" cy="1471336"/>
              <a:chOff x="6639426" y="4182334"/>
              <a:chExt cx="2864284" cy="1471336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A771EBF5-A79C-D7A4-71E5-F8ED0C45E7C9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2AAC431-5A8D-A1E9-4905-3BB311AEFF5C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86A24B8C-C3B0-3B9F-2166-ED67D87260D3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1F394D8-FBB7-776F-DECC-ABF22712EF9D}"/>
                  </a:ext>
                </a:extLst>
              </p:cNvPr>
              <p:cNvSpPr txBox="1"/>
              <p:nvPr/>
            </p:nvSpPr>
            <p:spPr>
              <a:xfrm>
                <a:off x="6639426" y="5269008"/>
                <a:ext cx="9380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name1</a:t>
                </a: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7A7A3196-807C-ED01-3836-03228978AA32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2D0CCBFB-1EC4-AD5D-2AC9-2BB2F916FE5F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1342B535-51B3-2DE8-C761-9B85FA3E7C5A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CE435BFE-AF71-571F-89CA-5F1025C85938}"/>
                  </a:ext>
                </a:extLst>
              </p:cNvPr>
              <p:cNvGrpSpPr/>
              <p:nvPr/>
            </p:nvGrpSpPr>
            <p:grpSpPr>
              <a:xfrm>
                <a:off x="7583470" y="4548670"/>
                <a:ext cx="1645920" cy="369332"/>
                <a:chOff x="1828800" y="4572000"/>
                <a:chExt cx="1645920" cy="369332"/>
              </a:xfrm>
            </p:grpSpPr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3F60483F-9841-49D1-01DB-2CA72CCB888D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make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52801EED-FB3F-0B78-C2BF-62007C6F65D7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B5053152-5D12-39B4-476B-066E06BFACB3}"/>
                  </a:ext>
                </a:extLst>
              </p:cNvPr>
              <p:cNvGrpSpPr/>
              <p:nvPr/>
            </p:nvGrpSpPr>
            <p:grpSpPr>
              <a:xfrm>
                <a:off x="7583470" y="4182334"/>
                <a:ext cx="1645920" cy="369332"/>
                <a:chOff x="1828800" y="4572000"/>
                <a:chExt cx="1645920" cy="369332"/>
              </a:xfrm>
            </p:grpSpPr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2B958A10-76D5-65BC-2136-8C6EDB2B0045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year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27BB5379-C621-988C-F0FA-0D9AEACA677D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605CB7B0-5BFD-F52E-7656-FE3C8C7FDBB4}"/>
                  </a:ext>
                </a:extLst>
              </p:cNvPr>
              <p:cNvCxnSpPr/>
              <p:nvPr/>
            </p:nvCxnSpPr>
            <p:spPr bwMode="auto">
              <a:xfrm>
                <a:off x="8771326" y="5130777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3C6FE13-1BE4-D0FC-DECA-55AD6DC834CC}"/>
                  </a:ext>
                </a:extLst>
              </p:cNvPr>
              <p:cNvCxnSpPr/>
              <p:nvPr/>
            </p:nvCxnSpPr>
            <p:spPr bwMode="auto">
              <a:xfrm>
                <a:off x="8772190" y="4711960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5649E327-B5C6-4D34-BF60-6848FBD9BED0}"/>
                  </a:ext>
                </a:extLst>
              </p:cNvPr>
              <p:cNvCxnSpPr/>
              <p:nvPr/>
            </p:nvCxnSpPr>
            <p:spPr bwMode="auto">
              <a:xfrm>
                <a:off x="8771326" y="5540851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3EF577A-8A6E-8647-FD2C-8712980AC9DA}"/>
                </a:ext>
              </a:extLst>
            </p:cNvPr>
            <p:cNvSpPr txBox="1"/>
            <p:nvPr/>
          </p:nvSpPr>
          <p:spPr>
            <a:xfrm>
              <a:off x="7135071" y="5492295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low address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9D653DA-D8CD-004C-6D6F-2221A0832B98}"/>
              </a:ext>
            </a:extLst>
          </p:cNvPr>
          <p:cNvGrpSpPr/>
          <p:nvPr/>
        </p:nvGrpSpPr>
        <p:grpSpPr>
          <a:xfrm>
            <a:off x="9077360" y="2412714"/>
            <a:ext cx="1541479" cy="878977"/>
            <a:chOff x="8584999" y="5779946"/>
            <a:chExt cx="1541479" cy="878977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AF1D34A-3335-3DBA-6516-8594D9132799}"/>
                </a:ext>
              </a:extLst>
            </p:cNvPr>
            <p:cNvSpPr txBox="1"/>
            <p:nvPr/>
          </p:nvSpPr>
          <p:spPr>
            <a:xfrm>
              <a:off x="8584999" y="6012592"/>
              <a:ext cx="1541479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violet areas represent memory contents</a:t>
              </a:r>
            </a:p>
          </p:txBody>
        </p:sp>
        <p:sp>
          <p:nvSpPr>
            <p:cNvPr id="94" name="Up Arrow 93">
              <a:extLst>
                <a:ext uri="{FF2B5EF4-FFF2-40B4-BE49-F238E27FC236}">
                  <a16:creationId xmlns:a16="http://schemas.microsoft.com/office/drawing/2014/main" id="{EFADB362-9059-C3BB-201E-9D63F1FED4A7}"/>
                </a:ext>
              </a:extLst>
            </p:cNvPr>
            <p:cNvSpPr/>
            <p:nvPr/>
          </p:nvSpPr>
          <p:spPr>
            <a:xfrm>
              <a:off x="9051421" y="5779946"/>
              <a:ext cx="139869" cy="23244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098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24" grpId="0" animBg="1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73" y="300135"/>
            <a:ext cx="10515600" cy="451852"/>
          </a:xfrm>
        </p:spPr>
        <p:txBody>
          <a:bodyPr/>
          <a:lstStyle/>
          <a:p>
            <a:r>
              <a:rPr lang="en-US" dirty="0"/>
              <a:t>Accessing members of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271056" y="1004465"/>
            <a:ext cx="9882050" cy="536938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Like arrays, </a:t>
            </a:r>
            <a:r>
              <a:rPr lang="en-US" sz="2200" dirty="0">
                <a:solidFill>
                  <a:srgbClr val="0070C0"/>
                </a:solidFill>
              </a:rPr>
              <a:t>struct variables </a:t>
            </a:r>
            <a:r>
              <a:rPr lang="en-US" sz="2200" dirty="0"/>
              <a:t>are </a:t>
            </a:r>
            <a:r>
              <a:rPr lang="en-US" sz="2200" dirty="0">
                <a:solidFill>
                  <a:srgbClr val="0070C0"/>
                </a:solidFill>
              </a:rPr>
              <a:t>aggregated contiguous objects in memory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The 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chemeClr val="accent1"/>
                </a:solidFill>
              </a:rPr>
              <a:t> structure operator </a:t>
            </a:r>
            <a:r>
              <a:rPr lang="en-US" sz="2200" i="1" dirty="0">
                <a:solidFill>
                  <a:srgbClr val="F37440"/>
                </a:solidFill>
              </a:rPr>
              <a:t>"selects" </a:t>
            </a:r>
            <a:r>
              <a:rPr lang="en-US" sz="2200" dirty="0"/>
              <a:t>the specified field or member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100000"/>
              </a:lnSpc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73FE6-BD05-074B-A980-A701E22AC76C}"/>
              </a:ext>
            </a:extLst>
          </p:cNvPr>
          <p:cNvSpPr txBox="1">
            <a:spLocks/>
          </p:cNvSpPr>
          <p:nvPr/>
        </p:nvSpPr>
        <p:spPr bwMode="auto">
          <a:xfrm>
            <a:off x="1772019" y="2107462"/>
            <a:ext cx="6016732" cy="13215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{	 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defining struct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month;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 month</a:t>
            </a: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	 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 date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30E114-EF26-734F-BD62-38C4C9B9F548}"/>
              </a:ext>
            </a:extLst>
          </p:cNvPr>
          <p:cNvSpPr txBox="1">
            <a:spLocks/>
          </p:cNvSpPr>
          <p:nvPr/>
        </p:nvSpPr>
        <p:spPr bwMode="auto">
          <a:xfrm>
            <a:off x="1690359" y="3892110"/>
            <a:ext cx="6501747" cy="22908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 a struct instance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bday.month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24;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alternative initializer syntax</a:t>
            </a:r>
            <a:endParaRPr lang="en-US" altLang="en-US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new_years_eve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{12, 31};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= {.day= 24, .month= 1}; </a:t>
            </a:r>
            <a:endParaRPr lang="en-US" altLang="en-US" sz="1800" b="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8CE322-B4DE-2D44-B9A4-706140D8931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EF2615E-243A-B85A-8804-AC643D1452A8}"/>
              </a:ext>
            </a:extLst>
          </p:cNvPr>
          <p:cNvGrpSpPr/>
          <p:nvPr/>
        </p:nvGrpSpPr>
        <p:grpSpPr>
          <a:xfrm>
            <a:off x="8649802" y="2203858"/>
            <a:ext cx="1613220" cy="742315"/>
            <a:chOff x="9819119" y="2292398"/>
            <a:chExt cx="1613220" cy="7423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9AFE9C-95CB-1C94-F31A-BA4BDA5F04DC}"/>
                </a:ext>
              </a:extLst>
            </p:cNvPr>
            <p:cNvSpPr txBox="1"/>
            <p:nvPr/>
          </p:nvSpPr>
          <p:spPr>
            <a:xfrm>
              <a:off x="10754384" y="2665381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5D11C5-372C-F563-8B64-9C42D39E16F6}"/>
                </a:ext>
              </a:extLst>
            </p:cNvPr>
            <p:cNvSpPr txBox="1"/>
            <p:nvPr/>
          </p:nvSpPr>
          <p:spPr>
            <a:xfrm>
              <a:off x="9819119" y="2663612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month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B7901FF-8E59-88A2-80F6-CD12D76D1E83}"/>
                </a:ext>
              </a:extLst>
            </p:cNvPr>
            <p:cNvSpPr txBox="1"/>
            <p:nvPr/>
          </p:nvSpPr>
          <p:spPr>
            <a:xfrm>
              <a:off x="9821910" y="2292398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E4B416E-23EB-7772-F121-B14261B962E5}"/>
                </a:ext>
              </a:extLst>
            </p:cNvPr>
            <p:cNvSpPr txBox="1"/>
            <p:nvPr/>
          </p:nvSpPr>
          <p:spPr>
            <a:xfrm>
              <a:off x="10754962" y="2296267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374C892-A7A0-14F6-5C91-BF3D5BC675DC}"/>
              </a:ext>
            </a:extLst>
          </p:cNvPr>
          <p:cNvGrpSpPr/>
          <p:nvPr/>
        </p:nvGrpSpPr>
        <p:grpSpPr>
          <a:xfrm>
            <a:off x="8583531" y="4652208"/>
            <a:ext cx="1677392" cy="1136245"/>
            <a:chOff x="8228296" y="3962172"/>
            <a:chExt cx="1677392" cy="113624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0A4B363-24C1-23A5-AF97-07E3853AC1DD}"/>
                </a:ext>
              </a:extLst>
            </p:cNvPr>
            <p:cNvGrpSpPr/>
            <p:nvPr/>
          </p:nvGrpSpPr>
          <p:grpSpPr>
            <a:xfrm>
              <a:off x="8292468" y="3962172"/>
              <a:ext cx="1613220" cy="742315"/>
              <a:chOff x="9819119" y="2292398"/>
              <a:chExt cx="1613220" cy="74231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442107-BA92-8EBB-79F9-F2AFA3EB7CBF}"/>
                  </a:ext>
                </a:extLst>
              </p:cNvPr>
              <p:cNvSpPr txBox="1"/>
              <p:nvPr/>
            </p:nvSpPr>
            <p:spPr>
              <a:xfrm>
                <a:off x="10754384" y="2665381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269433-3D68-B5B7-B841-5A2F67D47D58}"/>
                  </a:ext>
                </a:extLst>
              </p:cNvPr>
              <p:cNvSpPr txBox="1"/>
              <p:nvPr/>
            </p:nvSpPr>
            <p:spPr>
              <a:xfrm>
                <a:off x="9819119" y="2663612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F5BECF-6942-75F9-F016-BA564D7F1807}"/>
                  </a:ext>
                </a:extLst>
              </p:cNvPr>
              <p:cNvSpPr txBox="1"/>
              <p:nvPr/>
            </p:nvSpPr>
            <p:spPr>
              <a:xfrm>
                <a:off x="9821910" y="2292398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FAC011-4D11-F689-FAEB-D579A6B63982}"/>
                  </a:ext>
                </a:extLst>
              </p:cNvPr>
              <p:cNvSpPr txBox="1"/>
              <p:nvPr/>
            </p:nvSpPr>
            <p:spPr>
              <a:xfrm>
                <a:off x="10754962" y="229626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24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0CB01B-842E-FA2C-4F21-914C349FE9B2}"/>
                </a:ext>
              </a:extLst>
            </p:cNvPr>
            <p:cNvSpPr txBox="1"/>
            <p:nvPr/>
          </p:nvSpPr>
          <p:spPr>
            <a:xfrm>
              <a:off x="8228296" y="4729085"/>
              <a:ext cx="1672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bday</a:t>
              </a:r>
              <a:r>
                <a:rPr lang="en-US" dirty="0">
                  <a:solidFill>
                    <a:schemeClr val="accent6"/>
                  </a:solidFill>
                </a:rPr>
                <a:t> definition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E8BD19E-FF9F-4368-ABF1-20B47C2208BA}"/>
              </a:ext>
            </a:extLst>
          </p:cNvPr>
          <p:cNvSpPr txBox="1"/>
          <p:nvPr/>
        </p:nvSpPr>
        <p:spPr>
          <a:xfrm>
            <a:off x="8208232" y="2948965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struct date type definition</a:t>
            </a:r>
          </a:p>
        </p:txBody>
      </p:sp>
    </p:spTree>
    <p:extLst>
      <p:ext uri="{BB962C8B-B14F-4D97-AF65-F5344CB8AC3E}">
        <p14:creationId xmlns:p14="http://schemas.microsoft.com/office/powerpoint/2010/main" val="205785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23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73" y="300135"/>
            <a:ext cx="10515600" cy="451852"/>
          </a:xfrm>
        </p:spPr>
        <p:txBody>
          <a:bodyPr/>
          <a:lstStyle/>
          <a:p>
            <a:r>
              <a:rPr lang="en-US" dirty="0"/>
              <a:t>Accessing members of a struct with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1208" y="818526"/>
            <a:ext cx="11102449" cy="420156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Define a </a:t>
            </a:r>
            <a:r>
              <a:rPr lang="en-US" sz="2200" i="1" dirty="0">
                <a:solidFill>
                  <a:srgbClr val="0070C0"/>
                </a:solidFill>
              </a:rPr>
              <a:t>pointer</a:t>
            </a:r>
            <a:r>
              <a:rPr lang="en-US" sz="2200" dirty="0"/>
              <a:t> to a struct         </a:t>
            </a: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70C0"/>
                </a:solidFill>
              </a:rPr>
              <a:t>Two ways to reference a member via a struct pointer </a:t>
            </a:r>
            <a:r>
              <a:rPr lang="en-US" sz="2200" dirty="0">
                <a:solidFill>
                  <a:srgbClr val="FF0000"/>
                </a:solidFill>
              </a:rPr>
              <a:t>(. is higher precedence than *):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Use 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200" dirty="0"/>
              <a:t>  and 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/>
              <a:t>  operators: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Use 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200" dirty="0"/>
              <a:t>  operator for shorthand: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73FE6-BD05-074B-A980-A701E22AC76C}"/>
              </a:ext>
            </a:extLst>
          </p:cNvPr>
          <p:cNvSpPr txBox="1">
            <a:spLocks/>
          </p:cNvSpPr>
          <p:nvPr/>
        </p:nvSpPr>
        <p:spPr bwMode="auto">
          <a:xfrm>
            <a:off x="2015614" y="873629"/>
            <a:ext cx="6001736" cy="13215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{	 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defining struct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month;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 month</a:t>
            </a: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	 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 date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21618A4-365A-1F4F-8D08-07CDD447482B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54138" y="2776043"/>
            <a:ext cx="3935857" cy="3975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kern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kern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</a:t>
            </a:r>
            <a:r>
              <a:rPr lang="en-US" sz="2000" kern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8CE322-B4DE-2D44-B9A4-706140D8931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8100D9B0-C81B-8DD2-E1E4-17FE8712D4E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48266" y="3850603"/>
            <a:ext cx="2748741" cy="3975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kern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).month = 11;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B6519AE-7A5D-09A5-7A91-C603E461EB53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990142" y="4349183"/>
            <a:ext cx="2467764" cy="3975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kern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-&gt;month = 11;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A4B363-24C1-23A5-AF97-07E3853AC1DD}"/>
              </a:ext>
            </a:extLst>
          </p:cNvPr>
          <p:cNvGrpSpPr/>
          <p:nvPr/>
        </p:nvGrpSpPr>
        <p:grpSpPr>
          <a:xfrm>
            <a:off x="8330667" y="1163240"/>
            <a:ext cx="1613220" cy="742315"/>
            <a:chOff x="9819119" y="2292398"/>
            <a:chExt cx="1613220" cy="74231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442107-BA92-8EBB-79F9-F2AFA3EB7CBF}"/>
                </a:ext>
              </a:extLst>
            </p:cNvPr>
            <p:cNvSpPr txBox="1"/>
            <p:nvPr/>
          </p:nvSpPr>
          <p:spPr>
            <a:xfrm>
              <a:off x="10754384" y="2665381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269433-3D68-B5B7-B841-5A2F67D47D58}"/>
                </a:ext>
              </a:extLst>
            </p:cNvPr>
            <p:cNvSpPr txBox="1"/>
            <p:nvPr/>
          </p:nvSpPr>
          <p:spPr>
            <a:xfrm>
              <a:off x="9819119" y="2663612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month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F5BECF-6942-75F9-F016-BA564D7F1807}"/>
                </a:ext>
              </a:extLst>
            </p:cNvPr>
            <p:cNvSpPr txBox="1"/>
            <p:nvPr/>
          </p:nvSpPr>
          <p:spPr>
            <a:xfrm>
              <a:off x="9821910" y="2292398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FAC011-4D11-F689-FAEB-D579A6B63982}"/>
                </a:ext>
              </a:extLst>
            </p:cNvPr>
            <p:cNvSpPr txBox="1"/>
            <p:nvPr/>
          </p:nvSpPr>
          <p:spPr>
            <a:xfrm>
              <a:off x="10754962" y="2296267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5D1444F-4834-3AD5-438A-7408D48A267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57906" y="4436377"/>
            <a:ext cx="4705257" cy="220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7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6" grpId="0" animBg="1"/>
      <p:bldP spid="23" grpId="0"/>
      <p:bldP spid="24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73" y="300135"/>
            <a:ext cx="10515600" cy="451852"/>
          </a:xfrm>
        </p:spPr>
        <p:txBody>
          <a:bodyPr/>
          <a:lstStyle/>
          <a:p>
            <a:r>
              <a:rPr lang="en-US" dirty="0"/>
              <a:t>Accessing members of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77473" y="1097427"/>
            <a:ext cx="11102449" cy="484751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endParaRPr lang="en-US" sz="220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can create an array of structs and initialize them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73FE6-BD05-074B-A980-A701E22AC76C}"/>
              </a:ext>
            </a:extLst>
          </p:cNvPr>
          <p:cNvSpPr txBox="1">
            <a:spLocks/>
          </p:cNvSpPr>
          <p:nvPr/>
        </p:nvSpPr>
        <p:spPr bwMode="auto">
          <a:xfrm>
            <a:off x="963653" y="1200011"/>
            <a:ext cx="6483099" cy="13215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{	 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defining struct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month;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 month</a:t>
            </a: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	 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 date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6A0A7D-26F5-752C-4451-2B9CF6D64F3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F5BBEC-0D80-D597-EEAC-898BAF780C7B}"/>
              </a:ext>
            </a:extLst>
          </p:cNvPr>
          <p:cNvSpPr txBox="1">
            <a:spLocks/>
          </p:cNvSpPr>
          <p:nvPr/>
        </p:nvSpPr>
        <p:spPr bwMode="auto">
          <a:xfrm>
            <a:off x="854910" y="3680160"/>
            <a:ext cx="7548233" cy="12172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quarter[] =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{ {1,2}, {3,4}, {5,6}, {7,8}, {9,10} };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1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(quarter)/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(*quarter);  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 5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A2D64A9-E4FA-1380-1E40-009068A27B39}"/>
              </a:ext>
            </a:extLst>
          </p:cNvPr>
          <p:cNvGrpSpPr/>
          <p:nvPr/>
        </p:nvGrpSpPr>
        <p:grpSpPr>
          <a:xfrm>
            <a:off x="10688895" y="3037402"/>
            <a:ext cx="677955" cy="738446"/>
            <a:chOff x="8190076" y="522746"/>
            <a:chExt cx="677955" cy="73844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51CBA97-5187-6AA5-1110-8751BF4EB525}"/>
                </a:ext>
              </a:extLst>
            </p:cNvPr>
            <p:cNvSpPr txBox="1"/>
            <p:nvPr/>
          </p:nvSpPr>
          <p:spPr>
            <a:xfrm>
              <a:off x="8190076" y="891860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2F6388-663C-3CE4-9AA8-28C19859BEE8}"/>
                </a:ext>
              </a:extLst>
            </p:cNvPr>
            <p:cNvSpPr txBox="1"/>
            <p:nvPr/>
          </p:nvSpPr>
          <p:spPr>
            <a:xfrm>
              <a:off x="8190654" y="522746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6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C8C72AE-8F99-B0F2-4998-6795E31568CC}"/>
              </a:ext>
            </a:extLst>
          </p:cNvPr>
          <p:cNvGrpSpPr/>
          <p:nvPr/>
        </p:nvGrpSpPr>
        <p:grpSpPr>
          <a:xfrm>
            <a:off x="10683250" y="3829114"/>
            <a:ext cx="677955" cy="738446"/>
            <a:chOff x="7554387" y="2574875"/>
            <a:chExt cx="677955" cy="73844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81BF4E-35E9-7D7F-3B61-5E9F050B512B}"/>
                </a:ext>
              </a:extLst>
            </p:cNvPr>
            <p:cNvSpPr txBox="1"/>
            <p:nvPr/>
          </p:nvSpPr>
          <p:spPr>
            <a:xfrm>
              <a:off x="7554387" y="2943989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E2DDDCA-88FD-676B-1E91-C2C88929E3D8}"/>
                </a:ext>
              </a:extLst>
            </p:cNvPr>
            <p:cNvSpPr txBox="1"/>
            <p:nvPr/>
          </p:nvSpPr>
          <p:spPr>
            <a:xfrm>
              <a:off x="7554965" y="257487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4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2E82186-BDB6-CFE3-05C7-77C4CCBD87D3}"/>
              </a:ext>
            </a:extLst>
          </p:cNvPr>
          <p:cNvGrpSpPr/>
          <p:nvPr/>
        </p:nvGrpSpPr>
        <p:grpSpPr>
          <a:xfrm>
            <a:off x="10683250" y="4620553"/>
            <a:ext cx="677955" cy="738446"/>
            <a:chOff x="7749204" y="3560371"/>
            <a:chExt cx="677955" cy="73844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264D42D-7A7A-B48D-A7DB-A3026916A360}"/>
                </a:ext>
              </a:extLst>
            </p:cNvPr>
            <p:cNvSpPr txBox="1"/>
            <p:nvPr/>
          </p:nvSpPr>
          <p:spPr>
            <a:xfrm>
              <a:off x="7749204" y="392948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3CF3374-D93A-C8CC-9815-359C538870BD}"/>
                </a:ext>
              </a:extLst>
            </p:cNvPr>
            <p:cNvSpPr txBox="1"/>
            <p:nvPr/>
          </p:nvSpPr>
          <p:spPr>
            <a:xfrm>
              <a:off x="7749782" y="3560371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CBEA5E2-3D7F-D936-3744-8EC8ACFD33FA}"/>
              </a:ext>
            </a:extLst>
          </p:cNvPr>
          <p:cNvSpPr txBox="1"/>
          <p:nvPr/>
        </p:nvSpPr>
        <p:spPr>
          <a:xfrm>
            <a:off x="9751417" y="419564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1D65DC-C9E3-AC22-8E03-693D8980DE5E}"/>
              </a:ext>
            </a:extLst>
          </p:cNvPr>
          <p:cNvSpPr txBox="1"/>
          <p:nvPr/>
        </p:nvSpPr>
        <p:spPr>
          <a:xfrm>
            <a:off x="9754208" y="3824427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12EA9B-C907-FB5A-2935-06D5CA6E583A}"/>
              </a:ext>
            </a:extLst>
          </p:cNvPr>
          <p:cNvSpPr txBox="1"/>
          <p:nvPr/>
        </p:nvSpPr>
        <p:spPr>
          <a:xfrm>
            <a:off x="9751417" y="3403629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9CC3F0-DA81-84DE-5154-4180C87DD171}"/>
              </a:ext>
            </a:extLst>
          </p:cNvPr>
          <p:cNvSpPr txBox="1"/>
          <p:nvPr/>
        </p:nvSpPr>
        <p:spPr>
          <a:xfrm>
            <a:off x="9754208" y="303241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76B49B0-DE4D-B1CF-5D68-3ACA80E090C2}"/>
              </a:ext>
            </a:extLst>
          </p:cNvPr>
          <p:cNvSpPr txBox="1"/>
          <p:nvPr/>
        </p:nvSpPr>
        <p:spPr>
          <a:xfrm>
            <a:off x="9750839" y="4985459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A0AF7B9-3FF2-F2A9-6C56-F0757F1586F5}"/>
              </a:ext>
            </a:extLst>
          </p:cNvPr>
          <p:cNvSpPr txBox="1"/>
          <p:nvPr/>
        </p:nvSpPr>
        <p:spPr>
          <a:xfrm>
            <a:off x="9753630" y="461424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6E792E8-A262-D077-751C-B3F9318B1964}"/>
              </a:ext>
            </a:extLst>
          </p:cNvPr>
          <p:cNvSpPr txBox="1"/>
          <p:nvPr/>
        </p:nvSpPr>
        <p:spPr>
          <a:xfrm>
            <a:off x="8627117" y="500557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EB1F7F-F4F2-45F9-E42D-38766C4A716D}"/>
              </a:ext>
            </a:extLst>
          </p:cNvPr>
          <p:cNvSpPr txBox="1"/>
          <p:nvPr/>
        </p:nvSpPr>
        <p:spPr>
          <a:xfrm>
            <a:off x="8627117" y="421846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quarter[1]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771FAE3-DCD6-9610-63AE-01AEF1EDB48A}"/>
              </a:ext>
            </a:extLst>
          </p:cNvPr>
          <p:cNvSpPr txBox="1"/>
          <p:nvPr/>
        </p:nvSpPr>
        <p:spPr>
          <a:xfrm>
            <a:off x="8635024" y="343094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quarter[2]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FE84E44-6B35-D006-11DB-59E0BD5F3641}"/>
              </a:ext>
            </a:extLst>
          </p:cNvPr>
          <p:cNvGrpSpPr/>
          <p:nvPr/>
        </p:nvGrpSpPr>
        <p:grpSpPr>
          <a:xfrm>
            <a:off x="10683250" y="2243810"/>
            <a:ext cx="677955" cy="738446"/>
            <a:chOff x="8190076" y="522746"/>
            <a:chExt cx="677955" cy="738446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2E9B4A-C0CD-4498-3784-2DA47A1EE3CF}"/>
                </a:ext>
              </a:extLst>
            </p:cNvPr>
            <p:cNvSpPr txBox="1"/>
            <p:nvPr/>
          </p:nvSpPr>
          <p:spPr>
            <a:xfrm>
              <a:off x="8190076" y="891860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DC744DA-C8D6-1BDA-691E-92DF6AABE6B2}"/>
                </a:ext>
              </a:extLst>
            </p:cNvPr>
            <p:cNvSpPr txBox="1"/>
            <p:nvPr/>
          </p:nvSpPr>
          <p:spPr>
            <a:xfrm>
              <a:off x="8190654" y="522746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8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9C7A4F92-CB40-5065-4AAB-875DAAF9BD6D}"/>
              </a:ext>
            </a:extLst>
          </p:cNvPr>
          <p:cNvSpPr txBox="1"/>
          <p:nvPr/>
        </p:nvSpPr>
        <p:spPr>
          <a:xfrm>
            <a:off x="9745772" y="261621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AE6E9B2-21AC-A4FF-FB83-9665C8482B5B}"/>
              </a:ext>
            </a:extLst>
          </p:cNvPr>
          <p:cNvSpPr txBox="1"/>
          <p:nvPr/>
        </p:nvSpPr>
        <p:spPr>
          <a:xfrm>
            <a:off x="9748563" y="224500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4BF85E0-16FB-D550-2A4C-78B9A252368F}"/>
              </a:ext>
            </a:extLst>
          </p:cNvPr>
          <p:cNvGrpSpPr/>
          <p:nvPr/>
        </p:nvGrpSpPr>
        <p:grpSpPr>
          <a:xfrm>
            <a:off x="10681037" y="1464527"/>
            <a:ext cx="677955" cy="738446"/>
            <a:chOff x="8190076" y="522746"/>
            <a:chExt cx="677955" cy="738446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7BEBD2-E4EE-AB04-7CD1-31FC9281F5F4}"/>
                </a:ext>
              </a:extLst>
            </p:cNvPr>
            <p:cNvSpPr txBox="1"/>
            <p:nvPr/>
          </p:nvSpPr>
          <p:spPr>
            <a:xfrm>
              <a:off x="8190076" y="891860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1B2DF00-BADB-7E41-A15E-27134E9EF543}"/>
                </a:ext>
              </a:extLst>
            </p:cNvPr>
            <p:cNvSpPr txBox="1"/>
            <p:nvPr/>
          </p:nvSpPr>
          <p:spPr>
            <a:xfrm>
              <a:off x="8190654" y="522746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10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A2B55978-FE00-C893-FF2F-758A8BD0722C}"/>
              </a:ext>
            </a:extLst>
          </p:cNvPr>
          <p:cNvSpPr txBox="1"/>
          <p:nvPr/>
        </p:nvSpPr>
        <p:spPr>
          <a:xfrm>
            <a:off x="9743559" y="1836932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79727AC-D3E0-1AFA-8BB8-DB5A59CED745}"/>
              </a:ext>
            </a:extLst>
          </p:cNvPr>
          <p:cNvSpPr txBox="1"/>
          <p:nvPr/>
        </p:nvSpPr>
        <p:spPr>
          <a:xfrm>
            <a:off x="9746350" y="1465718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336A44B-8091-BB15-5438-C3585E0286DB}"/>
              </a:ext>
            </a:extLst>
          </p:cNvPr>
          <p:cNvSpPr txBox="1"/>
          <p:nvPr/>
        </p:nvSpPr>
        <p:spPr>
          <a:xfrm>
            <a:off x="8578723" y="266277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quarter[3]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3507CB-7D25-46F6-8881-618D730424E8}"/>
              </a:ext>
            </a:extLst>
          </p:cNvPr>
          <p:cNvSpPr txBox="1"/>
          <p:nvPr/>
        </p:nvSpPr>
        <p:spPr>
          <a:xfrm>
            <a:off x="8596974" y="189700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quarter[4]</a:t>
            </a:r>
          </a:p>
        </p:txBody>
      </p:sp>
    </p:spTree>
    <p:extLst>
      <p:ext uri="{BB962C8B-B14F-4D97-AF65-F5344CB8AC3E}">
        <p14:creationId xmlns:p14="http://schemas.microsoft.com/office/powerpoint/2010/main" val="255378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DB89B4-4864-700B-1C2B-5320075CA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" y="96520"/>
            <a:ext cx="6278880" cy="6278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8A344E-449B-29D2-4B28-0AEB1C899670}"/>
              </a:ext>
            </a:extLst>
          </p:cNvPr>
          <p:cNvSpPr txBox="1"/>
          <p:nvPr/>
        </p:nvSpPr>
        <p:spPr>
          <a:xfrm>
            <a:off x="6350000" y="1982383"/>
            <a:ext cx="557716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Thursday office hours moved to</a:t>
            </a:r>
          </a:p>
          <a:p>
            <a:r>
              <a:rPr lang="en-US" sz="2800" dirty="0">
                <a:solidFill>
                  <a:schemeClr val="accent6"/>
                </a:solidFill>
              </a:rPr>
              <a:t>Section B ZOOM Midterm Review</a:t>
            </a:r>
          </a:p>
          <a:p>
            <a:r>
              <a:rPr lang="en-US" sz="2800" dirty="0">
                <a:solidFill>
                  <a:schemeClr val="accent6"/>
                </a:solidFill>
              </a:rPr>
              <a:t>Thursday 7:30 PM – 8:30 PM</a:t>
            </a:r>
          </a:p>
          <a:p>
            <a:r>
              <a:rPr lang="en-US" sz="2800" dirty="0">
                <a:solidFill>
                  <a:schemeClr val="accent6"/>
                </a:solidFill>
              </a:rPr>
              <a:t>(My office hours zoom #)</a:t>
            </a:r>
          </a:p>
          <a:p>
            <a:r>
              <a:rPr lang="en-US" sz="2800" dirty="0">
                <a:solidFill>
                  <a:schemeClr val="accent6"/>
                </a:solidFill>
              </a:rPr>
              <a:t>(see canvas for number)</a:t>
            </a:r>
          </a:p>
        </p:txBody>
      </p:sp>
    </p:spTree>
    <p:extLst>
      <p:ext uri="{BB962C8B-B14F-4D97-AF65-F5344CB8AC3E}">
        <p14:creationId xmlns:p14="http://schemas.microsoft.com/office/powerpoint/2010/main" val="2538749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73" y="300135"/>
            <a:ext cx="10515600" cy="451852"/>
          </a:xfrm>
        </p:spPr>
        <p:txBody>
          <a:bodyPr/>
          <a:lstStyle/>
          <a:p>
            <a:r>
              <a:rPr lang="en-US" dirty="0"/>
              <a:t>Accessing members of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44775" y="733453"/>
            <a:ext cx="11102449" cy="595773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marL="681037" lvl="2" indent="0">
              <a:buNone/>
            </a:pP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A31801-48CE-0A77-8492-99BC71D31209}"/>
              </a:ext>
            </a:extLst>
          </p:cNvPr>
          <p:cNvSpPr txBox="1">
            <a:spLocks/>
          </p:cNvSpPr>
          <p:nvPr/>
        </p:nvSpPr>
        <p:spPr bwMode="auto">
          <a:xfrm>
            <a:off x="771793" y="2597055"/>
            <a:ext cx="7497564" cy="38203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quarter[3];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*</a:t>
            </a: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quarter + 1;     </a:t>
            </a:r>
            <a:r>
              <a:rPr lang="en-US" altLang="en-US" sz="2000" b="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array name = address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-&gt;month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-&gt;day = 21;         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(*</a:t>
            </a:r>
            <a:r>
              <a:rPr lang="en-US" altLang="en-US" sz="2000" b="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).day = 21;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(ptr-1)-&gt;month = 1;    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(*(ptr-1)).month = 4;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(ptr-1)-&gt;day = 7;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(++</a:t>
            </a: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)-&gt;month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-&gt;day = 5;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332ECC5-EA2A-365B-6C6C-DFD1F3E0A971}"/>
              </a:ext>
            </a:extLst>
          </p:cNvPr>
          <p:cNvGrpSpPr/>
          <p:nvPr/>
        </p:nvGrpSpPr>
        <p:grpSpPr>
          <a:xfrm>
            <a:off x="7512699" y="947088"/>
            <a:ext cx="3884921" cy="2366233"/>
            <a:chOff x="7512699" y="947088"/>
            <a:chExt cx="3884921" cy="23662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0A4B363-24C1-23A5-AF97-07E3853AC1DD}"/>
                </a:ext>
              </a:extLst>
            </p:cNvPr>
            <p:cNvGrpSpPr/>
            <p:nvPr/>
          </p:nvGrpSpPr>
          <p:grpSpPr>
            <a:xfrm>
              <a:off x="9784400" y="1739100"/>
              <a:ext cx="1613220" cy="742315"/>
              <a:chOff x="9819119" y="2292398"/>
              <a:chExt cx="1613220" cy="74231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442107-BA92-8EBB-79F9-F2AFA3EB7CBF}"/>
                  </a:ext>
                </a:extLst>
              </p:cNvPr>
              <p:cNvSpPr txBox="1"/>
              <p:nvPr/>
            </p:nvSpPr>
            <p:spPr>
              <a:xfrm>
                <a:off x="10754384" y="2665381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269433-3D68-B5B7-B841-5A2F67D47D58}"/>
                  </a:ext>
                </a:extLst>
              </p:cNvPr>
              <p:cNvSpPr txBox="1"/>
              <p:nvPr/>
            </p:nvSpPr>
            <p:spPr>
              <a:xfrm>
                <a:off x="9819119" y="2663612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F5BECF-6942-75F9-F016-BA564D7F1807}"/>
                  </a:ext>
                </a:extLst>
              </p:cNvPr>
              <p:cNvSpPr txBox="1"/>
              <p:nvPr/>
            </p:nvSpPr>
            <p:spPr>
              <a:xfrm>
                <a:off x="9821910" y="2292398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FAC011-4D11-F689-FAEB-D579A6B63982}"/>
                  </a:ext>
                </a:extLst>
              </p:cNvPr>
              <p:cNvSpPr txBox="1"/>
              <p:nvPr/>
            </p:nvSpPr>
            <p:spPr>
              <a:xfrm>
                <a:off x="10754962" y="229626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1618B64-1D52-BEAA-916D-F09EA436B0F5}"/>
                </a:ext>
              </a:extLst>
            </p:cNvPr>
            <p:cNvGrpSpPr/>
            <p:nvPr/>
          </p:nvGrpSpPr>
          <p:grpSpPr>
            <a:xfrm>
              <a:off x="9784400" y="947088"/>
              <a:ext cx="1613220" cy="742315"/>
              <a:chOff x="9819119" y="2292398"/>
              <a:chExt cx="1613220" cy="742315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996989-A126-6F36-2A1B-737E4584AD5C}"/>
                  </a:ext>
                </a:extLst>
              </p:cNvPr>
              <p:cNvSpPr txBox="1"/>
              <p:nvPr/>
            </p:nvSpPr>
            <p:spPr>
              <a:xfrm>
                <a:off x="10754384" y="2665381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BFFEAE-BC20-3E38-4672-BCCFF6E637DB}"/>
                  </a:ext>
                </a:extLst>
              </p:cNvPr>
              <p:cNvSpPr txBox="1"/>
              <p:nvPr/>
            </p:nvSpPr>
            <p:spPr>
              <a:xfrm>
                <a:off x="9819119" y="2663612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32637B-4DCF-F449-47E0-78318DB5AD9D}"/>
                  </a:ext>
                </a:extLst>
              </p:cNvPr>
              <p:cNvSpPr txBox="1"/>
              <p:nvPr/>
            </p:nvSpPr>
            <p:spPr>
              <a:xfrm>
                <a:off x="9821910" y="2292398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6DC1783-7A24-D5FB-1C15-619708101859}"/>
                  </a:ext>
                </a:extLst>
              </p:cNvPr>
              <p:cNvSpPr txBox="1"/>
              <p:nvPr/>
            </p:nvSpPr>
            <p:spPr>
              <a:xfrm>
                <a:off x="10754962" y="229626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312511C-FBDB-6CE8-CB24-43DD463C6C14}"/>
                </a:ext>
              </a:extLst>
            </p:cNvPr>
            <p:cNvGrpSpPr/>
            <p:nvPr/>
          </p:nvGrpSpPr>
          <p:grpSpPr>
            <a:xfrm>
              <a:off x="9783822" y="2528918"/>
              <a:ext cx="1613220" cy="742315"/>
              <a:chOff x="9819119" y="2292398"/>
              <a:chExt cx="1613220" cy="74231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332269-B1D3-71DA-CAAF-A7385179A680}"/>
                  </a:ext>
                </a:extLst>
              </p:cNvPr>
              <p:cNvSpPr txBox="1"/>
              <p:nvPr/>
            </p:nvSpPr>
            <p:spPr>
              <a:xfrm>
                <a:off x="10754384" y="2665381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7AAB1F4-735C-3815-6729-531D9C540AA3}"/>
                  </a:ext>
                </a:extLst>
              </p:cNvPr>
              <p:cNvSpPr txBox="1"/>
              <p:nvPr/>
            </p:nvSpPr>
            <p:spPr>
              <a:xfrm>
                <a:off x="9819119" y="2663612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7FFC539-C9D8-D904-818D-DF08085322B8}"/>
                  </a:ext>
                </a:extLst>
              </p:cNvPr>
              <p:cNvSpPr txBox="1"/>
              <p:nvPr/>
            </p:nvSpPr>
            <p:spPr>
              <a:xfrm>
                <a:off x="9821910" y="2292398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596638-D538-EA25-7D9A-59F2861200B2}"/>
                  </a:ext>
                </a:extLst>
              </p:cNvPr>
              <p:cNvSpPr txBox="1"/>
              <p:nvPr/>
            </p:nvSpPr>
            <p:spPr>
              <a:xfrm>
                <a:off x="10754962" y="229626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4B617FE-789D-A251-1D5D-8BB59708F5B3}"/>
                </a:ext>
              </a:extLst>
            </p:cNvPr>
            <p:cNvSpPr txBox="1"/>
            <p:nvPr/>
          </p:nvSpPr>
          <p:spPr>
            <a:xfrm>
              <a:off x="8642567" y="2943989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quarter[0]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370CAC6-F71A-5A60-86E2-4AF926664540}"/>
                </a:ext>
              </a:extLst>
            </p:cNvPr>
            <p:cNvSpPr txBox="1"/>
            <p:nvPr/>
          </p:nvSpPr>
          <p:spPr>
            <a:xfrm>
              <a:off x="8642567" y="2156879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quarter[1]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4F894D-024B-D405-F63C-ED8BEE92A63E}"/>
                </a:ext>
              </a:extLst>
            </p:cNvPr>
            <p:cNvSpPr txBox="1"/>
            <p:nvPr/>
          </p:nvSpPr>
          <p:spPr>
            <a:xfrm>
              <a:off x="8650474" y="1369356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quarter[2]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B0BA0DA-861C-951F-E0C3-B2327D17FD52}"/>
                </a:ext>
              </a:extLst>
            </p:cNvPr>
            <p:cNvSpPr txBox="1"/>
            <p:nvPr/>
          </p:nvSpPr>
          <p:spPr>
            <a:xfrm>
              <a:off x="7512699" y="179440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CCB6781-E065-1525-5329-D72E35734DCB}"/>
                </a:ext>
              </a:extLst>
            </p:cNvPr>
            <p:cNvCxnSpPr/>
            <p:nvPr/>
          </p:nvCxnSpPr>
          <p:spPr>
            <a:xfrm>
              <a:off x="7851388" y="1973525"/>
              <a:ext cx="1930221" cy="243402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EB32060-B3CB-BCA7-6853-71B14033A95F}"/>
              </a:ext>
            </a:extLst>
          </p:cNvPr>
          <p:cNvSpPr txBox="1"/>
          <p:nvPr/>
        </p:nvSpPr>
        <p:spPr>
          <a:xfrm>
            <a:off x="7633923" y="14593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ptr</a:t>
            </a:r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8761C9-1961-A1AA-1276-21575DDCCBB7}"/>
              </a:ext>
            </a:extLst>
          </p:cNvPr>
          <p:cNvGrpSpPr/>
          <p:nvPr/>
        </p:nvGrpSpPr>
        <p:grpSpPr>
          <a:xfrm>
            <a:off x="10727442" y="928920"/>
            <a:ext cx="677955" cy="738446"/>
            <a:chOff x="8190076" y="522746"/>
            <a:chExt cx="677955" cy="73844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C761991-435D-2226-BAA3-1EF6C3D1408E}"/>
                </a:ext>
              </a:extLst>
            </p:cNvPr>
            <p:cNvSpPr txBox="1"/>
            <p:nvPr/>
          </p:nvSpPr>
          <p:spPr>
            <a:xfrm>
              <a:off x="8190076" y="891860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3903BC-2974-BB8E-A8FA-DC1E97BBE8C4}"/>
                </a:ext>
              </a:extLst>
            </p:cNvPr>
            <p:cNvSpPr txBox="1"/>
            <p:nvPr/>
          </p:nvSpPr>
          <p:spPr>
            <a:xfrm>
              <a:off x="8190654" y="522746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5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2DAB068-15BD-43E6-0850-703056920760}"/>
              </a:ext>
            </a:extLst>
          </p:cNvPr>
          <p:cNvGrpSpPr/>
          <p:nvPr/>
        </p:nvGrpSpPr>
        <p:grpSpPr>
          <a:xfrm>
            <a:off x="10719087" y="1750484"/>
            <a:ext cx="677955" cy="738446"/>
            <a:chOff x="7554387" y="2574875"/>
            <a:chExt cx="677955" cy="73844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7F9310-9EB8-9026-BF41-3B53BF5755C3}"/>
                </a:ext>
              </a:extLst>
            </p:cNvPr>
            <p:cNvSpPr txBox="1"/>
            <p:nvPr/>
          </p:nvSpPr>
          <p:spPr>
            <a:xfrm>
              <a:off x="7554387" y="2943989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43B0851-3A51-C62E-BD0F-FC5A114B1C9D}"/>
                </a:ext>
              </a:extLst>
            </p:cNvPr>
            <p:cNvSpPr txBox="1"/>
            <p:nvPr/>
          </p:nvSpPr>
          <p:spPr>
            <a:xfrm>
              <a:off x="7554965" y="257487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21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4665616-D583-95DB-2335-7F1EC4DD4707}"/>
              </a:ext>
            </a:extLst>
          </p:cNvPr>
          <p:cNvGrpSpPr/>
          <p:nvPr/>
        </p:nvGrpSpPr>
        <p:grpSpPr>
          <a:xfrm>
            <a:off x="10742252" y="2540302"/>
            <a:ext cx="677955" cy="738446"/>
            <a:chOff x="7749204" y="3560371"/>
            <a:chExt cx="677955" cy="73844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999A587-2988-D8D6-BFF5-CC26EDAC7503}"/>
                </a:ext>
              </a:extLst>
            </p:cNvPr>
            <p:cNvSpPr txBox="1"/>
            <p:nvPr/>
          </p:nvSpPr>
          <p:spPr>
            <a:xfrm>
              <a:off x="7749204" y="392948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D9B3E47-95B2-6071-6AB7-02E03E2EE8FF}"/>
                </a:ext>
              </a:extLst>
            </p:cNvPr>
            <p:cNvSpPr txBox="1"/>
            <p:nvPr/>
          </p:nvSpPr>
          <p:spPr>
            <a:xfrm>
              <a:off x="7749782" y="3560371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7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86A0A7D-26F5-752C-4451-2B9CF6D64F3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4A96D02-BB62-7435-F92F-29592FB89C04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7864676" y="1554022"/>
            <a:ext cx="1957914" cy="4096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9CDDE40-90E3-4211-BF8B-8FE63702B81F}"/>
              </a:ext>
            </a:extLst>
          </p:cNvPr>
          <p:cNvCxnSpPr>
            <a:cxnSpLocks/>
          </p:cNvCxnSpPr>
          <p:nvPr/>
        </p:nvCxnSpPr>
        <p:spPr>
          <a:xfrm>
            <a:off x="7860908" y="1969271"/>
            <a:ext cx="1920701" cy="246358"/>
          </a:xfrm>
          <a:prstGeom prst="straightConnector1">
            <a:avLst/>
          </a:prstGeom>
          <a:ln w="38100">
            <a:solidFill>
              <a:schemeClr val="accent4">
                <a:lumMod val="20000"/>
                <a:lumOff val="8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57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32" grpId="0"/>
      <p:bldP spid="4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00B0-ECDC-E349-986C-1137023E7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679" y="107359"/>
            <a:ext cx="10515600" cy="476236"/>
          </a:xfrm>
        </p:spPr>
        <p:txBody>
          <a:bodyPr/>
          <a:lstStyle/>
          <a:p>
            <a:r>
              <a:rPr lang="en-US" dirty="0"/>
              <a:t>Typedef usage with Struct – Another Style Conflict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C0460-0D82-4F4C-A670-534EBA01E69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3086" y="565086"/>
            <a:ext cx="11865827" cy="260786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i="1" dirty="0">
                <a:solidFill>
                  <a:schemeClr val="accent5"/>
                </a:solidFill>
              </a:rPr>
              <a:t>Typedef</a:t>
            </a:r>
            <a:r>
              <a:rPr lang="en-US" sz="2200" dirty="0"/>
              <a:t> is a way to create an </a:t>
            </a:r>
            <a:r>
              <a:rPr lang="en-US" sz="2200" i="1" dirty="0">
                <a:solidFill>
                  <a:srgbClr val="0070C0"/>
                </a:solidFill>
              </a:rPr>
              <a:t>alias</a:t>
            </a:r>
            <a:r>
              <a:rPr lang="en-US" sz="2200" dirty="0"/>
              <a:t> for another data type </a:t>
            </a:r>
            <a:r>
              <a:rPr lang="en-US" sz="2200" dirty="0">
                <a:solidFill>
                  <a:srgbClr val="FF0000"/>
                </a:solidFill>
              </a:rPr>
              <a:t>(not limited to just structs)</a:t>
            </a:r>
            <a:br>
              <a:rPr lang="en-US" sz="2200" dirty="0"/>
            </a:br>
            <a:r>
              <a:rPr lang="en-US" sz="2200" dirty="0"/>
              <a:t>            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type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 &lt;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alias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</a:p>
          <a:p>
            <a:pPr lvl="1"/>
            <a:r>
              <a:rPr lang="en-US" sz="2200" dirty="0"/>
              <a:t>After typedef, the alias can be used interchangeably with the original data type</a:t>
            </a:r>
          </a:p>
          <a:p>
            <a:pPr lvl="1"/>
            <a:r>
              <a:rPr lang="en-US" sz="2200" i="1" dirty="0"/>
              <a:t>e.g.,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long int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200" i="1" dirty="0">
                <a:solidFill>
                  <a:schemeClr val="accent5"/>
                </a:solidFill>
              </a:rPr>
              <a:t>Some claim typedefs</a:t>
            </a:r>
            <a:r>
              <a:rPr lang="en-US" sz="2200" dirty="0"/>
              <a:t> are easier to understand than tagged struct variables, others not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typedef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with structs </a:t>
            </a:r>
            <a:r>
              <a:rPr lang="en-US" sz="2200" dirty="0">
                <a:solidFill>
                  <a:schemeClr val="tx2"/>
                </a:solidFill>
              </a:rPr>
              <a:t>are</a:t>
            </a:r>
            <a:r>
              <a:rPr lang="en-US" sz="2200" dirty="0">
                <a:solidFill>
                  <a:srgbClr val="0070C0"/>
                </a:solidFill>
              </a:rPr>
              <a:t> not allowed </a:t>
            </a:r>
            <a:r>
              <a:rPr lang="en-US" sz="2200" dirty="0">
                <a:solidFill>
                  <a:schemeClr val="tx2"/>
                </a:solidFill>
              </a:rPr>
              <a:t>in the </a:t>
            </a:r>
            <a:r>
              <a:rPr lang="en-US" sz="2200" dirty="0">
                <a:solidFill>
                  <a:srgbClr val="0070C0"/>
                </a:solidFill>
              </a:rPr>
              <a:t>cse30 style guidelines (Linux kernel standards)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20A51-4135-3140-ABCA-1B3D55CD496F}"/>
              </a:ext>
            </a:extLst>
          </p:cNvPr>
          <p:cNvSpPr txBox="1"/>
          <p:nvPr/>
        </p:nvSpPr>
        <p:spPr>
          <a:xfrm>
            <a:off x="4683062" y="3707706"/>
            <a:ext cx="3627673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name2_s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a;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b;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name2_s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name2_s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var2;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name2_s *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ptr2;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B90759-CF9B-154E-9CC4-27ED70ED6882}"/>
              </a:ext>
            </a:extLst>
          </p:cNvPr>
          <p:cNvSpPr txBox="1"/>
          <p:nvPr/>
        </p:nvSpPr>
        <p:spPr>
          <a:xfrm>
            <a:off x="587679" y="3436396"/>
            <a:ext cx="3523685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/* fields */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nm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n1;</a:t>
            </a:r>
          </a:p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n2;</a:t>
            </a: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*ptr2;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9A0F1-92A5-7D42-A2E8-F1EE4C224D0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BD147F-96DD-DAB1-01E0-6DCE4C959BD4}"/>
              </a:ext>
            </a:extLst>
          </p:cNvPr>
          <p:cNvSpPr txBox="1"/>
          <p:nvPr/>
        </p:nvSpPr>
        <p:spPr>
          <a:xfrm>
            <a:off x="8760595" y="3685051"/>
            <a:ext cx="2803174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a;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b;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var3;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 *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ptr3;</a:t>
            </a:r>
          </a:p>
        </p:txBody>
      </p:sp>
    </p:spTree>
    <p:extLst>
      <p:ext uri="{BB962C8B-B14F-4D97-AF65-F5344CB8AC3E}">
        <p14:creationId xmlns:p14="http://schemas.microsoft.com/office/powerpoint/2010/main" val="203364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7" grpId="0" animBg="1"/>
      <p:bldP spid="9" grpId="0" animBg="1"/>
      <p:bldP spid="6" grpId="0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211" y="-21954"/>
            <a:ext cx="10515600" cy="715294"/>
          </a:xfrm>
        </p:spPr>
        <p:txBody>
          <a:bodyPr/>
          <a:lstStyle/>
          <a:p>
            <a:r>
              <a:rPr lang="en-US" dirty="0"/>
              <a:t>Assigning Structs in an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81672" y="911120"/>
            <a:ext cx="10941368" cy="543687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You can assign (copy) each member value of a struct </a:t>
            </a:r>
            <a:r>
              <a:rPr lang="en-US" dirty="0">
                <a:solidFill>
                  <a:srgbClr val="0070C0"/>
                </a:solidFill>
              </a:rPr>
              <a:t>from a struct of the same type</a:t>
            </a:r>
            <a:r>
              <a:rPr lang="en-US" dirty="0"/>
              <a:t> Performance Caution: </a:t>
            </a:r>
            <a:r>
              <a:rPr lang="en-US" i="1" dirty="0">
                <a:solidFill>
                  <a:srgbClr val="C00000"/>
                </a:solidFill>
              </a:rPr>
              <a:t>this copies the contents of each struct member during execution</a:t>
            </a:r>
          </a:p>
          <a:p>
            <a:r>
              <a:rPr lang="en-US" dirty="0"/>
              <a:t>Individual members can also be copied </a:t>
            </a:r>
          </a:p>
          <a:p>
            <a:endParaRPr lang="en-US" dirty="0"/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947611F6-1CD5-9358-2501-85F9A9C9DDF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46488" y="2174281"/>
            <a:ext cx="6747714" cy="4080405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 = {1, 1};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= {.day= 31, .month= 12};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*pt1 = &amp;first;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*pt2 = &amp;final;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final.day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first.day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both day are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= first;      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copies whole struct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pt2-&gt;month = 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*pt1 = *pt2;		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copies whole struct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pt2-&gt;day = 7;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pt1-&gt;day = pt2-&gt;day;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both days are now 7</a:t>
            </a:r>
            <a:endParaRPr lang="en-US" altLang="en-US" sz="2000" i="1" dirty="0">
              <a:solidFill>
                <a:srgbClr val="2C895B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A35D3D-CFB1-94AB-2887-A8D3D89961B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859F07B-8C5D-0AC7-6701-6BE28D750127}"/>
              </a:ext>
            </a:extLst>
          </p:cNvPr>
          <p:cNvGrpSpPr/>
          <p:nvPr/>
        </p:nvGrpSpPr>
        <p:grpSpPr>
          <a:xfrm>
            <a:off x="8178851" y="2227380"/>
            <a:ext cx="2785385" cy="1317450"/>
            <a:chOff x="8529047" y="2149559"/>
            <a:chExt cx="2785385" cy="131745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C28F32F-1509-44F8-DCF3-500B0C15FD2D}"/>
                </a:ext>
              </a:extLst>
            </p:cNvPr>
            <p:cNvGrpSpPr/>
            <p:nvPr/>
          </p:nvGrpSpPr>
          <p:grpSpPr>
            <a:xfrm>
              <a:off x="8529047" y="2474184"/>
              <a:ext cx="2785385" cy="992825"/>
              <a:chOff x="7564063" y="1086169"/>
              <a:chExt cx="2785385" cy="99282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9CED7E-5E09-8750-8E08-9572816ECE42}"/>
                  </a:ext>
                </a:extLst>
              </p:cNvPr>
              <p:cNvSpPr txBox="1"/>
              <p:nvPr/>
            </p:nvSpPr>
            <p:spPr>
              <a:xfrm>
                <a:off x="7564063" y="1275624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ptr1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E177BC-4F19-7CE8-8DCD-C67DAAC321F0}"/>
                  </a:ext>
                </a:extLst>
              </p:cNvPr>
              <p:cNvSpPr txBox="1"/>
              <p:nvPr/>
            </p:nvSpPr>
            <p:spPr>
              <a:xfrm>
                <a:off x="7779643" y="1594187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88BD951-ADCE-6A76-69CA-CF087EE1CEFC}"/>
                  </a:ext>
                </a:extLst>
              </p:cNvPr>
              <p:cNvCxnSpPr/>
              <p:nvPr/>
            </p:nvCxnSpPr>
            <p:spPr bwMode="auto">
              <a:xfrm>
                <a:off x="7962523" y="1788124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DA68C5-95F5-5DF4-AC64-32B1335DF07B}"/>
                  </a:ext>
                </a:extLst>
              </p:cNvPr>
              <p:cNvSpPr txBox="1"/>
              <p:nvPr/>
            </p:nvSpPr>
            <p:spPr>
              <a:xfrm>
                <a:off x="9671493" y="1459152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7C4FAD6-06AB-734A-FD69-09D29C331814}"/>
                  </a:ext>
                </a:extLst>
              </p:cNvPr>
              <p:cNvSpPr txBox="1"/>
              <p:nvPr/>
            </p:nvSpPr>
            <p:spPr>
              <a:xfrm>
                <a:off x="7826544" y="1817384"/>
                <a:ext cx="93807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low address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E92AEB6-FB39-02DC-DA27-0F692E6462D5}"/>
                  </a:ext>
                </a:extLst>
              </p:cNvPr>
              <p:cNvSpPr txBox="1"/>
              <p:nvPr/>
            </p:nvSpPr>
            <p:spPr>
              <a:xfrm>
                <a:off x="8736228" y="1457383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AE4DD4-D794-9F65-506C-3D3B666201FD}"/>
                  </a:ext>
                </a:extLst>
              </p:cNvPr>
              <p:cNvSpPr txBox="1"/>
              <p:nvPr/>
            </p:nvSpPr>
            <p:spPr>
              <a:xfrm>
                <a:off x="8739019" y="1086169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59174FA-9F64-EE74-0037-E105C9E52634}"/>
                  </a:ext>
                </a:extLst>
              </p:cNvPr>
              <p:cNvSpPr txBox="1"/>
              <p:nvPr/>
            </p:nvSpPr>
            <p:spPr>
              <a:xfrm>
                <a:off x="9672071" y="1090038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F49F09F-14E0-0C36-170C-751BE7630708}"/>
                </a:ext>
              </a:extLst>
            </p:cNvPr>
            <p:cNvSpPr txBox="1"/>
            <p:nvPr/>
          </p:nvSpPr>
          <p:spPr>
            <a:xfrm>
              <a:off x="10003350" y="2149559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first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BC9CE43-582E-69E9-B401-90FE6CF869DD}"/>
              </a:ext>
            </a:extLst>
          </p:cNvPr>
          <p:cNvGrpSpPr/>
          <p:nvPr/>
        </p:nvGrpSpPr>
        <p:grpSpPr>
          <a:xfrm>
            <a:off x="8178851" y="3414025"/>
            <a:ext cx="2785385" cy="1293081"/>
            <a:chOff x="8529047" y="3336204"/>
            <a:chExt cx="2785385" cy="129308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E617F6F-93FA-CADD-288F-1C9C5662EE81}"/>
                </a:ext>
              </a:extLst>
            </p:cNvPr>
            <p:cNvGrpSpPr/>
            <p:nvPr/>
          </p:nvGrpSpPr>
          <p:grpSpPr>
            <a:xfrm>
              <a:off x="8529047" y="3636460"/>
              <a:ext cx="2785385" cy="992825"/>
              <a:chOff x="7564063" y="1086169"/>
              <a:chExt cx="2785385" cy="992825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D0CBAB6-699C-8D09-718B-4B174F85C4BD}"/>
                  </a:ext>
                </a:extLst>
              </p:cNvPr>
              <p:cNvSpPr txBox="1"/>
              <p:nvPr/>
            </p:nvSpPr>
            <p:spPr>
              <a:xfrm>
                <a:off x="7564063" y="1275624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ptr2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3C7C62-0FF5-FAD8-3432-7BEE1001761B}"/>
                  </a:ext>
                </a:extLst>
              </p:cNvPr>
              <p:cNvSpPr txBox="1"/>
              <p:nvPr/>
            </p:nvSpPr>
            <p:spPr>
              <a:xfrm>
                <a:off x="7779643" y="1594187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66389BD7-8347-F381-7795-2F1BE619812F}"/>
                  </a:ext>
                </a:extLst>
              </p:cNvPr>
              <p:cNvCxnSpPr/>
              <p:nvPr/>
            </p:nvCxnSpPr>
            <p:spPr bwMode="auto">
              <a:xfrm>
                <a:off x="7962523" y="1788124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64A4508-24AE-B561-4AAD-35ACA3911A3C}"/>
                  </a:ext>
                </a:extLst>
              </p:cNvPr>
              <p:cNvSpPr txBox="1"/>
              <p:nvPr/>
            </p:nvSpPr>
            <p:spPr>
              <a:xfrm>
                <a:off x="9671493" y="1459152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12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E61498A-2CBA-90C8-9313-57C13C76F64A}"/>
                  </a:ext>
                </a:extLst>
              </p:cNvPr>
              <p:cNvSpPr txBox="1"/>
              <p:nvPr/>
            </p:nvSpPr>
            <p:spPr>
              <a:xfrm>
                <a:off x="7826544" y="1817384"/>
                <a:ext cx="93807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low address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1EDC61D-538B-B224-C608-D2F3B385B41F}"/>
                  </a:ext>
                </a:extLst>
              </p:cNvPr>
              <p:cNvSpPr txBox="1"/>
              <p:nvPr/>
            </p:nvSpPr>
            <p:spPr>
              <a:xfrm>
                <a:off x="8736228" y="1457383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E1790D8-3545-8914-7E38-F812D9D51182}"/>
                  </a:ext>
                </a:extLst>
              </p:cNvPr>
              <p:cNvSpPr txBox="1"/>
              <p:nvPr/>
            </p:nvSpPr>
            <p:spPr>
              <a:xfrm>
                <a:off x="8739019" y="1086169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58B39D5-BBF7-BB13-3EFA-11F0C4B88833}"/>
                  </a:ext>
                </a:extLst>
              </p:cNvPr>
              <p:cNvSpPr txBox="1"/>
              <p:nvPr/>
            </p:nvSpPr>
            <p:spPr>
              <a:xfrm>
                <a:off x="9672071" y="1090038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31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49FF0CA-82A7-7750-4317-C6B5211C4F73}"/>
                </a:ext>
              </a:extLst>
            </p:cNvPr>
            <p:cNvSpPr txBox="1"/>
            <p:nvPr/>
          </p:nvSpPr>
          <p:spPr>
            <a:xfrm>
              <a:off x="10043439" y="333620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final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137ABAD-60C3-2ACE-F5BB-3C9C8A0CECBE}"/>
              </a:ext>
            </a:extLst>
          </p:cNvPr>
          <p:cNvSpPr txBox="1"/>
          <p:nvPr/>
        </p:nvSpPr>
        <p:spPr>
          <a:xfrm>
            <a:off x="10279160" y="3724831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4E54D-ACAA-604D-147B-F6CDDE3FB6DA}"/>
              </a:ext>
            </a:extLst>
          </p:cNvPr>
          <p:cNvSpPr txBox="1"/>
          <p:nvPr/>
        </p:nvSpPr>
        <p:spPr>
          <a:xfrm>
            <a:off x="10284928" y="4082112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24032F-8F7C-1B7D-6203-ABFC964B0460}"/>
              </a:ext>
            </a:extLst>
          </p:cNvPr>
          <p:cNvSpPr txBox="1"/>
          <p:nvPr/>
        </p:nvSpPr>
        <p:spPr>
          <a:xfrm>
            <a:off x="10271461" y="4092416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6E1CE52-D40D-79A1-EC52-DB887C0EFEED}"/>
              </a:ext>
            </a:extLst>
          </p:cNvPr>
          <p:cNvSpPr txBox="1"/>
          <p:nvPr/>
        </p:nvSpPr>
        <p:spPr>
          <a:xfrm>
            <a:off x="10285703" y="2923219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82473D3-B918-C60B-CBDE-49D18264C910}"/>
              </a:ext>
            </a:extLst>
          </p:cNvPr>
          <p:cNvSpPr txBox="1"/>
          <p:nvPr/>
        </p:nvSpPr>
        <p:spPr>
          <a:xfrm>
            <a:off x="10275337" y="3715095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FB82859-6532-C840-132A-D30C51F0C6AB}"/>
              </a:ext>
            </a:extLst>
          </p:cNvPr>
          <p:cNvSpPr txBox="1"/>
          <p:nvPr/>
        </p:nvSpPr>
        <p:spPr>
          <a:xfrm>
            <a:off x="10285703" y="2549849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3883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0" grpId="0" uiExpand="1" build="p"/>
      <p:bldP spid="5" grpId="0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97" y="22117"/>
            <a:ext cx="11568305" cy="54993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Caution</a:t>
            </a:r>
            <a:r>
              <a:rPr lang="en-US" dirty="0"/>
              <a:t>: Assignment is a </a:t>
            </a:r>
            <a:r>
              <a:rPr lang="en-US" dirty="0">
                <a:solidFill>
                  <a:srgbClr val="FF0000"/>
                </a:solidFill>
              </a:rPr>
              <a:t>Shallow Copy </a:t>
            </a:r>
            <a:r>
              <a:rPr lang="en-US" dirty="0"/>
              <a:t>of struct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6396" y="2702968"/>
            <a:ext cx="11859207" cy="380540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When you assign one struct to another, it copies member contents including pointer values!</a:t>
            </a:r>
            <a:endParaRPr lang="en-US" sz="2200" i="1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D60858-E4CF-F7C3-4C85-027C4A2CAFBE}"/>
              </a:ext>
            </a:extLst>
          </p:cNvPr>
          <p:cNvSpPr txBox="1">
            <a:spLocks/>
          </p:cNvSpPr>
          <p:nvPr/>
        </p:nvSpPr>
        <p:spPr bwMode="auto">
          <a:xfrm>
            <a:off x="2857116" y="3176880"/>
            <a:ext cx="5829684" cy="4947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car2 = car1;  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copies members exactly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196E2-6351-B31C-6253-84FC66F9E325}"/>
              </a:ext>
            </a:extLst>
          </p:cNvPr>
          <p:cNvSpPr txBox="1"/>
          <p:nvPr/>
        </p:nvSpPr>
        <p:spPr>
          <a:xfrm>
            <a:off x="332419" y="798060"/>
            <a:ext cx="261143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FF1D11-015A-4B08-E312-602353BFFC7E}"/>
              </a:ext>
            </a:extLst>
          </p:cNvPr>
          <p:cNvSpPr txBox="1"/>
          <p:nvPr/>
        </p:nvSpPr>
        <p:spPr>
          <a:xfrm>
            <a:off x="1188644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B89926-6768-76E0-19A1-5C2AE3750FAB}"/>
              </a:ext>
            </a:extLst>
          </p:cNvPr>
          <p:cNvGrpSpPr/>
          <p:nvPr/>
        </p:nvGrpSpPr>
        <p:grpSpPr>
          <a:xfrm>
            <a:off x="3440667" y="4006788"/>
            <a:ext cx="4233961" cy="2288781"/>
            <a:chOff x="7256986" y="4105573"/>
            <a:chExt cx="4233961" cy="228878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658EF4B-DC4C-670E-9C7B-3137A25103E0}"/>
                </a:ext>
              </a:extLst>
            </p:cNvPr>
            <p:cNvGrpSpPr/>
            <p:nvPr/>
          </p:nvGrpSpPr>
          <p:grpSpPr>
            <a:xfrm>
              <a:off x="8002570" y="4105573"/>
              <a:ext cx="3488377" cy="2288781"/>
              <a:chOff x="7583470" y="4120813"/>
              <a:chExt cx="3488377" cy="2288781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454B45A-BE34-D6EF-D315-AB14CB4A0517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D464B37-BCEB-D950-51CC-98BFDD64EC26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275769E-885D-9B7C-3422-90CCC50696CA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A4D650F-CF6C-6144-9AA6-8C36A0D346D3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10A73F3-345E-03C1-94FE-9BA2AB163FD0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6A61008-80FE-924F-C903-3CF87191D1CB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C652B1A-7192-B63C-44AE-8C655B90057C}"/>
                  </a:ext>
                </a:extLst>
              </p:cNvPr>
              <p:cNvCxnSpPr>
                <a:cxnSpLocks/>
                <a:endCxn id="20" idx="1"/>
              </p:cNvCxnSpPr>
              <p:nvPr/>
            </p:nvCxnSpPr>
            <p:spPr bwMode="auto">
              <a:xfrm flipV="1">
                <a:off x="8863630" y="4305479"/>
                <a:ext cx="660970" cy="810671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34C4CA-6954-6AC8-53E1-636F43055346}"/>
                  </a:ext>
                </a:extLst>
              </p:cNvPr>
              <p:cNvSpPr txBox="1"/>
              <p:nvPr/>
            </p:nvSpPr>
            <p:spPr>
              <a:xfrm>
                <a:off x="9524600" y="4120813"/>
                <a:ext cx="1547247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"UCSD CSE"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D850B80D-AD9B-2E6F-23C0-7F70426BDE0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843412" y="5471866"/>
                <a:ext cx="547138" cy="753062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50B518F-2528-7A2F-5B06-947A7FC5457E}"/>
                  </a:ext>
                </a:extLst>
              </p:cNvPr>
              <p:cNvSpPr txBox="1"/>
              <p:nvPr/>
            </p:nvSpPr>
            <p:spPr>
              <a:xfrm>
                <a:off x="9439606" y="6040262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"CA"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25B930-8AAD-0BB8-E392-C4C3F44DE7FD}"/>
                </a:ext>
              </a:extLst>
            </p:cNvPr>
            <p:cNvSpPr txBox="1"/>
            <p:nvPr/>
          </p:nvSpPr>
          <p:spPr>
            <a:xfrm>
              <a:off x="7256986" y="508022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car1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9781223-02FC-AC3C-B92B-20B4658AB63A}"/>
              </a:ext>
            </a:extLst>
          </p:cNvPr>
          <p:cNvSpPr txBox="1"/>
          <p:nvPr/>
        </p:nvSpPr>
        <p:spPr>
          <a:xfrm>
            <a:off x="3327412" y="646286"/>
            <a:ext cx="623054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car1  = {"CA", "UCSD CSE"};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car2;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B7AB20B-0831-F315-D4E0-42D55DD8D8C8}"/>
              </a:ext>
            </a:extLst>
          </p:cNvPr>
          <p:cNvGrpSpPr/>
          <p:nvPr/>
        </p:nvGrpSpPr>
        <p:grpSpPr>
          <a:xfrm>
            <a:off x="3392343" y="1589961"/>
            <a:ext cx="1977267" cy="735668"/>
            <a:chOff x="7583470" y="4918002"/>
            <a:chExt cx="1977267" cy="735668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BA440EF-BB40-252B-05D7-779BCDF4BDD6}"/>
                </a:ext>
              </a:extLst>
            </p:cNvPr>
            <p:cNvGrpSpPr/>
            <p:nvPr/>
          </p:nvGrpSpPr>
          <p:grpSpPr>
            <a:xfrm>
              <a:off x="7583470" y="5284338"/>
              <a:ext cx="1645920" cy="369332"/>
              <a:chOff x="1828800" y="4572000"/>
              <a:chExt cx="1645920" cy="369332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9199DF1-8761-6BB3-0287-B4060112E9FF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509F240-FE45-DF2B-F80F-19B9A63EB2A3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46899AD-A73B-DE58-35A8-4CDDFABCE3BD}"/>
                </a:ext>
              </a:extLst>
            </p:cNvPr>
            <p:cNvGrpSpPr/>
            <p:nvPr/>
          </p:nvGrpSpPr>
          <p:grpSpPr>
            <a:xfrm>
              <a:off x="7587260" y="4918002"/>
              <a:ext cx="1645920" cy="369332"/>
              <a:chOff x="1828800" y="4572000"/>
              <a:chExt cx="1645920" cy="36933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48BF537-11E3-9CA5-7841-A2DB253EE85F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D0D0641-A2EE-65DC-02FE-26A746BB47A2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E07AA52-B94D-9CF8-9DB6-8338105179BA}"/>
                </a:ext>
              </a:extLst>
            </p:cNvPr>
            <p:cNvCxnSpPr/>
            <p:nvPr/>
          </p:nvCxnSpPr>
          <p:spPr bwMode="auto">
            <a:xfrm>
              <a:off x="8808677" y="5103734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DCA6F95-5F9E-C57C-AF20-7AFBADE530F1}"/>
                </a:ext>
              </a:extLst>
            </p:cNvPr>
            <p:cNvCxnSpPr/>
            <p:nvPr/>
          </p:nvCxnSpPr>
          <p:spPr bwMode="auto">
            <a:xfrm>
              <a:off x="8829217" y="547870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A15A97EA-0B0A-8DB9-A635-9540E70C2C0E}"/>
              </a:ext>
            </a:extLst>
          </p:cNvPr>
          <p:cNvSpPr txBox="1"/>
          <p:nvPr/>
        </p:nvSpPr>
        <p:spPr>
          <a:xfrm>
            <a:off x="5366619" y="1987011"/>
            <a:ext cx="72938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"CA"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190C33F-0422-7947-5E7E-635276AEB414}"/>
              </a:ext>
            </a:extLst>
          </p:cNvPr>
          <p:cNvSpPr txBox="1"/>
          <p:nvPr/>
        </p:nvSpPr>
        <p:spPr>
          <a:xfrm>
            <a:off x="5364679" y="1548329"/>
            <a:ext cx="132032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"UCSD CSE"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D97ACA-2EBA-922E-B245-D75341597729}"/>
              </a:ext>
            </a:extLst>
          </p:cNvPr>
          <p:cNvSpPr txBox="1"/>
          <p:nvPr/>
        </p:nvSpPr>
        <p:spPr>
          <a:xfrm>
            <a:off x="3284341" y="226964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car1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02C3DA5-A674-A88A-11D0-5EFE1905726D}"/>
              </a:ext>
            </a:extLst>
          </p:cNvPr>
          <p:cNvGrpSpPr/>
          <p:nvPr/>
        </p:nvGrpSpPr>
        <p:grpSpPr>
          <a:xfrm>
            <a:off x="735812" y="4018241"/>
            <a:ext cx="5357246" cy="2211223"/>
            <a:chOff x="-2031546" y="4032383"/>
            <a:chExt cx="5357246" cy="221122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BDFF7FA-D1A0-9FB8-E24A-A5ABA72B877C}"/>
                </a:ext>
              </a:extLst>
            </p:cNvPr>
            <p:cNvGrpSpPr/>
            <p:nvPr/>
          </p:nvGrpSpPr>
          <p:grpSpPr>
            <a:xfrm>
              <a:off x="-2031546" y="4785510"/>
              <a:ext cx="2493032" cy="735668"/>
              <a:chOff x="7159248" y="4902762"/>
              <a:chExt cx="2493032" cy="735668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103A4D5-7487-1CD0-BD6D-CC1B0AAC35C5}"/>
                  </a:ext>
                </a:extLst>
              </p:cNvPr>
              <p:cNvGrpSpPr/>
              <p:nvPr/>
            </p:nvGrpSpPr>
            <p:grpSpPr>
              <a:xfrm>
                <a:off x="8002570" y="4902762"/>
                <a:ext cx="1649710" cy="735668"/>
                <a:chOff x="7583470" y="4918002"/>
                <a:chExt cx="1649710" cy="735668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ACCCAC7-0549-A0EF-20CD-22624510CBF5}"/>
                    </a:ext>
                  </a:extLst>
                </p:cNvPr>
                <p:cNvGrpSpPr/>
                <p:nvPr/>
              </p:nvGrpSpPr>
              <p:grpSpPr>
                <a:xfrm>
                  <a:off x="7583470" y="5284338"/>
                  <a:ext cx="1645920" cy="369332"/>
                  <a:chOff x="1828800" y="4572000"/>
                  <a:chExt cx="1645920" cy="369332"/>
                </a:xfrm>
              </p:grpSpPr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8A38E64B-011F-EF3F-2223-CB9B09330100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36933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state</a:t>
                    </a:r>
                  </a:p>
                </p:txBody>
              </p: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A979463C-5FAF-CF8B-9B43-203DE5668030}"/>
                      </a:ext>
                    </a:extLst>
                  </p:cNvPr>
                  <p:cNvSpPr txBox="1"/>
                  <p:nvPr/>
                </p:nvSpPr>
                <p:spPr>
                  <a:xfrm>
                    <a:off x="2560320" y="4572000"/>
                    <a:ext cx="914400" cy="369332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C4FA198A-D32A-23A0-8232-62B0A16E4972}"/>
                    </a:ext>
                  </a:extLst>
                </p:cNvPr>
                <p:cNvGrpSpPr/>
                <p:nvPr/>
              </p:nvGrpSpPr>
              <p:grpSpPr>
                <a:xfrm>
                  <a:off x="7587260" y="4918002"/>
                  <a:ext cx="1645920" cy="369332"/>
                  <a:chOff x="1828800" y="4572000"/>
                  <a:chExt cx="1645920" cy="369332"/>
                </a:xfrm>
              </p:grpSpPr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770DA0DC-7F86-602C-5498-EB5211D6FD71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3698" cy="36933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plate</a:t>
                    </a:r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ABD4F15E-98FC-390D-D904-78F857820A93}"/>
                      </a:ext>
                    </a:extLst>
                  </p:cNvPr>
                  <p:cNvSpPr txBox="1"/>
                  <p:nvPr/>
                </p:nvSpPr>
                <p:spPr>
                  <a:xfrm>
                    <a:off x="2560320" y="4572000"/>
                    <a:ext cx="914400" cy="369332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C225C4-8FAD-ADBE-6F55-6D7D053AC158}"/>
                  </a:ext>
                </a:extLst>
              </p:cNvPr>
              <p:cNvSpPr txBox="1"/>
              <p:nvPr/>
            </p:nvSpPr>
            <p:spPr>
              <a:xfrm>
                <a:off x="7159248" y="5075766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car2</a:t>
                </a: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80458A0-F6A5-739C-C426-4EBA48C9D99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458" y="4032383"/>
              <a:ext cx="3276242" cy="93779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8416F13-1C00-8D04-EE00-A28C0CC4CC9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701" y="5351946"/>
              <a:ext cx="3210866" cy="89166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53301CF-81C3-F647-1F0E-C5054B3CAFD0}"/>
              </a:ext>
            </a:extLst>
          </p:cNvPr>
          <p:cNvSpPr txBox="1">
            <a:spLocks/>
          </p:cNvSpPr>
          <p:nvPr/>
        </p:nvSpPr>
        <p:spPr bwMode="auto">
          <a:xfrm>
            <a:off x="7910275" y="4925941"/>
            <a:ext cx="3862113" cy="4947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car2.plate = "UCSD ECE";</a:t>
            </a:r>
            <a:endParaRPr lang="en-US" altLang="en-US" sz="2000" b="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A22F94-0811-BDC0-8C3B-2903E6D46966}"/>
              </a:ext>
            </a:extLst>
          </p:cNvPr>
          <p:cNvSpPr txBox="1"/>
          <p:nvPr/>
        </p:nvSpPr>
        <p:spPr>
          <a:xfrm>
            <a:off x="6161704" y="3809323"/>
            <a:ext cx="154724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"UCSD ECE"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124D63-52FB-0F99-AF63-D8AAFC38BCB4}"/>
              </a:ext>
            </a:extLst>
          </p:cNvPr>
          <p:cNvGrpSpPr/>
          <p:nvPr/>
        </p:nvGrpSpPr>
        <p:grpSpPr>
          <a:xfrm>
            <a:off x="6748643" y="1621101"/>
            <a:ext cx="2513785" cy="646331"/>
            <a:chOff x="387647" y="2785341"/>
            <a:chExt cx="2513785" cy="64633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0AC2FF-2937-F943-6A33-9BA34D7F6B40}"/>
                </a:ext>
              </a:extLst>
            </p:cNvPr>
            <p:cNvSpPr txBox="1"/>
            <p:nvPr/>
          </p:nvSpPr>
          <p:spPr>
            <a:xfrm>
              <a:off x="976652" y="2785341"/>
              <a:ext cx="192478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immutable strings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(read only data)</a:t>
              </a:r>
              <a:endParaRPr lang="en-US" sz="1800" b="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3E81291-835F-72AC-9A72-3FC0730F3A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647" y="2964399"/>
              <a:ext cx="585215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000F58E6-B9F8-1F59-8AA8-9D9C977ACD47}"/>
              </a:ext>
            </a:extLst>
          </p:cNvPr>
          <p:cNvSpPr txBox="1"/>
          <p:nvPr/>
        </p:nvSpPr>
        <p:spPr>
          <a:xfrm>
            <a:off x="7366166" y="5521178"/>
            <a:ext cx="4503156" cy="923330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Warning</a:t>
            </a:r>
          </a:p>
          <a:p>
            <a:r>
              <a:rPr lang="en-US" dirty="0">
                <a:solidFill>
                  <a:srgbClr val="FF0000"/>
                </a:solidFill>
              </a:rPr>
              <a:t>Be </a:t>
            </a:r>
            <a:r>
              <a:rPr lang="en-US" b="1" dirty="0">
                <a:solidFill>
                  <a:srgbClr val="FF0000"/>
                </a:solidFill>
              </a:rPr>
              <a:t>very careful </a:t>
            </a:r>
            <a:r>
              <a:rPr lang="en-US" dirty="0">
                <a:solidFill>
                  <a:srgbClr val="FF0000"/>
                </a:solidFill>
              </a:rPr>
              <a:t>with "shallow copies" in C</a:t>
            </a:r>
          </a:p>
          <a:p>
            <a:r>
              <a:rPr lang="en-US" dirty="0">
                <a:solidFill>
                  <a:srgbClr val="FF0000"/>
                </a:solidFill>
              </a:rPr>
              <a:t>when pointers are involved</a:t>
            </a:r>
          </a:p>
        </p:txBody>
      </p:sp>
    </p:spTree>
    <p:extLst>
      <p:ext uri="{BB962C8B-B14F-4D97-AF65-F5344CB8AC3E}">
        <p14:creationId xmlns:p14="http://schemas.microsoft.com/office/powerpoint/2010/main" val="262349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  <p:bldP spid="7" grpId="0"/>
      <p:bldP spid="51" grpId="0" animBg="1"/>
      <p:bldP spid="73" grpId="0" animBg="1"/>
      <p:bldP spid="74" grpId="0" animBg="1"/>
      <p:bldP spid="14" grpId="0"/>
      <p:bldP spid="25" grpId="0" animBg="1"/>
      <p:bldP spid="26" grpId="0" animBg="1"/>
      <p:bldP spid="6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E7AB0D-71D0-A26A-98EF-264D18AC2A0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94750" y="972630"/>
            <a:ext cx="10202499" cy="516552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/>
              <a:t>Must </a:t>
            </a:r>
            <a:r>
              <a:rPr lang="en-US" sz="2200" dirty="0"/>
              <a:t>first allocate space to be pointed at by member pointers independently (</a:t>
            </a:r>
            <a:r>
              <a:rPr lang="en-US" sz="2200" dirty="0">
                <a:solidFill>
                  <a:schemeClr val="accent1"/>
                </a:solidFill>
              </a:rPr>
              <a:t>they are not part of the struct, only the pointers are</a:t>
            </a:r>
            <a:r>
              <a:rPr lang="en-US" sz="2200" dirty="0"/>
              <a:t>) then copy what they point at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DCB0B-2A0F-EB40-92FD-6BA31CE5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56" y="320490"/>
            <a:ext cx="10515600" cy="488994"/>
          </a:xfrm>
        </p:spPr>
        <p:txBody>
          <a:bodyPr/>
          <a:lstStyle/>
          <a:p>
            <a:r>
              <a:rPr lang="en-US" dirty="0"/>
              <a:t>Deep Copies of Structs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9E870F-5156-7043-8DF2-A10E2B9C18B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DD0010-ADB3-8528-96FA-F817443750BA}"/>
              </a:ext>
            </a:extLst>
          </p:cNvPr>
          <p:cNvSpPr txBox="1"/>
          <p:nvPr/>
        </p:nvSpPr>
        <p:spPr>
          <a:xfrm>
            <a:off x="2103434" y="2116581"/>
            <a:ext cx="3667422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year;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pn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= &amp;car1;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F081E6-48C6-25AE-AA88-BB2E60D1D84D}"/>
              </a:ext>
            </a:extLst>
          </p:cNvPr>
          <p:cNvGrpSpPr/>
          <p:nvPr/>
        </p:nvGrpSpPr>
        <p:grpSpPr>
          <a:xfrm>
            <a:off x="6073538" y="2870144"/>
            <a:ext cx="4085834" cy="1226750"/>
            <a:chOff x="6872590" y="4527155"/>
            <a:chExt cx="4085834" cy="12267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A816A9E-B543-985D-C4B9-3D47BCA5391B}"/>
                </a:ext>
              </a:extLst>
            </p:cNvPr>
            <p:cNvGrpSpPr/>
            <p:nvPr/>
          </p:nvGrpSpPr>
          <p:grpSpPr>
            <a:xfrm>
              <a:off x="6872590" y="4527155"/>
              <a:ext cx="4085834" cy="1211439"/>
              <a:chOff x="6453490" y="4542395"/>
              <a:chExt cx="4085834" cy="1211439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2D7A506-AD2F-6D81-490B-DDB008C038A5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F544C06-4E17-ED6F-6580-D124F589A467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A48C1B60-6CFF-28ED-40A2-ADD356D61276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43E9000-23F2-38F2-3B59-770FF660DAB8}"/>
                  </a:ext>
                </a:extLst>
              </p:cNvPr>
              <p:cNvSpPr txBox="1"/>
              <p:nvPr/>
            </p:nvSpPr>
            <p:spPr>
              <a:xfrm>
                <a:off x="6453490" y="4965775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pn</a:t>
                </a:r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B95BA27-C324-2E48-1470-E589C3E1CD8C}"/>
                  </a:ext>
                </a:extLst>
              </p:cNvPr>
              <p:cNvSpPr txBox="1"/>
              <p:nvPr/>
            </p:nvSpPr>
            <p:spPr>
              <a:xfrm>
                <a:off x="6669070" y="5284338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D68BE95C-604B-5BAE-A897-01AC3FEF6ED5}"/>
                  </a:ext>
                </a:extLst>
              </p:cNvPr>
              <p:cNvCxnSpPr/>
              <p:nvPr/>
            </p:nvCxnSpPr>
            <p:spPr bwMode="auto">
              <a:xfrm>
                <a:off x="6851950" y="5478275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DF76880-B5BE-BE19-2921-B28DF2D6CC18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4250795-4514-BA82-B0BB-31B9B5CE54B3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CB80256-DD86-9311-857D-B8A9F34A3C1F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0765FEC4-4CF5-B201-EB27-C5261A698228}"/>
                  </a:ext>
                </a:extLst>
              </p:cNvPr>
              <p:cNvGrpSpPr/>
              <p:nvPr/>
            </p:nvGrpSpPr>
            <p:grpSpPr>
              <a:xfrm>
                <a:off x="7591050" y="4542395"/>
                <a:ext cx="1645920" cy="369332"/>
                <a:chOff x="1836380" y="4932061"/>
                <a:chExt cx="1645920" cy="369332"/>
              </a:xfrm>
            </p:grpSpPr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8088A190-6146-20EB-C8FD-6A1F36FD70BD}"/>
                    </a:ext>
                  </a:extLst>
                </p:cNvPr>
                <p:cNvSpPr txBox="1"/>
                <p:nvPr/>
              </p:nvSpPr>
              <p:spPr>
                <a:xfrm>
                  <a:off x="1836380" y="4932061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year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36812BF-E47E-F775-670A-0D27932175BD}"/>
                    </a:ext>
                  </a:extLst>
                </p:cNvPr>
                <p:cNvSpPr txBox="1"/>
                <p:nvPr/>
              </p:nvSpPr>
              <p:spPr>
                <a:xfrm>
                  <a:off x="2567900" y="4932061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B6B02D5-836C-0795-D758-A1CCC87DDCF6}"/>
                  </a:ext>
                </a:extLst>
              </p:cNvPr>
              <p:cNvSpPr txBox="1"/>
              <p:nvPr/>
            </p:nvSpPr>
            <p:spPr>
              <a:xfrm>
                <a:off x="8377432" y="4544330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2021</a:t>
                </a:r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49B8218E-C5A4-3B48-D01C-0D40DAC94FD2}"/>
                  </a:ext>
                </a:extLst>
              </p:cNvPr>
              <p:cNvCxnSpPr/>
              <p:nvPr/>
            </p:nvCxnSpPr>
            <p:spPr bwMode="auto">
              <a:xfrm>
                <a:off x="9051421" y="5150441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3071AED-E9E5-FA6E-0B87-1895C2395319}"/>
                  </a:ext>
                </a:extLst>
              </p:cNvPr>
              <p:cNvSpPr txBox="1"/>
              <p:nvPr/>
            </p:nvSpPr>
            <p:spPr>
              <a:xfrm>
                <a:off x="9805626" y="4974428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</a:t>
                </a:r>
                <a:r>
                  <a:rPr lang="en-US" dirty="0" err="1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xyz</a:t>
                </a:r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</a:t>
                </a:r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71F559A2-B7F7-ADCC-16DE-132EE75306B6}"/>
                  </a:ext>
                </a:extLst>
              </p:cNvPr>
              <p:cNvCxnSpPr/>
              <p:nvPr/>
            </p:nvCxnSpPr>
            <p:spPr bwMode="auto">
              <a:xfrm>
                <a:off x="9051421" y="5560515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3C564F2-703B-1BBC-8D39-E1ED4211D233}"/>
                  </a:ext>
                </a:extLst>
              </p:cNvPr>
              <p:cNvSpPr txBox="1"/>
              <p:nvPr/>
            </p:nvSpPr>
            <p:spPr>
              <a:xfrm>
                <a:off x="9805626" y="5384502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"CA"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473B2C9-0788-00A5-4519-19A3CF9712C5}"/>
                </a:ext>
              </a:extLst>
            </p:cNvPr>
            <p:cNvSpPr txBox="1"/>
            <p:nvPr/>
          </p:nvSpPr>
          <p:spPr>
            <a:xfrm>
              <a:off x="7135071" y="5492295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low address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3B382D2-C1C5-46BA-1509-A1A8F14DFCFB}"/>
              </a:ext>
            </a:extLst>
          </p:cNvPr>
          <p:cNvGrpSpPr/>
          <p:nvPr/>
        </p:nvGrpSpPr>
        <p:grpSpPr>
          <a:xfrm>
            <a:off x="6654878" y="4081583"/>
            <a:ext cx="2270494" cy="912709"/>
            <a:chOff x="7453930" y="5746214"/>
            <a:chExt cx="2270494" cy="91270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89A088C-49FF-BB6D-AEC1-199504F311B0}"/>
                </a:ext>
              </a:extLst>
            </p:cNvPr>
            <p:cNvGrpSpPr/>
            <p:nvPr/>
          </p:nvGrpSpPr>
          <p:grpSpPr>
            <a:xfrm>
              <a:off x="8584999" y="5779946"/>
              <a:ext cx="1139425" cy="878977"/>
              <a:chOff x="8584999" y="5779946"/>
              <a:chExt cx="1139425" cy="878977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DB3F79-541F-9828-7DCD-C2F517046211}"/>
                  </a:ext>
                </a:extLst>
              </p:cNvPr>
              <p:cNvSpPr txBox="1"/>
              <p:nvPr/>
            </p:nvSpPr>
            <p:spPr>
              <a:xfrm>
                <a:off x="8584999" y="6012592"/>
                <a:ext cx="1139425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violet areas show memory contents</a:t>
                </a:r>
              </a:p>
            </p:txBody>
          </p:sp>
          <p:sp>
            <p:nvSpPr>
              <p:cNvPr id="8" name="Up Arrow 7">
                <a:extLst>
                  <a:ext uri="{FF2B5EF4-FFF2-40B4-BE49-F238E27FC236}">
                    <a16:creationId xmlns:a16="http://schemas.microsoft.com/office/drawing/2014/main" id="{567E1787-FB96-F49E-1881-0DE7ACC7B4EA}"/>
                  </a:ext>
                </a:extLst>
              </p:cNvPr>
              <p:cNvSpPr/>
              <p:nvPr/>
            </p:nvSpPr>
            <p:spPr>
              <a:xfrm>
                <a:off x="9051421" y="5779946"/>
                <a:ext cx="139869" cy="232440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D441861-B2DB-CDFD-291E-A0B952D77D66}"/>
                </a:ext>
              </a:extLst>
            </p:cNvPr>
            <p:cNvCxnSpPr/>
            <p:nvPr/>
          </p:nvCxnSpPr>
          <p:spPr>
            <a:xfrm flipH="1" flipV="1">
              <a:off x="7453930" y="5746214"/>
              <a:ext cx="1130233" cy="266172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09DA86C-74D2-449B-3484-237BF834DAD5}"/>
              </a:ext>
            </a:extLst>
          </p:cNvPr>
          <p:cNvSpPr txBox="1"/>
          <p:nvPr/>
        </p:nvSpPr>
        <p:spPr>
          <a:xfrm>
            <a:off x="1920653" y="4953991"/>
            <a:ext cx="417154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car1.state = </a:t>
            </a:r>
            <a:r>
              <a:rPr lang="en-US" alt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("CA");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pn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-&gt;plate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strdup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("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xyz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pn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-&gt;year = 2021;</a:t>
            </a:r>
          </a:p>
        </p:txBody>
      </p:sp>
    </p:spTree>
    <p:extLst>
      <p:ext uri="{BB962C8B-B14F-4D97-AF65-F5344CB8AC3E}">
        <p14:creationId xmlns:p14="http://schemas.microsoft.com/office/powerpoint/2010/main" val="176371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9" grpId="0"/>
      <p:bldP spid="23" grpId="0" animBg="1"/>
      <p:bldP spid="5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98" y="22117"/>
            <a:ext cx="10515600" cy="549936"/>
          </a:xfrm>
        </p:spPr>
        <p:txBody>
          <a:bodyPr/>
          <a:lstStyle/>
          <a:p>
            <a:r>
              <a:rPr lang="en-US" dirty="0"/>
              <a:t>Struct: Copy and Member Pointers --- "Deep Copy"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6396" y="2723624"/>
            <a:ext cx="11859207" cy="380540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Use </a:t>
            </a:r>
            <a:r>
              <a:rPr lang="en-US" sz="2200" dirty="0" err="1"/>
              <a:t>strdup</a:t>
            </a:r>
            <a:r>
              <a:rPr lang="en-US" sz="2200" dirty="0"/>
              <a:t>() to copy the strings</a:t>
            </a:r>
            <a:endParaRPr lang="en-US" sz="2200" i="1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196E2-6351-B31C-6253-84FC66F9E325}"/>
              </a:ext>
            </a:extLst>
          </p:cNvPr>
          <p:cNvSpPr txBox="1"/>
          <p:nvPr/>
        </p:nvSpPr>
        <p:spPr>
          <a:xfrm>
            <a:off x="1001933" y="956909"/>
            <a:ext cx="261143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FF1D11-015A-4B08-E312-602353BFFC7E}"/>
              </a:ext>
            </a:extLst>
          </p:cNvPr>
          <p:cNvSpPr txBox="1"/>
          <p:nvPr/>
        </p:nvSpPr>
        <p:spPr>
          <a:xfrm>
            <a:off x="1188644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B89926-6768-76E0-19A1-5C2AE3750FAB}"/>
              </a:ext>
            </a:extLst>
          </p:cNvPr>
          <p:cNvGrpSpPr/>
          <p:nvPr/>
        </p:nvGrpSpPr>
        <p:grpSpPr>
          <a:xfrm>
            <a:off x="2835027" y="3785273"/>
            <a:ext cx="4180969" cy="2383444"/>
            <a:chOff x="7256986" y="4010910"/>
            <a:chExt cx="4180969" cy="238344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658EF4B-DC4C-670E-9C7B-3137A25103E0}"/>
                </a:ext>
              </a:extLst>
            </p:cNvPr>
            <p:cNvGrpSpPr/>
            <p:nvPr/>
          </p:nvGrpSpPr>
          <p:grpSpPr>
            <a:xfrm>
              <a:off x="8002570" y="4010910"/>
              <a:ext cx="3435385" cy="2383444"/>
              <a:chOff x="7583470" y="4026150"/>
              <a:chExt cx="3435385" cy="2383444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454B45A-BE34-D6EF-D315-AB14CB4A0517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D464B37-BCEB-D950-51CC-98BFDD64EC26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275769E-885D-9B7C-3422-90CCC50696CA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A4D650F-CF6C-6144-9AA6-8C36A0D346D3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10A73F3-345E-03C1-94FE-9BA2AB163FD0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6A61008-80FE-924F-C903-3CF87191D1CB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C652B1A-7192-B63C-44AE-8C655B90057C}"/>
                  </a:ext>
                </a:extLst>
              </p:cNvPr>
              <p:cNvCxnSpPr>
                <a:cxnSpLocks/>
                <a:endCxn id="20" idx="1"/>
              </p:cNvCxnSpPr>
              <p:nvPr/>
            </p:nvCxnSpPr>
            <p:spPr bwMode="auto">
              <a:xfrm flipV="1">
                <a:off x="8810638" y="4210816"/>
                <a:ext cx="660970" cy="810671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34C4CA-6954-6AC8-53E1-636F43055346}"/>
                  </a:ext>
                </a:extLst>
              </p:cNvPr>
              <p:cNvSpPr txBox="1"/>
              <p:nvPr/>
            </p:nvSpPr>
            <p:spPr>
              <a:xfrm>
                <a:off x="9471608" y="4026150"/>
                <a:ext cx="1547247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"UCSD CSE"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D850B80D-AD9B-2E6F-23C0-7F70426BDE0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843412" y="5471866"/>
                <a:ext cx="547138" cy="753062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50B518F-2528-7A2F-5B06-947A7FC5457E}"/>
                  </a:ext>
                </a:extLst>
              </p:cNvPr>
              <p:cNvSpPr txBox="1"/>
              <p:nvPr/>
            </p:nvSpPr>
            <p:spPr>
              <a:xfrm>
                <a:off x="9439606" y="6040262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"CA"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25B930-8AAD-0BB8-E392-C4C3F44DE7FD}"/>
                </a:ext>
              </a:extLst>
            </p:cNvPr>
            <p:cNvSpPr txBox="1"/>
            <p:nvPr/>
          </p:nvSpPr>
          <p:spPr>
            <a:xfrm>
              <a:off x="7256986" y="508022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car1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BDFF7FA-D1A0-9FB8-E24A-A5ABA72B877C}"/>
              </a:ext>
            </a:extLst>
          </p:cNvPr>
          <p:cNvGrpSpPr/>
          <p:nvPr/>
        </p:nvGrpSpPr>
        <p:grpSpPr>
          <a:xfrm>
            <a:off x="166396" y="4671422"/>
            <a:ext cx="2493032" cy="735668"/>
            <a:chOff x="7159248" y="4902762"/>
            <a:chExt cx="2493032" cy="73566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103A4D5-7487-1CD0-BD6D-CC1B0AAC35C5}"/>
                </a:ext>
              </a:extLst>
            </p:cNvPr>
            <p:cNvGrpSpPr/>
            <p:nvPr/>
          </p:nvGrpSpPr>
          <p:grpSpPr>
            <a:xfrm>
              <a:off x="8002570" y="4902762"/>
              <a:ext cx="1649710" cy="735668"/>
              <a:chOff x="7583470" y="4918002"/>
              <a:chExt cx="1649710" cy="735668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EACCCAC7-0549-A0EF-20CD-22624510CBF5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A38E64B-011F-EF3F-2223-CB9B09330100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979463C-5FAF-CF8B-9B43-203DE5668030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C4FA198A-D32A-23A0-8232-62B0A16E4972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770DA0DC-7F86-602C-5498-EB5211D6FD71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BD4F15E-98FC-390D-D904-78F857820A93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7C225C4-8FAD-ADBE-6F55-6D7D053AC158}"/>
                </a:ext>
              </a:extLst>
            </p:cNvPr>
            <p:cNvSpPr txBox="1"/>
            <p:nvPr/>
          </p:nvSpPr>
          <p:spPr>
            <a:xfrm>
              <a:off x="7159248" y="5075766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car2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9781223-02FC-AC3C-B92B-20B4658AB63A}"/>
              </a:ext>
            </a:extLst>
          </p:cNvPr>
          <p:cNvSpPr txBox="1"/>
          <p:nvPr/>
        </p:nvSpPr>
        <p:spPr>
          <a:xfrm>
            <a:off x="4056882" y="1188898"/>
            <a:ext cx="623054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car1  = {"CA", "UCSD CSE"};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car2;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0458A0-F6A5-739C-C426-4EBA48C9D99E}"/>
              </a:ext>
            </a:extLst>
          </p:cNvPr>
          <p:cNvCxnSpPr>
            <a:cxnSpLocks/>
          </p:cNvCxnSpPr>
          <p:nvPr/>
        </p:nvCxnSpPr>
        <p:spPr bwMode="auto">
          <a:xfrm flipV="1">
            <a:off x="2245499" y="4371189"/>
            <a:ext cx="994720" cy="473487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416F13-1C00-8D04-EE00-A28C0CC4CC93}"/>
              </a:ext>
            </a:extLst>
          </p:cNvPr>
          <p:cNvCxnSpPr>
            <a:cxnSpLocks/>
          </p:cNvCxnSpPr>
          <p:nvPr/>
        </p:nvCxnSpPr>
        <p:spPr bwMode="auto">
          <a:xfrm>
            <a:off x="2225281" y="5200392"/>
            <a:ext cx="1014938" cy="64997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53301CF-81C3-F647-1F0E-C5054B3CAFD0}"/>
              </a:ext>
            </a:extLst>
          </p:cNvPr>
          <p:cNvSpPr txBox="1">
            <a:spLocks/>
          </p:cNvSpPr>
          <p:nvPr/>
        </p:nvSpPr>
        <p:spPr bwMode="auto">
          <a:xfrm>
            <a:off x="7015996" y="4375859"/>
            <a:ext cx="4943775" cy="136454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car2.plate =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(car1.plate);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car2.state =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(car1.state);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car1.plate = "UCSD ECE";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A22F94-0811-BDC0-8C3B-2903E6D46966}"/>
              </a:ext>
            </a:extLst>
          </p:cNvPr>
          <p:cNvSpPr txBox="1"/>
          <p:nvPr/>
        </p:nvSpPr>
        <p:spPr>
          <a:xfrm>
            <a:off x="6170445" y="3843173"/>
            <a:ext cx="154724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"UCSD ECE"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E38A82F-2143-634A-DB59-3CD983713970}"/>
              </a:ext>
            </a:extLst>
          </p:cNvPr>
          <p:cNvGrpSpPr/>
          <p:nvPr/>
        </p:nvGrpSpPr>
        <p:grpSpPr>
          <a:xfrm>
            <a:off x="3198265" y="2178643"/>
            <a:ext cx="4308842" cy="4070498"/>
            <a:chOff x="3198265" y="2178643"/>
            <a:chExt cx="4308842" cy="407049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852694-36F9-A55A-030C-5E42A3BE3EE0}"/>
                </a:ext>
              </a:extLst>
            </p:cNvPr>
            <p:cNvSpPr txBox="1"/>
            <p:nvPr/>
          </p:nvSpPr>
          <p:spPr>
            <a:xfrm>
              <a:off x="3198265" y="5879809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"CA"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96822E5-F3BF-37F7-766B-7955CC3F8110}"/>
                </a:ext>
              </a:extLst>
            </p:cNvPr>
            <p:cNvGrpSpPr/>
            <p:nvPr/>
          </p:nvGrpSpPr>
          <p:grpSpPr>
            <a:xfrm>
              <a:off x="3283259" y="2178643"/>
              <a:ext cx="4223848" cy="2151049"/>
              <a:chOff x="3283259" y="2178643"/>
              <a:chExt cx="4223848" cy="2151049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EBCB20-1077-CD8A-5D57-6748DC202D2D}"/>
                  </a:ext>
                </a:extLst>
              </p:cNvPr>
              <p:cNvSpPr txBox="1"/>
              <p:nvPr/>
            </p:nvSpPr>
            <p:spPr>
              <a:xfrm>
                <a:off x="3283259" y="3960360"/>
                <a:ext cx="1547247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"UCSD CSE"</a:t>
                </a: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022A124-4991-DCC7-CE2F-EC9F1107D2B2}"/>
                  </a:ext>
                </a:extLst>
              </p:cNvPr>
              <p:cNvGrpSpPr/>
              <p:nvPr/>
            </p:nvGrpSpPr>
            <p:grpSpPr>
              <a:xfrm>
                <a:off x="4312131" y="2178643"/>
                <a:ext cx="3194976" cy="1764078"/>
                <a:chOff x="183417" y="2804349"/>
                <a:chExt cx="3194976" cy="1764078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5B123D4-E11E-FBCA-55C0-1F16D4D2289F}"/>
                    </a:ext>
                  </a:extLst>
                </p:cNvPr>
                <p:cNvSpPr txBox="1"/>
                <p:nvPr/>
              </p:nvSpPr>
              <p:spPr>
                <a:xfrm>
                  <a:off x="183417" y="2804349"/>
                  <a:ext cx="3194976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b="0" dirty="0">
                      <a:solidFill>
                        <a:srgbClr val="FF0000"/>
                      </a:solidFill>
                      <a:latin typeface="Calibri" pitchFamily="34" charset="0"/>
                    </a:rPr>
                    <a:t>mutable strings (</a:t>
                  </a:r>
                  <a:r>
                    <a:rPr lang="en-US" dirty="0">
                      <a:solidFill>
                        <a:srgbClr val="FF0000"/>
                      </a:solidFill>
                      <a:latin typeface="Calibri" pitchFamily="34" charset="0"/>
                    </a:rPr>
                    <a:t>heap memory)</a:t>
                  </a:r>
                  <a:endParaRPr lang="en-US" sz="1800" b="0" dirty="0">
                    <a:solidFill>
                      <a:srgbClr val="FF0000"/>
                    </a:solidFill>
                    <a:latin typeface="Calibri" pitchFamily="34" charset="0"/>
                  </a:endParaRPr>
                </a:p>
              </p:txBody>
            </p: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31E6C239-CED1-1B67-F9D4-551C20D2C0E0}"/>
                    </a:ext>
                  </a:extLst>
                </p:cNvPr>
                <p:cNvCxnSpPr>
                  <a:cxnSpLocks/>
                  <a:stCxn id="22" idx="2"/>
                </p:cNvCxnSpPr>
                <p:nvPr/>
              </p:nvCxnSpPr>
              <p:spPr>
                <a:xfrm flipH="1">
                  <a:off x="319915" y="3173681"/>
                  <a:ext cx="1460990" cy="1394746"/>
                </a:xfrm>
                <a:prstGeom prst="straightConnector1">
                  <a:avLst/>
                </a:prstGeom>
                <a:ln w="3492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687F20-E7DF-5E29-D102-D4F89CBB2E55}"/>
              </a:ext>
            </a:extLst>
          </p:cNvPr>
          <p:cNvGrpSpPr/>
          <p:nvPr/>
        </p:nvGrpSpPr>
        <p:grpSpPr>
          <a:xfrm>
            <a:off x="7015996" y="2940674"/>
            <a:ext cx="4330160" cy="877516"/>
            <a:chOff x="319915" y="3690911"/>
            <a:chExt cx="4330160" cy="87751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D0C5C2-C857-F287-162D-E1E5A24EC0F5}"/>
                </a:ext>
              </a:extLst>
            </p:cNvPr>
            <p:cNvSpPr txBox="1"/>
            <p:nvPr/>
          </p:nvSpPr>
          <p:spPr>
            <a:xfrm>
              <a:off x="1246996" y="3690911"/>
              <a:ext cx="340307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immutable strings (read-only data)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7D27BA0-5BA3-0891-60AA-57AEDA6151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915" y="4057216"/>
              <a:ext cx="1332960" cy="511211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681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/>
      <p:bldP spid="25" grpId="0" animBg="1"/>
      <p:bldP spid="2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43" y="102256"/>
            <a:ext cx="10515600" cy="451852"/>
          </a:xfrm>
        </p:spPr>
        <p:txBody>
          <a:bodyPr/>
          <a:lstStyle/>
          <a:p>
            <a:r>
              <a:rPr lang="en-US" dirty="0"/>
              <a:t>Nested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2668" y="650134"/>
            <a:ext cx="11355675" cy="581261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Structs like any other variable can be a member of a struct, this is called a </a:t>
            </a:r>
            <a:r>
              <a:rPr lang="en-US" sz="2200" dirty="0">
                <a:solidFill>
                  <a:schemeClr val="accent1"/>
                </a:solidFill>
              </a:rPr>
              <a:t>nested struct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100000"/>
              </a:lnSpc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0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 lvl="1"/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73FE6-BD05-074B-A980-A701E22AC76C}"/>
              </a:ext>
            </a:extLst>
          </p:cNvPr>
          <p:cNvSpPr txBox="1">
            <a:spLocks/>
          </p:cNvSpPr>
          <p:nvPr/>
        </p:nvSpPr>
        <p:spPr bwMode="auto">
          <a:xfrm>
            <a:off x="762724" y="1068735"/>
            <a:ext cx="2476371" cy="13462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30E114-EF26-734F-BD62-38C4C9B9F548}"/>
              </a:ext>
            </a:extLst>
          </p:cNvPr>
          <p:cNvSpPr txBox="1">
            <a:spLocks/>
          </p:cNvSpPr>
          <p:nvPr/>
        </p:nvSpPr>
        <p:spPr bwMode="auto">
          <a:xfrm>
            <a:off x="1670114" y="2535315"/>
            <a:ext cx="9063317" cy="37323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person </a:t>
            </a: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-US" altLang="en-US" sz="18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person 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&amp;first;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8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first.name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"Sam"; 		   </a:t>
            </a:r>
            <a:r>
              <a:rPr lang="en-US" altLang="en-US" sz="1800" b="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immutable string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first.name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(char []) 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{"Joe"}; </a:t>
            </a:r>
            <a:r>
              <a:rPr lang="en-US" altLang="en-US" sz="1800" b="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mutable string, lost address to Sam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8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first.bday.month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first.bday.day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24;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8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below is the same as above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bday.month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bday.day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24;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8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8CE322-B4DE-2D44-B9A4-706140D8931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19389AA-1A64-F1AA-8CEF-AE10DC5EB8CE}"/>
              </a:ext>
            </a:extLst>
          </p:cNvPr>
          <p:cNvSpPr txBox="1">
            <a:spLocks/>
          </p:cNvSpPr>
          <p:nvPr/>
        </p:nvSpPr>
        <p:spPr bwMode="auto">
          <a:xfrm>
            <a:off x="3560602" y="1093103"/>
            <a:ext cx="3258466" cy="13556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person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CB850F5-7862-84BB-8BA2-04A1956080DA}"/>
              </a:ext>
            </a:extLst>
          </p:cNvPr>
          <p:cNvGrpSpPr/>
          <p:nvPr/>
        </p:nvGrpSpPr>
        <p:grpSpPr>
          <a:xfrm>
            <a:off x="6878094" y="1086113"/>
            <a:ext cx="4650611" cy="1276774"/>
            <a:chOff x="6878094" y="1086113"/>
            <a:chExt cx="4650611" cy="127677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9402B90-BF80-1CC9-0E85-3C7DF64D4F46}"/>
                </a:ext>
              </a:extLst>
            </p:cNvPr>
            <p:cNvGrpSpPr/>
            <p:nvPr/>
          </p:nvGrpSpPr>
          <p:grpSpPr>
            <a:xfrm>
              <a:off x="8004709" y="1827425"/>
              <a:ext cx="2339504" cy="370230"/>
              <a:chOff x="1817458" y="4572000"/>
              <a:chExt cx="2339504" cy="370230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C4DBD85-BB00-DCF7-42CC-BB777FB0221D}"/>
                  </a:ext>
                </a:extLst>
              </p:cNvPr>
              <p:cNvSpPr txBox="1"/>
              <p:nvPr/>
            </p:nvSpPr>
            <p:spPr>
              <a:xfrm>
                <a:off x="1817458" y="457289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name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F3B4F48-84DC-6D04-E06A-AF45372D8802}"/>
                  </a:ext>
                </a:extLst>
              </p:cNvPr>
              <p:cNvSpPr txBox="1"/>
              <p:nvPr/>
            </p:nvSpPr>
            <p:spPr>
              <a:xfrm>
                <a:off x="2560319" y="4572000"/>
                <a:ext cx="1596643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2DA23E7-62AB-99DC-DA89-A2B1B7D7B916}"/>
                </a:ext>
              </a:extLst>
            </p:cNvPr>
            <p:cNvSpPr txBox="1"/>
            <p:nvPr/>
          </p:nvSpPr>
          <p:spPr>
            <a:xfrm>
              <a:off x="6878094" y="155951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4E462BF-C01A-7041-A650-0E84020E9EED}"/>
                </a:ext>
              </a:extLst>
            </p:cNvPr>
            <p:cNvSpPr txBox="1"/>
            <p:nvPr/>
          </p:nvSpPr>
          <p:spPr>
            <a:xfrm>
              <a:off x="7093674" y="1878080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9735228-2A5E-6956-3FEB-A9CE1D297A30}"/>
                </a:ext>
              </a:extLst>
            </p:cNvPr>
            <p:cNvCxnSpPr/>
            <p:nvPr/>
          </p:nvCxnSpPr>
          <p:spPr bwMode="auto">
            <a:xfrm>
              <a:off x="7276554" y="2072017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D971715-1180-A704-7AC0-0C413417E26B}"/>
                </a:ext>
              </a:extLst>
            </p:cNvPr>
            <p:cNvGrpSpPr/>
            <p:nvPr/>
          </p:nvGrpSpPr>
          <p:grpSpPr>
            <a:xfrm>
              <a:off x="8004709" y="1086113"/>
              <a:ext cx="2344161" cy="746358"/>
              <a:chOff x="1807935" y="4765548"/>
              <a:chExt cx="2344161" cy="746358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994AB72-7419-C124-522E-9814B7E6B8E1}"/>
                  </a:ext>
                </a:extLst>
              </p:cNvPr>
              <p:cNvSpPr txBox="1"/>
              <p:nvPr/>
            </p:nvSpPr>
            <p:spPr>
              <a:xfrm>
                <a:off x="1807935" y="4765548"/>
                <a:ext cx="733698" cy="7463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05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dirty="0" err="1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bday</a:t>
                </a:r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sz="14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FB66E2-85D9-86CB-DB95-FB379D5A933C}"/>
                  </a:ext>
                </a:extLst>
              </p:cNvPr>
              <p:cNvSpPr txBox="1"/>
              <p:nvPr/>
            </p:nvSpPr>
            <p:spPr>
              <a:xfrm>
                <a:off x="3474719" y="513858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FD89DF1-7DDD-A782-7E92-5A87F7EC57A9}"/>
                </a:ext>
              </a:extLst>
            </p:cNvPr>
            <p:cNvCxnSpPr/>
            <p:nvPr/>
          </p:nvCxnSpPr>
          <p:spPr bwMode="auto">
            <a:xfrm>
              <a:off x="10062500" y="199947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47A681D-C2F1-C894-6886-A6423D9BB273}"/>
                </a:ext>
              </a:extLst>
            </p:cNvPr>
            <p:cNvSpPr txBox="1"/>
            <p:nvPr/>
          </p:nvSpPr>
          <p:spPr>
            <a:xfrm>
              <a:off x="10795007" y="1836420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8F9BB2-516F-3DD4-9342-5E37DD496B7C}"/>
                </a:ext>
              </a:extLst>
            </p:cNvPr>
            <p:cNvSpPr txBox="1"/>
            <p:nvPr/>
          </p:nvSpPr>
          <p:spPr>
            <a:xfrm>
              <a:off x="7140575" y="2101277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low address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90CED10-7BA8-DD45-BAD7-30B14B2E59AF}"/>
                </a:ext>
              </a:extLst>
            </p:cNvPr>
            <p:cNvSpPr txBox="1"/>
            <p:nvPr/>
          </p:nvSpPr>
          <p:spPr>
            <a:xfrm>
              <a:off x="8736228" y="1457383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month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CBF541-8857-6AF6-EBB0-1495BECEFB07}"/>
                </a:ext>
              </a:extLst>
            </p:cNvPr>
            <p:cNvSpPr txBox="1"/>
            <p:nvPr/>
          </p:nvSpPr>
          <p:spPr>
            <a:xfrm>
              <a:off x="8739019" y="1086169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F35591F-9264-4360-B4C3-06C9F7DB98B3}"/>
                </a:ext>
              </a:extLst>
            </p:cNvPr>
            <p:cNvSpPr txBox="1"/>
            <p:nvPr/>
          </p:nvSpPr>
          <p:spPr>
            <a:xfrm>
              <a:off x="9672071" y="1090038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206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5" grpId="0" animBg="1"/>
      <p:bldP spid="23" grpId="0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45546"/>
          </a:xfrm>
        </p:spPr>
        <p:txBody>
          <a:bodyPr/>
          <a:lstStyle/>
          <a:p>
            <a:r>
              <a:rPr lang="en-US" dirty="0"/>
              <a:t>Comparing Two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5296" y="843457"/>
            <a:ext cx="10690411" cy="573787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You </a:t>
            </a:r>
            <a:r>
              <a:rPr lang="en-US" sz="2200" dirty="0">
                <a:solidFill>
                  <a:schemeClr val="accent1"/>
                </a:solidFill>
              </a:rPr>
              <a:t>cannot compare entire structs</a:t>
            </a:r>
            <a:r>
              <a:rPr lang="en-US" sz="2200" dirty="0"/>
              <a:t>, you must </a:t>
            </a:r>
            <a:r>
              <a:rPr lang="en-US" sz="2200" dirty="0">
                <a:solidFill>
                  <a:schemeClr val="accent1"/>
                </a:solidFill>
              </a:rPr>
              <a:t>compare them one member at a time</a:t>
            </a:r>
            <a:endParaRPr lang="en-US" sz="2200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200" dirty="0"/>
          </a:p>
          <a:p>
            <a:endParaRPr lang="en-US" sz="1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D60858-E4CF-F7C3-4C85-027C4A2CAFBE}"/>
              </a:ext>
            </a:extLst>
          </p:cNvPr>
          <p:cNvSpPr txBox="1">
            <a:spLocks/>
          </p:cNvSpPr>
          <p:nvPr/>
        </p:nvSpPr>
        <p:spPr bwMode="auto">
          <a:xfrm>
            <a:off x="2195273" y="3861155"/>
            <a:ext cx="6869070" cy="23404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altLang="en-US" sz="2000" b="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(car1.state, car2.state) == 0) &amp;&amp;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altLang="en-US" sz="2000" b="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(car1.plate, car2.plate) == 0) &amp;&amp;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(car1.doors == car2.doors))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("Same\n");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("Different\n");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32D990-409A-603F-ADB4-B3E0B27671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96CDE2-6F5C-0883-170E-D61E034F480C}"/>
              </a:ext>
            </a:extLst>
          </p:cNvPr>
          <p:cNvSpPr txBox="1"/>
          <p:nvPr/>
        </p:nvSpPr>
        <p:spPr>
          <a:xfrm>
            <a:off x="849404" y="1262871"/>
            <a:ext cx="2636589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doors;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6B57C3-D85A-956C-5EFB-2EACFBC61CD9}"/>
              </a:ext>
            </a:extLst>
          </p:cNvPr>
          <p:cNvSpPr txBox="1"/>
          <p:nvPr/>
        </p:nvSpPr>
        <p:spPr>
          <a:xfrm>
            <a:off x="1450219" y="2996345"/>
            <a:ext cx="945001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car1  = {"CA", "UCSD", 4};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car2 = {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{"NY"},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"}, 2};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69D098-701B-9648-72AC-FE17E5660887}"/>
              </a:ext>
            </a:extLst>
          </p:cNvPr>
          <p:cNvGrpSpPr/>
          <p:nvPr/>
        </p:nvGrpSpPr>
        <p:grpSpPr>
          <a:xfrm>
            <a:off x="3740101" y="1379955"/>
            <a:ext cx="3219292" cy="1397048"/>
            <a:chOff x="1036779" y="487584"/>
            <a:chExt cx="3219292" cy="139704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F0ACC52-55F5-98D3-D3CD-CEAF2F653CB0}"/>
                </a:ext>
              </a:extLst>
            </p:cNvPr>
            <p:cNvGrpSpPr/>
            <p:nvPr/>
          </p:nvGrpSpPr>
          <p:grpSpPr>
            <a:xfrm>
              <a:off x="1119517" y="1230470"/>
              <a:ext cx="1645920" cy="369332"/>
              <a:chOff x="1828800" y="4572000"/>
              <a:chExt cx="1645920" cy="369332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5CD682D-B4E2-9988-3679-72E8EEFEA731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BDDA82C-6450-01E6-E99B-9F06B22DFE34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B156B3F-EE96-B921-EC7E-7873D5C6871B}"/>
                </a:ext>
              </a:extLst>
            </p:cNvPr>
            <p:cNvGrpSpPr/>
            <p:nvPr/>
          </p:nvGrpSpPr>
          <p:grpSpPr>
            <a:xfrm>
              <a:off x="1123307" y="864134"/>
              <a:ext cx="1645920" cy="369332"/>
              <a:chOff x="1828800" y="4572000"/>
              <a:chExt cx="1645920" cy="36933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ECD2670-AB99-20B3-D9B6-6CEEDBFD4656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79B457B-A474-A7A9-DC09-94AFF544DF7D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F945473-6B86-DFE8-511C-27250B4DD9E7}"/>
                </a:ext>
              </a:extLst>
            </p:cNvPr>
            <p:cNvCxnSpPr/>
            <p:nvPr/>
          </p:nvCxnSpPr>
          <p:spPr bwMode="auto">
            <a:xfrm>
              <a:off x="2587468" y="1096573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B88A8E-EEA9-F9DE-9C5A-776A70CE245E}"/>
                </a:ext>
              </a:extLst>
            </p:cNvPr>
            <p:cNvSpPr txBox="1"/>
            <p:nvPr/>
          </p:nvSpPr>
          <p:spPr>
            <a:xfrm>
              <a:off x="3341672" y="920560"/>
              <a:ext cx="91439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"UCSD"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1A225FE-FD6B-9E11-884C-4DC3F1ED38B6}"/>
                </a:ext>
              </a:extLst>
            </p:cNvPr>
            <p:cNvCxnSpPr/>
            <p:nvPr/>
          </p:nvCxnSpPr>
          <p:spPr bwMode="auto">
            <a:xfrm>
              <a:off x="2587468" y="1506647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AF24568-FECF-7D1B-6873-700352F6F4BA}"/>
                </a:ext>
              </a:extLst>
            </p:cNvPr>
            <p:cNvSpPr txBox="1"/>
            <p:nvPr/>
          </p:nvSpPr>
          <p:spPr>
            <a:xfrm>
              <a:off x="3341673" y="1330634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"CA"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39E5FBF-A918-09DA-65EA-789560564CD5}"/>
                </a:ext>
              </a:extLst>
            </p:cNvPr>
            <p:cNvSpPr txBox="1"/>
            <p:nvPr/>
          </p:nvSpPr>
          <p:spPr>
            <a:xfrm>
              <a:off x="1036779" y="1515300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car1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E275338-A135-5C2F-D69E-2486BA51A1C8}"/>
                </a:ext>
              </a:extLst>
            </p:cNvPr>
            <p:cNvGrpSpPr/>
            <p:nvPr/>
          </p:nvGrpSpPr>
          <p:grpSpPr>
            <a:xfrm>
              <a:off x="1135680" y="487584"/>
              <a:ext cx="1648098" cy="376019"/>
              <a:chOff x="1828800" y="4565313"/>
              <a:chExt cx="1648098" cy="376019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AD9230-D1EF-E73B-D2EC-75FC00C8AB38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doors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1B73ADE-0282-AD14-5A93-AA7738C395C8}"/>
                  </a:ext>
                </a:extLst>
              </p:cNvPr>
              <p:cNvSpPr txBox="1"/>
              <p:nvPr/>
            </p:nvSpPr>
            <p:spPr>
              <a:xfrm>
                <a:off x="2562498" y="4565313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4</a:t>
                </a: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11EC3C6-2673-EDFB-3788-14CBC9237F55}"/>
              </a:ext>
            </a:extLst>
          </p:cNvPr>
          <p:cNvGrpSpPr/>
          <p:nvPr/>
        </p:nvGrpSpPr>
        <p:grpSpPr>
          <a:xfrm>
            <a:off x="7228343" y="1397293"/>
            <a:ext cx="3219292" cy="1397048"/>
            <a:chOff x="1036779" y="487584"/>
            <a:chExt cx="3219292" cy="1397048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9A353FB-1B86-425F-4188-399D0CE9FC0C}"/>
                </a:ext>
              </a:extLst>
            </p:cNvPr>
            <p:cNvGrpSpPr/>
            <p:nvPr/>
          </p:nvGrpSpPr>
          <p:grpSpPr>
            <a:xfrm>
              <a:off x="1119517" y="1230470"/>
              <a:ext cx="1645920" cy="369332"/>
              <a:chOff x="1828800" y="4572000"/>
              <a:chExt cx="1645920" cy="369332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57747FA-F22D-F626-5EA5-5EC2C9396606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AE1A167-7110-BA13-091C-6B28F8F4D057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7890E8C-E6FE-1771-2EDD-BEFCBA681269}"/>
                </a:ext>
              </a:extLst>
            </p:cNvPr>
            <p:cNvGrpSpPr/>
            <p:nvPr/>
          </p:nvGrpSpPr>
          <p:grpSpPr>
            <a:xfrm>
              <a:off x="1123307" y="864134"/>
              <a:ext cx="1645920" cy="369332"/>
              <a:chOff x="1828800" y="4572000"/>
              <a:chExt cx="1645920" cy="36933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3ADF5CE-CD6F-C10D-5D5C-F5F40EB41AD3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38CE1A6-B6CB-8D73-53FE-4D4206288D6A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D0ED3A2-348B-8AB7-3723-53FB25DA032A}"/>
                </a:ext>
              </a:extLst>
            </p:cNvPr>
            <p:cNvCxnSpPr/>
            <p:nvPr/>
          </p:nvCxnSpPr>
          <p:spPr bwMode="auto">
            <a:xfrm>
              <a:off x="2587468" y="1096573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486EAEA-6521-2206-2E6F-4E4EE627F72D}"/>
                </a:ext>
              </a:extLst>
            </p:cNvPr>
            <p:cNvSpPr txBox="1"/>
            <p:nvPr/>
          </p:nvSpPr>
          <p:spPr>
            <a:xfrm>
              <a:off x="3341672" y="920560"/>
              <a:ext cx="91439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</a:t>
              </a:r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abc</a:t>
              </a: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0B49CB4-9F76-94C1-CB4A-400A64945D08}"/>
                </a:ext>
              </a:extLst>
            </p:cNvPr>
            <p:cNvCxnSpPr/>
            <p:nvPr/>
          </p:nvCxnSpPr>
          <p:spPr bwMode="auto">
            <a:xfrm>
              <a:off x="2587468" y="1506647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6DCD781-94CD-A5C3-6818-F946F998E049}"/>
                </a:ext>
              </a:extLst>
            </p:cNvPr>
            <p:cNvSpPr txBox="1"/>
            <p:nvPr/>
          </p:nvSpPr>
          <p:spPr>
            <a:xfrm>
              <a:off x="3341673" y="1330634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"NY"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786D47D-5F68-295D-FB0A-21C15B014E4E}"/>
                </a:ext>
              </a:extLst>
            </p:cNvPr>
            <p:cNvSpPr txBox="1"/>
            <p:nvPr/>
          </p:nvSpPr>
          <p:spPr>
            <a:xfrm>
              <a:off x="1036779" y="1515300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car2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D6C42E6-DF3A-FDBD-DF7B-BCA44BA752BD}"/>
                </a:ext>
              </a:extLst>
            </p:cNvPr>
            <p:cNvGrpSpPr/>
            <p:nvPr/>
          </p:nvGrpSpPr>
          <p:grpSpPr>
            <a:xfrm>
              <a:off x="1135680" y="487584"/>
              <a:ext cx="1648098" cy="376019"/>
              <a:chOff x="1828800" y="4565313"/>
              <a:chExt cx="1648098" cy="376019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3BF8720-A2B5-5909-4CE8-7AA90C93E070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doors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8767848-A082-E0DF-7D62-B5BD88377614}"/>
                  </a:ext>
                </a:extLst>
              </p:cNvPr>
              <p:cNvSpPr txBox="1"/>
              <p:nvPr/>
            </p:nvSpPr>
            <p:spPr>
              <a:xfrm>
                <a:off x="2562498" y="4565313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512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31302"/>
          </a:xfrm>
        </p:spPr>
        <p:txBody>
          <a:bodyPr/>
          <a:lstStyle/>
          <a:p>
            <a:r>
              <a:rPr lang="en-US" dirty="0"/>
              <a:t>Struct  Arrays: Dynamic Allocation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D60858-E4CF-F7C3-4C85-027C4A2CAFBE}"/>
              </a:ext>
            </a:extLst>
          </p:cNvPr>
          <p:cNvSpPr txBox="1">
            <a:spLocks/>
          </p:cNvSpPr>
          <p:nvPr/>
        </p:nvSpPr>
        <p:spPr bwMode="auto">
          <a:xfrm>
            <a:off x="577912" y="969680"/>
            <a:ext cx="7384113" cy="11312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altLang="en-US" sz="2000" b="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HOLIDAY</a:t>
            </a: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*pt1 = malloc(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(*pt1));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*pt2 = malloc(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(*pt2) * </a:t>
            </a:r>
            <a:r>
              <a:rPr lang="en-US" altLang="en-US" sz="2000" b="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HOLIDAY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en-US" sz="2000" b="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A427F-853D-6092-D0C4-607C572E7CA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B5FB50B-7B07-89EB-48FF-F8DB63788465}"/>
              </a:ext>
            </a:extLst>
          </p:cNvPr>
          <p:cNvSpPr txBox="1">
            <a:spLocks/>
          </p:cNvSpPr>
          <p:nvPr/>
        </p:nvSpPr>
        <p:spPr bwMode="auto">
          <a:xfrm>
            <a:off x="1185089" y="3102869"/>
            <a:ext cx="6080231" cy="34425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(*pt1).month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(*pt1).day = 21;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pt2-&gt;month = 12;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pt2-&gt;day = 25;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(pt2+1)-&gt;day = 22;	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//or (*(pt2+1)).month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rgbClr val="F374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free(pt1);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pt1 = 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free(pt2);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 = NULL;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26A568-00D4-DA4F-7331-0F34339E00C4}"/>
              </a:ext>
            </a:extLst>
          </p:cNvPr>
          <p:cNvSpPr txBox="1"/>
          <p:nvPr/>
        </p:nvSpPr>
        <p:spPr>
          <a:xfrm>
            <a:off x="7913056" y="5818700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4FFA4B-8009-50BF-DEFD-C6E0C6009BA8}"/>
              </a:ext>
            </a:extLst>
          </p:cNvPr>
          <p:cNvSpPr txBox="1"/>
          <p:nvPr/>
        </p:nvSpPr>
        <p:spPr>
          <a:xfrm>
            <a:off x="8101606" y="6176111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A4D36F-586C-15CD-B5AD-F87B512E4C0E}"/>
              </a:ext>
            </a:extLst>
          </p:cNvPr>
          <p:cNvCxnSpPr>
            <a:cxnSpLocks/>
          </p:cNvCxnSpPr>
          <p:nvPr/>
        </p:nvCxnSpPr>
        <p:spPr bwMode="auto">
          <a:xfrm>
            <a:off x="8284486" y="6370048"/>
            <a:ext cx="1306199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DD5E7FC-5295-F134-295C-A04719289ACC}"/>
              </a:ext>
            </a:extLst>
          </p:cNvPr>
          <p:cNvSpPr txBox="1"/>
          <p:nvPr/>
        </p:nvSpPr>
        <p:spPr>
          <a:xfrm>
            <a:off x="10486700" y="6038234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055C55-91D0-A6C8-C234-512C7855432D}"/>
              </a:ext>
            </a:extLst>
          </p:cNvPr>
          <p:cNvSpPr txBox="1"/>
          <p:nvPr/>
        </p:nvSpPr>
        <p:spPr>
          <a:xfrm>
            <a:off x="9527530" y="6327918"/>
            <a:ext cx="938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low address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505507-8306-AF71-C6C1-A64CE41D60B8}"/>
              </a:ext>
            </a:extLst>
          </p:cNvPr>
          <p:cNvSpPr txBox="1"/>
          <p:nvPr/>
        </p:nvSpPr>
        <p:spPr>
          <a:xfrm>
            <a:off x="9551435" y="603646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3C6979-10E8-3948-36AB-5F6B3326CB83}"/>
              </a:ext>
            </a:extLst>
          </p:cNvPr>
          <p:cNvSpPr txBox="1"/>
          <p:nvPr/>
        </p:nvSpPr>
        <p:spPr>
          <a:xfrm>
            <a:off x="9554226" y="566525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73B0B5-4EF4-CF95-4F52-F118D6D690F4}"/>
              </a:ext>
            </a:extLst>
          </p:cNvPr>
          <p:cNvSpPr txBox="1"/>
          <p:nvPr/>
        </p:nvSpPr>
        <p:spPr>
          <a:xfrm>
            <a:off x="10487278" y="5669120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211472-AF34-9F67-9DCD-A656022EE6E4}"/>
              </a:ext>
            </a:extLst>
          </p:cNvPr>
          <p:cNvSpPr txBox="1"/>
          <p:nvPr/>
        </p:nvSpPr>
        <p:spPr>
          <a:xfrm>
            <a:off x="10486700" y="5295810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184419-4BC4-1815-7E68-A2D260019ED6}"/>
              </a:ext>
            </a:extLst>
          </p:cNvPr>
          <p:cNvSpPr txBox="1"/>
          <p:nvPr/>
        </p:nvSpPr>
        <p:spPr>
          <a:xfrm>
            <a:off x="9551435" y="5294041"/>
            <a:ext cx="9352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4B573F-A3E1-3DC0-53F8-3165F385F7D1}"/>
              </a:ext>
            </a:extLst>
          </p:cNvPr>
          <p:cNvSpPr txBox="1"/>
          <p:nvPr/>
        </p:nvSpPr>
        <p:spPr>
          <a:xfrm>
            <a:off x="9554226" y="4922827"/>
            <a:ext cx="9352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DFD589-FA74-DA7B-F900-89B80608B418}"/>
              </a:ext>
            </a:extLst>
          </p:cNvPr>
          <p:cNvSpPr txBox="1"/>
          <p:nvPr/>
        </p:nvSpPr>
        <p:spPr>
          <a:xfrm>
            <a:off x="10487278" y="4926696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8F6A36-6C86-8457-9DA9-1E3F2813B4D2}"/>
              </a:ext>
            </a:extLst>
          </p:cNvPr>
          <p:cNvSpPr txBox="1"/>
          <p:nvPr/>
        </p:nvSpPr>
        <p:spPr>
          <a:xfrm>
            <a:off x="10491634" y="4547974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6EEA58-D8BD-C6F9-1596-C7B9DF7E1313}"/>
              </a:ext>
            </a:extLst>
          </p:cNvPr>
          <p:cNvSpPr txBox="1"/>
          <p:nvPr/>
        </p:nvSpPr>
        <p:spPr>
          <a:xfrm>
            <a:off x="9556369" y="454620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AB7B38-503A-3FEE-FC3B-47A2F1F6D8F3}"/>
              </a:ext>
            </a:extLst>
          </p:cNvPr>
          <p:cNvSpPr txBox="1"/>
          <p:nvPr/>
        </p:nvSpPr>
        <p:spPr>
          <a:xfrm>
            <a:off x="9559160" y="417499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FAD913-3FE7-D7EF-B3E7-A65C9592AEE1}"/>
              </a:ext>
            </a:extLst>
          </p:cNvPr>
          <p:cNvSpPr txBox="1"/>
          <p:nvPr/>
        </p:nvSpPr>
        <p:spPr>
          <a:xfrm>
            <a:off x="10492212" y="4178860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AD87E3-CF84-BB20-314E-C1F8018F90E5}"/>
              </a:ext>
            </a:extLst>
          </p:cNvPr>
          <p:cNvSpPr txBox="1"/>
          <p:nvPr/>
        </p:nvSpPr>
        <p:spPr>
          <a:xfrm>
            <a:off x="10493847" y="380997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135C8F-35F5-7837-A093-B39DA3488531}"/>
              </a:ext>
            </a:extLst>
          </p:cNvPr>
          <p:cNvSpPr txBox="1"/>
          <p:nvPr/>
        </p:nvSpPr>
        <p:spPr>
          <a:xfrm>
            <a:off x="9558582" y="3808208"/>
            <a:ext cx="9352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78A85B-3825-BDE1-1EE9-4348AB409642}"/>
              </a:ext>
            </a:extLst>
          </p:cNvPr>
          <p:cNvSpPr txBox="1"/>
          <p:nvPr/>
        </p:nvSpPr>
        <p:spPr>
          <a:xfrm>
            <a:off x="9561373" y="3436994"/>
            <a:ext cx="9352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877EC9-0CF5-B8FE-7518-72418D617C06}"/>
              </a:ext>
            </a:extLst>
          </p:cNvPr>
          <p:cNvSpPr txBox="1"/>
          <p:nvPr/>
        </p:nvSpPr>
        <p:spPr>
          <a:xfrm>
            <a:off x="10494425" y="3440863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1325FF-75E5-CD82-C448-AD5C9FD9DFF0}"/>
              </a:ext>
            </a:extLst>
          </p:cNvPr>
          <p:cNvSpPr txBox="1"/>
          <p:nvPr/>
        </p:nvSpPr>
        <p:spPr>
          <a:xfrm>
            <a:off x="10493269" y="3063961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831C35-D7D2-E071-2AFA-46DB85F35C7E}"/>
              </a:ext>
            </a:extLst>
          </p:cNvPr>
          <p:cNvSpPr txBox="1"/>
          <p:nvPr/>
        </p:nvSpPr>
        <p:spPr>
          <a:xfrm>
            <a:off x="9558004" y="3062192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D29C42-973B-3379-4E7F-1123B44D89B3}"/>
              </a:ext>
            </a:extLst>
          </p:cNvPr>
          <p:cNvSpPr txBox="1"/>
          <p:nvPr/>
        </p:nvSpPr>
        <p:spPr>
          <a:xfrm>
            <a:off x="9560795" y="2690978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1502FB-FAC9-B145-9D7A-DC1643124DAA}"/>
              </a:ext>
            </a:extLst>
          </p:cNvPr>
          <p:cNvSpPr txBox="1"/>
          <p:nvPr/>
        </p:nvSpPr>
        <p:spPr>
          <a:xfrm>
            <a:off x="10493847" y="269484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6A13A5-9FD3-2DE3-C2CC-0F0CED56A4FA}"/>
              </a:ext>
            </a:extLst>
          </p:cNvPr>
          <p:cNvSpPr txBox="1"/>
          <p:nvPr/>
        </p:nvSpPr>
        <p:spPr>
          <a:xfrm>
            <a:off x="10486700" y="6036465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643778-A6E9-D1EE-942E-02B34EFFC7EF}"/>
              </a:ext>
            </a:extLst>
          </p:cNvPr>
          <p:cNvSpPr txBox="1"/>
          <p:nvPr/>
        </p:nvSpPr>
        <p:spPr>
          <a:xfrm>
            <a:off x="10485248" y="5680969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696B89-1D37-CAA9-5CB7-99D530D3E7CA}"/>
              </a:ext>
            </a:extLst>
          </p:cNvPr>
          <p:cNvSpPr txBox="1"/>
          <p:nvPr/>
        </p:nvSpPr>
        <p:spPr>
          <a:xfrm>
            <a:off x="10465607" y="4921892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3F7FB1-C10A-977E-0B0A-8A8C89F658DD}"/>
              </a:ext>
            </a:extLst>
          </p:cNvPr>
          <p:cNvSpPr txBox="1"/>
          <p:nvPr/>
        </p:nvSpPr>
        <p:spPr>
          <a:xfrm>
            <a:off x="8578690" y="5332909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ptr2+1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68A7C1-5929-BCDB-6FF6-0C5377B20C48}"/>
              </a:ext>
            </a:extLst>
          </p:cNvPr>
          <p:cNvSpPr txBox="1"/>
          <p:nvPr/>
        </p:nvSpPr>
        <p:spPr>
          <a:xfrm>
            <a:off x="8606341" y="4597899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ptr2+2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CF52E1-9F1E-6D9F-8DA7-C44F0EB5746D}"/>
              </a:ext>
            </a:extLst>
          </p:cNvPr>
          <p:cNvSpPr txBox="1"/>
          <p:nvPr/>
        </p:nvSpPr>
        <p:spPr>
          <a:xfrm>
            <a:off x="8606341" y="3919721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ptr2+3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FD6646-00E8-BA6E-BC8F-4204C986E294}"/>
              </a:ext>
            </a:extLst>
          </p:cNvPr>
          <p:cNvSpPr txBox="1"/>
          <p:nvPr/>
        </p:nvSpPr>
        <p:spPr>
          <a:xfrm>
            <a:off x="8578690" y="3144422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ptr2+4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68A8CE-81C7-673C-7705-2F957BD3F340}"/>
              </a:ext>
            </a:extLst>
          </p:cNvPr>
          <p:cNvSpPr txBox="1"/>
          <p:nvPr/>
        </p:nvSpPr>
        <p:spPr>
          <a:xfrm>
            <a:off x="8356388" y="2000007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3E881-9362-5DD0-7D3B-481897C688B7}"/>
              </a:ext>
            </a:extLst>
          </p:cNvPr>
          <p:cNvSpPr txBox="1"/>
          <p:nvPr/>
        </p:nvSpPr>
        <p:spPr>
          <a:xfrm>
            <a:off x="9806217" y="186036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6C7EFF-1122-4E1B-52E5-F172646D8262}"/>
              </a:ext>
            </a:extLst>
          </p:cNvPr>
          <p:cNvSpPr txBox="1"/>
          <p:nvPr/>
        </p:nvSpPr>
        <p:spPr>
          <a:xfrm>
            <a:off x="9809008" y="1489147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E3D2705-47F9-AF10-2E30-8D7BE38D2FB5}"/>
              </a:ext>
            </a:extLst>
          </p:cNvPr>
          <p:cNvSpPr txBox="1"/>
          <p:nvPr/>
        </p:nvSpPr>
        <p:spPr>
          <a:xfrm>
            <a:off x="8173508" y="1722638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068B9CE-E4EF-B64B-2F5F-C2F9BE637CDD}"/>
              </a:ext>
            </a:extLst>
          </p:cNvPr>
          <p:cNvCxnSpPr>
            <a:cxnSpLocks/>
          </p:cNvCxnSpPr>
          <p:nvPr/>
        </p:nvCxnSpPr>
        <p:spPr bwMode="auto">
          <a:xfrm>
            <a:off x="8606341" y="2184673"/>
            <a:ext cx="1199876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38C7D9-A571-EDD3-593E-8D2A854A2DFB}"/>
              </a:ext>
            </a:extLst>
          </p:cNvPr>
          <p:cNvSpPr txBox="1"/>
          <p:nvPr/>
        </p:nvSpPr>
        <p:spPr>
          <a:xfrm>
            <a:off x="10733182" y="1857812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B5DEB0-78BC-6758-F637-4A491558997B}"/>
              </a:ext>
            </a:extLst>
          </p:cNvPr>
          <p:cNvSpPr txBox="1"/>
          <p:nvPr/>
        </p:nvSpPr>
        <p:spPr>
          <a:xfrm>
            <a:off x="10731730" y="1502316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8D2977-155F-84A5-D08A-8BA79BB83F5D}"/>
              </a:ext>
            </a:extLst>
          </p:cNvPr>
          <p:cNvSpPr txBox="1"/>
          <p:nvPr/>
        </p:nvSpPr>
        <p:spPr>
          <a:xfrm>
            <a:off x="10737332" y="1844353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43F199-36A7-39EF-2BBD-4E3F4E3C21F7}"/>
              </a:ext>
            </a:extLst>
          </p:cNvPr>
          <p:cNvSpPr txBox="1"/>
          <p:nvPr/>
        </p:nvSpPr>
        <p:spPr>
          <a:xfrm>
            <a:off x="10735880" y="148885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75295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35" grpId="0" animBg="1"/>
      <p:bldP spid="39" grpId="0" animBg="1"/>
      <p:bldP spid="40" grpId="0" animBg="1"/>
      <p:bldP spid="37" grpId="0" animBg="1"/>
      <p:bldP spid="4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0" y="203109"/>
            <a:ext cx="11589848" cy="451852"/>
          </a:xfrm>
        </p:spPr>
        <p:txBody>
          <a:bodyPr/>
          <a:lstStyle/>
          <a:p>
            <a:r>
              <a:rPr lang="en-US" dirty="0"/>
              <a:t>Formal Parameter structs: contents set with shallow copies!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64222" y="654960"/>
            <a:ext cx="11879249" cy="520912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FF0000"/>
                </a:solidFill>
              </a:rPr>
              <a:t>WARNING: </a:t>
            </a:r>
            <a:r>
              <a:rPr lang="en-US" sz="2200" dirty="0"/>
              <a:t>When you </a:t>
            </a:r>
            <a:r>
              <a:rPr lang="en-US" sz="2200" dirty="0">
                <a:solidFill>
                  <a:srgbClr val="7030A0"/>
                </a:solidFill>
              </a:rPr>
              <a:t>pass a struct, </a:t>
            </a:r>
            <a:r>
              <a:rPr lang="en-US" sz="2200" b="1" dirty="0">
                <a:solidFill>
                  <a:srgbClr val="7030A0"/>
                </a:solidFill>
              </a:rPr>
              <a:t>you pass a copy </a:t>
            </a:r>
            <a:r>
              <a:rPr lang="en-US" sz="2200" dirty="0">
                <a:solidFill>
                  <a:srgbClr val="7030A0"/>
                </a:solidFill>
              </a:rPr>
              <a:t>of all the struct members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</a:rPr>
              <a:t>This is a shallow copy (shallow copy – so if you have members that are pointers watch out)</a:t>
            </a:r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dirty="0"/>
              <a:t>More often code will </a:t>
            </a:r>
            <a:r>
              <a:rPr lang="en-US" sz="2200" dirty="0">
                <a:solidFill>
                  <a:schemeClr val="accent1"/>
                </a:solidFill>
              </a:rPr>
              <a:t>pass the pointer to a struct </a:t>
            </a:r>
            <a:r>
              <a:rPr lang="en-US" sz="2200" dirty="0">
                <a:solidFill>
                  <a:schemeClr val="tx2"/>
                </a:solidFill>
              </a:rPr>
              <a:t>to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C00000"/>
                </a:solidFill>
              </a:rPr>
              <a:t>avoid the copy costs </a:t>
            </a:r>
          </a:p>
          <a:p>
            <a:pPr lvl="1"/>
            <a:r>
              <a:rPr lang="en-US" sz="2200" dirty="0"/>
              <a:t>Be </a:t>
            </a:r>
            <a:r>
              <a:rPr lang="en-US" sz="2200" dirty="0">
                <a:solidFill>
                  <a:schemeClr val="accent1"/>
                </a:solidFill>
              </a:rPr>
              <a:t>careful and not modify what the pointer points </a:t>
            </a:r>
            <a:r>
              <a:rPr lang="en-US" sz="2200" dirty="0"/>
              <a:t>to (unless it is an output parameter)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Tradeoffs</a:t>
            </a:r>
            <a:r>
              <a:rPr lang="en-US" sz="2200" dirty="0"/>
              <a:t>:</a:t>
            </a:r>
          </a:p>
          <a:p>
            <a:pPr lvl="1"/>
            <a:r>
              <a:rPr lang="en-US" sz="2200" dirty="0"/>
              <a:t>Passing a pointer is cheaper and takes less space unless struct is small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Member access cost:  </a:t>
            </a:r>
            <a:r>
              <a:rPr lang="en-US" sz="2200" dirty="0"/>
              <a:t>indirect accesses through pointers to a struct member </a:t>
            </a:r>
            <a:r>
              <a:rPr lang="en-US" sz="2200" dirty="0">
                <a:solidFill>
                  <a:schemeClr val="accent1"/>
                </a:solidFill>
              </a:rPr>
              <a:t>may</a:t>
            </a:r>
            <a:r>
              <a:rPr lang="en-US" sz="2200" dirty="0"/>
              <a:t> be a bit more expensive and </a:t>
            </a:r>
            <a:r>
              <a:rPr lang="en-US" sz="2200" dirty="0">
                <a:solidFill>
                  <a:schemeClr val="accent1"/>
                </a:solidFill>
              </a:rPr>
              <a:t>might be harder for compiler to optimize </a:t>
            </a:r>
            <a:endParaRPr lang="en-US" sz="2200" dirty="0"/>
          </a:p>
          <a:p>
            <a:pPr lvl="1"/>
            <a:r>
              <a:rPr lang="en-US" sz="2200" dirty="0"/>
              <a:t>For small structs like a </a:t>
            </a:r>
            <a:r>
              <a:rPr lang="en-US" sz="2200" dirty="0">
                <a:solidFill>
                  <a:schemeClr val="accent1"/>
                </a:solidFill>
              </a:rPr>
              <a:t>struct date </a:t>
            </a:r>
            <a:r>
              <a:rPr lang="en-US" sz="2200" dirty="0">
                <a:solidFill>
                  <a:srgbClr val="2C895B"/>
                </a:solidFill>
              </a:rPr>
              <a:t>passing a copy is fine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For </a:t>
            </a:r>
            <a:r>
              <a:rPr lang="en-US" sz="2200" dirty="0"/>
              <a:t>large structs always use pointers (arrays of struct, pass a pointer)</a:t>
            </a:r>
          </a:p>
          <a:p>
            <a:r>
              <a:rPr lang="en-US" sz="2200" b="1" dirty="0">
                <a:solidFill>
                  <a:schemeClr val="accent1"/>
                </a:solidFill>
              </a:rPr>
              <a:t>For me, I always pass pointers to structs as parameters regardless of size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3FAB8C-C057-B44E-8294-93F6E931656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9093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4E22-F358-2E43-BE9A-14D577B1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99818"/>
          </a:xfrm>
        </p:spPr>
        <p:txBody>
          <a:bodyPr/>
          <a:lstStyle/>
          <a:p>
            <a:r>
              <a:rPr lang="en-US" dirty="0"/>
              <a:t>Process Memory Under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E3D2-3E76-C441-B74F-EBC55F1355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0029" y="744027"/>
            <a:ext cx="7519209" cy="57649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dirty="0"/>
              <a:t>When your </a:t>
            </a:r>
            <a:r>
              <a:rPr lang="en-US" sz="2200" dirty="0">
                <a:solidFill>
                  <a:srgbClr val="2C895B"/>
                </a:solidFill>
              </a:rPr>
              <a:t>program is running </a:t>
            </a:r>
            <a:r>
              <a:rPr lang="en-US" sz="2200" dirty="0"/>
              <a:t>it has been </a:t>
            </a:r>
            <a:r>
              <a:rPr lang="en-US" sz="2200" dirty="0">
                <a:solidFill>
                  <a:srgbClr val="0070C0"/>
                </a:solidFill>
              </a:rPr>
              <a:t>loaded into memory </a:t>
            </a:r>
            <a:r>
              <a:rPr lang="en-US" sz="2200" dirty="0"/>
              <a:t>and is </a:t>
            </a:r>
            <a:r>
              <a:rPr lang="en-US" sz="2200" dirty="0">
                <a:solidFill>
                  <a:srgbClr val="F3753F"/>
                </a:solidFill>
              </a:rPr>
              <a:t>called a process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Stack segment: </a:t>
            </a:r>
            <a:r>
              <a:rPr lang="en-US" sz="2200" i="1" dirty="0">
                <a:solidFill>
                  <a:schemeClr val="tx2"/>
                </a:solidFill>
              </a:rPr>
              <a:t>Stores</a:t>
            </a:r>
            <a:r>
              <a:rPr lang="en-US" sz="2200" i="1" dirty="0">
                <a:solidFill>
                  <a:schemeClr val="accent1"/>
                </a:solidFill>
              </a:rPr>
              <a:t> </a:t>
            </a:r>
            <a:r>
              <a:rPr lang="en-US" sz="2200" i="1" dirty="0">
                <a:solidFill>
                  <a:schemeClr val="accent5"/>
                </a:solidFill>
              </a:rPr>
              <a:t>Local </a:t>
            </a:r>
            <a:r>
              <a:rPr lang="en-US" sz="2200" dirty="0">
                <a:solidFill>
                  <a:schemeClr val="accent5"/>
                </a:solidFill>
              </a:rPr>
              <a:t>variables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Allocated and freed at function call entry &amp; exit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Data segment + BSS: </a:t>
            </a:r>
            <a:r>
              <a:rPr lang="en-US" sz="2200" i="1" dirty="0">
                <a:solidFill>
                  <a:schemeClr val="tx2"/>
                </a:solidFill>
              </a:rPr>
              <a:t>Stores</a:t>
            </a:r>
            <a:r>
              <a:rPr lang="en-US" sz="2200" i="1" dirty="0">
                <a:solidFill>
                  <a:schemeClr val="accent1"/>
                </a:solidFill>
              </a:rPr>
              <a:t> </a:t>
            </a:r>
            <a:r>
              <a:rPr lang="en-US" sz="2200" i="1" dirty="0">
                <a:solidFill>
                  <a:schemeClr val="accent5"/>
                </a:solidFill>
              </a:rPr>
              <a:t>Global</a:t>
            </a:r>
            <a:r>
              <a:rPr lang="en-US" sz="2200" dirty="0">
                <a:solidFill>
                  <a:schemeClr val="accent5"/>
                </a:solidFill>
              </a:rPr>
              <a:t> and </a:t>
            </a:r>
            <a:r>
              <a:rPr lang="en-US" sz="2200" i="1" dirty="0">
                <a:solidFill>
                  <a:schemeClr val="accent5"/>
                </a:solidFill>
              </a:rPr>
              <a:t>static </a:t>
            </a:r>
            <a:r>
              <a:rPr lang="en-US" sz="2200" dirty="0">
                <a:solidFill>
                  <a:schemeClr val="accent5"/>
                </a:solidFill>
              </a:rPr>
              <a:t>variables</a:t>
            </a:r>
            <a:endParaRPr lang="en-US" sz="2200" u="sng" dirty="0"/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Allocated/freed </a:t>
            </a:r>
            <a:r>
              <a:rPr lang="en-US" sz="2200" dirty="0"/>
              <a:t>when the process </a:t>
            </a:r>
            <a:r>
              <a:rPr lang="en-US" sz="2200" dirty="0">
                <a:solidFill>
                  <a:srgbClr val="7030A0"/>
                </a:solidFill>
              </a:rPr>
              <a:t>starts/exits</a:t>
            </a:r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BSS</a:t>
            </a:r>
            <a:r>
              <a:rPr lang="en-US" sz="2200" dirty="0"/>
              <a:t> - Static variables with an implicit initial value</a:t>
            </a:r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Static Data </a:t>
            </a:r>
            <a:r>
              <a:rPr lang="en-US" sz="2200" dirty="0"/>
              <a:t>-  Initialized with an explicit initial value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dirty="0">
                <a:solidFill>
                  <a:schemeClr val="accent1"/>
                </a:solidFill>
              </a:rPr>
              <a:t>Heap segment: </a:t>
            </a:r>
            <a:r>
              <a:rPr lang="en-US" sz="2200" i="1" dirty="0">
                <a:solidFill>
                  <a:schemeClr val="tx2"/>
                </a:solidFill>
              </a:rPr>
              <a:t>Stores</a:t>
            </a:r>
            <a:r>
              <a:rPr lang="en-US" sz="2200" i="1" dirty="0">
                <a:solidFill>
                  <a:srgbClr val="2C895B"/>
                </a:solidFill>
              </a:rPr>
              <a:t> dynamically-allocated</a:t>
            </a:r>
            <a:r>
              <a:rPr lang="en-US" sz="2200" i="1" dirty="0"/>
              <a:t> </a:t>
            </a:r>
            <a:r>
              <a:rPr lang="en-US" sz="2200" dirty="0"/>
              <a:t>variables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Allocated with a function call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Managed by the </a:t>
            </a:r>
            <a:r>
              <a:rPr lang="en-US" sz="2000" dirty="0" err="1"/>
              <a:t>stdio</a:t>
            </a:r>
            <a:r>
              <a:rPr lang="en-US" sz="2000" dirty="0"/>
              <a:t> library malloc() routines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Read Only Data: Stores immutable </a:t>
            </a:r>
            <a:r>
              <a:rPr lang="en-US" sz="2200" dirty="0"/>
              <a:t>Literals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Text</a:t>
            </a:r>
            <a:r>
              <a:rPr lang="en-US" sz="2200" dirty="0"/>
              <a:t>: Stores your code in machine language + libraries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FDB44D-531C-4E44-B077-661CDC81F063}"/>
              </a:ext>
            </a:extLst>
          </p:cNvPr>
          <p:cNvGrpSpPr/>
          <p:nvPr/>
        </p:nvGrpSpPr>
        <p:grpSpPr>
          <a:xfrm>
            <a:off x="7946368" y="602584"/>
            <a:ext cx="1276422" cy="5978146"/>
            <a:chOff x="5391446" y="535470"/>
            <a:chExt cx="1557995" cy="592689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D211CA-F89F-CC48-9B0C-0AFCF498EF9D}"/>
                </a:ext>
              </a:extLst>
            </p:cNvPr>
            <p:cNvSpPr txBox="1"/>
            <p:nvPr/>
          </p:nvSpPr>
          <p:spPr>
            <a:xfrm>
              <a:off x="5391446" y="535470"/>
              <a:ext cx="1557994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0xFF…FF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AC5B56-9A09-974F-A087-44DC2FE59460}"/>
                </a:ext>
              </a:extLst>
            </p:cNvPr>
            <p:cNvSpPr txBox="1"/>
            <p:nvPr/>
          </p:nvSpPr>
          <p:spPr>
            <a:xfrm>
              <a:off x="5503770" y="6187738"/>
              <a:ext cx="1445671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0x00…00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F7EAB13-4908-1E46-9853-9F037C13072B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 bwMode="auto">
            <a:xfrm>
              <a:off x="6170443" y="810094"/>
              <a:ext cx="56162" cy="537764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35524E-970D-EB44-870B-1D863558B66E}"/>
                </a:ext>
              </a:extLst>
            </p:cNvPr>
            <p:cNvSpPr txBox="1"/>
            <p:nvPr/>
          </p:nvSpPr>
          <p:spPr>
            <a:xfrm rot="16200000">
              <a:off x="4584291" y="3112669"/>
              <a:ext cx="3849608" cy="4883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per process </a:t>
              </a:r>
              <a:r>
                <a:rPr lang="en-US" sz="2000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address space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8FA9B4-194D-0E46-B697-FBFC6B635F39}"/>
              </a:ext>
            </a:extLst>
          </p:cNvPr>
          <p:cNvGrpSpPr/>
          <p:nvPr/>
        </p:nvGrpSpPr>
        <p:grpSpPr>
          <a:xfrm>
            <a:off x="9160389" y="520299"/>
            <a:ext cx="2526190" cy="6021446"/>
            <a:chOff x="6583679" y="1280160"/>
            <a:chExt cx="2377441" cy="5257800"/>
          </a:xfrm>
        </p:grpSpPr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91690B94-BEDB-7A41-81B5-A98AD6CEA36F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583680" y="1325880"/>
              <a:ext cx="237744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6D0612-1A91-6243-9CD0-7964E2BA1F41}"/>
                </a:ext>
              </a:extLst>
            </p:cNvPr>
            <p:cNvSpPr/>
            <p:nvPr/>
          </p:nvSpPr>
          <p:spPr bwMode="auto">
            <a:xfrm>
              <a:off x="6583680" y="1280160"/>
              <a:ext cx="2377440" cy="45720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OS kernel [protected]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762B49B-2CFF-2C48-AAD6-E2F751825133}"/>
                </a:ext>
              </a:extLst>
            </p:cNvPr>
            <p:cNvSpPr/>
            <p:nvPr/>
          </p:nvSpPr>
          <p:spPr bwMode="auto">
            <a:xfrm>
              <a:off x="6583680" y="1910987"/>
              <a:ext cx="2377440" cy="457200"/>
            </a:xfrm>
            <a:prstGeom prst="rect">
              <a:avLst/>
            </a:prstGeom>
            <a:solidFill>
              <a:srgbClr val="FFCA8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D0FAC8F-5295-4F41-A0FC-C9FACB168240}"/>
                </a:ext>
              </a:extLst>
            </p:cNvPr>
            <p:cNvSpPr/>
            <p:nvPr/>
          </p:nvSpPr>
          <p:spPr bwMode="auto">
            <a:xfrm>
              <a:off x="6583679" y="3891960"/>
              <a:ext cx="2377440" cy="457200"/>
            </a:xfrm>
            <a:prstGeom prst="rect">
              <a:avLst/>
            </a:prstGeom>
            <a:solidFill>
              <a:srgbClr val="ED917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7C0CCD-0F50-3B44-B25E-C97C1A2BCFE3}"/>
                </a:ext>
              </a:extLst>
            </p:cNvPr>
            <p:cNvSpPr/>
            <p:nvPr/>
          </p:nvSpPr>
          <p:spPr bwMode="auto">
            <a:xfrm>
              <a:off x="6583680" y="4572001"/>
              <a:ext cx="2377440" cy="295091"/>
            </a:xfrm>
            <a:prstGeom prst="rect">
              <a:avLst/>
            </a:prstGeom>
            <a:solidFill>
              <a:srgbClr val="C9DEAE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BSS</a:t>
              </a:r>
              <a:endPara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37E590-E3AA-EA4A-B918-0E368A7CE401}"/>
                </a:ext>
              </a:extLst>
            </p:cNvPr>
            <p:cNvSpPr/>
            <p:nvPr/>
          </p:nvSpPr>
          <p:spPr bwMode="auto">
            <a:xfrm>
              <a:off x="6583680" y="5120640"/>
              <a:ext cx="2377440" cy="411480"/>
            </a:xfrm>
            <a:prstGeom prst="rect">
              <a:avLst/>
            </a:prstGeom>
            <a:solidFill>
              <a:srgbClr val="FFFFB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Read Only Data</a:t>
              </a:r>
              <a:endPara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6E5728C-7959-B947-8526-59A099D6A939}"/>
                </a:ext>
              </a:extLst>
            </p:cNvPr>
            <p:cNvCxnSpPr/>
            <p:nvPr/>
          </p:nvCxnSpPr>
          <p:spPr bwMode="auto">
            <a:xfrm>
              <a:off x="7772400" y="2368187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09D0A10-8B41-D94C-8009-BF34C831AD31}"/>
                </a:ext>
              </a:extLst>
            </p:cNvPr>
            <p:cNvCxnSpPr/>
            <p:nvPr/>
          </p:nvCxnSpPr>
          <p:spPr bwMode="auto">
            <a:xfrm>
              <a:off x="7772400" y="352620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BEB4027-6194-0D42-9A26-FBF390F54881}"/>
              </a:ext>
            </a:extLst>
          </p:cNvPr>
          <p:cNvSpPr/>
          <p:nvPr/>
        </p:nvSpPr>
        <p:spPr bwMode="auto">
          <a:xfrm>
            <a:off x="9160390" y="5355105"/>
            <a:ext cx="2526189" cy="1026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Text Segment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76274F-9CC8-BD4A-B4C0-338F07CC8CEA}"/>
              </a:ext>
            </a:extLst>
          </p:cNvPr>
          <p:cNvSpPr/>
          <p:nvPr/>
        </p:nvSpPr>
        <p:spPr bwMode="auto">
          <a:xfrm>
            <a:off x="9160389" y="4593814"/>
            <a:ext cx="2526189" cy="337950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bg1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Data </a:t>
            </a:r>
            <a:endParaRPr lang="en-US" dirty="0">
              <a:solidFill>
                <a:schemeClr val="bg1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E187FD-FDA7-C940-A82D-51D66E5D99E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57893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4" y="167900"/>
            <a:ext cx="11522674" cy="470205"/>
          </a:xfrm>
        </p:spPr>
        <p:txBody>
          <a:bodyPr/>
          <a:lstStyle/>
          <a:p>
            <a:r>
              <a:rPr lang="en-US" sz="2800" dirty="0"/>
              <a:t>Struct Function Parameters – Be Careful it is not like arrays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D60858-E4CF-F7C3-4C85-027C4A2CAFBE}"/>
              </a:ext>
            </a:extLst>
          </p:cNvPr>
          <p:cNvSpPr txBox="1">
            <a:spLocks/>
          </p:cNvSpPr>
          <p:nvPr/>
        </p:nvSpPr>
        <p:spPr bwMode="auto">
          <a:xfrm>
            <a:off x="1203649" y="810339"/>
            <a:ext cx="4899175" cy="27193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change1(struct vehicle car)</a:t>
            </a:r>
            <a:endParaRPr lang="en-US" sz="2000" b="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car.date</a:t>
            </a: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2022;   // oops!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*(</a:t>
            </a:r>
            <a:r>
              <a:rPr lang="en-US" altLang="en-US" sz="2000" b="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car.state</a:t>
            </a: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 "P";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change1(name);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32D990-409A-603F-ADB4-B3E0B27671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277030E-7F70-4198-67B7-6615D8E43F74}"/>
              </a:ext>
            </a:extLst>
          </p:cNvPr>
          <p:cNvGrpSpPr/>
          <p:nvPr/>
        </p:nvGrpSpPr>
        <p:grpSpPr>
          <a:xfrm>
            <a:off x="6176865" y="810339"/>
            <a:ext cx="3882138" cy="1205695"/>
            <a:chOff x="373933" y="494271"/>
            <a:chExt cx="3882138" cy="120569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D066CEB-E0BC-9B76-4904-EDA9470DC29A}"/>
                </a:ext>
              </a:extLst>
            </p:cNvPr>
            <p:cNvGrpSpPr/>
            <p:nvPr/>
          </p:nvGrpSpPr>
          <p:grpSpPr>
            <a:xfrm>
              <a:off x="1119517" y="1230470"/>
              <a:ext cx="1645920" cy="369332"/>
              <a:chOff x="1828800" y="4572000"/>
              <a:chExt cx="1645920" cy="36933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CAE4A0-CA04-CBD0-B550-9421DC03DE69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65AB42-3586-E597-3D41-CCC1A3533B27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AC2B00C-17A6-A29C-8DE7-82B87C0316C7}"/>
                </a:ext>
              </a:extLst>
            </p:cNvPr>
            <p:cNvGrpSpPr/>
            <p:nvPr/>
          </p:nvGrpSpPr>
          <p:grpSpPr>
            <a:xfrm>
              <a:off x="1123307" y="864134"/>
              <a:ext cx="1645920" cy="369332"/>
              <a:chOff x="1828800" y="4572000"/>
              <a:chExt cx="1645920" cy="36933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947408-055F-5010-4725-31F9253E2115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692B0FF-4D85-9285-E56F-7F7E58C2547B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2F73E36-620A-0550-27DE-11D7873506EA}"/>
                </a:ext>
              </a:extLst>
            </p:cNvPr>
            <p:cNvCxnSpPr/>
            <p:nvPr/>
          </p:nvCxnSpPr>
          <p:spPr bwMode="auto">
            <a:xfrm>
              <a:off x="2587468" y="1096573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841966-2151-09A1-F4DC-2CB72E2C3CA0}"/>
                </a:ext>
              </a:extLst>
            </p:cNvPr>
            <p:cNvSpPr txBox="1"/>
            <p:nvPr/>
          </p:nvSpPr>
          <p:spPr>
            <a:xfrm>
              <a:off x="3341672" y="920560"/>
              <a:ext cx="91439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"UCSD"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7875664-1B2A-20FD-45E2-D9BC7E7FCEEF}"/>
                </a:ext>
              </a:extLst>
            </p:cNvPr>
            <p:cNvCxnSpPr/>
            <p:nvPr/>
          </p:nvCxnSpPr>
          <p:spPr bwMode="auto">
            <a:xfrm>
              <a:off x="2587468" y="1506647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FC88A2-64A6-6D42-E906-0EE36E6ABF2C}"/>
                </a:ext>
              </a:extLst>
            </p:cNvPr>
            <p:cNvSpPr txBox="1"/>
            <p:nvPr/>
          </p:nvSpPr>
          <p:spPr>
            <a:xfrm>
              <a:off x="3341673" y="1330634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"CA"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29785B-D63A-B768-B0E3-67FB4BBFFD5A}"/>
                </a:ext>
              </a:extLst>
            </p:cNvPr>
            <p:cNvSpPr txBox="1"/>
            <p:nvPr/>
          </p:nvSpPr>
          <p:spPr>
            <a:xfrm>
              <a:off x="373933" y="104159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5EF2CF9-490B-14B2-905B-75746D87347F}"/>
                </a:ext>
              </a:extLst>
            </p:cNvPr>
            <p:cNvGrpSpPr/>
            <p:nvPr/>
          </p:nvGrpSpPr>
          <p:grpSpPr>
            <a:xfrm>
              <a:off x="1135680" y="494271"/>
              <a:ext cx="1645920" cy="369332"/>
              <a:chOff x="1828800" y="4572000"/>
              <a:chExt cx="1645920" cy="369332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D87404A-FDAA-0D60-72DE-A71BF22D83E7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date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2DE0137-E456-B8D1-DD12-64D91210B85B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2021</a:t>
                </a: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5BA4C48-71D7-42CA-2ABA-0371A4714476}"/>
              </a:ext>
            </a:extLst>
          </p:cNvPr>
          <p:cNvGrpSpPr/>
          <p:nvPr/>
        </p:nvGrpSpPr>
        <p:grpSpPr>
          <a:xfrm>
            <a:off x="6169659" y="2114162"/>
            <a:ext cx="2407667" cy="1105531"/>
            <a:chOff x="373933" y="494271"/>
            <a:chExt cx="2407667" cy="110553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154E854-CC6C-A175-2EB4-8F7EAEFA6D32}"/>
                </a:ext>
              </a:extLst>
            </p:cNvPr>
            <p:cNvGrpSpPr/>
            <p:nvPr/>
          </p:nvGrpSpPr>
          <p:grpSpPr>
            <a:xfrm>
              <a:off x="1119517" y="1230470"/>
              <a:ext cx="1645920" cy="369332"/>
              <a:chOff x="1828800" y="4572000"/>
              <a:chExt cx="1645920" cy="369332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2CFA177-F57F-D8E9-F89A-3341F6F062A4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CCA6AA5-5174-176D-0884-7234EA802CB9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6E15CD7-A03B-14F9-E9E7-EEA92E308AAF}"/>
                </a:ext>
              </a:extLst>
            </p:cNvPr>
            <p:cNvGrpSpPr/>
            <p:nvPr/>
          </p:nvGrpSpPr>
          <p:grpSpPr>
            <a:xfrm>
              <a:off x="1123307" y="864134"/>
              <a:ext cx="1645920" cy="369332"/>
              <a:chOff x="1828800" y="4572000"/>
              <a:chExt cx="1645920" cy="369332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475C46B-1641-B316-E678-A3F1F7EBFD35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6643240-4C88-AB7C-C759-2793FF470D77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37F0602-F96C-1E6C-FB2F-5DECB80CFF59}"/>
                </a:ext>
              </a:extLst>
            </p:cNvPr>
            <p:cNvSpPr txBox="1"/>
            <p:nvPr/>
          </p:nvSpPr>
          <p:spPr>
            <a:xfrm>
              <a:off x="373933" y="1041599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car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3367C2D-76EF-D276-3D66-862A840D775E}"/>
                </a:ext>
              </a:extLst>
            </p:cNvPr>
            <p:cNvGrpSpPr/>
            <p:nvPr/>
          </p:nvGrpSpPr>
          <p:grpSpPr>
            <a:xfrm>
              <a:off x="1135680" y="494271"/>
              <a:ext cx="1645920" cy="369332"/>
              <a:chOff x="1828800" y="4572000"/>
              <a:chExt cx="1645920" cy="369332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2D3834D-FB36-0861-A764-97281861FF3C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date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DDBF26C-24B9-1CC8-40E9-926D387B091E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4</a:t>
                </a:r>
              </a:p>
            </p:txBody>
          </p:sp>
        </p:grpSp>
      </p:grpSp>
      <p:sp>
        <p:nvSpPr>
          <p:cNvPr id="62" name="U-Turn Arrow 61">
            <a:extLst>
              <a:ext uri="{FF2B5EF4-FFF2-40B4-BE49-F238E27FC236}">
                <a16:creationId xmlns:a16="http://schemas.microsoft.com/office/drawing/2014/main" id="{DF14ACD8-6A05-0BB4-1505-D668742B7F4D}"/>
              </a:ext>
            </a:extLst>
          </p:cNvPr>
          <p:cNvSpPr/>
          <p:nvPr/>
        </p:nvSpPr>
        <p:spPr>
          <a:xfrm rot="16200000" flipV="1">
            <a:off x="9008696" y="838438"/>
            <a:ext cx="1264593" cy="2363618"/>
          </a:xfrm>
          <a:prstGeom prst="uturnArrow">
            <a:avLst>
              <a:gd name="adj1" fmla="val 3917"/>
              <a:gd name="adj2" fmla="val 5426"/>
              <a:gd name="adj3" fmla="val 29939"/>
              <a:gd name="adj4" fmla="val 39265"/>
              <a:gd name="adj5" fmla="val 325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U-Turn Arrow 62">
            <a:extLst>
              <a:ext uri="{FF2B5EF4-FFF2-40B4-BE49-F238E27FC236}">
                <a16:creationId xmlns:a16="http://schemas.microsoft.com/office/drawing/2014/main" id="{123D5527-8D4D-0025-E4DB-C7E089E54DBC}"/>
              </a:ext>
            </a:extLst>
          </p:cNvPr>
          <p:cNvSpPr/>
          <p:nvPr/>
        </p:nvSpPr>
        <p:spPr>
          <a:xfrm rot="16200000" flipV="1">
            <a:off x="8859261" y="1439380"/>
            <a:ext cx="1247282" cy="2045319"/>
          </a:xfrm>
          <a:prstGeom prst="uturnArrow">
            <a:avLst>
              <a:gd name="adj1" fmla="val 3917"/>
              <a:gd name="adj2" fmla="val 5426"/>
              <a:gd name="adj3" fmla="val 29939"/>
              <a:gd name="adj4" fmla="val 39265"/>
              <a:gd name="adj5" fmla="val 28752"/>
            </a:avLst>
          </a:prstGeom>
          <a:solidFill>
            <a:srgbClr val="2C895B"/>
          </a:solidFill>
          <a:ln>
            <a:solidFill>
              <a:srgbClr val="2C89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8D1931-9CF2-9C21-A5FC-8A3A6703F8E3}"/>
              </a:ext>
            </a:extLst>
          </p:cNvPr>
          <p:cNvSpPr txBox="1"/>
          <p:nvPr/>
        </p:nvSpPr>
        <p:spPr>
          <a:xfrm>
            <a:off x="9144605" y="1638049"/>
            <a:ext cx="73369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A"</a:t>
            </a:r>
          </a:p>
        </p:txBody>
      </p:sp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12BD16FB-5FB3-8ED9-17AE-8AFDC67E044B}"/>
              </a:ext>
            </a:extLst>
          </p:cNvPr>
          <p:cNvSpPr txBox="1">
            <a:spLocks/>
          </p:cNvSpPr>
          <p:nvPr/>
        </p:nvSpPr>
        <p:spPr bwMode="auto">
          <a:xfrm>
            <a:off x="1203649" y="3842855"/>
            <a:ext cx="4818310" cy="27193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change2(struct vehicle *car)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car-&gt;date = 2022;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*(car-&gt;state) = "P";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change2(name);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3CB401C-9748-A5F6-AF05-356BAC751665}"/>
              </a:ext>
            </a:extLst>
          </p:cNvPr>
          <p:cNvGrpSpPr/>
          <p:nvPr/>
        </p:nvGrpSpPr>
        <p:grpSpPr>
          <a:xfrm>
            <a:off x="6096000" y="4019096"/>
            <a:ext cx="3882138" cy="2326790"/>
            <a:chOff x="4837076" y="3742206"/>
            <a:chExt cx="3882138" cy="2326790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D72419F-49AB-438F-CB1A-58669B980A64}"/>
                </a:ext>
              </a:extLst>
            </p:cNvPr>
            <p:cNvGrpSpPr/>
            <p:nvPr/>
          </p:nvGrpSpPr>
          <p:grpSpPr>
            <a:xfrm>
              <a:off x="4837076" y="3742206"/>
              <a:ext cx="3882138" cy="1205695"/>
              <a:chOff x="373933" y="494271"/>
              <a:chExt cx="3882138" cy="1205695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FA1ADBC1-59EE-271C-70A2-A91085E9033A}"/>
                  </a:ext>
                </a:extLst>
              </p:cNvPr>
              <p:cNvGrpSpPr/>
              <p:nvPr/>
            </p:nvGrpSpPr>
            <p:grpSpPr>
              <a:xfrm>
                <a:off x="1119517" y="1230470"/>
                <a:ext cx="1645920" cy="369332"/>
                <a:chOff x="1828800" y="4572000"/>
                <a:chExt cx="1645920" cy="369332"/>
              </a:xfrm>
            </p:grpSpPr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BC63448E-DB4B-36AA-A812-43905D87A010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073CB3C7-4362-81AB-461B-C2CCA3F0E21B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3BC85147-DA2A-3819-652E-FDBD23E7A96F}"/>
                  </a:ext>
                </a:extLst>
              </p:cNvPr>
              <p:cNvGrpSpPr/>
              <p:nvPr/>
            </p:nvGrpSpPr>
            <p:grpSpPr>
              <a:xfrm>
                <a:off x="1123307" y="864134"/>
                <a:ext cx="1645920" cy="369332"/>
                <a:chOff x="1828800" y="4572000"/>
                <a:chExt cx="1645920" cy="369332"/>
              </a:xfrm>
            </p:grpSpPr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FD33D407-8866-4431-A442-415B0B343292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19F7C07F-9933-B258-2692-6DBA0DD7499F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E8B4BD17-ED8C-E3ED-FE2A-F1021AD0592B}"/>
                  </a:ext>
                </a:extLst>
              </p:cNvPr>
              <p:cNvCxnSpPr/>
              <p:nvPr/>
            </p:nvCxnSpPr>
            <p:spPr bwMode="auto">
              <a:xfrm>
                <a:off x="2587468" y="1096573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57EA95B-E1E1-1D6C-4663-8A4C268A0865}"/>
                  </a:ext>
                </a:extLst>
              </p:cNvPr>
              <p:cNvSpPr txBox="1"/>
              <p:nvPr/>
            </p:nvSpPr>
            <p:spPr>
              <a:xfrm>
                <a:off x="3341672" y="920560"/>
                <a:ext cx="914399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"UCSD"</a:t>
                </a:r>
              </a:p>
            </p:txBody>
          </p: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86A148CC-D2C5-8A6C-E35E-D54171B7465B}"/>
                  </a:ext>
                </a:extLst>
              </p:cNvPr>
              <p:cNvCxnSpPr/>
              <p:nvPr/>
            </p:nvCxnSpPr>
            <p:spPr bwMode="auto">
              <a:xfrm>
                <a:off x="2587468" y="1506647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9ED05DD-9F77-5866-6D47-F8671CA71FB6}"/>
                  </a:ext>
                </a:extLst>
              </p:cNvPr>
              <p:cNvSpPr txBox="1"/>
              <p:nvPr/>
            </p:nvSpPr>
            <p:spPr>
              <a:xfrm>
                <a:off x="3341673" y="1330634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"CA"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984FAED-8EA8-92C5-BEA8-81DFE7EB4271}"/>
                  </a:ext>
                </a:extLst>
              </p:cNvPr>
              <p:cNvSpPr txBox="1"/>
              <p:nvPr/>
            </p:nvSpPr>
            <p:spPr>
              <a:xfrm>
                <a:off x="373933" y="1041599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name</a:t>
                </a:r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BBAC7449-A7B8-E2AF-9485-82F2D8D21D26}"/>
                  </a:ext>
                </a:extLst>
              </p:cNvPr>
              <p:cNvGrpSpPr/>
              <p:nvPr/>
            </p:nvGrpSpPr>
            <p:grpSpPr>
              <a:xfrm>
                <a:off x="1135680" y="494271"/>
                <a:ext cx="1645920" cy="369332"/>
                <a:chOff x="1828800" y="4572000"/>
                <a:chExt cx="1645920" cy="369332"/>
              </a:xfrm>
            </p:grpSpPr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E7730B5B-C655-F9A1-F56C-40F848166557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date</a:t>
                  </a: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F7E1488-781E-4B7E-8697-89A42FB3BBCE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4</a:t>
                  </a:r>
                </a:p>
              </p:txBody>
            </p:sp>
          </p:grp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770263C2-F8E2-DDF6-0DF7-877A4D42BFB8}"/>
                </a:ext>
              </a:extLst>
            </p:cNvPr>
            <p:cNvGrpSpPr/>
            <p:nvPr/>
          </p:nvGrpSpPr>
          <p:grpSpPr>
            <a:xfrm>
              <a:off x="5491220" y="5699664"/>
              <a:ext cx="1645920" cy="369332"/>
              <a:chOff x="1828800" y="4572000"/>
              <a:chExt cx="1645920" cy="369332"/>
            </a:xfrm>
          </p:grpSpPr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44AB2C3-091C-5F3D-3C91-D0587DEB488A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car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6C03BA9-5629-2BD7-4A2A-3A135D9C77E7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1D9C703-5C7C-A830-705F-3B20F0DA6086}"/>
                </a:ext>
              </a:extLst>
            </p:cNvPr>
            <p:cNvCxnSpPr>
              <a:cxnSpLocks/>
              <a:endCxn id="95" idx="2"/>
            </p:cNvCxnSpPr>
            <p:nvPr/>
          </p:nvCxnSpPr>
          <p:spPr bwMode="auto">
            <a:xfrm flipH="1" flipV="1">
              <a:off x="5948420" y="4847737"/>
              <a:ext cx="736431" cy="104500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1B3CC4C2-6EFD-99FB-1B1C-7F418AC6E14F}"/>
              </a:ext>
            </a:extLst>
          </p:cNvPr>
          <p:cNvSpPr txBox="1"/>
          <p:nvPr/>
        </p:nvSpPr>
        <p:spPr>
          <a:xfrm>
            <a:off x="7578523" y="4039466"/>
            <a:ext cx="91440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2022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361456F-3B1A-8AE4-9BAE-E3039CF8C9E5}"/>
              </a:ext>
            </a:extLst>
          </p:cNvPr>
          <p:cNvSpPr txBox="1"/>
          <p:nvPr/>
        </p:nvSpPr>
        <p:spPr>
          <a:xfrm>
            <a:off x="9063740" y="4857382"/>
            <a:ext cx="73369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A"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F14A0BA-6C2A-48A4-6DD7-09BD1B5FF89D}"/>
              </a:ext>
            </a:extLst>
          </p:cNvPr>
          <p:cNvSpPr txBox="1"/>
          <p:nvPr/>
        </p:nvSpPr>
        <p:spPr>
          <a:xfrm>
            <a:off x="7653790" y="2113195"/>
            <a:ext cx="91440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2022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514DCB4-29EF-7246-F00E-1CEAED8CBA84}"/>
              </a:ext>
            </a:extLst>
          </p:cNvPr>
          <p:cNvGrpSpPr/>
          <p:nvPr/>
        </p:nvGrpSpPr>
        <p:grpSpPr>
          <a:xfrm>
            <a:off x="3250139" y="1600260"/>
            <a:ext cx="2962120" cy="1697885"/>
            <a:chOff x="1883246" y="2524118"/>
            <a:chExt cx="2962120" cy="169788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45FA52-01F2-76D9-7FDC-9B448FE24265}"/>
                </a:ext>
              </a:extLst>
            </p:cNvPr>
            <p:cNvSpPr txBox="1"/>
            <p:nvPr/>
          </p:nvSpPr>
          <p:spPr>
            <a:xfrm>
              <a:off x="1883246" y="3852671"/>
              <a:ext cx="29621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Changes the parameter copy</a:t>
              </a:r>
              <a:endParaRPr lang="en-US" sz="1800" b="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6B91BB3-FBC7-7D8C-34A6-2A93B5BFBC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64306" y="2524118"/>
              <a:ext cx="613956" cy="1328553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BCE0A18-11DB-49CE-9EC8-064F41715D8A}"/>
              </a:ext>
            </a:extLst>
          </p:cNvPr>
          <p:cNvGrpSpPr/>
          <p:nvPr/>
        </p:nvGrpSpPr>
        <p:grpSpPr>
          <a:xfrm>
            <a:off x="8561163" y="5304654"/>
            <a:ext cx="2962120" cy="805359"/>
            <a:chOff x="1883246" y="3416644"/>
            <a:chExt cx="2962120" cy="80535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7236F6-8407-3414-C4B9-227ADE4D2966}"/>
                </a:ext>
              </a:extLst>
            </p:cNvPr>
            <p:cNvSpPr txBox="1"/>
            <p:nvPr/>
          </p:nvSpPr>
          <p:spPr>
            <a:xfrm>
              <a:off x="1883246" y="3852671"/>
              <a:ext cx="29621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Changes the caller's version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957A336-3E9E-3420-3B04-6E83DB35CB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10540" y="3416644"/>
              <a:ext cx="1267722" cy="436027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805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0" grpId="0" animBg="1"/>
      <p:bldP spid="81" grpId="0" animBg="1"/>
      <p:bldP spid="112" grpId="0" animBg="1"/>
      <p:bldP spid="110" grpId="0" animBg="1"/>
      <p:bldP spid="5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FE0A-9D4B-E7AC-BD56-AECD75955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05643"/>
          </a:xfrm>
        </p:spPr>
        <p:txBody>
          <a:bodyPr/>
          <a:lstStyle/>
          <a:p>
            <a:r>
              <a:rPr lang="en-US" dirty="0"/>
              <a:t>Struct as an Output Parameter: Deep Copy Example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BC9933-1431-76BA-4963-06C8B6AECE65}"/>
              </a:ext>
            </a:extLst>
          </p:cNvPr>
          <p:cNvSpPr txBox="1">
            <a:spLocks/>
          </p:cNvSpPr>
          <p:nvPr/>
        </p:nvSpPr>
        <p:spPr bwMode="auto">
          <a:xfrm>
            <a:off x="824280" y="674190"/>
            <a:ext cx="2476371" cy="13462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  <a:endParaRPr lang="en-US" altLang="en-US" sz="2000" b="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int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  <a:endParaRPr lang="en-US" altLang="en-US" sz="2000" b="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3850B96-F77C-56CD-B09A-FC27DEB4F443}"/>
              </a:ext>
            </a:extLst>
          </p:cNvPr>
          <p:cNvSpPr txBox="1">
            <a:spLocks/>
          </p:cNvSpPr>
          <p:nvPr/>
        </p:nvSpPr>
        <p:spPr bwMode="auto">
          <a:xfrm>
            <a:off x="3686375" y="645986"/>
            <a:ext cx="3258466" cy="13556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person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714E20-8A42-88F0-A430-7E55D94A4C29}"/>
              </a:ext>
            </a:extLst>
          </p:cNvPr>
          <p:cNvSpPr txBox="1">
            <a:spLocks/>
          </p:cNvSpPr>
          <p:nvPr/>
        </p:nvSpPr>
        <p:spPr bwMode="auto">
          <a:xfrm>
            <a:off x="749547" y="2311559"/>
            <a:ext cx="10692905" cy="41436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fill(struct person </a:t>
            </a:r>
            <a:r>
              <a:rPr lang="en-US" altLang="en-US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US" sz="2000" b="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*name, int month, int day)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bday.month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day;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 = </a:t>
            </a:r>
            <a:r>
              <a:rPr lang="en-US" altLang="en-US" sz="2000" b="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altLang="en-US" sz="20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(name))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…-----------------calling function 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person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(fill(</a:t>
            </a:r>
            <a:r>
              <a:rPr lang="en-US" altLang="en-US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&amp;first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"Joe", 1, 24) ==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("%s %d %d\n", </a:t>
            </a:r>
            <a:r>
              <a:rPr 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first.name</a:t>
            </a:r>
            <a:r>
              <a:rPr 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first.bday.month</a:t>
            </a:r>
            <a:r>
              <a:rPr 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first.bday.day</a:t>
            </a:r>
            <a:r>
              <a:rPr 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86D58B-EA3D-A6C2-F87C-4505B15EDF7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E37E17B-D9DA-28B5-526C-0E81EE25D818}"/>
              </a:ext>
            </a:extLst>
          </p:cNvPr>
          <p:cNvGrpSpPr/>
          <p:nvPr/>
        </p:nvGrpSpPr>
        <p:grpSpPr>
          <a:xfrm>
            <a:off x="8188522" y="1507291"/>
            <a:ext cx="2339504" cy="370230"/>
            <a:chOff x="1817458" y="4572000"/>
            <a:chExt cx="2339504" cy="37023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9ED834B-46A1-D83E-A619-5C1F555F99DF}"/>
                </a:ext>
              </a:extLst>
            </p:cNvPr>
            <p:cNvSpPr txBox="1"/>
            <p:nvPr/>
          </p:nvSpPr>
          <p:spPr>
            <a:xfrm>
              <a:off x="1817458" y="457289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name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96F298A-F3CD-410F-7FF1-88371A29B774}"/>
                </a:ext>
              </a:extLst>
            </p:cNvPr>
            <p:cNvSpPr txBox="1"/>
            <p:nvPr/>
          </p:nvSpPr>
          <p:spPr>
            <a:xfrm>
              <a:off x="2560319" y="4572000"/>
              <a:ext cx="1596643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AC64105-4687-A5EA-175B-84E3075DF570}"/>
              </a:ext>
            </a:extLst>
          </p:cNvPr>
          <p:cNvSpPr txBox="1"/>
          <p:nvPr/>
        </p:nvSpPr>
        <p:spPr>
          <a:xfrm>
            <a:off x="7061907" y="1239383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</a:t>
            </a:r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7C1875-F747-FA58-1C94-440C6BE3271E}"/>
              </a:ext>
            </a:extLst>
          </p:cNvPr>
          <p:cNvSpPr txBox="1"/>
          <p:nvPr/>
        </p:nvSpPr>
        <p:spPr>
          <a:xfrm>
            <a:off x="7277487" y="1557946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E2016C-DC11-D1F1-3DA0-C9AC0E943574}"/>
              </a:ext>
            </a:extLst>
          </p:cNvPr>
          <p:cNvCxnSpPr/>
          <p:nvPr/>
        </p:nvCxnSpPr>
        <p:spPr bwMode="auto">
          <a:xfrm>
            <a:off x="7460367" y="1751883"/>
            <a:ext cx="731520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CDDCC3-F92E-FE64-330C-9B8EE22AA2E1}"/>
              </a:ext>
            </a:extLst>
          </p:cNvPr>
          <p:cNvGrpSpPr/>
          <p:nvPr/>
        </p:nvGrpSpPr>
        <p:grpSpPr>
          <a:xfrm>
            <a:off x="8188522" y="765979"/>
            <a:ext cx="2344161" cy="746358"/>
            <a:chOff x="1807935" y="4765548"/>
            <a:chExt cx="2344161" cy="74635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9F89828-A661-703E-AA37-1CB52ADA8981}"/>
                </a:ext>
              </a:extLst>
            </p:cNvPr>
            <p:cNvSpPr txBox="1"/>
            <p:nvPr/>
          </p:nvSpPr>
          <p:spPr>
            <a:xfrm>
              <a:off x="1807935" y="4765548"/>
              <a:ext cx="733698" cy="7463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05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bday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14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53070C-0E8C-8080-5B94-2872011D1D2C}"/>
                </a:ext>
              </a:extLst>
            </p:cNvPr>
            <p:cNvSpPr txBox="1"/>
            <p:nvPr/>
          </p:nvSpPr>
          <p:spPr>
            <a:xfrm>
              <a:off x="3474719" y="5138587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?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4400522-C57C-3C09-5070-FCB737B67BA0}"/>
              </a:ext>
            </a:extLst>
          </p:cNvPr>
          <p:cNvGrpSpPr/>
          <p:nvPr/>
        </p:nvGrpSpPr>
        <p:grpSpPr>
          <a:xfrm>
            <a:off x="10246313" y="1516286"/>
            <a:ext cx="1466205" cy="369332"/>
            <a:chOff x="10252491" y="1282129"/>
            <a:chExt cx="1466205" cy="369332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B53ED44-0B37-1E36-6889-0633D5136381}"/>
                </a:ext>
              </a:extLst>
            </p:cNvPr>
            <p:cNvCxnSpPr/>
            <p:nvPr/>
          </p:nvCxnSpPr>
          <p:spPr bwMode="auto">
            <a:xfrm>
              <a:off x="10252491" y="1445188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E909535-2C46-0A9F-580D-615EC036E282}"/>
                </a:ext>
              </a:extLst>
            </p:cNvPr>
            <p:cNvSpPr txBox="1"/>
            <p:nvPr/>
          </p:nvSpPr>
          <p:spPr>
            <a:xfrm>
              <a:off x="10984998" y="1282129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B1FA301-68F9-924E-4FF2-3E00A41D9BF4}"/>
              </a:ext>
            </a:extLst>
          </p:cNvPr>
          <p:cNvSpPr txBox="1"/>
          <p:nvPr/>
        </p:nvSpPr>
        <p:spPr>
          <a:xfrm>
            <a:off x="7324388" y="1781143"/>
            <a:ext cx="938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low address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DD2910-96B3-F1A9-B58D-7F789F3F8316}"/>
              </a:ext>
            </a:extLst>
          </p:cNvPr>
          <p:cNvSpPr txBox="1"/>
          <p:nvPr/>
        </p:nvSpPr>
        <p:spPr>
          <a:xfrm>
            <a:off x="8920041" y="1137249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FE9A49-8CDE-D3CC-19C0-8447FB444024}"/>
              </a:ext>
            </a:extLst>
          </p:cNvPr>
          <p:cNvSpPr txBox="1"/>
          <p:nvPr/>
        </p:nvSpPr>
        <p:spPr>
          <a:xfrm>
            <a:off x="8922832" y="76603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C26303-A5CF-DE39-35B2-DD3C3A5AD762}"/>
              </a:ext>
            </a:extLst>
          </p:cNvPr>
          <p:cNvSpPr txBox="1"/>
          <p:nvPr/>
        </p:nvSpPr>
        <p:spPr>
          <a:xfrm>
            <a:off x="9850649" y="759876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5B6FF7-4D73-17D2-5FD4-DE092F18B280}"/>
              </a:ext>
            </a:extLst>
          </p:cNvPr>
          <p:cNvSpPr txBox="1"/>
          <p:nvPr/>
        </p:nvSpPr>
        <p:spPr>
          <a:xfrm>
            <a:off x="9864469" y="113536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DC91BE-964A-B1C4-14FC-B88BE2D0F15E}"/>
              </a:ext>
            </a:extLst>
          </p:cNvPr>
          <p:cNvSpPr txBox="1"/>
          <p:nvPr/>
        </p:nvSpPr>
        <p:spPr>
          <a:xfrm>
            <a:off x="9857559" y="74739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09776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6" grpId="0" animBg="1"/>
      <p:bldP spid="2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5802-C135-386C-D258-6E09C8B74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79501"/>
          </a:xfrm>
        </p:spPr>
        <p:txBody>
          <a:bodyPr/>
          <a:lstStyle/>
          <a:p>
            <a:r>
              <a:rPr lang="en-US" dirty="0"/>
              <a:t>Review: Singly Linked Linked List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30CC-393C-7C6F-5000-91A37DFF4FD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2516" y="1529820"/>
            <a:ext cx="10946967" cy="500604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Is a </a:t>
            </a:r>
            <a:r>
              <a:rPr lang="en-US" sz="2200" b="1" dirty="0"/>
              <a:t>linear collection of nodes </a:t>
            </a:r>
            <a:r>
              <a:rPr lang="en-US" sz="2200" dirty="0"/>
              <a:t>whose order is not specified by their relative location in memory, like an array</a:t>
            </a:r>
          </a:p>
          <a:p>
            <a:r>
              <a:rPr lang="en-US" sz="2200" dirty="0"/>
              <a:t>Each node consists of a </a:t>
            </a:r>
            <a:r>
              <a:rPr lang="en-US" sz="2200" dirty="0">
                <a:solidFill>
                  <a:schemeClr val="accent1"/>
                </a:solidFill>
              </a:rPr>
              <a:t>payload</a:t>
            </a:r>
            <a:r>
              <a:rPr lang="en-US" sz="2200" dirty="0"/>
              <a:t> and a </a:t>
            </a:r>
            <a:r>
              <a:rPr lang="en-US" sz="2200" dirty="0">
                <a:solidFill>
                  <a:schemeClr val="accent1"/>
                </a:solidFill>
              </a:rPr>
              <a:t>pointer</a:t>
            </a:r>
            <a:r>
              <a:rPr lang="en-US" sz="2200" dirty="0"/>
              <a:t> to the next node in the list</a:t>
            </a:r>
          </a:p>
          <a:p>
            <a:pPr lvl="1"/>
            <a:r>
              <a:rPr lang="en-US" sz="2200" dirty="0"/>
              <a:t>The </a:t>
            </a:r>
            <a:r>
              <a:rPr lang="en-US" sz="2200" dirty="0">
                <a:solidFill>
                  <a:schemeClr val="accent1"/>
                </a:solidFill>
              </a:rPr>
              <a:t>pointer in the last node </a:t>
            </a:r>
            <a:r>
              <a:rPr lang="en-US" sz="2200" dirty="0"/>
              <a:t>in the list </a:t>
            </a:r>
            <a:r>
              <a:rPr lang="en-US" sz="2200" dirty="0">
                <a:solidFill>
                  <a:schemeClr val="accent1"/>
                </a:solidFill>
              </a:rPr>
              <a:t>is NULL </a:t>
            </a:r>
            <a:r>
              <a:rPr lang="en-US" sz="2200" dirty="0"/>
              <a:t>(or 0)</a:t>
            </a:r>
          </a:p>
          <a:p>
            <a:pPr lvl="1"/>
            <a:r>
              <a:rPr lang="en-US" sz="2200" dirty="0"/>
              <a:t>The </a:t>
            </a:r>
            <a:r>
              <a:rPr lang="en-US" sz="2200" dirty="0">
                <a:solidFill>
                  <a:srgbClr val="2C895B"/>
                </a:solidFill>
              </a:rPr>
              <a:t>head pointer points at the first node </a:t>
            </a:r>
            <a:r>
              <a:rPr lang="en-US" sz="2200" dirty="0"/>
              <a:t>in the list (the head is not part of the list)</a:t>
            </a:r>
          </a:p>
          <a:p>
            <a:r>
              <a:rPr lang="en-US" sz="2200" dirty="0"/>
              <a:t>Nodes are </a:t>
            </a:r>
            <a:r>
              <a:rPr lang="en-US" sz="2200" dirty="0">
                <a:solidFill>
                  <a:schemeClr val="accent1"/>
                </a:solidFill>
              </a:rPr>
              <a:t>easy to insert and delete </a:t>
            </a:r>
            <a:r>
              <a:rPr lang="en-US" sz="2200" dirty="0"/>
              <a:t>from any position </a:t>
            </a:r>
            <a:r>
              <a:rPr lang="en-US" sz="2200" dirty="0">
                <a:solidFill>
                  <a:srgbClr val="2C895B"/>
                </a:solidFill>
              </a:rPr>
              <a:t>without having to re-organize the entire data structure</a:t>
            </a:r>
          </a:p>
          <a:p>
            <a:r>
              <a:rPr lang="en-US" sz="2200" dirty="0"/>
              <a:t>Advantages of a linked list:</a:t>
            </a:r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Length can easily be changed </a:t>
            </a:r>
            <a:r>
              <a:rPr lang="en-US" sz="2200" dirty="0"/>
              <a:t>(expand and contract) at execution time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Length does not need to be known in advance </a:t>
            </a:r>
            <a:r>
              <a:rPr lang="en-US" sz="2200" dirty="0"/>
              <a:t>(like at compile time) </a:t>
            </a:r>
          </a:p>
          <a:p>
            <a:pPr lvl="1"/>
            <a:r>
              <a:rPr lang="en-US" sz="2200" dirty="0"/>
              <a:t>List can </a:t>
            </a:r>
            <a:r>
              <a:rPr lang="en-US" sz="2200" dirty="0">
                <a:solidFill>
                  <a:schemeClr val="accent1"/>
                </a:solidFill>
              </a:rPr>
              <a:t>continue to expand </a:t>
            </a:r>
            <a:r>
              <a:rPr lang="en-US" sz="2200" dirty="0"/>
              <a:t>while there is memory available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5BDC5-C72C-89CC-6C53-22B98BB5E00A}"/>
              </a:ext>
            </a:extLst>
          </p:cNvPr>
          <p:cNvGrpSpPr/>
          <p:nvPr/>
        </p:nvGrpSpPr>
        <p:grpSpPr>
          <a:xfrm>
            <a:off x="2773680" y="871778"/>
            <a:ext cx="6035040" cy="369332"/>
            <a:chOff x="1554480" y="4206240"/>
            <a:chExt cx="6035040" cy="36933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C3AF05D-7327-ED0E-2C89-5957479362D3}"/>
                </a:ext>
              </a:extLst>
            </p:cNvPr>
            <p:cNvGrpSpPr/>
            <p:nvPr/>
          </p:nvGrpSpPr>
          <p:grpSpPr>
            <a:xfrm>
              <a:off x="1554480" y="4206240"/>
              <a:ext cx="1645920" cy="369332"/>
              <a:chOff x="1828800" y="4572000"/>
              <a:chExt cx="1645920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F652A4-EB13-4F20-9DA8-E8EECC8A140B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Payload Z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7BB8DC-CD75-F13E-3534-E61D2A061B93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AE990E2-3892-EE0A-DEB3-E389E7A21274}"/>
                </a:ext>
              </a:extLst>
            </p:cNvPr>
            <p:cNvGrpSpPr/>
            <p:nvPr/>
          </p:nvGrpSpPr>
          <p:grpSpPr>
            <a:xfrm>
              <a:off x="5943600" y="4206240"/>
              <a:ext cx="1645920" cy="369332"/>
              <a:chOff x="1828800" y="4572000"/>
              <a:chExt cx="1645920" cy="36933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4BDAF8-D952-9125-54B1-86A64E0442F3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Payload X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7B0F8F-59A4-074C-996C-B2192682E2EB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27C995E-2E2F-C736-8998-84FB291D9058}"/>
                </a:ext>
              </a:extLst>
            </p:cNvPr>
            <p:cNvGrpSpPr/>
            <p:nvPr/>
          </p:nvGrpSpPr>
          <p:grpSpPr>
            <a:xfrm>
              <a:off x="3749040" y="4206240"/>
              <a:ext cx="1645920" cy="369332"/>
              <a:chOff x="1828800" y="4572000"/>
              <a:chExt cx="1645920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0EC82C-4508-0B94-F0AB-91EEEDC1C630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Payload Y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3008A1-D3EE-763F-9C7C-2EF17267715E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895D242-9E13-6A44-782C-7F0CE1687457}"/>
                    </a:ext>
                  </a:extLst>
                </p:cNvPr>
                <p:cNvSpPr txBox="1"/>
                <p:nvPr/>
              </p:nvSpPr>
              <p:spPr>
                <a:xfrm>
                  <a:off x="7223760" y="4206240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60" y="4206240"/>
                  <a:ext cx="36576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8333" r="-10000" b="-16393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66987E4-81E6-3A54-1EA9-FE6AD4CEE58B}"/>
                </a:ext>
              </a:extLst>
            </p:cNvPr>
            <p:cNvCxnSpPr/>
            <p:nvPr/>
          </p:nvCxnSpPr>
          <p:spPr bwMode="auto">
            <a:xfrm>
              <a:off x="3017520" y="438912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B6F99FE-E526-ACA5-F800-05462537523D}"/>
                </a:ext>
              </a:extLst>
            </p:cNvPr>
            <p:cNvCxnSpPr/>
            <p:nvPr/>
          </p:nvCxnSpPr>
          <p:spPr bwMode="auto">
            <a:xfrm>
              <a:off x="5212080" y="438912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4FB37F9-FDB0-6FBD-7622-D195F0F753F5}"/>
              </a:ext>
            </a:extLst>
          </p:cNvPr>
          <p:cNvSpPr txBox="1"/>
          <p:nvPr/>
        </p:nvSpPr>
        <p:spPr>
          <a:xfrm>
            <a:off x="1584960" y="611431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783024-AE8F-0C20-F3A0-852849F60BB8}"/>
              </a:ext>
            </a:extLst>
          </p:cNvPr>
          <p:cNvSpPr txBox="1"/>
          <p:nvPr/>
        </p:nvSpPr>
        <p:spPr>
          <a:xfrm>
            <a:off x="1767840" y="929994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A202A6-3C8F-1273-CFBC-328D2D68FD7B}"/>
              </a:ext>
            </a:extLst>
          </p:cNvPr>
          <p:cNvCxnSpPr/>
          <p:nvPr/>
        </p:nvCxnSpPr>
        <p:spPr bwMode="auto">
          <a:xfrm>
            <a:off x="1950720" y="1123931"/>
            <a:ext cx="731520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E0A067B-7B39-E897-6450-53ADDB2A645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2723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5802-C135-386C-D258-6E09C8B74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Singly Linked Linked List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30CC-393C-7C6F-5000-91A37DFF4FD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2698" y="1848315"/>
            <a:ext cx="10902661" cy="451829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accent1"/>
                </a:solidFill>
              </a:rPr>
              <a:t>Memory for each node </a:t>
            </a:r>
            <a:r>
              <a:rPr lang="en-US" sz="2200" dirty="0"/>
              <a:t>is typically </a:t>
            </a:r>
            <a:r>
              <a:rPr lang="en-US" sz="2200" dirty="0">
                <a:solidFill>
                  <a:schemeClr val="accent1"/>
                </a:solidFill>
              </a:rPr>
              <a:t>allocated dynamically at execution time </a:t>
            </a:r>
            <a:r>
              <a:rPr lang="en-US" sz="2200" dirty="0"/>
              <a:t>(</a:t>
            </a:r>
            <a:r>
              <a:rPr lang="en-US" sz="2200" i="1" dirty="0"/>
              <a:t>i.e., </a:t>
            </a:r>
            <a:r>
              <a:rPr lang="en-US" sz="2200" dirty="0"/>
              <a:t>using </a:t>
            </a:r>
            <a:r>
              <a:rPr lang="en-US" sz="2200" i="1" dirty="0"/>
              <a:t>heap memory – malloc() etc.</a:t>
            </a:r>
            <a:r>
              <a:rPr lang="en-US" sz="2200" dirty="0"/>
              <a:t>) when a new node is added to the list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Memory for each node may be freed at execution time</a:t>
            </a:r>
            <a:r>
              <a:rPr lang="en-US" sz="2200" dirty="0"/>
              <a:t>, using free() </a:t>
            </a:r>
            <a:r>
              <a:rPr lang="en-US" sz="2200" dirty="0">
                <a:solidFill>
                  <a:srgbClr val="2C895B"/>
                </a:solidFill>
              </a:rPr>
              <a:t>when a node is removed from the list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Unlike arrays, linked </a:t>
            </a:r>
            <a:r>
              <a:rPr lang="en-US" sz="2200" dirty="0">
                <a:solidFill>
                  <a:srgbClr val="2C895B"/>
                </a:solidFill>
              </a:rPr>
              <a:t>list nodes are usually </a:t>
            </a:r>
            <a:r>
              <a:rPr lang="en-US" sz="2200" b="1" dirty="0">
                <a:solidFill>
                  <a:srgbClr val="2C895B"/>
                </a:solidFill>
              </a:rPr>
              <a:t>not </a:t>
            </a:r>
            <a:r>
              <a:rPr lang="en-US" sz="2200" dirty="0">
                <a:solidFill>
                  <a:srgbClr val="2C895B"/>
                </a:solidFill>
              </a:rPr>
              <a:t>arranged </a:t>
            </a:r>
            <a:r>
              <a:rPr lang="en-US" sz="2200" dirty="0"/>
              <a:t>(located) sequentially in adjacent memory locations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accent1"/>
                </a:solidFill>
              </a:rPr>
              <a:t>No fast and convenient way </a:t>
            </a:r>
            <a:r>
              <a:rPr lang="en-US" sz="2200" dirty="0"/>
              <a:t>to "jump" to any specific node.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Usually the list must be </a:t>
            </a:r>
            <a:r>
              <a:rPr lang="en-US" sz="2200" b="1" dirty="0"/>
              <a:t>traversed (walked) </a:t>
            </a:r>
            <a:r>
              <a:rPr lang="en-US" sz="2200" dirty="0"/>
              <a:t>from the </a:t>
            </a:r>
            <a:r>
              <a:rPr lang="en-US" sz="2200" b="1" i="1" dirty="0">
                <a:solidFill>
                  <a:srgbClr val="2C895B"/>
                </a:solidFill>
              </a:rPr>
              <a:t>head</a:t>
            </a:r>
            <a:r>
              <a:rPr lang="en-US" sz="2200" i="1" dirty="0"/>
              <a:t> </a:t>
            </a:r>
            <a:r>
              <a:rPr lang="en-US" sz="2200" dirty="0"/>
              <a:t>to locate if a </a:t>
            </a:r>
            <a:r>
              <a:rPr lang="en-US" sz="2200" b="1" i="1" dirty="0">
                <a:solidFill>
                  <a:srgbClr val="2C895B"/>
                </a:solidFill>
              </a:rPr>
              <a:t>specific payload</a:t>
            </a:r>
            <a:r>
              <a:rPr lang="en-US" sz="2200" dirty="0"/>
              <a:t> is stored in any node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Obviously, the cost in </a:t>
            </a:r>
            <a:r>
              <a:rPr lang="en-US" sz="2200" dirty="0">
                <a:solidFill>
                  <a:srgbClr val="2C895B"/>
                </a:solidFill>
              </a:rPr>
              <a:t>traversing a linked list is O(n)</a:t>
            </a:r>
            <a:endParaRPr lang="en-US" sz="2000" dirty="0">
              <a:solidFill>
                <a:srgbClr val="2C895B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5BDC5-C72C-89CC-6C53-22B98BB5E00A}"/>
              </a:ext>
            </a:extLst>
          </p:cNvPr>
          <p:cNvGrpSpPr/>
          <p:nvPr/>
        </p:nvGrpSpPr>
        <p:grpSpPr>
          <a:xfrm>
            <a:off x="2468880" y="1161235"/>
            <a:ext cx="6035040" cy="369332"/>
            <a:chOff x="1554480" y="4206240"/>
            <a:chExt cx="6035040" cy="36933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C3AF05D-7327-ED0E-2C89-5957479362D3}"/>
                </a:ext>
              </a:extLst>
            </p:cNvPr>
            <p:cNvGrpSpPr/>
            <p:nvPr/>
          </p:nvGrpSpPr>
          <p:grpSpPr>
            <a:xfrm>
              <a:off x="1554480" y="4206240"/>
              <a:ext cx="1645920" cy="369332"/>
              <a:chOff x="1828800" y="4572000"/>
              <a:chExt cx="1645920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F652A4-EB13-4F20-9DA8-E8EECC8A140B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1933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7BB8DC-CD75-F13E-3534-E61D2A061B93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AE990E2-3892-EE0A-DEB3-E389E7A21274}"/>
                </a:ext>
              </a:extLst>
            </p:cNvPr>
            <p:cNvGrpSpPr/>
            <p:nvPr/>
          </p:nvGrpSpPr>
          <p:grpSpPr>
            <a:xfrm>
              <a:off x="5943600" y="4206240"/>
              <a:ext cx="1645920" cy="369332"/>
              <a:chOff x="1828800" y="4572000"/>
              <a:chExt cx="1645920" cy="36933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4BDAF8-D952-9125-54B1-86A64E0442F3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7B0F8F-59A4-074C-996C-B2192682E2EB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27C995E-2E2F-C736-8998-84FB291D9058}"/>
                </a:ext>
              </a:extLst>
            </p:cNvPr>
            <p:cNvGrpSpPr/>
            <p:nvPr/>
          </p:nvGrpSpPr>
          <p:grpSpPr>
            <a:xfrm>
              <a:off x="3749040" y="4206240"/>
              <a:ext cx="1645920" cy="369332"/>
              <a:chOff x="1828800" y="4572000"/>
              <a:chExt cx="1645920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0EC82C-4508-0B94-F0AB-91EEEDC1C630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1955 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3008A1-D3EE-763F-9C7C-2EF17267715E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895D242-9E13-6A44-782C-7F0CE1687457}"/>
                    </a:ext>
                  </a:extLst>
                </p:cNvPr>
                <p:cNvSpPr txBox="1"/>
                <p:nvPr/>
              </p:nvSpPr>
              <p:spPr>
                <a:xfrm>
                  <a:off x="7223760" y="4206240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895D242-9E13-6A44-782C-7F0CE16874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60" y="4206240"/>
                  <a:ext cx="36576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6667" r="-10000" b="-2000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66987E4-81E6-3A54-1EA9-FE6AD4CEE58B}"/>
                </a:ext>
              </a:extLst>
            </p:cNvPr>
            <p:cNvCxnSpPr/>
            <p:nvPr/>
          </p:nvCxnSpPr>
          <p:spPr bwMode="auto">
            <a:xfrm>
              <a:off x="3017520" y="438912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B6F99FE-E526-ACA5-F800-05462537523D}"/>
                </a:ext>
              </a:extLst>
            </p:cNvPr>
            <p:cNvCxnSpPr/>
            <p:nvPr/>
          </p:nvCxnSpPr>
          <p:spPr bwMode="auto">
            <a:xfrm>
              <a:off x="5212080" y="438912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4FB37F9-FDB0-6FBD-7622-D195F0F753F5}"/>
              </a:ext>
            </a:extLst>
          </p:cNvPr>
          <p:cNvSpPr txBox="1"/>
          <p:nvPr/>
        </p:nvSpPr>
        <p:spPr>
          <a:xfrm>
            <a:off x="1280160" y="900888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783024-AE8F-0C20-F3A0-852849F60BB8}"/>
              </a:ext>
            </a:extLst>
          </p:cNvPr>
          <p:cNvSpPr txBox="1"/>
          <p:nvPr/>
        </p:nvSpPr>
        <p:spPr>
          <a:xfrm>
            <a:off x="1463040" y="1219451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A202A6-3C8F-1273-CFBC-328D2D68FD7B}"/>
              </a:ext>
            </a:extLst>
          </p:cNvPr>
          <p:cNvCxnSpPr/>
          <p:nvPr/>
        </p:nvCxnSpPr>
        <p:spPr bwMode="auto">
          <a:xfrm>
            <a:off x="1645920" y="1413388"/>
            <a:ext cx="731520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D32A117-2E6A-9448-EF23-BBAB4BDDD9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4734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40A2-8C1C-5C42-9639-F9E7857DD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63492"/>
          </a:xfrm>
        </p:spPr>
        <p:txBody>
          <a:bodyPr/>
          <a:lstStyle/>
          <a:p>
            <a:r>
              <a:rPr lang="en-US" dirty="0"/>
              <a:t>Linked List Using Self-Referential Structs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3916FFE-9E00-5145-85AA-BE244E51D7D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75815" y="810357"/>
            <a:ext cx="10650006" cy="592764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b="1" dirty="0">
                <a:solidFill>
                  <a:srgbClr val="0070C0"/>
                </a:solidFill>
              </a:rPr>
              <a:t>self-referential struct </a:t>
            </a:r>
            <a:r>
              <a:rPr lang="en-US" sz="2400" dirty="0"/>
              <a:t>is a struct that has one or more </a:t>
            </a:r>
            <a:r>
              <a:rPr lang="en-US" sz="2400" dirty="0">
                <a:solidFill>
                  <a:srgbClr val="0070C0"/>
                </a:solidFill>
              </a:rPr>
              <a:t>members </a:t>
            </a:r>
            <a:r>
              <a:rPr lang="en-US" sz="2400" dirty="0"/>
              <a:t>that are </a:t>
            </a:r>
            <a:r>
              <a:rPr lang="en-US" sz="2400" b="1" dirty="0">
                <a:solidFill>
                  <a:srgbClr val="0070C0"/>
                </a:solidFill>
              </a:rPr>
              <a:t>pointers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to a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struct variable of the same type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sz="28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Self-referential member</a:t>
            </a:r>
          </a:p>
          <a:p>
            <a:pPr marL="628650" lvl="1" indent="-285750"/>
            <a:r>
              <a:rPr lang="en-US" sz="2400" dirty="0"/>
              <a:t>points to same type – itself</a:t>
            </a:r>
          </a:p>
          <a:p>
            <a:r>
              <a:rPr lang="en-US" sz="2400" dirty="0">
                <a:solidFill>
                  <a:schemeClr val="tx2"/>
                </a:solidFill>
              </a:rPr>
              <a:t>Example: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14696AA-6722-3B4D-ACA0-ECA750070128}"/>
              </a:ext>
            </a:extLst>
          </p:cNvPr>
          <p:cNvSpPr/>
          <p:nvPr/>
        </p:nvSpPr>
        <p:spPr bwMode="auto">
          <a:xfrm>
            <a:off x="5339103" y="1876522"/>
            <a:ext cx="3508855" cy="146598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date;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23" name="Left Arrow 22">
            <a:extLst>
              <a:ext uri="{FF2B5EF4-FFF2-40B4-BE49-F238E27FC236}">
                <a16:creationId xmlns:a16="http://schemas.microsoft.com/office/drawing/2014/main" id="{F763B8E7-24F7-C143-851D-E94FAB712B2A}"/>
              </a:ext>
            </a:extLst>
          </p:cNvPr>
          <p:cNvSpPr/>
          <p:nvPr/>
        </p:nvSpPr>
        <p:spPr>
          <a:xfrm rot="10800000" flipV="1">
            <a:off x="4247066" y="2698423"/>
            <a:ext cx="1479478" cy="1111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02F3EE-191A-304C-AC22-F0900CD1EA7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36D9C88-C0E9-79B8-BB78-C0ACE93EDCEE}"/>
              </a:ext>
            </a:extLst>
          </p:cNvPr>
          <p:cNvSpPr/>
          <p:nvPr/>
        </p:nvSpPr>
        <p:spPr bwMode="auto">
          <a:xfrm>
            <a:off x="1397914" y="3918800"/>
            <a:ext cx="3344941" cy="186723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node2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month;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day;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node2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struct node2 x;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63943E3-40CF-4039-3507-B32DB8918590}"/>
              </a:ext>
            </a:extLst>
          </p:cNvPr>
          <p:cNvSpPr/>
          <p:nvPr/>
        </p:nvSpPr>
        <p:spPr bwMode="auto">
          <a:xfrm>
            <a:off x="1397913" y="5874544"/>
            <a:ext cx="3344941" cy="77494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node2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*head</a:t>
            </a:r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= &amp;x;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09D8A02-E504-7CB1-5871-3DDD927B669B}"/>
              </a:ext>
            </a:extLst>
          </p:cNvPr>
          <p:cNvGrpSpPr/>
          <p:nvPr/>
        </p:nvGrpSpPr>
        <p:grpSpPr>
          <a:xfrm>
            <a:off x="9202969" y="2084439"/>
            <a:ext cx="1767841" cy="742864"/>
            <a:chOff x="9040552" y="1955559"/>
            <a:chExt cx="1767841" cy="7428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FD5EEA-8094-30B4-68C7-F7C177BAF7C7}"/>
                </a:ext>
              </a:extLst>
            </p:cNvPr>
            <p:cNvSpPr txBox="1"/>
            <p:nvPr/>
          </p:nvSpPr>
          <p:spPr>
            <a:xfrm>
              <a:off x="9040553" y="2329091"/>
              <a:ext cx="128016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date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E0839BA-BFD5-BC84-AF4D-6156610C827B}"/>
                </a:ext>
              </a:extLst>
            </p:cNvPr>
            <p:cNvSpPr txBox="1"/>
            <p:nvPr/>
          </p:nvSpPr>
          <p:spPr>
            <a:xfrm>
              <a:off x="9040552" y="1955559"/>
              <a:ext cx="1280159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next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D7B1664-EB48-ED95-9344-4D8C0B41EAC9}"/>
                </a:ext>
              </a:extLst>
            </p:cNvPr>
            <p:cNvCxnSpPr/>
            <p:nvPr/>
          </p:nvCxnSpPr>
          <p:spPr bwMode="auto">
            <a:xfrm>
              <a:off x="10076873" y="216511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0C9732-8394-0E13-AE55-1CCA8E704947}"/>
              </a:ext>
            </a:extLst>
          </p:cNvPr>
          <p:cNvGrpSpPr/>
          <p:nvPr/>
        </p:nvGrpSpPr>
        <p:grpSpPr>
          <a:xfrm>
            <a:off x="5324104" y="4584095"/>
            <a:ext cx="2782216" cy="1387489"/>
            <a:chOff x="6354082" y="5271241"/>
            <a:chExt cx="2782216" cy="138748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BFEA990-A6F2-EA47-FDAC-5A5243B8C8EB}"/>
                </a:ext>
              </a:extLst>
            </p:cNvPr>
            <p:cNvGrpSpPr/>
            <p:nvPr/>
          </p:nvGrpSpPr>
          <p:grpSpPr>
            <a:xfrm>
              <a:off x="6354082" y="5271241"/>
              <a:ext cx="1821382" cy="1324687"/>
              <a:chOff x="5028917" y="5237478"/>
              <a:chExt cx="1821382" cy="1324687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9951D20-ABA1-D709-091F-E9CD8A2D0429}"/>
                  </a:ext>
                </a:extLst>
              </p:cNvPr>
              <p:cNvSpPr txBox="1"/>
              <p:nvPr/>
            </p:nvSpPr>
            <p:spPr>
              <a:xfrm>
                <a:off x="5181600" y="5881879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8899852C-2902-DF67-4CCC-A27DBB2AC0FC}"/>
                  </a:ext>
                </a:extLst>
              </p:cNvPr>
              <p:cNvCxnSpPr/>
              <p:nvPr/>
            </p:nvCxnSpPr>
            <p:spPr bwMode="auto">
              <a:xfrm>
                <a:off x="5364480" y="6075816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C26C743-2AD4-0719-855C-6C9E6D677F0D}"/>
                  </a:ext>
                </a:extLst>
              </p:cNvPr>
              <p:cNvSpPr txBox="1"/>
              <p:nvPr/>
            </p:nvSpPr>
            <p:spPr>
              <a:xfrm>
                <a:off x="6109325" y="5614602"/>
                <a:ext cx="731520" cy="369332"/>
              </a:xfrm>
              <a:prstGeom prst="rect">
                <a:avLst/>
              </a:prstGeom>
              <a:solidFill>
                <a:srgbClr val="7030A0">
                  <a:alpha val="26441"/>
                </a:srgb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31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82EF3D1-F8AD-9677-7B72-700C3FF8D3EA}"/>
                  </a:ext>
                </a:extLst>
              </p:cNvPr>
              <p:cNvSpPr txBox="1"/>
              <p:nvPr/>
            </p:nvSpPr>
            <p:spPr>
              <a:xfrm>
                <a:off x="6118779" y="5237478"/>
                <a:ext cx="73152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  <a:ea typeface="CMU Bright" panose="02000603000000000000" pitchFamily="2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3341A9D-798A-0307-2676-CC71F8825121}"/>
                  </a:ext>
                </a:extLst>
              </p:cNvPr>
              <p:cNvSpPr txBox="1"/>
              <p:nvPr/>
            </p:nvSpPr>
            <p:spPr>
              <a:xfrm>
                <a:off x="6109325" y="5969339"/>
                <a:ext cx="731520" cy="369332"/>
              </a:xfrm>
              <a:prstGeom prst="rect">
                <a:avLst/>
              </a:prstGeom>
              <a:solidFill>
                <a:srgbClr val="7030A0">
                  <a:alpha val="25032"/>
                </a:srgb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9DD2E6-853F-45DA-A490-E0ED1B778242}"/>
                  </a:ext>
                </a:extLst>
              </p:cNvPr>
              <p:cNvSpPr txBox="1"/>
              <p:nvPr/>
            </p:nvSpPr>
            <p:spPr>
              <a:xfrm>
                <a:off x="5028917" y="6192833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head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DDD907-EFA3-1873-A410-FEFFD16C1C49}"/>
                </a:ext>
              </a:extLst>
            </p:cNvPr>
            <p:cNvSpPr txBox="1"/>
            <p:nvPr/>
          </p:nvSpPr>
          <p:spPr>
            <a:xfrm>
              <a:off x="7051709" y="6289398"/>
              <a:ext cx="1608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low memory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0AFC8B-9ACF-A18D-002A-F0735DE561C1}"/>
                </a:ext>
              </a:extLst>
            </p:cNvPr>
            <p:cNvSpPr txBox="1"/>
            <p:nvPr/>
          </p:nvSpPr>
          <p:spPr>
            <a:xfrm>
              <a:off x="8182126" y="5995137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month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66603C-5ECB-DE19-DBC0-399E1711F66A}"/>
                </a:ext>
              </a:extLst>
            </p:cNvPr>
            <p:cNvSpPr txBox="1"/>
            <p:nvPr/>
          </p:nvSpPr>
          <p:spPr>
            <a:xfrm>
              <a:off x="8184917" y="5623923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A07A6D1-B63C-B758-0534-C54E1A2168E3}"/>
                </a:ext>
              </a:extLst>
            </p:cNvPr>
            <p:cNvSpPr txBox="1"/>
            <p:nvPr/>
          </p:nvSpPr>
          <p:spPr>
            <a:xfrm>
              <a:off x="8201033" y="5274096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next</a:t>
              </a:r>
            </a:p>
          </p:txBody>
        </p:sp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5546B49-5431-46CB-1EE4-B9F9834C5DD9}"/>
              </a:ext>
            </a:extLst>
          </p:cNvPr>
          <p:cNvSpPr/>
          <p:nvPr/>
        </p:nvSpPr>
        <p:spPr bwMode="auto">
          <a:xfrm>
            <a:off x="8296857" y="4586148"/>
            <a:ext cx="2447712" cy="109914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x.month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x.day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31;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x.next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NULL;</a:t>
            </a:r>
          </a:p>
          <a:p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56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  <p:bldP spid="28" grpId="0" animBg="1"/>
      <p:bldP spid="23" grpId="0" animBg="1"/>
      <p:bldP spid="7" grpId="0"/>
      <p:bldP spid="8" grpId="0" animBg="1"/>
      <p:bldP spid="9" grpId="0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54FA-C0DF-7614-EEA5-C12FC083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25009"/>
          </a:xfrm>
        </p:spPr>
        <p:txBody>
          <a:bodyPr/>
          <a:lstStyle/>
          <a:p>
            <a:r>
              <a:rPr lang="en-US" dirty="0"/>
              <a:t>Creating a Node &amp; Inserting it at the </a:t>
            </a:r>
            <a:r>
              <a:rPr lang="en-US" dirty="0">
                <a:solidFill>
                  <a:srgbClr val="FF0000"/>
                </a:solidFill>
              </a:rPr>
              <a:t>Front</a:t>
            </a:r>
            <a:r>
              <a:rPr lang="en-US" dirty="0"/>
              <a:t> of the List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FDB8C1D-6198-76C0-1B77-FB3546FBB170}"/>
              </a:ext>
            </a:extLst>
          </p:cNvPr>
          <p:cNvSpPr/>
          <p:nvPr/>
        </p:nvSpPr>
        <p:spPr bwMode="auto">
          <a:xfrm>
            <a:off x="7615557" y="627191"/>
            <a:ext cx="2929819" cy="144448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year;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88D07C9-53C4-1C89-B317-CE58EF28585C}"/>
              </a:ext>
            </a:extLst>
          </p:cNvPr>
          <p:cNvSpPr/>
          <p:nvPr/>
        </p:nvSpPr>
        <p:spPr bwMode="auto">
          <a:xfrm>
            <a:off x="98872" y="530251"/>
            <a:ext cx="6889757" cy="428565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create node;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 at front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passed head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creatNode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year, char *name,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link)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(name)) == NULL)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free(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return NULL;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-&gt;year = year;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 = link;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3666745-1DD1-E9E0-D37B-E912C98EDD43}"/>
              </a:ext>
            </a:extLst>
          </p:cNvPr>
          <p:cNvSpPr/>
          <p:nvPr/>
        </p:nvSpPr>
        <p:spPr bwMode="auto">
          <a:xfrm>
            <a:off x="6399075" y="2581415"/>
            <a:ext cx="5526430" cy="232611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calling function body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*head = NULL; </a:t>
            </a:r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at front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creatNode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(2020, "Joe", head)) != NULL) {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head =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 handling not shown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creatNode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(1955, "Sam", head)) != NULL) {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head =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 handling not shown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3D04D71-F97C-E874-18BB-AD446369F545}"/>
              </a:ext>
            </a:extLst>
          </p:cNvPr>
          <p:cNvGrpSpPr/>
          <p:nvPr/>
        </p:nvGrpSpPr>
        <p:grpSpPr>
          <a:xfrm>
            <a:off x="174707" y="5630005"/>
            <a:ext cx="835869" cy="718191"/>
            <a:chOff x="7452006" y="3306391"/>
            <a:chExt cx="835869" cy="7181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41DBEF8-1BD9-3166-FFF3-D9706D6D7993}"/>
                    </a:ext>
                  </a:extLst>
                </p:cNvPr>
                <p:cNvSpPr txBox="1"/>
                <p:nvPr/>
              </p:nvSpPr>
              <p:spPr>
                <a:xfrm>
                  <a:off x="7452006" y="3624472"/>
                  <a:ext cx="835869" cy="400110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bg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𝑁𝑈𝐿𝐿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41DBEF8-1BD9-3166-FFF3-D9706D6D79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2006" y="3624472"/>
                  <a:ext cx="835869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solidFill>
                    <a:schemeClr val="bg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3EA9BB7-490F-4EA6-DF6A-2E220DDA481E}"/>
                </a:ext>
              </a:extLst>
            </p:cNvPr>
            <p:cNvSpPr txBox="1"/>
            <p:nvPr/>
          </p:nvSpPr>
          <p:spPr>
            <a:xfrm>
              <a:off x="7504180" y="3306391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31AE0562-C1F2-0C81-E05D-D387146BDA3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79EC8EB-5155-DC97-736E-AE0338C9E59C}"/>
              </a:ext>
            </a:extLst>
          </p:cNvPr>
          <p:cNvGrpSpPr/>
          <p:nvPr/>
        </p:nvGrpSpPr>
        <p:grpSpPr>
          <a:xfrm>
            <a:off x="1706037" y="5406300"/>
            <a:ext cx="3180637" cy="1226320"/>
            <a:chOff x="1706037" y="5406300"/>
            <a:chExt cx="3180637" cy="12263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9E5BA5-984F-6CFD-2310-D68D0F5630E8}"/>
                </a:ext>
              </a:extLst>
            </p:cNvPr>
            <p:cNvSpPr txBox="1"/>
            <p:nvPr/>
          </p:nvSpPr>
          <p:spPr>
            <a:xfrm>
              <a:off x="1897740" y="6263288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DFB9006-F68C-A30A-3AAB-A29BF946BEE2}"/>
                </a:ext>
              </a:extLst>
            </p:cNvPr>
            <p:cNvCxnSpPr/>
            <p:nvPr/>
          </p:nvCxnSpPr>
          <p:spPr bwMode="auto">
            <a:xfrm>
              <a:off x="2080620" y="6451482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BDE0378-E591-CA42-BE39-0AA0021E4F93}"/>
                </a:ext>
              </a:extLst>
            </p:cNvPr>
            <p:cNvSpPr txBox="1"/>
            <p:nvPr/>
          </p:nvSpPr>
          <p:spPr>
            <a:xfrm>
              <a:off x="1706037" y="5965680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D5916FF-65EB-9A9B-00D8-AA0235BEB036}"/>
                </a:ext>
              </a:extLst>
            </p:cNvPr>
            <p:cNvSpPr txBox="1"/>
            <p:nvPr/>
          </p:nvSpPr>
          <p:spPr>
            <a:xfrm>
              <a:off x="2842197" y="6164772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1DD2EB-60C6-0A74-B7E2-EF9678191CC3}"/>
                </a:ext>
              </a:extLst>
            </p:cNvPr>
            <p:cNvSpPr txBox="1"/>
            <p:nvPr/>
          </p:nvSpPr>
          <p:spPr>
            <a:xfrm>
              <a:off x="3945869" y="6143083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AF4FD07-4A67-523A-0515-112EFAB8C57F}"/>
                </a:ext>
              </a:extLst>
            </p:cNvPr>
            <p:cNvSpPr txBox="1"/>
            <p:nvPr/>
          </p:nvSpPr>
          <p:spPr>
            <a:xfrm>
              <a:off x="2842197" y="5786610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2D987D-2E06-0875-56E3-68C1E319C6DA}"/>
                </a:ext>
              </a:extLst>
            </p:cNvPr>
            <p:cNvSpPr txBox="1"/>
            <p:nvPr/>
          </p:nvSpPr>
          <p:spPr>
            <a:xfrm>
              <a:off x="2851020" y="5406300"/>
              <a:ext cx="739466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02CB9E7-1357-9E5C-6878-3A3B7E9576BD}"/>
                </a:ext>
              </a:extLst>
            </p:cNvPr>
            <p:cNvCxnSpPr>
              <a:cxnSpLocks/>
              <a:endCxn id="8" idx="1"/>
            </p:cNvCxnSpPr>
            <p:nvPr/>
          </p:nvCxnSpPr>
          <p:spPr bwMode="auto">
            <a:xfrm>
              <a:off x="3216780" y="5971276"/>
              <a:ext cx="729089" cy="35647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3E2E802-FB76-7461-1D38-4466D9B8668D}"/>
              </a:ext>
            </a:extLst>
          </p:cNvPr>
          <p:cNvGrpSpPr/>
          <p:nvPr/>
        </p:nvGrpSpPr>
        <p:grpSpPr>
          <a:xfrm>
            <a:off x="5841612" y="5494521"/>
            <a:ext cx="6086166" cy="1262306"/>
            <a:chOff x="5841612" y="5494521"/>
            <a:chExt cx="6086166" cy="12623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88B381-0127-A706-4897-B0E3E55BCBDD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B8BAEC3-A014-52CF-0ADD-30CA1010AC38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5A6ACB-138F-9281-308C-9A277AF91A30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C1262E-3097-6E0F-F849-FE5F2156C427}"/>
                </a:ext>
              </a:extLst>
            </p:cNvPr>
            <p:cNvSpPr txBox="1"/>
            <p:nvPr/>
          </p:nvSpPr>
          <p:spPr>
            <a:xfrm>
              <a:off x="9852501" y="624009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81579BC-EB98-3068-F00D-3DED103DEDDE}"/>
                </a:ext>
              </a:extLst>
            </p:cNvPr>
            <p:cNvSpPr txBox="1"/>
            <p:nvPr/>
          </p:nvSpPr>
          <p:spPr>
            <a:xfrm>
              <a:off x="10986973" y="6223153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37B55D-6921-B7A2-1307-BAAD0A854814}"/>
                </a:ext>
              </a:extLst>
            </p:cNvPr>
            <p:cNvSpPr txBox="1"/>
            <p:nvPr/>
          </p:nvSpPr>
          <p:spPr>
            <a:xfrm>
              <a:off x="9852501" y="5870766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854CFF-FAA6-3C39-2467-2BF22BC347AC}"/>
                </a:ext>
              </a:extLst>
            </p:cNvPr>
            <p:cNvSpPr txBox="1"/>
            <p:nvPr/>
          </p:nvSpPr>
          <p:spPr>
            <a:xfrm>
              <a:off x="9861324" y="5494521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27B171B-B394-25AC-9ADD-4A5897260EA3}"/>
                </a:ext>
              </a:extLst>
            </p:cNvPr>
            <p:cNvCxnSpPr>
              <a:cxnSpLocks/>
              <a:endCxn id="24" idx="1"/>
            </p:cNvCxnSpPr>
            <p:nvPr/>
          </p:nvCxnSpPr>
          <p:spPr bwMode="auto">
            <a:xfrm>
              <a:off x="10227084" y="6055432"/>
              <a:ext cx="759889" cy="35238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FC65312-6F69-3FEF-8FB6-6F053F316C48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A81428-A080-147A-13A1-4DF897AA5F3B}"/>
                </a:ext>
              </a:extLst>
            </p:cNvPr>
            <p:cNvSpPr txBox="1"/>
            <p:nvPr/>
          </p:nvSpPr>
          <p:spPr>
            <a:xfrm>
              <a:off x="8157284" y="6304559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5E8684F-1D3B-33B9-A910-A8D12E7A7E56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4F50445-8327-BC37-465F-FE5A2F7118E0}"/>
                </a:ext>
              </a:extLst>
            </p:cNvPr>
            <p:cNvSpPr txBox="1"/>
            <p:nvPr/>
          </p:nvSpPr>
          <p:spPr>
            <a:xfrm>
              <a:off x="7042358" y="5524964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0ABB8A3-EF55-2656-AAA3-6B911A9B4046}"/>
                </a:ext>
              </a:extLst>
            </p:cNvPr>
            <p:cNvCxnSpPr>
              <a:cxnSpLocks/>
              <a:endCxn id="29" idx="1"/>
            </p:cNvCxnSpPr>
            <p:nvPr/>
          </p:nvCxnSpPr>
          <p:spPr bwMode="auto">
            <a:xfrm>
              <a:off x="7399252" y="6100528"/>
              <a:ext cx="758032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506652F-41BA-68BC-1AB0-6A6DCABEF683}"/>
                </a:ext>
              </a:extLst>
            </p:cNvPr>
            <p:cNvCxnSpPr>
              <a:cxnSpLocks/>
              <a:endCxn id="22" idx="1"/>
            </p:cNvCxnSpPr>
            <p:nvPr/>
          </p:nvCxnSpPr>
          <p:spPr bwMode="auto">
            <a:xfrm>
              <a:off x="7414510" y="5702469"/>
              <a:ext cx="2437991" cy="722295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</p:spTree>
    <p:extLst>
      <p:ext uri="{BB962C8B-B14F-4D97-AF65-F5344CB8AC3E}">
        <p14:creationId xmlns:p14="http://schemas.microsoft.com/office/powerpoint/2010/main" val="201177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54FA-C0DF-7614-EEA5-C12FC083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25009"/>
          </a:xfrm>
        </p:spPr>
        <p:txBody>
          <a:bodyPr/>
          <a:lstStyle/>
          <a:p>
            <a:r>
              <a:rPr lang="en-US" dirty="0"/>
              <a:t>Creating a Node &amp; Inserting it at the </a:t>
            </a:r>
            <a:r>
              <a:rPr lang="en-US" dirty="0">
                <a:solidFill>
                  <a:srgbClr val="FF0000"/>
                </a:solidFill>
              </a:rPr>
              <a:t>End</a:t>
            </a:r>
            <a:r>
              <a:rPr lang="en-US" dirty="0"/>
              <a:t> of the List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3666745-1DD1-E9E0-D37B-E912C98EDD43}"/>
              </a:ext>
            </a:extLst>
          </p:cNvPr>
          <p:cNvSpPr/>
          <p:nvPr/>
        </p:nvSpPr>
        <p:spPr bwMode="auto">
          <a:xfrm>
            <a:off x="96037" y="545008"/>
            <a:ext cx="7219122" cy="543171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create a node and insert at the end of the list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</a:p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year, char *name,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node *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head;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node *</a:t>
            </a: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NULL;  // base case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node *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((new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creatNode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(year, name, NULL)) ==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NULL;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new;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 = new;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head;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41963849-7D6E-853C-FFDD-A160EE0C29A4}"/>
              </a:ext>
            </a:extLst>
          </p:cNvPr>
          <p:cNvSpPr/>
          <p:nvPr/>
        </p:nvSpPr>
        <p:spPr bwMode="auto">
          <a:xfrm>
            <a:off x="4352144" y="5064603"/>
            <a:ext cx="6433777" cy="177950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= NULL;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at end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(2020, "Joe", head))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head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(1955, "Sam", head))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head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DBF7A9D-E297-545F-9085-3FE64F10DA6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FC6FB34-75AB-FEFD-811A-904AF32AD28C}"/>
              </a:ext>
            </a:extLst>
          </p:cNvPr>
          <p:cNvGrpSpPr/>
          <p:nvPr/>
        </p:nvGrpSpPr>
        <p:grpSpPr>
          <a:xfrm>
            <a:off x="8498724" y="437662"/>
            <a:ext cx="835869" cy="718191"/>
            <a:chOff x="7452006" y="3306391"/>
            <a:chExt cx="835869" cy="7181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668740F-D914-DF27-A4E1-3EEC46614F94}"/>
                    </a:ext>
                  </a:extLst>
                </p:cNvPr>
                <p:cNvSpPr txBox="1"/>
                <p:nvPr/>
              </p:nvSpPr>
              <p:spPr>
                <a:xfrm>
                  <a:off x="7452006" y="3624472"/>
                  <a:ext cx="835869" cy="400110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bg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𝑁𝑈𝐿𝐿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668740F-D914-DF27-A4E1-3EEC46614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2006" y="3624472"/>
                  <a:ext cx="835869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solidFill>
                    <a:schemeClr val="bg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7D1894-71ED-8754-9829-2F9CE6FF5E79}"/>
                </a:ext>
              </a:extLst>
            </p:cNvPr>
            <p:cNvSpPr txBox="1"/>
            <p:nvPr/>
          </p:nvSpPr>
          <p:spPr>
            <a:xfrm>
              <a:off x="7504180" y="3306391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9B7687-D041-889E-67F7-499AD063D010}"/>
              </a:ext>
            </a:extLst>
          </p:cNvPr>
          <p:cNvGrpSpPr/>
          <p:nvPr/>
        </p:nvGrpSpPr>
        <p:grpSpPr>
          <a:xfrm>
            <a:off x="7333300" y="1425033"/>
            <a:ext cx="3180637" cy="1226320"/>
            <a:chOff x="1706037" y="5406300"/>
            <a:chExt cx="3180637" cy="122632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794206-C91D-C856-FE49-3F93993FE440}"/>
                </a:ext>
              </a:extLst>
            </p:cNvPr>
            <p:cNvSpPr txBox="1"/>
            <p:nvPr/>
          </p:nvSpPr>
          <p:spPr>
            <a:xfrm>
              <a:off x="1897740" y="6263288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3E6CF0B-2367-D04A-3815-024FF44793E1}"/>
                </a:ext>
              </a:extLst>
            </p:cNvPr>
            <p:cNvCxnSpPr/>
            <p:nvPr/>
          </p:nvCxnSpPr>
          <p:spPr bwMode="auto">
            <a:xfrm>
              <a:off x="2080620" y="6451482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E6DF74-2CA4-803A-FD36-DDD5BC8B8C8B}"/>
                </a:ext>
              </a:extLst>
            </p:cNvPr>
            <p:cNvSpPr txBox="1"/>
            <p:nvPr/>
          </p:nvSpPr>
          <p:spPr>
            <a:xfrm>
              <a:off x="1706037" y="5965680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FE1AE1-F61B-7477-9009-08A983A8AB91}"/>
                </a:ext>
              </a:extLst>
            </p:cNvPr>
            <p:cNvSpPr txBox="1"/>
            <p:nvPr/>
          </p:nvSpPr>
          <p:spPr>
            <a:xfrm>
              <a:off x="2842197" y="6164772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2DABB89-5D61-F2B9-B091-24A4D8B99F96}"/>
                </a:ext>
              </a:extLst>
            </p:cNvPr>
            <p:cNvSpPr txBox="1"/>
            <p:nvPr/>
          </p:nvSpPr>
          <p:spPr>
            <a:xfrm>
              <a:off x="3945869" y="6143083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747C1C7-C34B-4D2B-5C10-07D188FC8BC9}"/>
                </a:ext>
              </a:extLst>
            </p:cNvPr>
            <p:cNvSpPr txBox="1"/>
            <p:nvPr/>
          </p:nvSpPr>
          <p:spPr>
            <a:xfrm>
              <a:off x="2842197" y="5786610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58C93D9-A26A-BB69-0BCC-3DD456B989EE}"/>
                </a:ext>
              </a:extLst>
            </p:cNvPr>
            <p:cNvSpPr txBox="1"/>
            <p:nvPr/>
          </p:nvSpPr>
          <p:spPr>
            <a:xfrm>
              <a:off x="2851020" y="5406300"/>
              <a:ext cx="739466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E4ECC3D-5D40-50B1-461F-9280860956C3}"/>
                </a:ext>
              </a:extLst>
            </p:cNvPr>
            <p:cNvCxnSpPr>
              <a:cxnSpLocks/>
              <a:endCxn id="22" idx="1"/>
            </p:cNvCxnSpPr>
            <p:nvPr/>
          </p:nvCxnSpPr>
          <p:spPr bwMode="auto">
            <a:xfrm>
              <a:off x="3216780" y="5971276"/>
              <a:ext cx="729089" cy="35647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2D3154D-30BF-7136-1C43-6A372A52C8F9}"/>
              </a:ext>
            </a:extLst>
          </p:cNvPr>
          <p:cNvGrpSpPr/>
          <p:nvPr/>
        </p:nvGrpSpPr>
        <p:grpSpPr>
          <a:xfrm>
            <a:off x="7203273" y="3186252"/>
            <a:ext cx="4806002" cy="1790768"/>
            <a:chOff x="5841612" y="4966059"/>
            <a:chExt cx="4806002" cy="179076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570EB27-58E1-2E04-F87F-7BECAD9F7A33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14608BA-C69C-6242-3CD6-B69E52B98CCF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AC1503F-7AF9-4E17-30A5-047C0B4D1E73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3EB5E61-BFC2-05E5-F392-DF3988BA53C8}"/>
                </a:ext>
              </a:extLst>
            </p:cNvPr>
            <p:cNvSpPr txBox="1"/>
            <p:nvPr/>
          </p:nvSpPr>
          <p:spPr>
            <a:xfrm>
              <a:off x="8572337" y="5711636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2606AB-E4D5-00E7-9324-1F00AE8B6D2D}"/>
                </a:ext>
              </a:extLst>
            </p:cNvPr>
            <p:cNvSpPr txBox="1"/>
            <p:nvPr/>
          </p:nvSpPr>
          <p:spPr>
            <a:xfrm>
              <a:off x="9706809" y="5694691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09D4BC5-0344-7695-6D65-9FECD1B14B65}"/>
                </a:ext>
              </a:extLst>
            </p:cNvPr>
            <p:cNvSpPr txBox="1"/>
            <p:nvPr/>
          </p:nvSpPr>
          <p:spPr>
            <a:xfrm>
              <a:off x="8572337" y="5342304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85E051-1163-84A4-9174-D39D818930CE}"/>
                </a:ext>
              </a:extLst>
            </p:cNvPr>
            <p:cNvSpPr txBox="1"/>
            <p:nvPr/>
          </p:nvSpPr>
          <p:spPr>
            <a:xfrm>
              <a:off x="8581160" y="4966059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128CD4B-909C-FF50-E696-5B166956F559}"/>
                </a:ext>
              </a:extLst>
            </p:cNvPr>
            <p:cNvCxnSpPr>
              <a:cxnSpLocks/>
              <a:endCxn id="31" idx="1"/>
            </p:cNvCxnSpPr>
            <p:nvPr/>
          </p:nvCxnSpPr>
          <p:spPr bwMode="auto">
            <a:xfrm>
              <a:off x="8946920" y="5526970"/>
              <a:ext cx="759889" cy="35238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4A5586D-BFE2-2A71-C7C1-B5937B4D5A29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754C8FA-722F-21AE-D977-00FE78AC0816}"/>
                </a:ext>
              </a:extLst>
            </p:cNvPr>
            <p:cNvSpPr txBox="1"/>
            <p:nvPr/>
          </p:nvSpPr>
          <p:spPr>
            <a:xfrm>
              <a:off x="8157284" y="6304559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71018A0-3660-9B7A-CFDF-CEC082D0AFBC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1BB204F-FEB1-CE66-F753-ABAC13C4970C}"/>
                </a:ext>
              </a:extLst>
            </p:cNvPr>
            <p:cNvSpPr txBox="1"/>
            <p:nvPr/>
          </p:nvSpPr>
          <p:spPr>
            <a:xfrm>
              <a:off x="7042358" y="5524964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FA616D7-BBC8-04CA-9FCA-E1C5E9DF2DE5}"/>
                </a:ext>
              </a:extLst>
            </p:cNvPr>
            <p:cNvCxnSpPr>
              <a:cxnSpLocks/>
              <a:endCxn id="36" idx="1"/>
            </p:cNvCxnSpPr>
            <p:nvPr/>
          </p:nvCxnSpPr>
          <p:spPr bwMode="auto">
            <a:xfrm>
              <a:off x="7399252" y="6100528"/>
              <a:ext cx="758032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20367BB-2F56-9F83-3793-3F1275ED4ACF}"/>
                </a:ext>
              </a:extLst>
            </p:cNvPr>
            <p:cNvCxnSpPr>
              <a:cxnSpLocks/>
              <a:endCxn id="30" idx="1"/>
            </p:cNvCxnSpPr>
            <p:nvPr/>
          </p:nvCxnSpPr>
          <p:spPr bwMode="auto">
            <a:xfrm>
              <a:off x="7399252" y="5690123"/>
              <a:ext cx="1173085" cy="206179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</p:spTree>
    <p:extLst>
      <p:ext uri="{BB962C8B-B14F-4D97-AF65-F5344CB8AC3E}">
        <p14:creationId xmlns:p14="http://schemas.microsoft.com/office/powerpoint/2010/main" val="207762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6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54FA-C0DF-7614-EEA5-C12FC083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244" y="528610"/>
            <a:ext cx="10515600" cy="425009"/>
          </a:xfrm>
        </p:spPr>
        <p:txBody>
          <a:bodyPr/>
          <a:lstStyle/>
          <a:p>
            <a:r>
              <a:rPr lang="en-US" dirty="0"/>
              <a:t>"Dumping" the Linked List</a:t>
            </a:r>
            <a:br>
              <a:rPr lang="en-US" dirty="0"/>
            </a:br>
            <a:r>
              <a:rPr lang="en-US" i="1" dirty="0">
                <a:solidFill>
                  <a:schemeClr val="accent5"/>
                </a:solidFill>
              </a:rPr>
              <a:t> </a:t>
            </a:r>
            <a:r>
              <a:rPr lang="en-US" sz="2400" i="1" dirty="0">
                <a:solidFill>
                  <a:schemeClr val="accent5"/>
                </a:solidFill>
              </a:rPr>
              <a:t>"walk the list from head to tail"</a:t>
            </a:r>
            <a:endParaRPr lang="en-US" i="1" dirty="0">
              <a:solidFill>
                <a:schemeClr val="accent5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3666745-1DD1-E9E0-D37B-E912C98EDD43}"/>
              </a:ext>
            </a:extLst>
          </p:cNvPr>
          <p:cNvSpPr/>
          <p:nvPr/>
        </p:nvSpPr>
        <p:spPr bwMode="auto">
          <a:xfrm>
            <a:off x="1322166" y="3542610"/>
            <a:ext cx="8728436" cy="29236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("\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nDumping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All Data\n");</a:t>
            </a:r>
          </a:p>
          <a:p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head;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("year: %d name: %s\n",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-&gt;year,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DBF7A9D-E297-545F-9085-3FE64F10DA6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913C7628-EDA5-DB14-EFD9-3F7B04F422AB}"/>
              </a:ext>
            </a:extLst>
          </p:cNvPr>
          <p:cNvSpPr/>
          <p:nvPr/>
        </p:nvSpPr>
        <p:spPr bwMode="auto">
          <a:xfrm>
            <a:off x="7067918" y="3583875"/>
            <a:ext cx="3184816" cy="1120231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Dumping All Data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1955 name: Sam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2020 name: Joe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13AC97A-99DB-9EFD-E93E-3572F85F933B}"/>
              </a:ext>
            </a:extLst>
          </p:cNvPr>
          <p:cNvGrpSpPr/>
          <p:nvPr/>
        </p:nvGrpSpPr>
        <p:grpSpPr>
          <a:xfrm>
            <a:off x="5172671" y="2219982"/>
            <a:ext cx="731520" cy="914336"/>
            <a:chOff x="511627" y="3595741"/>
            <a:chExt cx="731520" cy="91433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714661D-3ED4-4A1B-0F83-29AFEEA74813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2AC6DDB-0258-336B-967D-BC35CDFA2ACE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332184D-3EBC-93C8-62A6-FBE1E2FC6FE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22388A3-1526-8AE5-9D02-08BBEA8A2D60}"/>
              </a:ext>
            </a:extLst>
          </p:cNvPr>
          <p:cNvGrpSpPr/>
          <p:nvPr/>
        </p:nvGrpSpPr>
        <p:grpSpPr>
          <a:xfrm>
            <a:off x="7980927" y="2131678"/>
            <a:ext cx="731520" cy="914336"/>
            <a:chOff x="511627" y="3595741"/>
            <a:chExt cx="731520" cy="91433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5A44E1A-8FEF-CEA7-9113-53B7FA609C94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310029B-41A6-DD36-6BC8-3FC16DD7544F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8305CD3-E808-6FA8-9A76-4F97F8D86E5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E353F9-A0A8-DB98-930C-1656138607BC}"/>
              </a:ext>
            </a:extLst>
          </p:cNvPr>
          <p:cNvGrpSpPr/>
          <p:nvPr/>
        </p:nvGrpSpPr>
        <p:grpSpPr>
          <a:xfrm>
            <a:off x="10789182" y="2396888"/>
            <a:ext cx="731520" cy="670217"/>
            <a:chOff x="4722914" y="3800170"/>
            <a:chExt cx="731520" cy="67021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7C67EE0-5B5F-14B9-B671-A20AB4B06E73}"/>
                </a:ext>
              </a:extLst>
            </p:cNvPr>
            <p:cNvGrpSpPr/>
            <p:nvPr/>
          </p:nvGrpSpPr>
          <p:grpSpPr>
            <a:xfrm>
              <a:off x="4722914" y="3821261"/>
              <a:ext cx="731520" cy="649126"/>
              <a:chOff x="511627" y="3860951"/>
              <a:chExt cx="731520" cy="649126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17A16E7-A086-CFDC-E4C3-E0AAB527176F}"/>
                  </a:ext>
                </a:extLst>
              </p:cNvPr>
              <p:cNvSpPr txBox="1"/>
              <p:nvPr/>
            </p:nvSpPr>
            <p:spPr>
              <a:xfrm>
                <a:off x="716081" y="3860951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B74184D-3AD4-BEAE-7AB8-44EAFC39F0CE}"/>
                  </a:ext>
                </a:extLst>
              </p:cNvPr>
              <p:cNvSpPr txBox="1"/>
              <p:nvPr/>
            </p:nvSpPr>
            <p:spPr>
              <a:xfrm>
                <a:off x="511627" y="4140745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ptr</a:t>
                </a:r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63D4AD2-4734-5E13-67B2-F2BB6F799612}"/>
                    </a:ext>
                  </a:extLst>
                </p:cNvPr>
                <p:cNvSpPr txBox="1"/>
                <p:nvPr/>
              </p:nvSpPr>
              <p:spPr>
                <a:xfrm>
                  <a:off x="4927368" y="3800170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63D4AD2-4734-5E13-67B2-F2BB6F7996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7368" y="3800170"/>
                  <a:ext cx="36576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6667" r="-10000" b="-2069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3D5D38-7FE5-A81B-2B67-92814ED8F779}"/>
              </a:ext>
            </a:extLst>
          </p:cNvPr>
          <p:cNvGrpSpPr/>
          <p:nvPr/>
        </p:nvGrpSpPr>
        <p:grpSpPr>
          <a:xfrm>
            <a:off x="4268844" y="994884"/>
            <a:ext cx="6086166" cy="1262306"/>
            <a:chOff x="5841612" y="5494521"/>
            <a:chExt cx="6086166" cy="126230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D1FFCE-8EA6-C63F-A806-712B6B5D94F8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16A990B-34DC-B630-D382-BB1C9DC150A1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E3143E-16EA-BC3A-834E-2F39A187650D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89F456-270F-53A9-931A-B778AB5F64CC}"/>
                </a:ext>
              </a:extLst>
            </p:cNvPr>
            <p:cNvSpPr txBox="1"/>
            <p:nvPr/>
          </p:nvSpPr>
          <p:spPr>
            <a:xfrm>
              <a:off x="9852501" y="624009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D123FA-BB32-6E39-1C09-7B6D57EF79FE}"/>
                </a:ext>
              </a:extLst>
            </p:cNvPr>
            <p:cNvSpPr txBox="1"/>
            <p:nvPr/>
          </p:nvSpPr>
          <p:spPr>
            <a:xfrm>
              <a:off x="10986973" y="6223153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9E1691-798B-851F-39B2-68681EBACDCC}"/>
                </a:ext>
              </a:extLst>
            </p:cNvPr>
            <p:cNvSpPr txBox="1"/>
            <p:nvPr/>
          </p:nvSpPr>
          <p:spPr>
            <a:xfrm>
              <a:off x="9852501" y="5870766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239A30-C2B7-A811-EFBD-A788DF6F3823}"/>
                </a:ext>
              </a:extLst>
            </p:cNvPr>
            <p:cNvSpPr txBox="1"/>
            <p:nvPr/>
          </p:nvSpPr>
          <p:spPr>
            <a:xfrm>
              <a:off x="9861324" y="5494521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40DD595-5244-97C4-6234-7A83E0560C64}"/>
                </a:ext>
              </a:extLst>
            </p:cNvPr>
            <p:cNvCxnSpPr>
              <a:cxnSpLocks/>
              <a:endCxn id="9" idx="1"/>
            </p:cNvCxnSpPr>
            <p:nvPr/>
          </p:nvCxnSpPr>
          <p:spPr bwMode="auto">
            <a:xfrm>
              <a:off x="10227084" y="6055432"/>
              <a:ext cx="759889" cy="35238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C54260-4417-1551-55C1-CD17397F4AB0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DE56EC-AB6D-D30E-4D9B-51AD27920E61}"/>
                </a:ext>
              </a:extLst>
            </p:cNvPr>
            <p:cNvSpPr txBox="1"/>
            <p:nvPr/>
          </p:nvSpPr>
          <p:spPr>
            <a:xfrm>
              <a:off x="8157284" y="6304559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8B84136-8F97-5D76-FA15-8B5DA3C37A78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F2B5B12-5869-D1C9-5D10-C82C9E8DBFAE}"/>
                </a:ext>
              </a:extLst>
            </p:cNvPr>
            <p:cNvSpPr txBox="1"/>
            <p:nvPr/>
          </p:nvSpPr>
          <p:spPr>
            <a:xfrm>
              <a:off x="7042358" y="5524964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67752C2-ABF8-2C1F-A366-9FF262F8A70E}"/>
                </a:ext>
              </a:extLst>
            </p:cNvPr>
            <p:cNvCxnSpPr>
              <a:cxnSpLocks/>
              <a:endCxn id="14" idx="1"/>
            </p:cNvCxnSpPr>
            <p:nvPr/>
          </p:nvCxnSpPr>
          <p:spPr bwMode="auto">
            <a:xfrm>
              <a:off x="7399252" y="6100528"/>
              <a:ext cx="758032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5896D98-AD37-83B1-A1F4-8CA333F48840}"/>
                </a:ext>
              </a:extLst>
            </p:cNvPr>
            <p:cNvCxnSpPr>
              <a:cxnSpLocks/>
              <a:endCxn id="8" idx="1"/>
            </p:cNvCxnSpPr>
            <p:nvPr/>
          </p:nvCxnSpPr>
          <p:spPr bwMode="auto">
            <a:xfrm>
              <a:off x="7414510" y="5702469"/>
              <a:ext cx="2437991" cy="722295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FA29AF6-E007-029B-B78B-46A28AFB6D70}"/>
              </a:ext>
            </a:extLst>
          </p:cNvPr>
          <p:cNvSpPr/>
          <p:nvPr/>
        </p:nvSpPr>
        <p:spPr bwMode="auto">
          <a:xfrm>
            <a:off x="91792" y="1017550"/>
            <a:ext cx="2929819" cy="144448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year;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9698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10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54FA-C0DF-7614-EEA5-C12FC083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25009"/>
          </a:xfrm>
        </p:spPr>
        <p:txBody>
          <a:bodyPr/>
          <a:lstStyle/>
          <a:p>
            <a:r>
              <a:rPr lang="en-US" dirty="0"/>
              <a:t>Finding A Node Containing a Specific Payload Value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1AE0562-C1F2-0C81-E05D-D387146BDA3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D54B4B0-65D3-3D29-88E3-690D284C47D0}"/>
              </a:ext>
            </a:extLst>
          </p:cNvPr>
          <p:cNvSpPr/>
          <p:nvPr/>
        </p:nvSpPr>
        <p:spPr bwMode="auto">
          <a:xfrm>
            <a:off x="1494148" y="2725483"/>
            <a:ext cx="6841730" cy="266330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findNode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*name, struct node *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(name,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 == 0)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break;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2A137055-CBBF-FB72-E620-1D3BAE387431}"/>
              </a:ext>
            </a:extLst>
          </p:cNvPr>
          <p:cNvSpPr/>
          <p:nvPr/>
        </p:nvSpPr>
        <p:spPr bwMode="auto">
          <a:xfrm>
            <a:off x="1712404" y="5502954"/>
            <a:ext cx="7811986" cy="129631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found;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((found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findNode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("Joe", head))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("year: %d name: %s\n", found-&gt;year, found-&gt;name);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F65D12-8FD0-0223-0C26-AA26B204E47A}"/>
              </a:ext>
            </a:extLst>
          </p:cNvPr>
          <p:cNvGrpSpPr/>
          <p:nvPr/>
        </p:nvGrpSpPr>
        <p:grpSpPr>
          <a:xfrm>
            <a:off x="3133805" y="1770106"/>
            <a:ext cx="731520" cy="914336"/>
            <a:chOff x="511627" y="3595741"/>
            <a:chExt cx="731520" cy="91433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E33B57-4B33-FD5A-FB74-B7C84A89AAB1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F9392F-A735-9753-14EB-96F544C08E40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7FA4CF2-0737-77C3-3A7C-951ABFC2D87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BA12101-921D-4519-73AE-6AE5AD572F95}"/>
              </a:ext>
            </a:extLst>
          </p:cNvPr>
          <p:cNvGrpSpPr/>
          <p:nvPr/>
        </p:nvGrpSpPr>
        <p:grpSpPr>
          <a:xfrm>
            <a:off x="5942061" y="1681802"/>
            <a:ext cx="731520" cy="914336"/>
            <a:chOff x="511627" y="3595741"/>
            <a:chExt cx="731520" cy="91433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71169D-0B19-D974-9299-E1893BAF0A6D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CE1734-DE90-C722-F6E2-2F3B6123F03D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995E139-3A04-A41D-BAC9-ACC6D1DC523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DC00C4-37C6-23BD-CA5C-10710B560C69}"/>
              </a:ext>
            </a:extLst>
          </p:cNvPr>
          <p:cNvGrpSpPr/>
          <p:nvPr/>
        </p:nvGrpSpPr>
        <p:grpSpPr>
          <a:xfrm>
            <a:off x="2229978" y="545008"/>
            <a:ext cx="6086166" cy="1262306"/>
            <a:chOff x="5841612" y="5494521"/>
            <a:chExt cx="6086166" cy="12623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7EF6E5-10DA-8FBF-01DF-4A105929093E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3B07961-6FDF-CB3E-3ED8-50849D712BEF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A4B4937-D324-1BF7-1806-1A7444626901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8BAECDF-F331-ECD5-B0AE-C382F73A4B75}"/>
                </a:ext>
              </a:extLst>
            </p:cNvPr>
            <p:cNvSpPr txBox="1"/>
            <p:nvPr/>
          </p:nvSpPr>
          <p:spPr>
            <a:xfrm>
              <a:off x="9852501" y="624009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320AF65-AF72-0F9A-F048-AE5AF417005E}"/>
                </a:ext>
              </a:extLst>
            </p:cNvPr>
            <p:cNvSpPr txBox="1"/>
            <p:nvPr/>
          </p:nvSpPr>
          <p:spPr>
            <a:xfrm>
              <a:off x="10986973" y="6223153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812E4F-B57A-C431-E1D1-7AE397C8E7D5}"/>
                </a:ext>
              </a:extLst>
            </p:cNvPr>
            <p:cNvSpPr txBox="1"/>
            <p:nvPr/>
          </p:nvSpPr>
          <p:spPr>
            <a:xfrm>
              <a:off x="9852501" y="5870766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6C8047A-21F3-4C2F-5546-2232AF2120C4}"/>
                </a:ext>
              </a:extLst>
            </p:cNvPr>
            <p:cNvSpPr txBox="1"/>
            <p:nvPr/>
          </p:nvSpPr>
          <p:spPr>
            <a:xfrm>
              <a:off x="9861324" y="5494521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2D518B6-EFC9-19A6-D6EA-9B4EEC76275B}"/>
                </a:ext>
              </a:extLst>
            </p:cNvPr>
            <p:cNvCxnSpPr>
              <a:cxnSpLocks/>
              <a:endCxn id="24" idx="1"/>
            </p:cNvCxnSpPr>
            <p:nvPr/>
          </p:nvCxnSpPr>
          <p:spPr bwMode="auto">
            <a:xfrm>
              <a:off x="10227084" y="6055432"/>
              <a:ext cx="759889" cy="35238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8EB19AB-C207-CD80-567B-516F2817122C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C43261A-A8A9-CC28-3138-AC6C7E80FA93}"/>
                </a:ext>
              </a:extLst>
            </p:cNvPr>
            <p:cNvSpPr txBox="1"/>
            <p:nvPr/>
          </p:nvSpPr>
          <p:spPr>
            <a:xfrm>
              <a:off x="8157284" y="6304559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EE9AFAC-740F-6DEE-2F77-62EC9440C8B6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086E539-5E05-E71C-A0C7-AED383B93A23}"/>
                </a:ext>
              </a:extLst>
            </p:cNvPr>
            <p:cNvSpPr txBox="1"/>
            <p:nvPr/>
          </p:nvSpPr>
          <p:spPr>
            <a:xfrm>
              <a:off x="7042358" y="5524964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59A7B00-2B81-ADA3-B514-ADE0D1769649}"/>
                </a:ext>
              </a:extLst>
            </p:cNvPr>
            <p:cNvCxnSpPr>
              <a:cxnSpLocks/>
              <a:endCxn id="29" idx="1"/>
            </p:cNvCxnSpPr>
            <p:nvPr/>
          </p:nvCxnSpPr>
          <p:spPr bwMode="auto">
            <a:xfrm>
              <a:off x="7399252" y="6100528"/>
              <a:ext cx="758032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EA7B83-D074-42F2-5865-EEB9711C0897}"/>
                </a:ext>
              </a:extLst>
            </p:cNvPr>
            <p:cNvCxnSpPr>
              <a:cxnSpLocks/>
              <a:endCxn id="23" idx="1"/>
            </p:cNvCxnSpPr>
            <p:nvPr/>
          </p:nvCxnSpPr>
          <p:spPr bwMode="auto">
            <a:xfrm>
              <a:off x="7414510" y="5702469"/>
              <a:ext cx="2437991" cy="722295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0FD064E-E797-E0B6-6A4A-86CFAC26934B}"/>
              </a:ext>
            </a:extLst>
          </p:cNvPr>
          <p:cNvSpPr/>
          <p:nvPr/>
        </p:nvSpPr>
        <p:spPr bwMode="auto">
          <a:xfrm>
            <a:off x="8997919" y="543742"/>
            <a:ext cx="2929819" cy="144448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year;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9697F52-2BBE-64FE-E397-9C2EEE12C1C7}"/>
              </a:ext>
            </a:extLst>
          </p:cNvPr>
          <p:cNvGrpSpPr/>
          <p:nvPr/>
        </p:nvGrpSpPr>
        <p:grpSpPr>
          <a:xfrm>
            <a:off x="8316144" y="3281082"/>
            <a:ext cx="3060068" cy="646331"/>
            <a:chOff x="8316144" y="3281082"/>
            <a:chExt cx="3060068" cy="6463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0151CE-1E1F-1863-716E-2C1D810756A6}"/>
                </a:ext>
              </a:extLst>
            </p:cNvPr>
            <p:cNvSpPr txBox="1"/>
            <p:nvPr/>
          </p:nvSpPr>
          <p:spPr>
            <a:xfrm>
              <a:off x="8803341" y="3281082"/>
              <a:ext cx="257287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Returns pointer if found</a:t>
              </a:r>
            </a:p>
            <a:p>
              <a:r>
                <a:rPr lang="en-US" dirty="0"/>
                <a:t>NULL otherwise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D2D0F6D-4489-CDC9-0C5C-9BBBCC419A25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8316144" y="3604248"/>
              <a:ext cx="487197" cy="0"/>
            </a:xfrm>
            <a:prstGeom prst="straightConnector1">
              <a:avLst/>
            </a:prstGeom>
            <a:ln w="3492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471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4A081-1A79-0FAA-1A5D-D2836791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1955"/>
          </a:xfrm>
        </p:spPr>
        <p:txBody>
          <a:bodyPr/>
          <a:lstStyle/>
          <a:p>
            <a:r>
              <a:rPr lang="en-US" dirty="0"/>
              <a:t>Deleting a Node in a Linked List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353E9A8-EADC-D7A8-7BF0-B7C2B110C534}"/>
              </a:ext>
            </a:extLst>
          </p:cNvPr>
          <p:cNvSpPr/>
          <p:nvPr/>
        </p:nvSpPr>
        <p:spPr bwMode="auto">
          <a:xfrm>
            <a:off x="157901" y="645077"/>
            <a:ext cx="6174839" cy="555232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head pointer; may have changed…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name,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head)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node 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head;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node 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NULL;</a:t>
            </a:r>
          </a:p>
          <a:p>
            <a:endParaRPr lang="en-US" sz="16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(name,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 == 0)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break;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NULL)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 found return head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head;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head) </a:t>
            </a:r>
            <a:r>
              <a:rPr lang="en-US" sz="1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remove first node new head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head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else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 </a:t>
            </a:r>
            <a:r>
              <a:rPr lang="en-US" sz="1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remove not head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-&gt;name);  // free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space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head;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E0CD3A7-55CE-AEB8-A581-5C315F41B594}"/>
              </a:ext>
            </a:extLst>
          </p:cNvPr>
          <p:cNvSpPr/>
          <p:nvPr/>
        </p:nvSpPr>
        <p:spPr bwMode="auto">
          <a:xfrm>
            <a:off x="6768481" y="5731882"/>
            <a:ext cx="4564607" cy="105640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*head = NULL;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deleteNode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("Joe", head);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deleteNode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("Sam", head);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587EE41-5B22-3B71-31E6-3AAC47F9C0A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1F49AB-1F4C-D4E8-2D40-B9E59BFBA562}"/>
              </a:ext>
            </a:extLst>
          </p:cNvPr>
          <p:cNvGrpSpPr/>
          <p:nvPr/>
        </p:nvGrpSpPr>
        <p:grpSpPr>
          <a:xfrm>
            <a:off x="7096869" y="1290333"/>
            <a:ext cx="731520" cy="914336"/>
            <a:chOff x="511627" y="3595741"/>
            <a:chExt cx="731520" cy="91433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0A0669-DAD3-B0D9-6E45-638A4101D6B0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9DAFFF-B154-21CD-C367-946940FCD171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E231D14-94D1-DE4F-936E-8561D7C9A67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9EB6104-78F3-68CC-B570-B6561CA6B201}"/>
              </a:ext>
            </a:extLst>
          </p:cNvPr>
          <p:cNvGrpSpPr/>
          <p:nvPr/>
        </p:nvGrpSpPr>
        <p:grpSpPr>
          <a:xfrm>
            <a:off x="9905125" y="1202029"/>
            <a:ext cx="731520" cy="914336"/>
            <a:chOff x="511627" y="3595741"/>
            <a:chExt cx="731520" cy="91433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7FB4523-8D8D-3CCD-9FC9-E29BB62D4B10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CAA315-64EE-28F0-C795-E54EBAA9F9EA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33928FF-9513-7D11-1CDA-857FA769985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A183F2F-A349-615C-EEBB-57A45ADA934B}"/>
              </a:ext>
            </a:extLst>
          </p:cNvPr>
          <p:cNvGrpSpPr/>
          <p:nvPr/>
        </p:nvGrpSpPr>
        <p:grpSpPr>
          <a:xfrm>
            <a:off x="6193042" y="65235"/>
            <a:ext cx="5876882" cy="1262306"/>
            <a:chOff x="5841612" y="5494521"/>
            <a:chExt cx="5876882" cy="1262306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F346812-41B8-6AE2-3474-88A4F19CC322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17B63332-AEEB-DD9D-E754-6914663648F9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F92BA8F-CE0B-D43C-F31A-9B322CD02CAA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E41820F-8FD0-1F9B-D408-D59DD6C34047}"/>
                </a:ext>
              </a:extLst>
            </p:cNvPr>
            <p:cNvSpPr txBox="1"/>
            <p:nvPr/>
          </p:nvSpPr>
          <p:spPr>
            <a:xfrm>
              <a:off x="9852501" y="624009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30077B2-37B9-4554-F9C1-5F1D0B21171A}"/>
                </a:ext>
              </a:extLst>
            </p:cNvPr>
            <p:cNvSpPr txBox="1"/>
            <p:nvPr/>
          </p:nvSpPr>
          <p:spPr>
            <a:xfrm>
              <a:off x="10986973" y="6223153"/>
              <a:ext cx="73152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0D9B4A5-08BB-7D6C-8CC3-307542182D07}"/>
                </a:ext>
              </a:extLst>
            </p:cNvPr>
            <p:cNvSpPr txBox="1"/>
            <p:nvPr/>
          </p:nvSpPr>
          <p:spPr>
            <a:xfrm>
              <a:off x="9852501" y="5870766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4552AC2-A2F7-D49A-AA94-92C243D7FE3E}"/>
                </a:ext>
              </a:extLst>
            </p:cNvPr>
            <p:cNvSpPr txBox="1"/>
            <p:nvPr/>
          </p:nvSpPr>
          <p:spPr>
            <a:xfrm>
              <a:off x="9861324" y="5494521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B1D053D7-CA84-6E52-464D-57C05F6E02F2}"/>
                </a:ext>
              </a:extLst>
            </p:cNvPr>
            <p:cNvCxnSpPr>
              <a:cxnSpLocks/>
              <a:endCxn id="95" idx="1"/>
            </p:cNvCxnSpPr>
            <p:nvPr/>
          </p:nvCxnSpPr>
          <p:spPr bwMode="auto">
            <a:xfrm>
              <a:off x="10227084" y="6055432"/>
              <a:ext cx="759889" cy="35238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172B520-500D-1C81-57D1-7895AB7A5268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2736A7D-F395-4E29-FC43-193769FA8C39}"/>
                </a:ext>
              </a:extLst>
            </p:cNvPr>
            <p:cNvSpPr txBox="1"/>
            <p:nvPr/>
          </p:nvSpPr>
          <p:spPr>
            <a:xfrm>
              <a:off x="8157285" y="6304559"/>
              <a:ext cx="86905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3DD937F-24EB-5E03-FA30-EC8033EFC23A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D9B1344-FB6A-8D10-CCCC-FAB27DDAEF0F}"/>
                </a:ext>
              </a:extLst>
            </p:cNvPr>
            <p:cNvSpPr txBox="1"/>
            <p:nvPr/>
          </p:nvSpPr>
          <p:spPr>
            <a:xfrm>
              <a:off x="7042358" y="5524964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7D613DE0-E7BF-C646-D011-EA989A2405E2}"/>
                </a:ext>
              </a:extLst>
            </p:cNvPr>
            <p:cNvCxnSpPr>
              <a:cxnSpLocks/>
              <a:endCxn id="101" idx="1"/>
            </p:cNvCxnSpPr>
            <p:nvPr/>
          </p:nvCxnSpPr>
          <p:spPr bwMode="auto">
            <a:xfrm>
              <a:off x="7399252" y="6100528"/>
              <a:ext cx="758033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0E6E6A59-6642-A15A-E425-F96BEE01C72D}"/>
                </a:ext>
              </a:extLst>
            </p:cNvPr>
            <p:cNvCxnSpPr>
              <a:cxnSpLocks/>
              <a:endCxn id="94" idx="1"/>
            </p:cNvCxnSpPr>
            <p:nvPr/>
          </p:nvCxnSpPr>
          <p:spPr bwMode="auto">
            <a:xfrm>
              <a:off x="7414510" y="5702469"/>
              <a:ext cx="2437991" cy="722295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55E5657-5EA0-3E0A-74CB-DD0279679956}"/>
              </a:ext>
            </a:extLst>
          </p:cNvPr>
          <p:cNvGrpSpPr/>
          <p:nvPr/>
        </p:nvGrpSpPr>
        <p:grpSpPr>
          <a:xfrm>
            <a:off x="6193042" y="2303322"/>
            <a:ext cx="3184727" cy="1234357"/>
            <a:chOff x="5841612" y="5522470"/>
            <a:chExt cx="3184727" cy="1234357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337F02B-C628-B450-695A-7B2B09425086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8FD9021B-01E1-71B2-59D3-EEF03A9A9596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47F1C40-5FF4-F87D-B376-8540AFB3DD51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5F1E0D0-C919-E036-3095-025FDD33F7A9}"/>
                </a:ext>
              </a:extLst>
            </p:cNvPr>
            <p:cNvSpPr txBox="1"/>
            <p:nvPr/>
          </p:nvSpPr>
          <p:spPr>
            <a:xfrm>
              <a:off x="7051181" y="5522470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9D9C2C2-0339-34F7-FF49-7C4D3ED65A2C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DAF3B09-9B44-E636-C6D2-BD45B77EBB88}"/>
                </a:ext>
              </a:extLst>
            </p:cNvPr>
            <p:cNvSpPr txBox="1"/>
            <p:nvPr/>
          </p:nvSpPr>
          <p:spPr>
            <a:xfrm>
              <a:off x="8157285" y="6304559"/>
              <a:ext cx="86905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A8512F2-C65E-1184-6C4F-4FF15D7C9E68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F80F795-DF57-4D07-7E14-FD8A5C0872C3}"/>
                </a:ext>
              </a:extLst>
            </p:cNvPr>
            <p:cNvCxnSpPr>
              <a:cxnSpLocks/>
              <a:endCxn id="118" idx="1"/>
            </p:cNvCxnSpPr>
            <p:nvPr/>
          </p:nvCxnSpPr>
          <p:spPr bwMode="auto">
            <a:xfrm>
              <a:off x="7399252" y="6100528"/>
              <a:ext cx="758033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5FB522D-3717-9D2B-3804-01BA3A38B674}"/>
              </a:ext>
            </a:extLst>
          </p:cNvPr>
          <p:cNvGrpSpPr/>
          <p:nvPr/>
        </p:nvGrpSpPr>
        <p:grpSpPr>
          <a:xfrm>
            <a:off x="7355702" y="3461339"/>
            <a:ext cx="731520" cy="914336"/>
            <a:chOff x="511627" y="3595741"/>
            <a:chExt cx="731520" cy="914336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7C3485A-C3FD-506A-0931-2BA1D56BC26F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974DED6-472B-1C3E-F5DD-D0988AD038BA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89EF0660-F110-948E-1DED-9346EA6C915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662D814B-EDE4-3E8C-A592-DB7B13EA66DA}"/>
              </a:ext>
            </a:extLst>
          </p:cNvPr>
          <p:cNvGrpSpPr/>
          <p:nvPr/>
        </p:nvGrpSpPr>
        <p:grpSpPr>
          <a:xfrm>
            <a:off x="6235680" y="4493697"/>
            <a:ext cx="966405" cy="658904"/>
            <a:chOff x="6235680" y="4493697"/>
            <a:chExt cx="966405" cy="658904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8DBEB5E-09BE-8289-C526-8F4EA2690C9F}"/>
                </a:ext>
              </a:extLst>
            </p:cNvPr>
            <p:cNvSpPr txBox="1"/>
            <p:nvPr/>
          </p:nvSpPr>
          <p:spPr>
            <a:xfrm>
              <a:off x="6235680" y="4783269"/>
              <a:ext cx="966405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90830974-B5A2-A96A-FF6C-AC718EF7F5E4}"/>
                </a:ext>
              </a:extLst>
            </p:cNvPr>
            <p:cNvSpPr txBox="1"/>
            <p:nvPr/>
          </p:nvSpPr>
          <p:spPr>
            <a:xfrm>
              <a:off x="6235680" y="449369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243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 animBg="1"/>
      <p:bldP spid="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CCF512-9C42-CF4B-B66C-DBEB567CABF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3449" y="782101"/>
            <a:ext cx="8398041" cy="566851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/>
              <a:t>Heap</a:t>
            </a:r>
            <a:r>
              <a:rPr lang="en-US" sz="2200" dirty="0"/>
              <a:t>: "pool" of memory that is available to a program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Managed by C runtime library </a:t>
            </a:r>
            <a:r>
              <a:rPr lang="en-US" sz="2200" dirty="0"/>
              <a:t>and </a:t>
            </a:r>
            <a:r>
              <a:rPr lang="en-US" sz="2200" dirty="0">
                <a:solidFill>
                  <a:srgbClr val="0070C0"/>
                </a:solidFill>
              </a:rPr>
              <a:t>linked to your code</a:t>
            </a:r>
            <a:r>
              <a:rPr lang="en-US" sz="2200" dirty="0"/>
              <a:t>; </a:t>
            </a:r>
            <a:r>
              <a:rPr lang="en-US" sz="2200" b="1" dirty="0"/>
              <a:t> not managed by the OS</a:t>
            </a:r>
          </a:p>
          <a:p>
            <a:r>
              <a:rPr lang="en-US" sz="2200" dirty="0"/>
              <a:t>Heap memory is </a:t>
            </a:r>
            <a:r>
              <a:rPr lang="en-US" sz="2200" b="1" dirty="0"/>
              <a:t>dynamically </a:t>
            </a:r>
            <a:r>
              <a:rPr lang="en-US" sz="2200" i="1" dirty="0">
                <a:solidFill>
                  <a:srgbClr val="F3753F"/>
                </a:solidFill>
              </a:rPr>
              <a:t>"borrowed"</a:t>
            </a:r>
            <a:r>
              <a:rPr lang="en-US" sz="2200" i="1" dirty="0"/>
              <a:t>  or "</a:t>
            </a:r>
            <a:r>
              <a:rPr lang="en-US" sz="2200" i="1" dirty="0">
                <a:solidFill>
                  <a:srgbClr val="FF0000"/>
                </a:solidFill>
              </a:rPr>
              <a:t>allocated"</a:t>
            </a:r>
            <a:r>
              <a:rPr lang="en-US" sz="2200" i="1" dirty="0"/>
              <a:t> </a:t>
            </a:r>
            <a:r>
              <a:rPr lang="en-US" sz="2200" dirty="0"/>
              <a:t>by</a:t>
            </a:r>
            <a:r>
              <a:rPr lang="en-US" sz="2200" i="1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calling a library </a:t>
            </a:r>
            <a:r>
              <a:rPr lang="en-US" sz="2200" dirty="0"/>
              <a:t>function</a:t>
            </a:r>
          </a:p>
          <a:p>
            <a:r>
              <a:rPr lang="en-US" sz="2200" dirty="0"/>
              <a:t>When heap memory is no longer needed, it is </a:t>
            </a:r>
            <a:r>
              <a:rPr lang="en-US" sz="2200" i="1" dirty="0">
                <a:solidFill>
                  <a:srgbClr val="2C895B"/>
                </a:solidFill>
              </a:rPr>
              <a:t>"returned" </a:t>
            </a:r>
            <a:r>
              <a:rPr lang="en-US" sz="2200" i="1" dirty="0"/>
              <a:t>or </a:t>
            </a:r>
            <a:r>
              <a:rPr lang="en-US" sz="2200" i="1" dirty="0">
                <a:solidFill>
                  <a:srgbClr val="FF0000"/>
                </a:solidFill>
              </a:rPr>
              <a:t>deallocated</a:t>
            </a:r>
            <a:r>
              <a:rPr lang="en-US" sz="2200" i="1" dirty="0"/>
              <a:t>  for </a:t>
            </a:r>
            <a:r>
              <a:rPr lang="en-US" sz="2200" b="1" dirty="0">
                <a:solidFill>
                  <a:srgbClr val="2C895B"/>
                </a:solidFill>
              </a:rPr>
              <a:t>reuse</a:t>
            </a:r>
            <a:endParaRPr lang="en-US" sz="2200" dirty="0">
              <a:solidFill>
                <a:srgbClr val="2C895B"/>
              </a:solidFill>
            </a:endParaRPr>
          </a:p>
          <a:p>
            <a:r>
              <a:rPr lang="en-US" sz="2200" dirty="0">
                <a:solidFill>
                  <a:srgbClr val="0070C0"/>
                </a:solidFill>
              </a:rPr>
              <a:t>Heap memory has a lifetime from allocation until it is deallocated</a:t>
            </a:r>
          </a:p>
          <a:p>
            <a:pPr lvl="1"/>
            <a:r>
              <a:rPr lang="en-US" sz="2200" dirty="0">
                <a:solidFill>
                  <a:schemeClr val="accent3"/>
                </a:solidFill>
              </a:rPr>
              <a:t>Lifetime is independent of the scope it is allocated in </a:t>
            </a:r>
            <a:r>
              <a:rPr lang="en-US" sz="2200" dirty="0"/>
              <a:t>(it is like a static variable)</a:t>
            </a:r>
          </a:p>
          <a:p>
            <a:r>
              <a:rPr lang="en-US" sz="2200" dirty="0"/>
              <a:t>If </a:t>
            </a:r>
            <a:r>
              <a:rPr lang="en-US" sz="2200" dirty="0">
                <a:solidFill>
                  <a:srgbClr val="0070C0"/>
                </a:solidFill>
              </a:rPr>
              <a:t>too much memory has already been allocated</a:t>
            </a:r>
            <a:r>
              <a:rPr lang="en-US" sz="2200" dirty="0"/>
              <a:t>, the library will attempt to borrow additional memory from the OS and will fail, returning a NULL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C079BB-F530-1A4F-A394-ACBB62E52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7054597" cy="533536"/>
          </a:xfrm>
        </p:spPr>
        <p:txBody>
          <a:bodyPr/>
          <a:lstStyle/>
          <a:p>
            <a:r>
              <a:rPr lang="en-US" dirty="0"/>
              <a:t>The Heap Memory Segment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F45FA8-A793-2745-9331-1093F4325F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F7AC507-4D02-B24A-8224-FEB908BE2BF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60391" y="572659"/>
            <a:ext cx="2526189" cy="59690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endParaRPr lang="en-US" b="0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A4BCCC-0DFE-BF47-B497-687C251EEF70}"/>
              </a:ext>
            </a:extLst>
          </p:cNvPr>
          <p:cNvSpPr/>
          <p:nvPr/>
        </p:nvSpPr>
        <p:spPr bwMode="auto">
          <a:xfrm>
            <a:off x="9160391" y="520299"/>
            <a:ext cx="2526189" cy="523604"/>
          </a:xfrm>
          <a:prstGeom prst="rect">
            <a:avLst/>
          </a:prstGeom>
          <a:solidFill>
            <a:srgbClr val="CC0066">
              <a:alpha val="6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OS kernel [protected]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E3D96C-7625-CC45-96D0-8721DDB2E0DC}"/>
              </a:ext>
            </a:extLst>
          </p:cNvPr>
          <p:cNvSpPr/>
          <p:nvPr/>
        </p:nvSpPr>
        <p:spPr bwMode="auto">
          <a:xfrm>
            <a:off x="9157612" y="1410426"/>
            <a:ext cx="2526189" cy="523604"/>
          </a:xfrm>
          <a:prstGeom prst="rect">
            <a:avLst/>
          </a:prstGeom>
          <a:solidFill>
            <a:srgbClr val="FFCA86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Stack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33511C-E24C-8244-82B2-42E0FA601F8B}"/>
              </a:ext>
            </a:extLst>
          </p:cNvPr>
          <p:cNvSpPr/>
          <p:nvPr/>
        </p:nvSpPr>
        <p:spPr bwMode="auto">
          <a:xfrm>
            <a:off x="9157611" y="3531023"/>
            <a:ext cx="2526189" cy="523604"/>
          </a:xfrm>
          <a:prstGeom prst="rect">
            <a:avLst/>
          </a:prstGeom>
          <a:solidFill>
            <a:srgbClr val="ED917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Heap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FB2A0C-DFAD-B04B-AACD-69692E96F138}"/>
              </a:ext>
            </a:extLst>
          </p:cNvPr>
          <p:cNvSpPr/>
          <p:nvPr/>
        </p:nvSpPr>
        <p:spPr bwMode="auto">
          <a:xfrm>
            <a:off x="9157611" y="4195276"/>
            <a:ext cx="2526189" cy="337950"/>
          </a:xfrm>
          <a:prstGeom prst="rect">
            <a:avLst/>
          </a:prstGeom>
          <a:solidFill>
            <a:srgbClr val="C9DEAE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BSS</a:t>
            </a:r>
            <a:endParaRPr lang="en-US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F3D583-F61C-6648-9A25-B9253D0097BE}"/>
              </a:ext>
            </a:extLst>
          </p:cNvPr>
          <p:cNvSpPr/>
          <p:nvPr/>
        </p:nvSpPr>
        <p:spPr bwMode="auto">
          <a:xfrm>
            <a:off x="9160391" y="4937823"/>
            <a:ext cx="2526189" cy="471244"/>
          </a:xfrm>
          <a:prstGeom prst="rect">
            <a:avLst/>
          </a:prstGeom>
          <a:solidFill>
            <a:srgbClr val="FFFFB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Data</a:t>
            </a:r>
            <a:endParaRPr lang="en-US" i="1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C138B7-F967-BF48-B931-701446DE4DF6}"/>
              </a:ext>
            </a:extLst>
          </p:cNvPr>
          <p:cNvCxnSpPr/>
          <p:nvPr/>
        </p:nvCxnSpPr>
        <p:spPr bwMode="auto">
          <a:xfrm>
            <a:off x="10420706" y="1934030"/>
            <a:ext cx="0" cy="41888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5A6381-9906-E945-B119-A7967C3D120F}"/>
              </a:ext>
            </a:extLst>
          </p:cNvPr>
          <p:cNvCxnSpPr/>
          <p:nvPr/>
        </p:nvCxnSpPr>
        <p:spPr bwMode="auto">
          <a:xfrm>
            <a:off x="10420705" y="3112140"/>
            <a:ext cx="0" cy="41888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78932-D779-8943-AECD-B6D1F864068E}"/>
              </a:ext>
            </a:extLst>
          </p:cNvPr>
          <p:cNvSpPr/>
          <p:nvPr/>
        </p:nvSpPr>
        <p:spPr bwMode="auto">
          <a:xfrm>
            <a:off x="9160389" y="5409067"/>
            <a:ext cx="2526189" cy="11326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Text</a:t>
            </a:r>
            <a:endParaRPr lang="en-US" i="1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447600-92DD-7F4D-B4F8-661726146477}"/>
              </a:ext>
            </a:extLst>
          </p:cNvPr>
          <p:cNvSpPr/>
          <p:nvPr/>
        </p:nvSpPr>
        <p:spPr bwMode="auto">
          <a:xfrm>
            <a:off x="9157611" y="4533226"/>
            <a:ext cx="2526189" cy="33795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Data </a:t>
            </a:r>
            <a:endParaRPr lang="en-US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1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 animBg="1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>
            <a:extLst>
              <a:ext uri="{FF2B5EF4-FFF2-40B4-BE49-F238E27FC236}">
                <a16:creationId xmlns:a16="http://schemas.microsoft.com/office/drawing/2014/main" id="{06BB3E70-CFC9-87EF-89A5-A27B4BBBAB3B}"/>
              </a:ext>
            </a:extLst>
          </p:cNvPr>
          <p:cNvSpPr txBox="1"/>
          <p:nvPr/>
        </p:nvSpPr>
        <p:spPr>
          <a:xfrm>
            <a:off x="3988154" y="1040827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DAD8D28-4ECD-0520-9945-887E4F1D5A78}"/>
              </a:ext>
            </a:extLst>
          </p:cNvPr>
          <p:cNvSpPr txBox="1"/>
          <p:nvPr/>
        </p:nvSpPr>
        <p:spPr>
          <a:xfrm>
            <a:off x="2604981" y="1032941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66F48F-C545-144E-92AE-83A43DAB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07427"/>
          </a:xfrm>
        </p:spPr>
        <p:txBody>
          <a:bodyPr/>
          <a:lstStyle/>
          <a:p>
            <a:r>
              <a:rPr lang="en-US" dirty="0"/>
              <a:t>Improving On Linked List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24F4A-00E1-E841-BC57-FE1F55D44F2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86930" y="1861526"/>
            <a:ext cx="11306769" cy="251151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When linked lists get long, the cost of finding an entry continues to increase O(n)</a:t>
            </a:r>
          </a:p>
          <a:p>
            <a:r>
              <a:rPr lang="en-US" sz="2200" dirty="0">
                <a:solidFill>
                  <a:schemeClr val="tx2"/>
                </a:solidFill>
              </a:rPr>
              <a:t>How to improve search time?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Break the single linked list </a:t>
            </a:r>
            <a:r>
              <a:rPr lang="en-US" sz="2200" dirty="0">
                <a:solidFill>
                  <a:schemeClr val="tx2"/>
                </a:solidFill>
              </a:rPr>
              <a:t>into </a:t>
            </a:r>
            <a:r>
              <a:rPr lang="en-US" sz="2200" dirty="0">
                <a:solidFill>
                  <a:schemeClr val="accent1"/>
                </a:solidFill>
              </a:rPr>
              <a:t>multiple </a:t>
            </a:r>
            <a:r>
              <a:rPr lang="en-US" sz="2200" b="1" dirty="0">
                <a:solidFill>
                  <a:schemeClr val="accent1"/>
                </a:solidFill>
              </a:rPr>
              <a:t>shorter length</a:t>
            </a:r>
            <a:r>
              <a:rPr lang="en-US" sz="2200" dirty="0">
                <a:solidFill>
                  <a:schemeClr val="accent1"/>
                </a:solidFill>
              </a:rPr>
              <a:t> linked lists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Shorter lists are faster to search</a:t>
            </a:r>
          </a:p>
          <a:p>
            <a:r>
              <a:rPr lang="en-US" sz="2200" b="1" dirty="0">
                <a:solidFill>
                  <a:srgbClr val="0070C0"/>
                </a:solidFill>
              </a:rPr>
              <a:t>Requires a function </a:t>
            </a:r>
            <a:r>
              <a:rPr lang="en-US" sz="2200" dirty="0"/>
              <a:t>that takes a </a:t>
            </a:r>
            <a:r>
              <a:rPr lang="en-US" sz="2200" dirty="0">
                <a:solidFill>
                  <a:schemeClr val="accent1"/>
                </a:solidFill>
              </a:rPr>
              <a:t>lookup key and selects just one of the shortened lists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71AB16-AEAB-F04E-BC00-F392A0CA624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3BB316A-2C41-CBBA-5B5E-0F26ABB662D5}"/>
              </a:ext>
            </a:extLst>
          </p:cNvPr>
          <p:cNvGrpSpPr/>
          <p:nvPr/>
        </p:nvGrpSpPr>
        <p:grpSpPr>
          <a:xfrm>
            <a:off x="400967" y="848560"/>
            <a:ext cx="11087010" cy="849313"/>
            <a:chOff x="400967" y="848560"/>
            <a:chExt cx="11087010" cy="84931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0D33E97-119B-752C-52A7-3AB3F96D44B3}"/>
                </a:ext>
              </a:extLst>
            </p:cNvPr>
            <p:cNvGrpSpPr/>
            <p:nvPr/>
          </p:nvGrpSpPr>
          <p:grpSpPr>
            <a:xfrm>
              <a:off x="400967" y="848560"/>
              <a:ext cx="4681279" cy="842863"/>
              <a:chOff x="7248835" y="6037335"/>
              <a:chExt cx="4681279" cy="842863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EBA1D5-0AB4-4527-BA84-F709757EEACE}"/>
                  </a:ext>
                </a:extLst>
              </p:cNvPr>
              <p:cNvSpPr txBox="1"/>
              <p:nvPr/>
            </p:nvSpPr>
            <p:spPr>
              <a:xfrm>
                <a:off x="7429642" y="6405789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6AC9339-923A-BAA7-3342-74F0467F481F}"/>
                  </a:ext>
                </a:extLst>
              </p:cNvPr>
              <p:cNvGrpSpPr/>
              <p:nvPr/>
            </p:nvGrpSpPr>
            <p:grpSpPr>
              <a:xfrm>
                <a:off x="10831631" y="6218258"/>
                <a:ext cx="1098483" cy="659233"/>
                <a:chOff x="1830004" y="4574707"/>
                <a:chExt cx="1098483" cy="659233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8E386DC-8249-D920-C6F4-9E3D378C348F}"/>
                    </a:ext>
                  </a:extLst>
                </p:cNvPr>
                <p:cNvSpPr txBox="1"/>
                <p:nvPr/>
              </p:nvSpPr>
              <p:spPr>
                <a:xfrm>
                  <a:off x="1830004" y="4864608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2020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5317FA2-32FD-9FA3-D036-6A3600EC7D60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A837DD-778A-E9CB-3376-235CBDD26BA9}"/>
                  </a:ext>
                </a:extLst>
              </p:cNvPr>
              <p:cNvSpPr txBox="1"/>
              <p:nvPr/>
            </p:nvSpPr>
            <p:spPr>
              <a:xfrm>
                <a:off x="7248835" y="6037335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head</a:t>
                </a: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CC32823-935D-EA34-1058-7DF925FA7211}"/>
                  </a:ext>
                </a:extLst>
              </p:cNvPr>
              <p:cNvGrpSpPr/>
              <p:nvPr/>
            </p:nvGrpSpPr>
            <p:grpSpPr>
              <a:xfrm>
                <a:off x="9465674" y="6220965"/>
                <a:ext cx="1099687" cy="646331"/>
                <a:chOff x="1828800" y="4574707"/>
                <a:chExt cx="1099687" cy="646331"/>
              </a:xfrm>
            </p:grpSpPr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388C733-5955-715C-86F5-58DE778A63C1}"/>
                    </a:ext>
                  </a:extLst>
                </p:cNvPr>
                <p:cNvSpPr txBox="1"/>
                <p:nvPr/>
              </p:nvSpPr>
              <p:spPr>
                <a:xfrm>
                  <a:off x="1828800" y="4849954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1955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E5307F5-E648-C0A7-82BF-C0897281CB61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4BF4F44-FFA3-D8F8-0BC6-2CC299A0705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615281" y="6576822"/>
                <a:ext cx="500992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FDD08F-704F-ACEE-6E8D-112AD9A139D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382481" y="6560775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E5A25A5-FF17-5E16-523E-A4276D043CB4}"/>
                  </a:ext>
                </a:extLst>
              </p:cNvPr>
              <p:cNvGrpSpPr/>
              <p:nvPr/>
            </p:nvGrpSpPr>
            <p:grpSpPr>
              <a:xfrm>
                <a:off x="8130722" y="6233867"/>
                <a:ext cx="1084847" cy="646331"/>
                <a:chOff x="1843640" y="4574707"/>
                <a:chExt cx="1084847" cy="646331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FD85C4-E22D-BBD3-5BF6-92414685792D}"/>
                    </a:ext>
                  </a:extLst>
                </p:cNvPr>
                <p:cNvSpPr txBox="1"/>
                <p:nvPr/>
              </p:nvSpPr>
              <p:spPr>
                <a:xfrm>
                  <a:off x="1843640" y="4841099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1933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7BD1ED3-9998-9D81-257A-C2191A583917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183BC93B-1F0D-1FAF-E9FE-1BB4CDBC15E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042593" y="6566045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B334EA2-D392-197B-D4B9-ECAA9BBB969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99366" y="1349941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7B6D913-E38D-7C25-5FD0-110106808A0C}"/>
                </a:ext>
              </a:extLst>
            </p:cNvPr>
            <p:cNvGrpSpPr/>
            <p:nvPr/>
          </p:nvGrpSpPr>
          <p:grpSpPr>
            <a:xfrm>
              <a:off x="7242380" y="1033226"/>
              <a:ext cx="4245597" cy="664647"/>
              <a:chOff x="7242380" y="1033226"/>
              <a:chExt cx="4245597" cy="664647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A16D24E6-8E36-2DE7-BABB-DC65035300DB}"/>
                  </a:ext>
                </a:extLst>
              </p:cNvPr>
              <p:cNvGrpSpPr/>
              <p:nvPr/>
            </p:nvGrpSpPr>
            <p:grpSpPr>
              <a:xfrm>
                <a:off x="7665461" y="1033226"/>
                <a:ext cx="3822516" cy="664647"/>
                <a:chOff x="8115882" y="6215551"/>
                <a:chExt cx="3822516" cy="664647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BB1CF60E-1D9A-2AFB-B3CA-A30E2F75108E}"/>
                    </a:ext>
                  </a:extLst>
                </p:cNvPr>
                <p:cNvGrpSpPr/>
                <p:nvPr/>
              </p:nvGrpSpPr>
              <p:grpSpPr>
                <a:xfrm>
                  <a:off x="10830427" y="6215551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F1F28F0C-14FD-3566-E663-E88A0FB3FC7D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B19D8AB1-B243-9E67-F2E6-0D0B6A0BC39A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30A62E5-F997-B9C9-FC7C-25672AA355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572638" y="6313098"/>
                      <a:ext cx="365760" cy="369332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MU Bright" panose="02000603000000000000" pitchFamily="2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 err="1">
                        <a:solidFill>
                          <a:srgbClr val="FFC000"/>
                        </a:solidFill>
                        <a:effectLst>
                          <a:glow rad="25400">
                            <a:schemeClr val="tx1"/>
                          </a:glow>
                        </a:effectLst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30A62E5-F997-B9C9-FC7C-25672AA3557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2638" y="6313098"/>
                      <a:ext cx="365760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0345" r="-10345" b="-16129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E693C426-07A4-D56E-EE8D-C30A0D7492BB}"/>
                    </a:ext>
                  </a:extLst>
                </p:cNvPr>
                <p:cNvGrpSpPr/>
                <p:nvPr/>
              </p:nvGrpSpPr>
              <p:grpSpPr>
                <a:xfrm>
                  <a:off x="9465674" y="6218258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FF0DB1C8-C4CC-A565-4C1A-0B78A7610F3C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</p:txBody>
              </p: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5E5E41BA-C1AB-BE60-1242-D78285C17BB4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C9D2A512-658B-BA55-1F8B-2CD04AB220F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0382481" y="6584005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8347842B-22D0-0209-5A78-A1767F97A6AC}"/>
                    </a:ext>
                  </a:extLst>
                </p:cNvPr>
                <p:cNvGrpSpPr/>
                <p:nvPr/>
              </p:nvGrpSpPr>
              <p:grpSpPr>
                <a:xfrm>
                  <a:off x="8115882" y="6231160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C7FB7E8F-A0ED-A227-8636-962CCE511AA8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</p:txBody>
              </p: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EF8D5E5C-75AE-BFD7-51AE-B411F1C90C31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C3D113C4-E67F-A5ED-5BF7-F865265B872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032689" y="6554325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67908ED-6678-67E0-F297-A49CC660A45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242380" y="1388047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95D9DE8-6704-D22F-1A58-8ADA35694CEA}"/>
                </a:ext>
              </a:extLst>
            </p:cNvPr>
            <p:cNvSpPr txBox="1"/>
            <p:nvPr/>
          </p:nvSpPr>
          <p:spPr>
            <a:xfrm>
              <a:off x="5781465" y="1312932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82348D0-874C-D243-974A-2C3BED745E2D}"/>
                </a:ext>
              </a:extLst>
            </p:cNvPr>
            <p:cNvSpPr txBox="1"/>
            <p:nvPr/>
          </p:nvSpPr>
          <p:spPr>
            <a:xfrm>
              <a:off x="6508482" y="1045092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835823F-DA0D-EA09-261D-594D857D8DA6}"/>
              </a:ext>
            </a:extLst>
          </p:cNvPr>
          <p:cNvGrpSpPr/>
          <p:nvPr/>
        </p:nvGrpSpPr>
        <p:grpSpPr>
          <a:xfrm>
            <a:off x="4583162" y="4522731"/>
            <a:ext cx="4562653" cy="2215270"/>
            <a:chOff x="935388" y="4555105"/>
            <a:chExt cx="4562653" cy="221527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C1B316A-3AAA-CCE6-BB0F-4F063DCB5649}"/>
                </a:ext>
              </a:extLst>
            </p:cNvPr>
            <p:cNvSpPr txBox="1"/>
            <p:nvPr/>
          </p:nvSpPr>
          <p:spPr>
            <a:xfrm>
              <a:off x="949607" y="4592721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827E52C-8FEB-CA84-97FC-86602D38C050}"/>
                </a:ext>
              </a:extLst>
            </p:cNvPr>
            <p:cNvGrpSpPr/>
            <p:nvPr/>
          </p:nvGrpSpPr>
          <p:grpSpPr>
            <a:xfrm>
              <a:off x="1183208" y="4555105"/>
              <a:ext cx="4314833" cy="664647"/>
              <a:chOff x="7615281" y="6215551"/>
              <a:chExt cx="4314833" cy="664647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2262038E-195E-28ED-56D6-1B76D6CFDD0E}"/>
                  </a:ext>
                </a:extLst>
              </p:cNvPr>
              <p:cNvGrpSpPr/>
              <p:nvPr/>
            </p:nvGrpSpPr>
            <p:grpSpPr>
              <a:xfrm>
                <a:off x="10830427" y="6215551"/>
                <a:ext cx="1099687" cy="649038"/>
                <a:chOff x="1828800" y="4572000"/>
                <a:chExt cx="1099687" cy="649038"/>
              </a:xfrm>
            </p:grpSpPr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7D95597-7985-0AEB-83C6-E4ED9F0ACB3F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64633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Joe</a:t>
                  </a:r>
                </a:p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2020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C235EEE-1F31-7A43-1112-A4A76590EFAC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35DFDB3E-5B95-2509-819B-25BB43375D56}"/>
                  </a:ext>
                </a:extLst>
              </p:cNvPr>
              <p:cNvGrpSpPr/>
              <p:nvPr/>
            </p:nvGrpSpPr>
            <p:grpSpPr>
              <a:xfrm>
                <a:off x="9465674" y="6218258"/>
                <a:ext cx="1099687" cy="649038"/>
                <a:chOff x="1828800" y="4572000"/>
                <a:chExt cx="1099687" cy="649038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9DFCE40-0D30-9869-13CE-19817F674EAB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64633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Sam</a:t>
                  </a:r>
                </a:p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1955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35F233C-0DA9-57D9-62DB-E5C809746705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A77CD0C2-8A9C-575B-0162-05AFB7F31EC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382481" y="6560775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ED40671D-7354-84C3-DD32-899969968E7B}"/>
                  </a:ext>
                </a:extLst>
              </p:cNvPr>
              <p:cNvGrpSpPr/>
              <p:nvPr/>
            </p:nvGrpSpPr>
            <p:grpSpPr>
              <a:xfrm>
                <a:off x="8115882" y="6231160"/>
                <a:ext cx="1099687" cy="649038"/>
                <a:chOff x="1828800" y="4572000"/>
                <a:chExt cx="1099687" cy="649038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949AF1E-17BB-DD42-2D12-740F3DCD4F27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64633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Pat</a:t>
                  </a:r>
                </a:p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1933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6B96A049-B4D2-95DB-8A45-1EA348EEFF8D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A1AA23FB-2227-2A78-0418-C4124FD0445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042593" y="6566045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7AD72C08-DBD0-3BB8-6B8E-AE2DC288DC2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615281" y="6576822"/>
                <a:ext cx="500992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072B7AF-142F-228C-B9A5-2CCE2006D900}"/>
                </a:ext>
              </a:extLst>
            </p:cNvPr>
            <p:cNvSpPr txBox="1"/>
            <p:nvPr/>
          </p:nvSpPr>
          <p:spPr>
            <a:xfrm>
              <a:off x="935388" y="5354702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C189EB5-3180-2579-A62C-605587124738}"/>
                </a:ext>
              </a:extLst>
            </p:cNvPr>
            <p:cNvSpPr txBox="1"/>
            <p:nvPr/>
          </p:nvSpPr>
          <p:spPr>
            <a:xfrm>
              <a:off x="944227" y="6124044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A74276F-17D2-80E1-D109-2C1D3D0288CF}"/>
                </a:ext>
              </a:extLst>
            </p:cNvPr>
            <p:cNvGrpSpPr/>
            <p:nvPr/>
          </p:nvGrpSpPr>
          <p:grpSpPr>
            <a:xfrm>
              <a:off x="1213100" y="6042549"/>
              <a:ext cx="2904354" cy="661940"/>
              <a:chOff x="7242380" y="1035933"/>
              <a:chExt cx="2904354" cy="661940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9EDB930-68AF-C798-431B-651789617A1D}"/>
                  </a:ext>
                </a:extLst>
              </p:cNvPr>
              <p:cNvGrpSpPr/>
              <p:nvPr/>
            </p:nvGrpSpPr>
            <p:grpSpPr>
              <a:xfrm>
                <a:off x="7665461" y="1035933"/>
                <a:ext cx="2481273" cy="661940"/>
                <a:chOff x="8115882" y="6218258"/>
                <a:chExt cx="2481273" cy="661940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81BB2CF8-D656-0900-D074-01F46A0B7C6D}"/>
                    </a:ext>
                  </a:extLst>
                </p:cNvPr>
                <p:cNvGrpSpPr/>
                <p:nvPr/>
              </p:nvGrpSpPr>
              <p:grpSpPr>
                <a:xfrm>
                  <a:off x="9465674" y="6218258"/>
                  <a:ext cx="1107184" cy="651345"/>
                  <a:chOff x="1828800" y="4572000"/>
                  <a:chExt cx="1107184" cy="651345"/>
                </a:xfrm>
              </p:grpSpPr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B29D4EAF-99FF-9176-7ED3-9FCC20F9FDAD}"/>
                      </a:ext>
                    </a:extLst>
                  </p:cNvPr>
                  <p:cNvSpPr txBox="1"/>
                  <p:nvPr/>
                </p:nvSpPr>
                <p:spPr>
                  <a:xfrm>
                    <a:off x="2570224" y="4577014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6A5BAA90-1255-77F5-83AE-F3BEFBA2EDE4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F28FA10A-77E9-B1F0-88E6-FD5D36EF51C0}"/>
                    </a:ext>
                  </a:extLst>
                </p:cNvPr>
                <p:cNvGrpSpPr/>
                <p:nvPr/>
              </p:nvGrpSpPr>
              <p:grpSpPr>
                <a:xfrm>
                  <a:off x="8115882" y="6231160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4904B5BD-88C5-9692-6831-1D534E1A6173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C1CFF25B-B0DC-7574-F3D6-6C5D162AF009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FEC1D312-42A4-5AC6-3186-6066E08C74F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032689" y="6554325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DF88F6EC-9298-8C43-9DFE-5843AEE4EF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31395" y="6354050"/>
                      <a:ext cx="365760" cy="369332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MU Bright" panose="02000603000000000000" pitchFamily="2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 err="1">
                        <a:solidFill>
                          <a:srgbClr val="FFC000"/>
                        </a:solidFill>
                        <a:effectLst>
                          <a:glow rad="25400">
                            <a:schemeClr val="tx1"/>
                          </a:glow>
                        </a:effectLst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DF88F6EC-9298-8C43-9DFE-5843AEE4EF7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31395" y="6354050"/>
                      <a:ext cx="365760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6667" r="-10000" b="-20000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61E88411-5509-9A3C-17B0-3622DB9D34F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242380" y="1388047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02D08FA-5082-0ADD-2F78-DC136BD0BD7D}"/>
                    </a:ext>
                  </a:extLst>
                </p:cNvPr>
                <p:cNvSpPr txBox="1"/>
                <p:nvPr/>
              </p:nvSpPr>
              <p:spPr>
                <a:xfrm>
                  <a:off x="5095673" y="4739623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02D08FA-5082-0ADD-2F78-DC136BD0BD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5673" y="4739623"/>
                  <a:ext cx="36576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462B21-E9D8-DE47-ED86-D5F01EA0EBA3}"/>
                </a:ext>
              </a:extLst>
            </p:cNvPr>
            <p:cNvSpPr txBox="1"/>
            <p:nvPr/>
          </p:nvSpPr>
          <p:spPr>
            <a:xfrm>
              <a:off x="1649608" y="5288264"/>
              <a:ext cx="73152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…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EDB2325-214B-A923-3C0C-14A89DFCE2C4}"/>
                </a:ext>
              </a:extLst>
            </p:cNvPr>
            <p:cNvSpPr txBox="1"/>
            <p:nvPr/>
          </p:nvSpPr>
          <p:spPr>
            <a:xfrm>
              <a:off x="2383535" y="5290971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26524C56-3198-C87D-AE29-9DED48FB436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01662" y="5656718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5284445-9B7F-6139-12CF-0B2DDF203A35}"/>
                </a:ext>
              </a:extLst>
            </p:cNvPr>
            <p:cNvSpPr txBox="1"/>
            <p:nvPr/>
          </p:nvSpPr>
          <p:spPr>
            <a:xfrm>
              <a:off x="2999400" y="5263370"/>
              <a:ext cx="73152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…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E6A68F6-B305-79F6-5610-5D0CA984DAE1}"/>
                </a:ext>
              </a:extLst>
            </p:cNvPr>
            <p:cNvSpPr txBox="1"/>
            <p:nvPr/>
          </p:nvSpPr>
          <p:spPr>
            <a:xfrm>
              <a:off x="3733327" y="5266077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91B03DC-D55C-13BB-0394-8BE7EA020D50}"/>
                    </a:ext>
                  </a:extLst>
                </p:cNvPr>
                <p:cNvSpPr txBox="1"/>
                <p:nvPr/>
              </p:nvSpPr>
              <p:spPr>
                <a:xfrm>
                  <a:off x="3741611" y="5360917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91B03DC-D55C-13BB-0394-8BE7EA020D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1611" y="5360917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3333" b="-16129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AC7F79AC-DABE-3704-F669-8A98CBFC141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51454" y="5631824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D828823-98CA-95C0-09FE-8D2791C43BE2}"/>
              </a:ext>
            </a:extLst>
          </p:cNvPr>
          <p:cNvGrpSpPr/>
          <p:nvPr/>
        </p:nvGrpSpPr>
        <p:grpSpPr>
          <a:xfrm>
            <a:off x="136183" y="4776582"/>
            <a:ext cx="4022697" cy="1569660"/>
            <a:chOff x="1472665" y="4833670"/>
            <a:chExt cx="4022697" cy="1569660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D4FB79E-EEA8-ECF9-D4F7-DAF6CA31A92F}"/>
                </a:ext>
              </a:extLst>
            </p:cNvPr>
            <p:cNvSpPr txBox="1"/>
            <p:nvPr/>
          </p:nvSpPr>
          <p:spPr>
            <a:xfrm>
              <a:off x="1472665" y="4833670"/>
              <a:ext cx="2904501" cy="15696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How do you determine on which linked list an entry is stored?</a:t>
              </a:r>
            </a:p>
          </p:txBody>
        </p:sp>
        <p:sp>
          <p:nvSpPr>
            <p:cNvPr id="86" name="Right Arrow 85">
              <a:extLst>
                <a:ext uri="{FF2B5EF4-FFF2-40B4-BE49-F238E27FC236}">
                  <a16:creationId xmlns:a16="http://schemas.microsoft.com/office/drawing/2014/main" id="{1116D118-E0A9-207A-C332-CEF6AD50D6EB}"/>
                </a:ext>
              </a:extLst>
            </p:cNvPr>
            <p:cNvSpPr/>
            <p:nvPr/>
          </p:nvSpPr>
          <p:spPr>
            <a:xfrm>
              <a:off x="4395619" y="5449650"/>
              <a:ext cx="491884" cy="302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24B7914-D3FC-1D21-3455-7C19E8C56A31}"/>
                </a:ext>
              </a:extLst>
            </p:cNvPr>
            <p:cNvSpPr/>
            <p:nvPr/>
          </p:nvSpPr>
          <p:spPr>
            <a:xfrm>
              <a:off x="4887503" y="5149584"/>
              <a:ext cx="60785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?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FDF7973-3D53-26FF-6D63-AB8C7F282DEA}"/>
              </a:ext>
            </a:extLst>
          </p:cNvPr>
          <p:cNvSpPr txBox="1"/>
          <p:nvPr/>
        </p:nvSpPr>
        <p:spPr>
          <a:xfrm>
            <a:off x="1268405" y="597310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Pat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FF8192-0827-7BDE-1247-3DDC0FA6E9FF}"/>
              </a:ext>
            </a:extLst>
          </p:cNvPr>
          <p:cNvSpPr txBox="1"/>
          <p:nvPr/>
        </p:nvSpPr>
        <p:spPr>
          <a:xfrm>
            <a:off x="1274570" y="1048831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4BC7D0-7440-1E10-1473-3BFDF761647A}"/>
              </a:ext>
            </a:extLst>
          </p:cNvPr>
          <p:cNvCxnSpPr>
            <a:cxnSpLocks/>
            <a:endCxn id="8" idx="2"/>
          </p:cNvCxnSpPr>
          <p:nvPr/>
        </p:nvCxnSpPr>
        <p:spPr bwMode="auto">
          <a:xfrm flipH="1" flipV="1">
            <a:off x="1634165" y="966642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0689A19-A8E3-7F8B-8CBE-8F29692728E6}"/>
              </a:ext>
            </a:extLst>
          </p:cNvPr>
          <p:cNvSpPr txBox="1"/>
          <p:nvPr/>
        </p:nvSpPr>
        <p:spPr>
          <a:xfrm>
            <a:off x="2657633" y="552301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Sam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55D7A31-EE72-4941-F8EA-E40ED811402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 flipH="1" flipV="1">
            <a:off x="3023393" y="921633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CC89FEF-FF5C-B91C-F7F5-2B9B5A41F31B}"/>
              </a:ext>
            </a:extLst>
          </p:cNvPr>
          <p:cNvSpPr txBox="1"/>
          <p:nvPr/>
        </p:nvSpPr>
        <p:spPr>
          <a:xfrm>
            <a:off x="3980930" y="516293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Joe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5880CA8-68BD-326A-3586-52267604389A}"/>
              </a:ext>
            </a:extLst>
          </p:cNvPr>
          <p:cNvCxnSpPr>
            <a:cxnSpLocks/>
            <a:endCxn id="63" idx="2"/>
          </p:cNvCxnSpPr>
          <p:nvPr/>
        </p:nvCxnSpPr>
        <p:spPr bwMode="auto">
          <a:xfrm flipH="1" flipV="1">
            <a:off x="4346690" y="885625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980BEF7-1E5F-0349-D8A2-D62DC8BBBA6A}"/>
              </a:ext>
            </a:extLst>
          </p:cNvPr>
          <p:cNvSpPr txBox="1"/>
          <p:nvPr/>
        </p:nvSpPr>
        <p:spPr>
          <a:xfrm>
            <a:off x="5772926" y="581616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…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6B72FB3-A409-39C9-D47A-A15DD85A6CB2}"/>
              </a:ext>
            </a:extLst>
          </p:cNvPr>
          <p:cNvCxnSpPr>
            <a:cxnSpLocks/>
            <a:endCxn id="73" idx="2"/>
          </p:cNvCxnSpPr>
          <p:nvPr/>
        </p:nvCxnSpPr>
        <p:spPr bwMode="auto">
          <a:xfrm flipH="1" flipV="1">
            <a:off x="6138686" y="950948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EE00DF1-8E63-BBDD-FFCC-15AF3AEDA462}"/>
              </a:ext>
            </a:extLst>
          </p:cNvPr>
          <p:cNvSpPr txBox="1"/>
          <p:nvPr/>
        </p:nvSpPr>
        <p:spPr>
          <a:xfrm>
            <a:off x="7680688" y="558647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…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9ABAC58-C7A7-8561-88C1-C34DDE8EBC27}"/>
              </a:ext>
            </a:extLst>
          </p:cNvPr>
          <p:cNvCxnSpPr>
            <a:cxnSpLocks/>
            <a:endCxn id="87" idx="2"/>
          </p:cNvCxnSpPr>
          <p:nvPr/>
        </p:nvCxnSpPr>
        <p:spPr bwMode="auto">
          <a:xfrm flipH="1" flipV="1">
            <a:off x="8046448" y="927979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3388294-57B2-0C3B-CBAA-B25411107241}"/>
              </a:ext>
            </a:extLst>
          </p:cNvPr>
          <p:cNvSpPr txBox="1"/>
          <p:nvPr/>
        </p:nvSpPr>
        <p:spPr>
          <a:xfrm>
            <a:off x="9006834" y="537600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…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F28F58B-E842-9C11-7455-1B3E1A2F09F4}"/>
              </a:ext>
            </a:extLst>
          </p:cNvPr>
          <p:cNvCxnSpPr>
            <a:cxnSpLocks/>
            <a:endCxn id="91" idx="2"/>
          </p:cNvCxnSpPr>
          <p:nvPr/>
        </p:nvCxnSpPr>
        <p:spPr bwMode="auto">
          <a:xfrm flipH="1" flipV="1">
            <a:off x="9372594" y="906932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120A653-EA15-AE2A-FB7B-665280B47660}"/>
              </a:ext>
            </a:extLst>
          </p:cNvPr>
          <p:cNvSpPr txBox="1"/>
          <p:nvPr/>
        </p:nvSpPr>
        <p:spPr>
          <a:xfrm>
            <a:off x="10357896" y="558647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…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CFBFEC6-A9B4-0F0F-8F2F-9078BAB78EB9}"/>
              </a:ext>
            </a:extLst>
          </p:cNvPr>
          <p:cNvCxnSpPr>
            <a:cxnSpLocks/>
            <a:endCxn id="93" idx="2"/>
          </p:cNvCxnSpPr>
          <p:nvPr/>
        </p:nvCxnSpPr>
        <p:spPr bwMode="auto">
          <a:xfrm flipH="1" flipV="1">
            <a:off x="10723656" y="927979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085C2C6D-0613-E263-8656-EE66B679172F}"/>
              </a:ext>
            </a:extLst>
          </p:cNvPr>
          <p:cNvSpPr txBox="1"/>
          <p:nvPr/>
        </p:nvSpPr>
        <p:spPr>
          <a:xfrm>
            <a:off x="5764530" y="1025343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5A49B53-D3D9-628F-082C-E7F730D371C9}"/>
              </a:ext>
            </a:extLst>
          </p:cNvPr>
          <p:cNvSpPr txBox="1"/>
          <p:nvPr/>
        </p:nvSpPr>
        <p:spPr>
          <a:xfrm>
            <a:off x="7657800" y="1068189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1D5DF39-5167-365C-ED6B-E21CC8AE5E60}"/>
              </a:ext>
            </a:extLst>
          </p:cNvPr>
          <p:cNvSpPr txBox="1"/>
          <p:nvPr/>
        </p:nvSpPr>
        <p:spPr>
          <a:xfrm>
            <a:off x="9017002" y="1053418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C590525-F8E7-C959-D2CC-CC4DBD8D1515}"/>
              </a:ext>
            </a:extLst>
          </p:cNvPr>
          <p:cNvSpPr txBox="1"/>
          <p:nvPr/>
        </p:nvSpPr>
        <p:spPr>
          <a:xfrm>
            <a:off x="10386555" y="1038751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90B6BAE-36A2-A73A-B21F-CE7BF2866940}"/>
              </a:ext>
            </a:extLst>
          </p:cNvPr>
          <p:cNvGrpSpPr/>
          <p:nvPr/>
        </p:nvGrpSpPr>
        <p:grpSpPr>
          <a:xfrm>
            <a:off x="8503090" y="5507995"/>
            <a:ext cx="3553240" cy="1192210"/>
            <a:chOff x="8503090" y="5507995"/>
            <a:chExt cx="3553240" cy="1192210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7B195FD-0D8E-C303-BB66-DF06595CB42A}"/>
                </a:ext>
              </a:extLst>
            </p:cNvPr>
            <p:cNvSpPr txBox="1"/>
            <p:nvPr/>
          </p:nvSpPr>
          <p:spPr>
            <a:xfrm>
              <a:off x="8503090" y="6051167"/>
              <a:ext cx="73152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Pat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1933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6A9C043-EBF9-2206-43A2-B2B220A5C0B7}"/>
                </a:ext>
              </a:extLst>
            </p:cNvPr>
            <p:cNvSpPr txBox="1"/>
            <p:nvPr/>
          </p:nvSpPr>
          <p:spPr>
            <a:xfrm>
              <a:off x="9237017" y="6053874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8FE21DF-8113-115D-E3C3-C7C983B13A44}"/>
                </a:ext>
              </a:extLst>
            </p:cNvPr>
            <p:cNvSpPr txBox="1"/>
            <p:nvPr/>
          </p:nvSpPr>
          <p:spPr>
            <a:xfrm>
              <a:off x="9651202" y="6122057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same as </a:t>
              </a:r>
              <a:r>
                <a:rPr lang="en-US" dirty="0">
                  <a:sym typeface="Wingdings" pitchFamily="2" charset="2"/>
                </a:rPr>
                <a:t></a:t>
              </a:r>
              <a:endParaRPr lang="en-US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D747620-39B7-7935-3A5E-CAC3855A5569}"/>
                </a:ext>
              </a:extLst>
            </p:cNvPr>
            <p:cNvSpPr txBox="1"/>
            <p:nvPr/>
          </p:nvSpPr>
          <p:spPr>
            <a:xfrm>
              <a:off x="10958870" y="5507995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Pat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3D2F684-A092-37B3-2C93-B9D3BCDE2D83}"/>
                </a:ext>
              </a:extLst>
            </p:cNvPr>
            <p:cNvSpPr txBox="1"/>
            <p:nvPr/>
          </p:nvSpPr>
          <p:spPr>
            <a:xfrm>
              <a:off x="10965035" y="5959516"/>
              <a:ext cx="731520" cy="261610"/>
            </a:xfrm>
            <a:prstGeom prst="rect">
              <a:avLst/>
            </a:prstGeom>
            <a:solidFill>
              <a:srgbClr val="7030A0">
                <a:alpha val="26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1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02954DEC-8414-3F38-249F-D59BAC0A2E05}"/>
                </a:ext>
              </a:extLst>
            </p:cNvPr>
            <p:cNvCxnSpPr>
              <a:cxnSpLocks/>
              <a:endCxn id="104" idx="2"/>
            </p:cNvCxnSpPr>
            <p:nvPr/>
          </p:nvCxnSpPr>
          <p:spPr bwMode="auto">
            <a:xfrm flipH="1" flipV="1">
              <a:off x="11324630" y="5877327"/>
              <a:ext cx="14449" cy="21299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F74592A-A9E0-1991-F396-553057A2F344}"/>
                </a:ext>
              </a:extLst>
            </p:cNvPr>
            <p:cNvSpPr txBox="1"/>
            <p:nvPr/>
          </p:nvSpPr>
          <p:spPr>
            <a:xfrm>
              <a:off x="10971483" y="6221933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1933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F3AB469-7F22-12BF-52AF-59E455362154}"/>
                </a:ext>
              </a:extLst>
            </p:cNvPr>
            <p:cNvSpPr txBox="1"/>
            <p:nvPr/>
          </p:nvSpPr>
          <p:spPr>
            <a:xfrm>
              <a:off x="11690570" y="5955541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899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6F48F-C545-144E-92AE-83A43DAB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55263"/>
          </a:xfrm>
        </p:spPr>
        <p:txBody>
          <a:bodyPr/>
          <a:lstStyle/>
          <a:p>
            <a:r>
              <a:rPr lang="en-US" dirty="0"/>
              <a:t>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24F4A-00E1-E841-BC57-FE1F55D44F2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187" y="428252"/>
            <a:ext cx="10594206" cy="323000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accent1"/>
                </a:solidFill>
              </a:rPr>
              <a:t>Hash table </a:t>
            </a:r>
            <a:r>
              <a:rPr lang="en-US" sz="2000" dirty="0"/>
              <a:t>is an array of </a:t>
            </a:r>
            <a:r>
              <a:rPr lang="en-US" sz="2000" dirty="0">
                <a:solidFill>
                  <a:srgbClr val="FF0000"/>
                </a:solidFill>
              </a:rPr>
              <a:t>pointers </a:t>
            </a:r>
            <a:r>
              <a:rPr lang="en-US" sz="2000" dirty="0">
                <a:solidFill>
                  <a:schemeClr val="tx2"/>
                </a:solidFill>
              </a:rPr>
              <a:t>to</a:t>
            </a:r>
            <a:r>
              <a:rPr lang="en-US" sz="2000" dirty="0">
                <a:solidFill>
                  <a:schemeClr val="accent1"/>
                </a:solidFill>
              </a:rPr>
              <a:t> the head of different linked lists (called </a:t>
            </a:r>
            <a:r>
              <a:rPr lang="en-US" sz="2000" dirty="0">
                <a:solidFill>
                  <a:srgbClr val="2C895B"/>
                </a:solidFill>
              </a:rPr>
              <a:t>hash chains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</a:p>
          <a:p>
            <a:r>
              <a:rPr lang="en-US" sz="2000" b="1" dirty="0">
                <a:solidFill>
                  <a:srgbClr val="2C895B"/>
                </a:solidFill>
              </a:rPr>
              <a:t>Each data item </a:t>
            </a:r>
            <a:r>
              <a:rPr lang="en-US" sz="2000" dirty="0">
                <a:solidFill>
                  <a:schemeClr val="accent1"/>
                </a:solidFill>
              </a:rPr>
              <a:t>must have a </a:t>
            </a:r>
            <a:r>
              <a:rPr lang="en-US" sz="2000" b="1" dirty="0">
                <a:solidFill>
                  <a:schemeClr val="accent1"/>
                </a:solidFill>
              </a:rPr>
              <a:t>unique key </a:t>
            </a:r>
            <a:r>
              <a:rPr lang="en-US" sz="2000" dirty="0">
                <a:solidFill>
                  <a:schemeClr val="accent1"/>
                </a:solidFill>
              </a:rPr>
              <a:t>that</a:t>
            </a:r>
            <a:r>
              <a:rPr lang="en-US" sz="2000" b="1" dirty="0">
                <a:solidFill>
                  <a:schemeClr val="accent1"/>
                </a:solidFill>
              </a:rPr>
              <a:t> identifies it (e.g., auto license plate)</a:t>
            </a:r>
          </a:p>
          <a:p>
            <a:pPr lvl="1"/>
            <a:r>
              <a:rPr lang="en-US" altLang="en-US" sz="2000" i="1" dirty="0">
                <a:solidFill>
                  <a:srgbClr val="0070C0"/>
                </a:solidFill>
              </a:rPr>
              <a:t>h</a:t>
            </a:r>
            <a:r>
              <a:rPr lang="en-US" altLang="en-US" sz="2000" dirty="0">
                <a:solidFill>
                  <a:srgbClr val="0070C0"/>
                </a:solidFill>
              </a:rPr>
              <a:t>(</a:t>
            </a:r>
            <a:r>
              <a:rPr lang="en-US" altLang="en-US" sz="2000" i="1" dirty="0">
                <a:solidFill>
                  <a:srgbClr val="F3753F"/>
                </a:solidFill>
              </a:rPr>
              <a:t>k</a:t>
            </a:r>
            <a:r>
              <a:rPr lang="en-US" altLang="en-US" sz="2000" dirty="0">
                <a:solidFill>
                  <a:srgbClr val="0070C0"/>
                </a:solidFill>
              </a:rPr>
              <a:t>) </a:t>
            </a:r>
            <a:r>
              <a:rPr lang="en-US" altLang="en-US" sz="2000" dirty="0"/>
              <a:t>is the </a:t>
            </a:r>
            <a:r>
              <a:rPr lang="en-US" altLang="en-US" sz="2000" b="1" i="1" dirty="0">
                <a:solidFill>
                  <a:srgbClr val="CC3300"/>
                </a:solidFill>
              </a:rPr>
              <a:t>hash value</a:t>
            </a:r>
            <a:r>
              <a:rPr lang="en-US" altLang="en-US" sz="2000" b="1" dirty="0"/>
              <a:t> </a:t>
            </a:r>
            <a:r>
              <a:rPr lang="en-US" altLang="en-US" sz="2000" dirty="0"/>
              <a:t>of key </a:t>
            </a:r>
            <a:r>
              <a:rPr lang="en-US" altLang="en-US" sz="2000" i="1" dirty="0">
                <a:solidFill>
                  <a:srgbClr val="F3753F"/>
                </a:solidFill>
              </a:rPr>
              <a:t>k</a:t>
            </a:r>
            <a:r>
              <a:rPr lang="en-US" altLang="en-US" sz="2000" i="1" dirty="0"/>
              <a:t> to </a:t>
            </a:r>
            <a:r>
              <a:rPr lang="en-US" altLang="en-US" sz="2000" i="1" dirty="0">
                <a:solidFill>
                  <a:srgbClr val="2C895B"/>
                </a:solidFill>
              </a:rPr>
              <a:t>encode the </a:t>
            </a:r>
            <a:r>
              <a:rPr lang="en-US" altLang="en-US" sz="2000" i="1" dirty="0">
                <a:solidFill>
                  <a:srgbClr val="F3753F"/>
                </a:solidFill>
              </a:rPr>
              <a:t>key k</a:t>
            </a:r>
            <a:r>
              <a:rPr lang="en-US" altLang="en-US" sz="2000" i="1" dirty="0">
                <a:solidFill>
                  <a:srgbClr val="2C895B"/>
                </a:solidFill>
              </a:rPr>
              <a:t> into </a:t>
            </a:r>
            <a:r>
              <a:rPr lang="en-US" altLang="en-US" sz="2000" b="1" i="1" dirty="0">
                <a:solidFill>
                  <a:srgbClr val="2C895B"/>
                </a:solidFill>
              </a:rPr>
              <a:t>an integer</a:t>
            </a:r>
            <a:endParaRPr lang="en-US" sz="2000" b="1" dirty="0">
              <a:solidFill>
                <a:srgbClr val="2C895B"/>
              </a:solidFill>
            </a:endParaRPr>
          </a:p>
          <a:p>
            <a:r>
              <a:rPr lang="en-US" sz="2000" dirty="0">
                <a:solidFill>
                  <a:srgbClr val="C00000"/>
                </a:solidFill>
              </a:rPr>
              <a:t>Use the Hash value to </a:t>
            </a:r>
            <a:r>
              <a:rPr lang="en-US" sz="2000" dirty="0">
                <a:solidFill>
                  <a:schemeClr val="accent1"/>
                </a:solidFill>
              </a:rPr>
              <a:t>map to </a:t>
            </a:r>
            <a:r>
              <a:rPr lang="en-US" sz="2000" b="1" dirty="0">
                <a:solidFill>
                  <a:schemeClr val="accent1"/>
                </a:solidFill>
              </a:rPr>
              <a:t>one entry </a:t>
            </a:r>
            <a:r>
              <a:rPr lang="en-US" sz="2000" dirty="0">
                <a:solidFill>
                  <a:schemeClr val="accent1"/>
                </a:solidFill>
              </a:rPr>
              <a:t>in the hash table </a:t>
            </a:r>
            <a:r>
              <a:rPr lang="en-US" sz="2000" dirty="0">
                <a:solidFill>
                  <a:srgbClr val="0070C0"/>
                </a:solidFill>
              </a:rPr>
              <a:t>T[</a:t>
            </a:r>
            <a:r>
              <a:rPr lang="en-US" sz="2000" dirty="0">
                <a:solidFill>
                  <a:srgbClr val="2C895B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] of size </a:t>
            </a:r>
            <a:r>
              <a:rPr lang="en-US" sz="2000" dirty="0">
                <a:solidFill>
                  <a:srgbClr val="7030A0"/>
                </a:solidFill>
              </a:rPr>
              <a:t>TABLESIZE</a:t>
            </a:r>
          </a:p>
          <a:p>
            <a:pPr lvl="1"/>
            <a:r>
              <a:rPr lang="en-US" altLang="en-US" sz="2000" dirty="0">
                <a:solidFill>
                  <a:srgbClr val="2C895B"/>
                </a:solidFill>
              </a:rPr>
              <a:t>Index</a:t>
            </a:r>
            <a:r>
              <a:rPr lang="en-US" altLang="en-US" sz="2000" dirty="0"/>
              <a:t> =  </a:t>
            </a:r>
            <a:r>
              <a:rPr lang="en-US" altLang="en-US" sz="2000" i="1" dirty="0">
                <a:solidFill>
                  <a:srgbClr val="0070C0"/>
                </a:solidFill>
              </a:rPr>
              <a:t>h</a:t>
            </a:r>
            <a:r>
              <a:rPr lang="en-US" altLang="en-US" sz="2000" dirty="0">
                <a:solidFill>
                  <a:srgbClr val="0070C0"/>
                </a:solidFill>
              </a:rPr>
              <a:t>(</a:t>
            </a:r>
            <a:r>
              <a:rPr lang="en-US" altLang="en-US" sz="2000" i="1" dirty="0">
                <a:solidFill>
                  <a:srgbClr val="F3753F"/>
                </a:solidFill>
              </a:rPr>
              <a:t>k</a:t>
            </a:r>
            <a:r>
              <a:rPr lang="en-US" altLang="en-US" sz="2000" dirty="0">
                <a:solidFill>
                  <a:srgbClr val="0070C0"/>
                </a:solidFill>
              </a:rPr>
              <a:t>) </a:t>
            </a:r>
            <a:r>
              <a:rPr lang="en-US" altLang="en-US" sz="2000" dirty="0">
                <a:solidFill>
                  <a:srgbClr val="C00000"/>
                </a:solidFill>
              </a:rPr>
              <a:t>%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7030A0"/>
                </a:solidFill>
              </a:rPr>
              <a:t>TABLESIZE</a:t>
            </a:r>
            <a:r>
              <a:rPr lang="en-US" altLang="en-US" sz="2000" dirty="0">
                <a:solidFill>
                  <a:srgbClr val="F3753F"/>
                </a:solidFill>
              </a:rPr>
              <a:t>   </a:t>
            </a:r>
            <a:r>
              <a:rPr lang="en-US" altLang="en-US" sz="2000" dirty="0">
                <a:solidFill>
                  <a:schemeClr val="tx2"/>
                </a:solidFill>
              </a:rPr>
              <a:t>(mod operator </a:t>
            </a:r>
            <a:r>
              <a:rPr lang="en-US" altLang="en-US" sz="2000" dirty="0">
                <a:solidFill>
                  <a:srgbClr val="C00000"/>
                </a:solidFill>
              </a:rPr>
              <a:t>%</a:t>
            </a:r>
            <a:r>
              <a:rPr lang="en-US" altLang="en-US" sz="2000" dirty="0">
                <a:solidFill>
                  <a:schemeClr val="tx2"/>
                </a:solidFill>
              </a:rPr>
              <a:t> maps a </a:t>
            </a:r>
            <a:r>
              <a:rPr lang="en-US" altLang="en-US" sz="2000" dirty="0">
                <a:solidFill>
                  <a:srgbClr val="F3753F"/>
                </a:solidFill>
              </a:rPr>
              <a:t>keys</a:t>
            </a:r>
            <a:r>
              <a:rPr lang="en-US" altLang="en-US" sz="2000" dirty="0">
                <a:solidFill>
                  <a:srgbClr val="2C895B"/>
                </a:solidFill>
              </a:rPr>
              <a:t> hash value </a:t>
            </a:r>
            <a:r>
              <a:rPr lang="en-US" altLang="en-US" sz="2000" dirty="0">
                <a:solidFill>
                  <a:schemeClr val="tx2"/>
                </a:solidFill>
              </a:rPr>
              <a:t>to </a:t>
            </a:r>
            <a:r>
              <a:rPr lang="en-US" altLang="en-US" sz="2000" dirty="0">
                <a:solidFill>
                  <a:schemeClr val="accent5"/>
                </a:solidFill>
              </a:rPr>
              <a:t>table index</a:t>
            </a:r>
            <a:r>
              <a:rPr lang="en-US" altLang="en-US" sz="2000" dirty="0">
                <a:solidFill>
                  <a:schemeClr val="tx2"/>
                </a:solidFill>
              </a:rPr>
              <a:t>)</a:t>
            </a:r>
          </a:p>
          <a:p>
            <a:r>
              <a:rPr lang="en-US" sz="2000" dirty="0">
                <a:solidFill>
                  <a:srgbClr val="F3753F"/>
                </a:solidFill>
              </a:rPr>
              <a:t>Keys</a:t>
            </a:r>
            <a:r>
              <a:rPr lang="en-US" sz="2000" dirty="0">
                <a:solidFill>
                  <a:schemeClr val="tx2"/>
                </a:solidFill>
              </a:rPr>
              <a:t> that </a:t>
            </a:r>
            <a:r>
              <a:rPr lang="en-US" sz="2000" dirty="0">
                <a:solidFill>
                  <a:srgbClr val="0070C0"/>
                </a:solidFill>
              </a:rPr>
              <a:t>hash to the same array </a:t>
            </a:r>
            <a:r>
              <a:rPr lang="en-US" sz="2000" dirty="0">
                <a:solidFill>
                  <a:schemeClr val="accent5"/>
                </a:solidFill>
              </a:rPr>
              <a:t>index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i="1" dirty="0">
                <a:solidFill>
                  <a:srgbClr val="2C895B"/>
                </a:solidFill>
              </a:rPr>
              <a:t>collide</a:t>
            </a:r>
            <a:r>
              <a:rPr lang="en-US" sz="2000" dirty="0">
                <a:solidFill>
                  <a:schemeClr val="tx2"/>
                </a:solidFill>
              </a:rPr>
              <a:t>) are </a:t>
            </a:r>
            <a:r>
              <a:rPr lang="en-US" sz="2000" dirty="0">
                <a:solidFill>
                  <a:srgbClr val="7030A0"/>
                </a:solidFill>
              </a:rPr>
              <a:t>put on a linked list</a:t>
            </a:r>
          </a:p>
          <a:p>
            <a:r>
              <a:rPr lang="en-US" sz="2200" dirty="0">
                <a:solidFill>
                  <a:schemeClr val="tx2"/>
                </a:solidFill>
              </a:rPr>
              <a:t>After hashing a </a:t>
            </a:r>
            <a:r>
              <a:rPr lang="en-US" sz="2200" dirty="0">
                <a:solidFill>
                  <a:srgbClr val="F3753F"/>
                </a:solidFill>
              </a:rPr>
              <a:t>key</a:t>
            </a:r>
            <a:r>
              <a:rPr lang="en-US" sz="2200" dirty="0">
                <a:solidFill>
                  <a:schemeClr val="tx2"/>
                </a:solidFill>
              </a:rPr>
              <a:t>, you then traverse the selected linked list to find the entry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71AB16-AEAB-F04E-BC00-F392A0CA624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60FFE19-C34A-7C9D-3E28-443D6547090B}"/>
              </a:ext>
            </a:extLst>
          </p:cNvPr>
          <p:cNvGrpSpPr/>
          <p:nvPr/>
        </p:nvGrpSpPr>
        <p:grpSpPr>
          <a:xfrm>
            <a:off x="104020" y="3921483"/>
            <a:ext cx="2671201" cy="2816518"/>
            <a:chOff x="104020" y="3921483"/>
            <a:chExt cx="2671201" cy="281651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950C764-8AD7-99A9-BD08-E7E2D9D9380F}"/>
                </a:ext>
              </a:extLst>
            </p:cNvPr>
            <p:cNvGrpSpPr/>
            <p:nvPr/>
          </p:nvGrpSpPr>
          <p:grpSpPr>
            <a:xfrm>
              <a:off x="1675534" y="3986336"/>
              <a:ext cx="1099687" cy="372039"/>
              <a:chOff x="6668065" y="4595428"/>
              <a:chExt cx="1099687" cy="372039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5A9DD9-0F19-1518-B496-0FA82BDEBCC0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9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AE3228-B6AA-F2C7-3A81-F5ED9747FF59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8C58684-343A-0DC4-C28C-DDD788FCD03F}"/>
                </a:ext>
              </a:extLst>
            </p:cNvPr>
            <p:cNvGrpSpPr/>
            <p:nvPr/>
          </p:nvGrpSpPr>
          <p:grpSpPr>
            <a:xfrm>
              <a:off x="1675534" y="4447397"/>
              <a:ext cx="1099687" cy="372039"/>
              <a:chOff x="6668065" y="4595428"/>
              <a:chExt cx="1099687" cy="37203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7050DAA-CED4-9C0B-CB08-36CDBEFBC1D3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6129C4-CD1A-BFAB-C102-21A2D7EE3799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C9809ED-C819-4794-E094-9EC084206E46}"/>
                </a:ext>
              </a:extLst>
            </p:cNvPr>
            <p:cNvGrpSpPr/>
            <p:nvPr/>
          </p:nvGrpSpPr>
          <p:grpSpPr>
            <a:xfrm>
              <a:off x="1666073" y="4938079"/>
              <a:ext cx="1099687" cy="372039"/>
              <a:chOff x="6668065" y="4595428"/>
              <a:chExt cx="1099687" cy="372039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5759423-AD30-24F7-3779-AFB87AA769A6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5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7C4E66-A9C3-AA37-2310-7DB93B80147E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6206FC6-B579-344B-759C-E4FF7CA3C968}"/>
                </a:ext>
              </a:extLst>
            </p:cNvPr>
            <p:cNvGrpSpPr/>
            <p:nvPr/>
          </p:nvGrpSpPr>
          <p:grpSpPr>
            <a:xfrm>
              <a:off x="1666073" y="5405144"/>
              <a:ext cx="1099687" cy="372039"/>
              <a:chOff x="6668065" y="4595428"/>
              <a:chExt cx="1099687" cy="372039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3685D6-9F8B-C8A8-ADF4-5EAD1E0B8CE6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7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10387B-9D0A-17DC-8DFF-281593D7B080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3EC5F6B-8287-5CF4-31B0-34DF1D4565B6}"/>
                </a:ext>
              </a:extLst>
            </p:cNvPr>
            <p:cNvGrpSpPr/>
            <p:nvPr/>
          </p:nvGrpSpPr>
          <p:grpSpPr>
            <a:xfrm>
              <a:off x="1675534" y="5879298"/>
              <a:ext cx="1099687" cy="372039"/>
              <a:chOff x="6668065" y="4595428"/>
              <a:chExt cx="1099687" cy="372039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7E7357F-4579-B595-B123-AA537C69235C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8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9A0943-348A-1D3B-F690-35769022785C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337F91C-F2BE-4864-16B9-56EDA1E39EBB}"/>
                </a:ext>
              </a:extLst>
            </p:cNvPr>
            <p:cNvSpPr txBox="1"/>
            <p:nvPr/>
          </p:nvSpPr>
          <p:spPr>
            <a:xfrm>
              <a:off x="104020" y="4663069"/>
              <a:ext cx="1134017" cy="147732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Nodes with </a:t>
              </a:r>
              <a:r>
                <a:rPr lang="en-US" dirty="0">
                  <a:solidFill>
                    <a:srgbClr val="F3753F"/>
                  </a:solidFill>
                </a:rPr>
                <a:t>keys</a:t>
              </a:r>
              <a:r>
                <a:rPr lang="en-US" dirty="0"/>
                <a:t> to be put into the table</a:t>
              </a:r>
            </a:p>
          </p:txBody>
        </p:sp>
        <p:sp>
          <p:nvSpPr>
            <p:cNvPr id="26" name="Left Brace 25">
              <a:extLst>
                <a:ext uri="{FF2B5EF4-FFF2-40B4-BE49-F238E27FC236}">
                  <a16:creationId xmlns:a16="http://schemas.microsoft.com/office/drawing/2014/main" id="{46494D9E-A336-FFB4-7E07-EDB3CCDD27B2}"/>
                </a:ext>
              </a:extLst>
            </p:cNvPr>
            <p:cNvSpPr/>
            <p:nvPr/>
          </p:nvSpPr>
          <p:spPr>
            <a:xfrm>
              <a:off x="1211780" y="3921483"/>
              <a:ext cx="435315" cy="2816518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7370204-1116-1952-8875-69CC3A443BC4}"/>
                </a:ext>
              </a:extLst>
            </p:cNvPr>
            <p:cNvGrpSpPr/>
            <p:nvPr/>
          </p:nvGrpSpPr>
          <p:grpSpPr>
            <a:xfrm>
              <a:off x="1675534" y="6331766"/>
              <a:ext cx="1099687" cy="372039"/>
              <a:chOff x="6668065" y="4595428"/>
              <a:chExt cx="1099687" cy="372039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6B5EDA8-30B1-20D5-3FC7-EBD57D91F0CB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99AC1EA-BFAE-AFDA-864B-C101DC95D12D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89977F1-D294-3198-BF4D-E0A38C0AB439}"/>
              </a:ext>
            </a:extLst>
          </p:cNvPr>
          <p:cNvGrpSpPr/>
          <p:nvPr/>
        </p:nvGrpSpPr>
        <p:grpSpPr>
          <a:xfrm>
            <a:off x="2999944" y="3864228"/>
            <a:ext cx="4112493" cy="2852259"/>
            <a:chOff x="2999944" y="3864228"/>
            <a:chExt cx="4112493" cy="285225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EA229E8-F138-5032-CF69-FBB80DA22A7E}"/>
                </a:ext>
              </a:extLst>
            </p:cNvPr>
            <p:cNvSpPr txBox="1"/>
            <p:nvPr/>
          </p:nvSpPr>
          <p:spPr>
            <a:xfrm>
              <a:off x="2999944" y="3864228"/>
              <a:ext cx="4112493" cy="10156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Using a Simple hash</a:t>
              </a:r>
            </a:p>
            <a:p>
              <a:pPr algn="ctr"/>
              <a:r>
                <a:rPr lang="en-US" sz="2000" dirty="0">
                  <a:solidFill>
                    <a:srgbClr val="7030A0"/>
                  </a:solidFill>
                </a:rPr>
                <a:t>h(k) = k // this is has value</a:t>
              </a:r>
            </a:p>
            <a:p>
              <a:pPr algn="ctr"/>
              <a:r>
                <a:rPr lang="en-US" sz="2000" dirty="0">
                  <a:solidFill>
                    <a:srgbClr val="0070C0"/>
                  </a:solidFill>
                </a:rPr>
                <a:t>index = k % size  // map to a chain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F283C3F-6FE5-53EC-A661-D7434FF74345}"/>
                </a:ext>
              </a:extLst>
            </p:cNvPr>
            <p:cNvGrpSpPr/>
            <p:nvPr/>
          </p:nvGrpSpPr>
          <p:grpSpPr>
            <a:xfrm>
              <a:off x="3985592" y="5054518"/>
              <a:ext cx="1099687" cy="372039"/>
              <a:chOff x="6153783" y="4586742"/>
              <a:chExt cx="1099687" cy="372039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BAE4147-96F0-327C-B33D-DCA669400C0B}"/>
                  </a:ext>
                </a:extLst>
              </p:cNvPr>
              <p:cNvSpPr txBox="1"/>
              <p:nvPr/>
            </p:nvSpPr>
            <p:spPr>
              <a:xfrm>
                <a:off x="6153783" y="4586742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5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7AB5DE-B0B2-CD24-3EE8-8E14694C7193}"/>
                  </a:ext>
                </a:extLst>
              </p:cNvPr>
              <p:cNvSpPr txBox="1"/>
              <p:nvPr/>
            </p:nvSpPr>
            <p:spPr>
              <a:xfrm>
                <a:off x="6887710" y="4589449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81D5D32-68E8-F7BE-9334-53E5978AE404}"/>
                </a:ext>
              </a:extLst>
            </p:cNvPr>
            <p:cNvSpPr txBox="1"/>
            <p:nvPr/>
          </p:nvSpPr>
          <p:spPr>
            <a:xfrm>
              <a:off x="3469984" y="5423850"/>
              <a:ext cx="33780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C895B"/>
                  </a:solidFill>
                </a:rPr>
                <a:t>index</a:t>
              </a:r>
              <a:r>
                <a:rPr lang="en-US" sz="2000" dirty="0"/>
                <a:t> = h(</a:t>
              </a:r>
              <a:r>
                <a:rPr lang="en-US" sz="2000" dirty="0">
                  <a:solidFill>
                    <a:srgbClr val="F3753F"/>
                  </a:solidFill>
                </a:rPr>
                <a:t>5</a:t>
              </a:r>
              <a:r>
                <a:rPr lang="en-US" sz="2000" dirty="0"/>
                <a:t>) % </a:t>
              </a:r>
              <a:r>
                <a:rPr lang="en-US" sz="2000" dirty="0">
                  <a:solidFill>
                    <a:srgbClr val="7030A0"/>
                  </a:solidFill>
                </a:rPr>
                <a:t>3</a:t>
              </a:r>
              <a:r>
                <a:rPr lang="en-US" sz="2000" dirty="0"/>
                <a:t> = </a:t>
              </a:r>
              <a:r>
                <a:rPr lang="en-US" sz="2000" dirty="0">
                  <a:solidFill>
                    <a:schemeClr val="accent5"/>
                  </a:solidFill>
                </a:rPr>
                <a:t>2  -&gt; T+2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2714A14-4A6F-5418-0579-BF78CA4FBBE2}"/>
                </a:ext>
              </a:extLst>
            </p:cNvPr>
            <p:cNvGrpSpPr/>
            <p:nvPr/>
          </p:nvGrpSpPr>
          <p:grpSpPr>
            <a:xfrm>
              <a:off x="3962730" y="5947045"/>
              <a:ext cx="1099687" cy="372039"/>
              <a:chOff x="6153783" y="4586742"/>
              <a:chExt cx="1099687" cy="37203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1BBAD9C-EA4B-6752-0262-25052CE7054C}"/>
                  </a:ext>
                </a:extLst>
              </p:cNvPr>
              <p:cNvSpPr txBox="1"/>
              <p:nvPr/>
            </p:nvSpPr>
            <p:spPr>
              <a:xfrm>
                <a:off x="6153783" y="4586742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7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9149FB3-3464-CDB3-ECD5-CA1CB1DF77FA}"/>
                  </a:ext>
                </a:extLst>
              </p:cNvPr>
              <p:cNvSpPr txBox="1"/>
              <p:nvPr/>
            </p:nvSpPr>
            <p:spPr>
              <a:xfrm>
                <a:off x="6887710" y="4589449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E0A1D3D-0CCC-3D55-7EC0-C78B158FEF77}"/>
                </a:ext>
              </a:extLst>
            </p:cNvPr>
            <p:cNvSpPr txBox="1"/>
            <p:nvPr/>
          </p:nvSpPr>
          <p:spPr>
            <a:xfrm>
              <a:off x="3447122" y="6316377"/>
              <a:ext cx="33075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C895B"/>
                  </a:solidFill>
                </a:rPr>
                <a:t>index</a:t>
              </a:r>
              <a:r>
                <a:rPr lang="en-US" sz="2000" dirty="0"/>
                <a:t> = h(</a:t>
              </a:r>
              <a:r>
                <a:rPr lang="en-US" sz="2000" dirty="0">
                  <a:solidFill>
                    <a:srgbClr val="F3753F"/>
                  </a:solidFill>
                </a:rPr>
                <a:t>7</a:t>
              </a:r>
              <a:r>
                <a:rPr lang="en-US" sz="2000" dirty="0"/>
                <a:t>) % </a:t>
              </a:r>
              <a:r>
                <a:rPr lang="en-US" sz="2000" dirty="0">
                  <a:solidFill>
                    <a:srgbClr val="7030A0"/>
                  </a:solidFill>
                </a:rPr>
                <a:t>3</a:t>
              </a:r>
              <a:r>
                <a:rPr lang="en-US" sz="2000" dirty="0"/>
                <a:t> = </a:t>
              </a:r>
              <a:r>
                <a:rPr lang="en-US" sz="2000" dirty="0">
                  <a:solidFill>
                    <a:schemeClr val="accent5"/>
                  </a:solidFill>
                </a:rPr>
                <a:t>1 -&gt; T+1</a:t>
              </a:r>
            </a:p>
          </p:txBody>
        </p:sp>
        <p:sp>
          <p:nvSpPr>
            <p:cNvPr id="66" name="Right Arrow 65">
              <a:extLst>
                <a:ext uri="{FF2B5EF4-FFF2-40B4-BE49-F238E27FC236}">
                  <a16:creationId xmlns:a16="http://schemas.microsoft.com/office/drawing/2014/main" id="{0EF58973-EB25-412B-42D6-FC05122CF7B3}"/>
                </a:ext>
              </a:extLst>
            </p:cNvPr>
            <p:cNvSpPr/>
            <p:nvPr/>
          </p:nvSpPr>
          <p:spPr>
            <a:xfrm>
              <a:off x="3080084" y="5119643"/>
              <a:ext cx="490889" cy="3128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72166B6-3C98-D649-B6B4-C9866DC5BEF6}"/>
              </a:ext>
            </a:extLst>
          </p:cNvPr>
          <p:cNvGrpSpPr/>
          <p:nvPr/>
        </p:nvGrpSpPr>
        <p:grpSpPr>
          <a:xfrm>
            <a:off x="7425819" y="3995474"/>
            <a:ext cx="4587859" cy="2669064"/>
            <a:chOff x="7233762" y="3412943"/>
            <a:chExt cx="4587859" cy="266906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AB327DC-6CF0-76ED-71B2-6287E51232F9}"/>
                </a:ext>
              </a:extLst>
            </p:cNvPr>
            <p:cNvSpPr txBox="1"/>
            <p:nvPr/>
          </p:nvSpPr>
          <p:spPr>
            <a:xfrm>
              <a:off x="8252768" y="4148291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32E31D3-9936-7CBD-2015-AA21D636ABC7}"/>
                </a:ext>
              </a:extLst>
            </p:cNvPr>
            <p:cNvSpPr txBox="1"/>
            <p:nvPr/>
          </p:nvSpPr>
          <p:spPr>
            <a:xfrm>
              <a:off x="8252768" y="4789345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5E3499C-CA5B-5F80-A478-0CF5468B398F}"/>
                </a:ext>
              </a:extLst>
            </p:cNvPr>
            <p:cNvSpPr txBox="1"/>
            <p:nvPr/>
          </p:nvSpPr>
          <p:spPr>
            <a:xfrm>
              <a:off x="8252768" y="5435676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E7F635F-153D-7F2C-0FA0-F8B1EC479B91}"/>
                </a:ext>
              </a:extLst>
            </p:cNvPr>
            <p:cNvSpPr txBox="1"/>
            <p:nvPr/>
          </p:nvSpPr>
          <p:spPr>
            <a:xfrm>
              <a:off x="7233762" y="3412943"/>
              <a:ext cx="45878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Hash Table T[3] of  </a:t>
              </a:r>
              <a:r>
                <a:rPr lang="en-US" dirty="0">
                  <a:solidFill>
                    <a:srgbClr val="FF0000"/>
                  </a:solidFill>
                </a:rPr>
                <a:t>linked list head pointers</a:t>
              </a:r>
            </a:p>
            <a:p>
              <a:r>
                <a:rPr lang="en-US" dirty="0">
                  <a:solidFill>
                    <a:srgbClr val="7030A0"/>
                  </a:solidFill>
                </a:rPr>
                <a:t>TABLESIZE = 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FB7C4AD-E715-7EE2-1466-4FE4A5DC95C3}"/>
                </a:ext>
              </a:extLst>
            </p:cNvPr>
            <p:cNvSpPr txBox="1"/>
            <p:nvPr/>
          </p:nvSpPr>
          <p:spPr>
            <a:xfrm>
              <a:off x="7233762" y="4308472"/>
              <a:ext cx="1297150" cy="1669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*(T+2)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Wingdings" pitchFamily="2" charset="2"/>
                </a:rPr>
                <a:t> 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0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*(T+1) 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Wingdings" pitchFamily="2" charset="2"/>
                </a:rPr>
                <a:t>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*T     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Wingdings" pitchFamily="2" charset="2"/>
                </a:rPr>
                <a:t>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E987234-FB4B-7FA4-194D-9BC73B23FE72}"/>
                </a:ext>
              </a:extLst>
            </p:cNvPr>
            <p:cNvGrpSpPr/>
            <p:nvPr/>
          </p:nvGrpSpPr>
          <p:grpSpPr>
            <a:xfrm>
              <a:off x="8943983" y="4249408"/>
              <a:ext cx="1099687" cy="372039"/>
              <a:chOff x="6668065" y="4595428"/>
              <a:chExt cx="1099687" cy="372039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ABF9801-8CD6-FAD2-4C95-3CFFC18AE94B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5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9528007-5671-F926-2223-6E837468571A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B68B839-7A89-A242-51AB-BC9366D2FAD4}"/>
                </a:ext>
              </a:extLst>
            </p:cNvPr>
            <p:cNvGrpSpPr/>
            <p:nvPr/>
          </p:nvGrpSpPr>
          <p:grpSpPr>
            <a:xfrm>
              <a:off x="8901351" y="4917945"/>
              <a:ext cx="1099687" cy="372039"/>
              <a:chOff x="6668065" y="4595428"/>
              <a:chExt cx="1099687" cy="372039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82C3DD8-0810-3166-3FF6-945388C19319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7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2E9E810-103E-841B-DBFA-C64D6ED3F97E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853680C-2250-BF85-A8A2-23F97E8581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520902" y="449866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B215CAD-91B3-F035-B69B-F6AAF3CD9F0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478270" y="512270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8D9B7DF-1129-A2F6-44C5-337DAE167CF2}"/>
                </a:ext>
              </a:extLst>
            </p:cNvPr>
            <p:cNvGrpSpPr/>
            <p:nvPr/>
          </p:nvGrpSpPr>
          <p:grpSpPr>
            <a:xfrm>
              <a:off x="10293656" y="4917945"/>
              <a:ext cx="1099687" cy="372039"/>
              <a:chOff x="6668065" y="4595428"/>
              <a:chExt cx="1099687" cy="372039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8A8CDA4-D36A-01F6-708E-F5F87F6BE23F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5A6C9E7-E052-CA24-0482-DEA2F6F16EF6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FD7DA9A-B84B-1C10-6945-59AF3DAC001F}"/>
                </a:ext>
              </a:extLst>
            </p:cNvPr>
            <p:cNvGrpSpPr/>
            <p:nvPr/>
          </p:nvGrpSpPr>
          <p:grpSpPr>
            <a:xfrm>
              <a:off x="8899257" y="5552821"/>
              <a:ext cx="1099687" cy="372039"/>
              <a:chOff x="6668065" y="4595428"/>
              <a:chExt cx="1099687" cy="372039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B821EC7-EE81-457C-38D0-9192E77A02C4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097F895-6E6C-C68D-F95B-23E93F28F3A9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9B9615E-2218-279C-EE6B-EF3CCF2BDA48}"/>
                </a:ext>
              </a:extLst>
            </p:cNvPr>
            <p:cNvGrpSpPr/>
            <p:nvPr/>
          </p:nvGrpSpPr>
          <p:grpSpPr>
            <a:xfrm>
              <a:off x="10268393" y="4257447"/>
              <a:ext cx="1099687" cy="372039"/>
              <a:chOff x="6668065" y="4595428"/>
              <a:chExt cx="1099687" cy="372039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FEB175D-35A2-E0C6-2D9C-0C383F666363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8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82DF967-77B9-BC68-758E-BD0CBB9A5C5D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F6CA29A-DCDF-D06D-8205-B80ED6754B07}"/>
                </a:ext>
              </a:extLst>
            </p:cNvPr>
            <p:cNvGrpSpPr/>
            <p:nvPr/>
          </p:nvGrpSpPr>
          <p:grpSpPr>
            <a:xfrm>
              <a:off x="10284031" y="5585478"/>
              <a:ext cx="1099687" cy="372039"/>
              <a:chOff x="6668065" y="4595428"/>
              <a:chExt cx="1099687" cy="372039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71D644A-41D1-C290-689D-D5A7F11B54E1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9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D52CFEF-B17B-8CD6-7C37-9821B234AAC9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8A5EDE0-A293-8C51-F4DB-7B943FFED60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499839" y="5780225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E0F43B89-92AB-CAB2-7282-441318D3E8B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876855" y="4434074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A7DBA39-5555-4725-5B75-8CD24A31C20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876854" y="512270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5415E80-05A3-1D8A-83E0-1A41842C6FB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876854" y="5770144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6FD577C1-8A54-C138-6D39-BB5FC5EBCFFE}"/>
                    </a:ext>
                  </a:extLst>
                </p:cNvPr>
                <p:cNvSpPr txBox="1"/>
                <p:nvPr/>
              </p:nvSpPr>
              <p:spPr>
                <a:xfrm>
                  <a:off x="11025176" y="4249408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6FD577C1-8A54-C138-6D39-BB5FC5EBCF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5176" y="4249408"/>
                  <a:ext cx="36576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0000" r="-10000" b="-2000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9F2711E-024F-F3F8-CB99-088E7B6B6CFF}"/>
                    </a:ext>
                  </a:extLst>
                </p:cNvPr>
                <p:cNvSpPr txBox="1"/>
                <p:nvPr/>
              </p:nvSpPr>
              <p:spPr>
                <a:xfrm>
                  <a:off x="10999085" y="4934977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9F2711E-024F-F3F8-CB99-088E7B6B6C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9085" y="4934977"/>
                  <a:ext cx="36576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6667" r="-13333" b="-2000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40F2521-63F3-DB92-0FD0-740ED91D78C6}"/>
                    </a:ext>
                  </a:extLst>
                </p:cNvPr>
                <p:cNvSpPr txBox="1"/>
                <p:nvPr/>
              </p:nvSpPr>
              <p:spPr>
                <a:xfrm>
                  <a:off x="11025176" y="5573860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40F2521-63F3-DB92-0FD0-740ED91D78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5176" y="5573860"/>
                  <a:ext cx="36576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0000" r="-10000" b="-16129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4073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6F1E-2616-924B-869D-66F8E04A8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318823" cy="522096"/>
          </a:xfrm>
        </p:spPr>
        <p:txBody>
          <a:bodyPr/>
          <a:lstStyle/>
          <a:p>
            <a:r>
              <a:rPr lang="en-US" dirty="0"/>
              <a:t>Hash Table With Collision Chaining (multiple linked lists)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016C9-38F7-FB7C-7067-C3517BAC762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85011" y="3380714"/>
            <a:ext cx="11387912" cy="323275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354012" indent="-342900">
              <a:buFont typeface="+mj-lt"/>
              <a:buAutoNum type="arabicPeriod"/>
            </a:pPr>
            <a:r>
              <a:rPr lang="en-US" altLang="en-US" sz="2000" dirty="0"/>
              <a:t>Calculate index </a:t>
            </a:r>
            <a:r>
              <a:rPr lang="en-US" altLang="en-US" sz="20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hash(</a:t>
            </a:r>
            <a:r>
              <a:rPr lang="en-US" alt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alt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 TABLESIZE</a:t>
            </a:r>
          </a:p>
          <a:p>
            <a:pPr marL="354012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dirty="0"/>
              <a:t>Go to array element </a:t>
            </a:r>
            <a:r>
              <a:rPr lang="en-US" altLang="en-US" sz="20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dirty="0"/>
              <a:t>, i.e., </a:t>
            </a:r>
            <a:r>
              <a:rPr lang="en-US" altLang="en-US" sz="20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T+i</a:t>
            </a:r>
            <a:r>
              <a:rPr lang="en-US" altLang="en-US" sz="20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/>
              <a:t>that contains the head pointer for collision chain</a:t>
            </a:r>
          </a:p>
          <a:p>
            <a:pPr marL="354012" indent="-342900">
              <a:buFont typeface="+mj-lt"/>
              <a:buAutoNum type="arabicPeriod"/>
            </a:pPr>
            <a:r>
              <a:rPr lang="en-US" altLang="en-US" sz="2000" dirty="0">
                <a:solidFill>
                  <a:srgbClr val="0070C0"/>
                </a:solidFill>
              </a:rPr>
              <a:t>Walk the linked list for element</a:t>
            </a:r>
            <a:r>
              <a:rPr lang="en-US" altLang="en-US" sz="2000" dirty="0"/>
              <a:t>, add element, remove element, etc. from the linked list</a:t>
            </a:r>
          </a:p>
          <a:p>
            <a:pPr marL="354012" indent="-342900">
              <a:buFont typeface="+mj-lt"/>
              <a:buAutoNum type="arabicPeriod"/>
            </a:pPr>
            <a:r>
              <a:rPr lang="en-US" altLang="en-US" sz="2000" dirty="0">
                <a:solidFill>
                  <a:srgbClr val="2C895B"/>
                </a:solidFill>
              </a:rPr>
              <a:t>New items added </a:t>
            </a:r>
            <a:r>
              <a:rPr lang="en-US" altLang="en-US" sz="2000" dirty="0"/>
              <a:t>to the hash table are typically added </a:t>
            </a:r>
            <a:r>
              <a:rPr lang="en-US" altLang="en-US" sz="2000" dirty="0">
                <a:solidFill>
                  <a:srgbClr val="2C895B"/>
                </a:solidFill>
              </a:rPr>
              <a:t>at the front </a:t>
            </a:r>
            <a:r>
              <a:rPr lang="en-US" altLang="en-US" sz="2000" dirty="0">
                <a:solidFill>
                  <a:schemeClr val="tx2"/>
                </a:solidFill>
              </a:rPr>
              <a:t>or </a:t>
            </a:r>
            <a:r>
              <a:rPr lang="en-US" altLang="en-US" sz="2000" dirty="0">
                <a:solidFill>
                  <a:srgbClr val="0070C0"/>
                </a:solidFill>
              </a:rPr>
              <a:t>at</a:t>
            </a:r>
            <a:r>
              <a:rPr lang="en-US" altLang="en-US" sz="2000" dirty="0">
                <a:solidFill>
                  <a:schemeClr val="tx2"/>
                </a:solidFill>
              </a:rPr>
              <a:t> </a:t>
            </a:r>
            <a:r>
              <a:rPr lang="en-US" altLang="en-US" sz="2000" dirty="0">
                <a:solidFill>
                  <a:schemeClr val="accent1"/>
                </a:solidFill>
              </a:rPr>
              <a:t>the end </a:t>
            </a:r>
            <a:r>
              <a:rPr lang="en-US" altLang="en-US" sz="2000" dirty="0"/>
              <a:t>of the </a:t>
            </a:r>
            <a:r>
              <a:rPr lang="en-US" altLang="en-US" sz="2000" i="1" dirty="0">
                <a:solidFill>
                  <a:srgbClr val="F37440"/>
                </a:solidFill>
              </a:rPr>
              <a:t>collision chain </a:t>
            </a:r>
            <a:r>
              <a:rPr lang="en-US" altLang="en-US" sz="2000" dirty="0"/>
              <a:t>linked list </a:t>
            </a:r>
            <a:r>
              <a:rPr lang="en-US" altLang="en-US" sz="2000" i="1" dirty="0">
                <a:solidFill>
                  <a:srgbClr val="2C895B"/>
                </a:solidFill>
              </a:rPr>
              <a:t>(when multiple keys hash to same </a:t>
            </a:r>
            <a:r>
              <a:rPr lang="en-US" altLang="en-US" sz="2000" i="1" dirty="0">
                <a:solidFill>
                  <a:srgbClr val="F37440"/>
                </a:solidFill>
              </a:rPr>
              <a:t>index</a:t>
            </a:r>
            <a:r>
              <a:rPr lang="en-US" altLang="en-US" sz="2000" i="1" dirty="0">
                <a:solidFill>
                  <a:srgbClr val="2C895B"/>
                </a:solidFill>
              </a:rPr>
              <a:t> .. they </a:t>
            </a:r>
            <a:r>
              <a:rPr lang="en-US" altLang="en-US" sz="2000" b="1" i="1" dirty="0">
                <a:solidFill>
                  <a:srgbClr val="2C895B"/>
                </a:solidFill>
              </a:rPr>
              <a:t>collide</a:t>
            </a:r>
            <a:r>
              <a:rPr lang="en-US" altLang="en-US" sz="2000" i="1" dirty="0">
                <a:solidFill>
                  <a:srgbClr val="2C895B"/>
                </a:solidFill>
              </a:rPr>
              <a:t>)</a:t>
            </a:r>
          </a:p>
          <a:p>
            <a:r>
              <a:rPr lang="en-US" altLang="en-US" sz="2000" b="1" dirty="0">
                <a:solidFill>
                  <a:srgbClr val="0070C0"/>
                </a:solidFill>
              </a:rPr>
              <a:t>Hash arrays </a:t>
            </a:r>
            <a:r>
              <a:rPr lang="en-US" altLang="en-US" sz="2000" dirty="0">
                <a:solidFill>
                  <a:srgbClr val="0070C0"/>
                </a:solidFill>
              </a:rPr>
              <a:t>need an </a:t>
            </a:r>
            <a:r>
              <a:rPr lang="en-US" altLang="en-US" sz="2000" b="1" dirty="0">
                <a:solidFill>
                  <a:srgbClr val="0070C0"/>
                </a:solidFill>
              </a:rPr>
              <a:t>index number to select a chain</a:t>
            </a:r>
            <a:r>
              <a:rPr lang="en-US" altLang="en-US" sz="2000" dirty="0"/>
              <a:t>, so if we have a </a:t>
            </a:r>
            <a:r>
              <a:rPr lang="en-US" altLang="en-US" sz="2000" dirty="0">
                <a:solidFill>
                  <a:srgbClr val="0070C0"/>
                </a:solidFill>
              </a:rPr>
              <a:t>string</a:t>
            </a:r>
            <a:r>
              <a:rPr lang="en-US" altLang="en-US" sz="2000" dirty="0"/>
              <a:t>, we must first </a:t>
            </a:r>
            <a:r>
              <a:rPr lang="en-US" altLang="en-US" sz="2000" dirty="0">
                <a:solidFill>
                  <a:srgbClr val="0070C0"/>
                </a:solidFill>
              </a:rPr>
              <a:t>convert to a number</a:t>
            </a:r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EF267C11-A4B5-DE42-A9CD-7C6E52158489}"/>
              </a:ext>
            </a:extLst>
          </p:cNvPr>
          <p:cNvSpPr txBox="1">
            <a:spLocks noChangeArrowheads="1"/>
          </p:cNvSpPr>
          <p:nvPr/>
        </p:nvSpPr>
        <p:spPr>
          <a:xfrm>
            <a:off x="6131487" y="827372"/>
            <a:ext cx="5692757" cy="24396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4925">
            <a:solidFill>
              <a:srgbClr val="0070C0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chemeClr val="accent1"/>
                </a:solidFill>
              </a:rPr>
              <a:t>Make TABLESIZE </a:t>
            </a:r>
            <a:r>
              <a:rPr lang="en-US" altLang="en-US" sz="2000" b="1" i="1" dirty="0">
                <a:solidFill>
                  <a:schemeClr val="accent1"/>
                </a:solidFill>
              </a:rPr>
              <a:t>prime</a:t>
            </a:r>
            <a:r>
              <a:rPr lang="en-US" altLang="en-US" sz="2000" i="1" dirty="0">
                <a:solidFill>
                  <a:schemeClr val="accent1"/>
                </a:solidFill>
              </a:rPr>
              <a:t> </a:t>
            </a:r>
            <a:r>
              <a:rPr lang="en-US" altLang="en-US" sz="2000" i="1" dirty="0">
                <a:solidFill>
                  <a:schemeClr val="accent2"/>
                </a:solidFill>
              </a:rPr>
              <a:t>as </a:t>
            </a:r>
            <a:r>
              <a:rPr lang="en-US" altLang="en-US" sz="2000" dirty="0">
                <a:solidFill>
                  <a:schemeClr val="accent2"/>
                </a:solidFill>
              </a:rPr>
              <a:t>keys are typically not randomly distributed, and have a </a:t>
            </a:r>
            <a:r>
              <a:rPr lang="en-US" altLang="en-US" sz="2000" i="1" dirty="0">
                <a:solidFill>
                  <a:schemeClr val="accent2"/>
                </a:solidFill>
              </a:rPr>
              <a:t>pattern</a:t>
            </a:r>
          </a:p>
          <a:p>
            <a:pPr lvl="1"/>
            <a:r>
              <a:rPr lang="en-US" altLang="en-US" sz="2000" dirty="0">
                <a:solidFill>
                  <a:schemeClr val="tx2"/>
                </a:solidFill>
              </a:rPr>
              <a:t>Mostly even, mostly multiples of 10, etc.</a:t>
            </a:r>
          </a:p>
          <a:p>
            <a:pPr lvl="1"/>
            <a:r>
              <a:rPr lang="en-US" altLang="en-US" sz="2000" dirty="0">
                <a:solidFill>
                  <a:schemeClr val="tx2"/>
                </a:solidFill>
              </a:rPr>
              <a:t>In general: mostly multiples of some k</a:t>
            </a:r>
          </a:p>
          <a:p>
            <a:r>
              <a:rPr lang="en-US" altLang="en-US" sz="2000" dirty="0">
                <a:solidFill>
                  <a:schemeClr val="tx2"/>
                </a:solidFill>
              </a:rPr>
              <a:t>If </a:t>
            </a:r>
            <a:r>
              <a:rPr lang="en-US" altLang="en-US" sz="2000" dirty="0">
                <a:solidFill>
                  <a:srgbClr val="2C895B"/>
                </a:solidFill>
              </a:rPr>
              <a:t>k is a factor </a:t>
            </a:r>
            <a:r>
              <a:rPr lang="en-US" altLang="en-US" sz="2000" dirty="0">
                <a:solidFill>
                  <a:schemeClr val="tx2"/>
                </a:solidFill>
              </a:rPr>
              <a:t>of TABLESIZE, then only (TABLESIZE/k) slots will ever be used!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19D06C-D6D9-7A4C-9878-7D02BC9EE6C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F7CBE86-DE39-2E96-46AE-8F8A08C2E10C}"/>
              </a:ext>
            </a:extLst>
          </p:cNvPr>
          <p:cNvSpPr txBox="1"/>
          <p:nvPr/>
        </p:nvSpPr>
        <p:spPr>
          <a:xfrm>
            <a:off x="2313981" y="726255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642B7E8-BF84-4676-345C-B8AD22435A36}"/>
              </a:ext>
            </a:extLst>
          </p:cNvPr>
          <p:cNvSpPr txBox="1"/>
          <p:nvPr/>
        </p:nvSpPr>
        <p:spPr>
          <a:xfrm>
            <a:off x="2313981" y="1367309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FA9834-1DEE-B23E-27D8-AB24664F3A7C}"/>
              </a:ext>
            </a:extLst>
          </p:cNvPr>
          <p:cNvSpPr txBox="1"/>
          <p:nvPr/>
        </p:nvSpPr>
        <p:spPr>
          <a:xfrm>
            <a:off x="2313981" y="2013640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B4CBCCC-78D1-1DC2-4794-A688EB829FD2}"/>
              </a:ext>
            </a:extLst>
          </p:cNvPr>
          <p:cNvSpPr txBox="1"/>
          <p:nvPr/>
        </p:nvSpPr>
        <p:spPr>
          <a:xfrm>
            <a:off x="1728990" y="2654694"/>
            <a:ext cx="1792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 Table T[3]</a:t>
            </a:r>
          </a:p>
          <a:p>
            <a:r>
              <a:rPr lang="en-US" dirty="0">
                <a:solidFill>
                  <a:srgbClr val="2C895B"/>
                </a:solidFill>
              </a:rPr>
              <a:t>TABLESIZE = 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F2DDB70-B9C4-6B9F-72AA-39A18F546310}"/>
              </a:ext>
            </a:extLst>
          </p:cNvPr>
          <p:cNvSpPr txBox="1"/>
          <p:nvPr/>
        </p:nvSpPr>
        <p:spPr>
          <a:xfrm>
            <a:off x="1728990" y="835411"/>
            <a:ext cx="564578" cy="1669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T+2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T+1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56C04D4-48BD-A3B2-5B7C-7CCD0CF0D70D}"/>
              </a:ext>
            </a:extLst>
          </p:cNvPr>
          <p:cNvGrpSpPr/>
          <p:nvPr/>
        </p:nvGrpSpPr>
        <p:grpSpPr>
          <a:xfrm>
            <a:off x="3005196" y="827372"/>
            <a:ext cx="1099687" cy="372039"/>
            <a:chOff x="6668065" y="4595428"/>
            <a:chExt cx="1099687" cy="372039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0EF7F68-92CC-7160-BD41-44D7B498D314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4005323-C1E3-62FB-B8C3-6DD5C86C33BE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4C85563-BACC-3D82-573F-7B01580B7459}"/>
              </a:ext>
            </a:extLst>
          </p:cNvPr>
          <p:cNvGrpSpPr/>
          <p:nvPr/>
        </p:nvGrpSpPr>
        <p:grpSpPr>
          <a:xfrm>
            <a:off x="2962564" y="1495909"/>
            <a:ext cx="1099687" cy="372039"/>
            <a:chOff x="6668065" y="4595428"/>
            <a:chExt cx="1099687" cy="37203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E5A7C36-CAFE-FF51-37E7-D947DF7D6364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418C148-56A2-8A39-51AC-A8797EA4783F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84E480C-AE32-B076-381A-05D5D93287A5}"/>
              </a:ext>
            </a:extLst>
          </p:cNvPr>
          <p:cNvCxnSpPr>
            <a:cxnSpLocks/>
          </p:cNvCxnSpPr>
          <p:nvPr/>
        </p:nvCxnSpPr>
        <p:spPr bwMode="auto">
          <a:xfrm>
            <a:off x="2582115" y="1076626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299C292-491D-C193-D294-654F442F09D8}"/>
              </a:ext>
            </a:extLst>
          </p:cNvPr>
          <p:cNvCxnSpPr>
            <a:cxnSpLocks/>
          </p:cNvCxnSpPr>
          <p:nvPr/>
        </p:nvCxnSpPr>
        <p:spPr bwMode="auto">
          <a:xfrm>
            <a:off x="2539483" y="1700666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78E9B37-98A2-7B6C-7D6B-E00B534B96EF}"/>
              </a:ext>
            </a:extLst>
          </p:cNvPr>
          <p:cNvGrpSpPr/>
          <p:nvPr/>
        </p:nvGrpSpPr>
        <p:grpSpPr>
          <a:xfrm>
            <a:off x="4354869" y="1495909"/>
            <a:ext cx="1099687" cy="372039"/>
            <a:chOff x="6668065" y="4595428"/>
            <a:chExt cx="1099687" cy="372039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F11FDC1-FAD2-A0B3-D943-DAF23CC39B88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F082407-2E78-ADDA-2CF7-8D867F725D4E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5C8058A-801E-CE0B-F32C-58155D2F8CFF}"/>
              </a:ext>
            </a:extLst>
          </p:cNvPr>
          <p:cNvGrpSpPr/>
          <p:nvPr/>
        </p:nvGrpSpPr>
        <p:grpSpPr>
          <a:xfrm>
            <a:off x="2960470" y="2130785"/>
            <a:ext cx="1099687" cy="372039"/>
            <a:chOff x="6668065" y="4595428"/>
            <a:chExt cx="1099687" cy="372039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2809DF9-81B0-4C99-343C-11287E758262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F979C1E-DD3D-0E31-F279-B5C00019B8EE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6C353AD-4790-6017-A156-CCC5FAB30F6A}"/>
              </a:ext>
            </a:extLst>
          </p:cNvPr>
          <p:cNvGrpSpPr/>
          <p:nvPr/>
        </p:nvGrpSpPr>
        <p:grpSpPr>
          <a:xfrm>
            <a:off x="4329606" y="835411"/>
            <a:ext cx="1099687" cy="372039"/>
            <a:chOff x="6668065" y="4595428"/>
            <a:chExt cx="1099687" cy="372039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4038271-C804-E265-5726-C7A5A850496B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F017438-8BA2-83A1-F6E7-512854904769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C194AD8-4990-1284-B807-8934E1D71F1C}"/>
              </a:ext>
            </a:extLst>
          </p:cNvPr>
          <p:cNvGrpSpPr/>
          <p:nvPr/>
        </p:nvGrpSpPr>
        <p:grpSpPr>
          <a:xfrm>
            <a:off x="4345244" y="2163442"/>
            <a:ext cx="1099687" cy="372039"/>
            <a:chOff x="6668065" y="4595428"/>
            <a:chExt cx="1099687" cy="372039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CD87699-2754-B3EE-B0FA-A0937D20DBFC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B144F9B-DF3D-AB2C-CF29-5161ED3156C4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76295EA-7C18-737E-CCE7-418E80391BC0}"/>
              </a:ext>
            </a:extLst>
          </p:cNvPr>
          <p:cNvCxnSpPr>
            <a:cxnSpLocks/>
          </p:cNvCxnSpPr>
          <p:nvPr/>
        </p:nvCxnSpPr>
        <p:spPr bwMode="auto">
          <a:xfrm>
            <a:off x="2561052" y="2358189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60ADBB7-A1C2-A042-9BE7-4D2F2670DFA5}"/>
              </a:ext>
            </a:extLst>
          </p:cNvPr>
          <p:cNvCxnSpPr>
            <a:cxnSpLocks/>
          </p:cNvCxnSpPr>
          <p:nvPr/>
        </p:nvCxnSpPr>
        <p:spPr bwMode="auto">
          <a:xfrm>
            <a:off x="3938068" y="1012038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F3EF074-86E4-0CCF-DAEB-1465A3D98E3C}"/>
              </a:ext>
            </a:extLst>
          </p:cNvPr>
          <p:cNvCxnSpPr>
            <a:cxnSpLocks/>
          </p:cNvCxnSpPr>
          <p:nvPr/>
        </p:nvCxnSpPr>
        <p:spPr bwMode="auto">
          <a:xfrm>
            <a:off x="3938067" y="1700666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2789138-5909-A2FB-2BFC-24817C63FA3C}"/>
              </a:ext>
            </a:extLst>
          </p:cNvPr>
          <p:cNvCxnSpPr>
            <a:cxnSpLocks/>
          </p:cNvCxnSpPr>
          <p:nvPr/>
        </p:nvCxnSpPr>
        <p:spPr bwMode="auto">
          <a:xfrm>
            <a:off x="3938067" y="2348108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3336AC4-1F99-DE6A-9064-7E9E8895F4D0}"/>
                  </a:ext>
                </a:extLst>
              </p:cNvPr>
              <p:cNvSpPr txBox="1"/>
              <p:nvPr/>
            </p:nvSpPr>
            <p:spPr>
              <a:xfrm>
                <a:off x="5086389" y="827372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3336AC4-1F99-DE6A-9064-7E9E8895F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389" y="827372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10000" r="-10000" b="-1666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7EB9ADF-E0DE-3056-695F-C75504788113}"/>
                  </a:ext>
                </a:extLst>
              </p:cNvPr>
              <p:cNvSpPr txBox="1"/>
              <p:nvPr/>
            </p:nvSpPr>
            <p:spPr>
              <a:xfrm>
                <a:off x="5060298" y="1512941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7EB9ADF-E0DE-3056-695F-C75504788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298" y="1512941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D200AB2-3CCE-DA45-9951-1390F6099948}"/>
                  </a:ext>
                </a:extLst>
              </p:cNvPr>
              <p:cNvSpPr txBox="1"/>
              <p:nvPr/>
            </p:nvSpPr>
            <p:spPr>
              <a:xfrm>
                <a:off x="5086389" y="2151824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D200AB2-3CCE-DA45-9951-1390F6099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389" y="2151824"/>
                <a:ext cx="365760" cy="369332"/>
              </a:xfrm>
              <a:prstGeom prst="rect">
                <a:avLst/>
              </a:prstGeom>
              <a:blipFill>
                <a:blip r:embed="rId4"/>
                <a:stretch>
                  <a:fillRect l="-10000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858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4" grpId="0" build="p" animBg="1"/>
      <p:bldP spid="5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CC9E7-F212-5645-9697-6F7AEC504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2844"/>
          </a:xfrm>
        </p:spPr>
        <p:txBody>
          <a:bodyPr/>
          <a:lstStyle/>
          <a:p>
            <a:r>
              <a:rPr lang="en-US" dirty="0"/>
              <a:t>Simple 32-bit String Hash Function in C (djb2)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6CF7A-F5EC-A648-BB9D-4BA912E6B55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57103" y="4647209"/>
            <a:ext cx="10316820" cy="166656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Many different algorithms for string hash function (Dan Berman's djb2 above)</a:t>
            </a:r>
          </a:p>
          <a:p>
            <a:pPr lvl="1"/>
            <a:r>
              <a:rPr lang="en-US" sz="2000" dirty="0">
                <a:solidFill>
                  <a:srgbClr val="F37440"/>
                </a:solidFill>
              </a:rPr>
              <a:t>&lt;&lt;</a:t>
            </a:r>
            <a:r>
              <a:rPr lang="en-US" sz="2000" dirty="0"/>
              <a:t> is the </a:t>
            </a:r>
            <a:r>
              <a:rPr lang="en-US" sz="2000" b="1" dirty="0">
                <a:solidFill>
                  <a:schemeClr val="accent5"/>
                </a:solidFill>
              </a:rPr>
              <a:t>left</a:t>
            </a:r>
            <a:r>
              <a:rPr lang="en-US" sz="2000" dirty="0"/>
              <a:t> bit shift operator (later in course)</a:t>
            </a:r>
          </a:p>
          <a:p>
            <a:r>
              <a:rPr lang="en-US" sz="2000" b="1" dirty="0">
                <a:solidFill>
                  <a:srgbClr val="2C895B"/>
                </a:solidFill>
              </a:rPr>
              <a:t>Fast to compute</a:t>
            </a:r>
            <a:r>
              <a:rPr lang="en-US" sz="2000" dirty="0"/>
              <a:t>, has a reasonable key distribution for </a:t>
            </a:r>
            <a:r>
              <a:rPr lang="en-US" sz="2000" dirty="0">
                <a:solidFill>
                  <a:schemeClr val="accent1"/>
                </a:solidFill>
              </a:rPr>
              <a:t>short 8-bit ASCII strings </a:t>
            </a:r>
            <a:r>
              <a:rPr lang="en-US" sz="2000" dirty="0"/>
              <a:t>into </a:t>
            </a:r>
            <a:r>
              <a:rPr lang="en-US" sz="2000" dirty="0">
                <a:solidFill>
                  <a:schemeClr val="accent1"/>
                </a:solidFill>
              </a:rPr>
              <a:t>32-bit unsigned </a:t>
            </a:r>
            <a:r>
              <a:rPr lang="en-US" sz="2000" dirty="0" err="1">
                <a:solidFill>
                  <a:schemeClr val="accent1"/>
                </a:solidFill>
              </a:rPr>
              <a:t>ints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9175499-B7CE-444B-8CBC-D3825C646FB1}"/>
              </a:ext>
            </a:extLst>
          </p:cNvPr>
          <p:cNvSpPr/>
          <p:nvPr/>
        </p:nvSpPr>
        <p:spPr bwMode="auto">
          <a:xfrm>
            <a:off x="488493" y="981905"/>
            <a:ext cx="7514224" cy="323343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uint32_t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hash(char *str)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uint32_t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= 0U;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uint32_t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c;</a:t>
            </a:r>
          </a:p>
          <a:p>
            <a:b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((c =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(unsigned char)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*str++) != '\0’)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hash = c + (hash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6) + (hash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16) - hash;</a:t>
            </a:r>
          </a:p>
          <a:p>
            <a:b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hash;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EBA795-3A25-ED4D-B1D4-C80B87EC227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BA0BA2-397B-F0A3-DDCE-AF2DB073A297}"/>
              </a:ext>
            </a:extLst>
          </p:cNvPr>
          <p:cNvGraphicFramePr>
            <a:graphicFrameLocks noGrp="1"/>
          </p:cNvGraphicFramePr>
          <p:nvPr/>
        </p:nvGraphicFramePr>
        <p:xfrm>
          <a:off x="8383300" y="2790649"/>
          <a:ext cx="318901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49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2969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77287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67154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830333D1-71DD-EF32-073F-1D524BB829CB}"/>
              </a:ext>
            </a:extLst>
          </p:cNvPr>
          <p:cNvGrpSpPr/>
          <p:nvPr/>
        </p:nvGrpSpPr>
        <p:grpSpPr>
          <a:xfrm>
            <a:off x="8187816" y="3161489"/>
            <a:ext cx="731520" cy="876817"/>
            <a:chOff x="511627" y="3633260"/>
            <a:chExt cx="731520" cy="87681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71BCF7-F19C-3B76-8836-DC306855D962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BF4834-DDCC-8D38-3111-B84217AFB1F6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C24F027-C188-DA2C-E4D3-31A6DDC886C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66919BC-71D3-5174-E6A2-DC8F2801C949}"/>
              </a:ext>
            </a:extLst>
          </p:cNvPr>
          <p:cNvGrpSpPr/>
          <p:nvPr/>
        </p:nvGrpSpPr>
        <p:grpSpPr>
          <a:xfrm>
            <a:off x="8748185" y="3161489"/>
            <a:ext cx="731520" cy="876817"/>
            <a:chOff x="511627" y="3633260"/>
            <a:chExt cx="731520" cy="87681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AFEB36-F9FA-C6D4-2062-3333B814A563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CA94F31-340C-AFC0-8B60-7363D211C991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CBB8048-FF0B-0407-16F7-A4E05E9CB12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A0DB1A2-464B-B80A-6ADC-7C9FF1B6B747}"/>
              </a:ext>
            </a:extLst>
          </p:cNvPr>
          <p:cNvGrpSpPr/>
          <p:nvPr/>
        </p:nvGrpSpPr>
        <p:grpSpPr>
          <a:xfrm>
            <a:off x="9351702" y="3161489"/>
            <a:ext cx="731520" cy="876817"/>
            <a:chOff x="511627" y="3633260"/>
            <a:chExt cx="731520" cy="87681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E0AF7C9-5E36-0014-76AA-696876D3FF46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79B221-BDA0-3C5D-5769-CD170374406B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DF2E7D1-B2F5-C963-E07E-D433F75BCB6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E0F082-8ADE-4267-B290-563180F15ED4}"/>
              </a:ext>
            </a:extLst>
          </p:cNvPr>
          <p:cNvGrpSpPr/>
          <p:nvPr/>
        </p:nvGrpSpPr>
        <p:grpSpPr>
          <a:xfrm>
            <a:off x="9835620" y="3161489"/>
            <a:ext cx="731520" cy="876817"/>
            <a:chOff x="511627" y="3633260"/>
            <a:chExt cx="731520" cy="87681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F2BE7E-9544-5945-C9BA-16C131CFFEAC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628025-FD32-D4C6-98BA-11C5BB8B8E77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D77E1C6-332D-E7BD-78EA-6F03B501CAF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FFF6767-A454-D4AD-A17B-08EEE3023FD1}"/>
              </a:ext>
            </a:extLst>
          </p:cNvPr>
          <p:cNvGrpSpPr/>
          <p:nvPr/>
        </p:nvGrpSpPr>
        <p:grpSpPr>
          <a:xfrm>
            <a:off x="10290922" y="3161489"/>
            <a:ext cx="731520" cy="876817"/>
            <a:chOff x="511627" y="3633260"/>
            <a:chExt cx="731520" cy="87681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330D67E-A9DD-3B00-2CF3-AB2F9DEA0C44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BB423CA-ABC3-8562-17A5-969714CA228F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6206B34-2EC2-34F1-B1FC-FC71192744F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75A7D5A-EE34-D429-CB50-45DEBBB3DFA9}"/>
              </a:ext>
            </a:extLst>
          </p:cNvPr>
          <p:cNvGrpSpPr/>
          <p:nvPr/>
        </p:nvGrpSpPr>
        <p:grpSpPr>
          <a:xfrm>
            <a:off x="10879017" y="3161489"/>
            <a:ext cx="731520" cy="876817"/>
            <a:chOff x="511627" y="3633260"/>
            <a:chExt cx="731520" cy="87681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4697423-B756-E60A-75E5-4983F0D49E10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6B2E92E-5DF3-6EBD-2226-16FBFC74E930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24C8A36-8190-A3A7-92D3-460A509A9A2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2C4F0FE0-F033-6BD9-8B99-AAEDE6C314A6}"/>
              </a:ext>
            </a:extLst>
          </p:cNvPr>
          <p:cNvGraphicFramePr>
            <a:graphicFrameLocks noGrp="1"/>
          </p:cNvGraphicFramePr>
          <p:nvPr/>
        </p:nvGraphicFramePr>
        <p:xfrm>
          <a:off x="8281093" y="1083849"/>
          <a:ext cx="3395058" cy="133392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993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0881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</a:tblGrid>
              <a:tr h="8462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Unsigned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Exact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107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32 bits (4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39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CD88-3527-624A-A677-8E6EBB21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61" y="377700"/>
            <a:ext cx="11016019" cy="715294"/>
          </a:xfrm>
        </p:spPr>
        <p:txBody>
          <a:bodyPr/>
          <a:lstStyle/>
          <a:p>
            <a:r>
              <a:rPr lang="en-US" dirty="0"/>
              <a:t>Allocating the Hash Table (collision chain head pointers)</a:t>
            </a:r>
            <a:br>
              <a:rPr lang="en-US" dirty="0"/>
            </a:br>
            <a:r>
              <a:rPr lang="en-US" dirty="0"/>
              <a:t>Good use for </a:t>
            </a:r>
            <a:r>
              <a:rPr lang="en-US" dirty="0" err="1"/>
              <a:t>calloc</a:t>
            </a:r>
            <a:r>
              <a:rPr lang="en-US" dirty="0"/>
              <a:t>()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2C0A601-59D5-E94D-88F5-93E0005FF167}"/>
              </a:ext>
            </a:extLst>
          </p:cNvPr>
          <p:cNvSpPr/>
          <p:nvPr/>
        </p:nvSpPr>
        <p:spPr bwMode="auto">
          <a:xfrm>
            <a:off x="585452" y="1442330"/>
            <a:ext cx="9137623" cy="434951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TBSZ 3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**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tab; // pointer to 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hashtable</a:t>
            </a:r>
            <a:endParaRPr lang="en-US" sz="22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uint32_t index;</a:t>
            </a:r>
          </a:p>
          <a:p>
            <a:endParaRPr lang="en-US" sz="22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if ((tab = </a:t>
            </a:r>
            <a:r>
              <a:rPr lang="en-US" sz="22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TBSZ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(*tab))) == NULL) {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stderr,"Cannot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allocate hash table\n");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return EXIT_FAILURE;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continued on next slide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A903AE-5EDF-E44C-A798-4646D99EF4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524180-63F0-CA20-F072-81B2FDA9A13E}"/>
              </a:ext>
            </a:extLst>
          </p:cNvPr>
          <p:cNvSpPr txBox="1"/>
          <p:nvPr/>
        </p:nvSpPr>
        <p:spPr>
          <a:xfrm>
            <a:off x="10720547" y="2153543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5C13AF-BCBE-F2AC-D5FB-2936E0F4AC22}"/>
              </a:ext>
            </a:extLst>
          </p:cNvPr>
          <p:cNvSpPr txBox="1"/>
          <p:nvPr/>
        </p:nvSpPr>
        <p:spPr>
          <a:xfrm>
            <a:off x="10720547" y="2794597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A49934-88B8-4B19-8AC7-5FC3C73B7064}"/>
              </a:ext>
            </a:extLst>
          </p:cNvPr>
          <p:cNvSpPr txBox="1"/>
          <p:nvPr/>
        </p:nvSpPr>
        <p:spPr>
          <a:xfrm>
            <a:off x="10720547" y="3440928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B39089-6352-4FD9-DB9E-B9F86224CE9D}"/>
              </a:ext>
            </a:extLst>
          </p:cNvPr>
          <p:cNvSpPr txBox="1"/>
          <p:nvPr/>
        </p:nvSpPr>
        <p:spPr>
          <a:xfrm>
            <a:off x="9911713" y="4139600"/>
            <a:ext cx="1983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2000" dirty="0"/>
          </a:p>
          <a:p>
            <a:pPr algn="ctr"/>
            <a:r>
              <a:rPr lang="en-US" sz="2000" dirty="0">
                <a:solidFill>
                  <a:srgbClr val="2C895B"/>
                </a:solidFill>
              </a:rPr>
              <a:t>TABLESIZE = 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9386E3-3F6B-6896-F44C-D42320221427}"/>
              </a:ext>
            </a:extLst>
          </p:cNvPr>
          <p:cNvSpPr txBox="1"/>
          <p:nvPr/>
        </p:nvSpPr>
        <p:spPr>
          <a:xfrm>
            <a:off x="9902694" y="2256748"/>
            <a:ext cx="817853" cy="1669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tab+2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tab+1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30C19F2-FBF4-8B5A-6FD6-F6F62DFC7B63}"/>
                  </a:ext>
                </a:extLst>
              </p:cNvPr>
              <p:cNvSpPr txBox="1"/>
              <p:nvPr/>
            </p:nvSpPr>
            <p:spPr>
              <a:xfrm>
                <a:off x="10720547" y="2292535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30C19F2-FBF4-8B5A-6FD6-F6F62DFC7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547" y="2292535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10000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DD79CE5-60A8-2A2B-4F43-FBA293B437E3}"/>
                  </a:ext>
                </a:extLst>
              </p:cNvPr>
              <p:cNvSpPr txBox="1"/>
              <p:nvPr/>
            </p:nvSpPr>
            <p:spPr>
              <a:xfrm>
                <a:off x="10720547" y="2933589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DD79CE5-60A8-2A2B-4F43-FBA293B43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547" y="2933589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10000" r="-10000" b="-16129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E15ED8A-F4A1-E4A9-DE4F-BDC96FDA29B4}"/>
                  </a:ext>
                </a:extLst>
              </p:cNvPr>
              <p:cNvSpPr txBox="1"/>
              <p:nvPr/>
            </p:nvSpPr>
            <p:spPr>
              <a:xfrm>
                <a:off x="10720547" y="3550084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E15ED8A-F4A1-E4A9-DE4F-BDC96FDA2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547" y="3550084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10000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08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CD88-3527-624A-A677-8E6EBB21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0989893" cy="497771"/>
          </a:xfrm>
        </p:spPr>
        <p:txBody>
          <a:bodyPr/>
          <a:lstStyle/>
          <a:p>
            <a:r>
              <a:rPr lang="en-US" dirty="0"/>
              <a:t>Inserting Nodes into the Hash Table (at the end)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2C0A601-59D5-E94D-88F5-93E0005FF167}"/>
              </a:ext>
            </a:extLst>
          </p:cNvPr>
          <p:cNvSpPr/>
          <p:nvPr/>
        </p:nvSpPr>
        <p:spPr bwMode="auto">
          <a:xfrm>
            <a:off x="129237" y="617770"/>
            <a:ext cx="8287244" cy="514660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TBSZ 3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unit32_t index;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("Pat") % TBSZ;</a:t>
            </a:r>
            <a:endParaRPr lang="en-US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(1933, "Pat", *(tab + index)))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*(tab + index)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("Sam") % TBSZ;</a:t>
            </a:r>
            <a:endParaRPr lang="en-US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(1955, "Sam", *(tab + index)))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*(tab + index)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("Sally") % TBSZ;</a:t>
            </a:r>
            <a:endParaRPr lang="en-US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(2020, "Sally", *(tab + index)))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*(tab + index)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("Zoe") % TBSZ;</a:t>
            </a:r>
            <a:endParaRPr lang="en-US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(2022, "Zoe", *(tab + index)))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*(tab + index)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A903AE-5EDF-E44C-A798-4646D99EF4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9386E3-3F6B-6896-F44C-D42320221427}"/>
              </a:ext>
            </a:extLst>
          </p:cNvPr>
          <p:cNvSpPr txBox="1"/>
          <p:nvPr/>
        </p:nvSpPr>
        <p:spPr>
          <a:xfrm>
            <a:off x="8154125" y="2580180"/>
            <a:ext cx="8178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tab+2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tab+1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AA0943-A0A3-A144-21C1-D27B96D11289}"/>
              </a:ext>
            </a:extLst>
          </p:cNvPr>
          <p:cNvSpPr txBox="1"/>
          <p:nvPr/>
        </p:nvSpPr>
        <p:spPr>
          <a:xfrm>
            <a:off x="8947867" y="2416574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B7F2C8-0CFC-98A9-8B4D-0E8E096E4050}"/>
              </a:ext>
            </a:extLst>
          </p:cNvPr>
          <p:cNvSpPr txBox="1"/>
          <p:nvPr/>
        </p:nvSpPr>
        <p:spPr>
          <a:xfrm>
            <a:off x="8943090" y="3133968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A499A3-EDD2-A3D5-B9D9-7D536C3641FF}"/>
              </a:ext>
            </a:extLst>
          </p:cNvPr>
          <p:cNvSpPr txBox="1"/>
          <p:nvPr/>
        </p:nvSpPr>
        <p:spPr>
          <a:xfrm>
            <a:off x="8943090" y="3839745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4751B5-D093-8F84-3666-8C4F10A33751}"/>
              </a:ext>
            </a:extLst>
          </p:cNvPr>
          <p:cNvSpPr txBox="1"/>
          <p:nvPr/>
        </p:nvSpPr>
        <p:spPr>
          <a:xfrm>
            <a:off x="7011566" y="5537672"/>
            <a:ext cx="481302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Notice</a:t>
            </a:r>
          </a:p>
          <a:p>
            <a:r>
              <a:rPr lang="en-US" dirty="0"/>
              <a:t>Substitute </a:t>
            </a:r>
            <a:r>
              <a:rPr lang="en-US" b="1" dirty="0" err="1">
                <a:solidFill>
                  <a:srgbClr val="2C895B"/>
                </a:solidFill>
              </a:rPr>
              <a:t>createNode</a:t>
            </a:r>
            <a:r>
              <a:rPr lang="en-US" b="1" dirty="0">
                <a:solidFill>
                  <a:srgbClr val="2C895B"/>
                </a:solidFill>
              </a:rPr>
              <a:t>() </a:t>
            </a:r>
            <a:r>
              <a:rPr lang="en-US" dirty="0"/>
              <a:t>for </a:t>
            </a:r>
            <a:r>
              <a:rPr lang="en-US" b="1" dirty="0" err="1">
                <a:solidFill>
                  <a:srgbClr val="2C895B"/>
                </a:solidFill>
              </a:rPr>
              <a:t>insertEnd</a:t>
            </a:r>
            <a:r>
              <a:rPr lang="en-US" b="1" dirty="0">
                <a:solidFill>
                  <a:srgbClr val="2C895B"/>
                </a:solidFill>
              </a:rPr>
              <a:t>() </a:t>
            </a:r>
            <a:r>
              <a:rPr lang="en-US" dirty="0"/>
              <a:t>to insert nodes at the </a:t>
            </a:r>
            <a:r>
              <a:rPr lang="en-US" b="1" dirty="0">
                <a:solidFill>
                  <a:srgbClr val="FF0000"/>
                </a:solidFill>
              </a:rPr>
              <a:t>front</a:t>
            </a:r>
            <a:r>
              <a:rPr lang="en-US" dirty="0">
                <a:solidFill>
                  <a:srgbClr val="FF0000"/>
                </a:solidFill>
              </a:rPr>
              <a:t> of the collision </a:t>
            </a:r>
            <a:r>
              <a:rPr lang="en-US" dirty="0"/>
              <a:t>chain </a:t>
            </a:r>
            <a:r>
              <a:rPr lang="en-US" b="1" dirty="0">
                <a:solidFill>
                  <a:schemeClr val="tx2"/>
                </a:solidFill>
              </a:rPr>
              <a:t>instead</a:t>
            </a:r>
            <a:r>
              <a:rPr lang="en-US" dirty="0">
                <a:solidFill>
                  <a:schemeClr val="tx2"/>
                </a:solidFill>
              </a:rPr>
              <a:t> of at the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end</a:t>
            </a:r>
            <a:r>
              <a:rPr lang="en-US" dirty="0">
                <a:solidFill>
                  <a:srgbClr val="FF0000"/>
                </a:solidFill>
              </a:rPr>
              <a:t> of the collision chain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3C48566-3CD5-E0EB-BEEF-256FDAD035B7}"/>
                  </a:ext>
                </a:extLst>
              </p:cNvPr>
              <p:cNvSpPr txBox="1"/>
              <p:nvPr/>
            </p:nvSpPr>
            <p:spPr>
              <a:xfrm>
                <a:off x="8919965" y="2609114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3C48566-3CD5-E0EB-BEEF-256FDAD03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965" y="2609114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10000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285D90F-E8D2-9CE8-0E02-277A7845AD7C}"/>
                  </a:ext>
                </a:extLst>
              </p:cNvPr>
              <p:cNvSpPr txBox="1"/>
              <p:nvPr/>
            </p:nvSpPr>
            <p:spPr>
              <a:xfrm>
                <a:off x="8927477" y="3317000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285D90F-E8D2-9CE8-0E02-277A7845A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477" y="3317000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9365045-A57B-CE6C-6E2C-659E3255E393}"/>
                  </a:ext>
                </a:extLst>
              </p:cNvPr>
              <p:cNvSpPr txBox="1"/>
              <p:nvPr/>
            </p:nvSpPr>
            <p:spPr>
              <a:xfrm>
                <a:off x="8927477" y="3985383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9365045-A57B-CE6C-6E2C-659E3255E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477" y="3985383"/>
                <a:ext cx="365760" cy="369332"/>
              </a:xfrm>
              <a:prstGeom prst="rect">
                <a:avLst/>
              </a:prstGeom>
              <a:blipFill>
                <a:blip r:embed="rId4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8880C6CB-5189-9962-F585-4C190ED60BE5}"/>
              </a:ext>
            </a:extLst>
          </p:cNvPr>
          <p:cNvGrpSpPr/>
          <p:nvPr/>
        </p:nvGrpSpPr>
        <p:grpSpPr>
          <a:xfrm>
            <a:off x="8944857" y="3131261"/>
            <a:ext cx="1741039" cy="707886"/>
            <a:chOff x="8784706" y="2366573"/>
            <a:chExt cx="1741039" cy="70788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5D90260-85DA-3E5C-DAAD-8A7772438C5E}"/>
                </a:ext>
              </a:extLst>
            </p:cNvPr>
            <p:cNvGrpSpPr/>
            <p:nvPr/>
          </p:nvGrpSpPr>
          <p:grpSpPr>
            <a:xfrm>
              <a:off x="8784706" y="2366573"/>
              <a:ext cx="1741039" cy="707886"/>
              <a:chOff x="10073963" y="2161460"/>
              <a:chExt cx="1741039" cy="707886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A69261A-4D4A-EEF5-D08C-579C454D4E1E}"/>
                  </a:ext>
                </a:extLst>
              </p:cNvPr>
              <p:cNvSpPr txBox="1"/>
              <p:nvPr/>
            </p:nvSpPr>
            <p:spPr>
              <a:xfrm>
                <a:off x="10073963" y="2161460"/>
                <a:ext cx="365760" cy="707886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49843DF-7A56-E8BF-CB55-AE0F50CF47D5}"/>
                  </a:ext>
                </a:extLst>
              </p:cNvPr>
              <p:cNvGrpSpPr/>
              <p:nvPr/>
            </p:nvGrpSpPr>
            <p:grpSpPr>
              <a:xfrm>
                <a:off x="10292234" y="2161460"/>
                <a:ext cx="1522768" cy="649038"/>
                <a:chOff x="9563762" y="1999075"/>
                <a:chExt cx="1522768" cy="649038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E80027D2-92BB-6556-FE0D-FBCE7968B277}"/>
                    </a:ext>
                  </a:extLst>
                </p:cNvPr>
                <p:cNvGrpSpPr/>
                <p:nvPr/>
              </p:nvGrpSpPr>
              <p:grpSpPr>
                <a:xfrm>
                  <a:off x="9986843" y="1999075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EC804C03-C67C-5004-270B-A087F42A9365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Sally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2020</a:t>
                    </a:r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28D0CB1F-E7C5-5792-B7E7-7801A680E724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74DDA03B-DF02-0217-2CDB-B37ACE47E5D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563762" y="2338287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452B2AF-2B09-9213-97E4-EDB39292A01E}"/>
                    </a:ext>
                  </a:extLst>
                </p:cNvPr>
                <p:cNvSpPr txBox="1"/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452B2AF-2B09-9213-97E4-EDB39292A0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CBE6CBE-22E2-BA5E-0595-971288BA8B13}"/>
              </a:ext>
            </a:extLst>
          </p:cNvPr>
          <p:cNvGrpSpPr/>
          <p:nvPr/>
        </p:nvGrpSpPr>
        <p:grpSpPr>
          <a:xfrm>
            <a:off x="8933818" y="2415279"/>
            <a:ext cx="1797401" cy="710475"/>
            <a:chOff x="9474919" y="4188744"/>
            <a:chExt cx="1797401" cy="71047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97B5973-77A1-1CED-803E-1493ACBEE908}"/>
                </a:ext>
              </a:extLst>
            </p:cNvPr>
            <p:cNvSpPr txBox="1"/>
            <p:nvPr/>
          </p:nvSpPr>
          <p:spPr>
            <a:xfrm>
              <a:off x="9474919" y="4191333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0BCEC99-5BF2-ABD7-CD16-6A1732051585}"/>
                </a:ext>
              </a:extLst>
            </p:cNvPr>
            <p:cNvGrpSpPr/>
            <p:nvPr/>
          </p:nvGrpSpPr>
          <p:grpSpPr>
            <a:xfrm>
              <a:off x="9672032" y="4188744"/>
              <a:ext cx="1600288" cy="649038"/>
              <a:chOff x="9672032" y="4188744"/>
              <a:chExt cx="1600288" cy="64903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998601D-7747-9685-324D-C44BB72AFAA3}"/>
                  </a:ext>
                </a:extLst>
              </p:cNvPr>
              <p:cNvGrpSpPr/>
              <p:nvPr/>
            </p:nvGrpSpPr>
            <p:grpSpPr>
              <a:xfrm>
                <a:off x="9672032" y="4188744"/>
                <a:ext cx="1600288" cy="649038"/>
                <a:chOff x="7615281" y="6231160"/>
                <a:chExt cx="1600288" cy="649038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A79931CB-557F-CD1A-288D-7ECBFF69FFAE}"/>
                    </a:ext>
                  </a:extLst>
                </p:cNvPr>
                <p:cNvGrpSpPr/>
                <p:nvPr/>
              </p:nvGrpSpPr>
              <p:grpSpPr>
                <a:xfrm>
                  <a:off x="8115882" y="6231160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CF7E2744-8505-7EAE-C6B2-8A267ADB637C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Sam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1955</a:t>
                    </a:r>
                  </a:p>
                </p:txBody>
              </p: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7B3BE8C9-3371-C158-F311-9A0826976DBB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51A83E7-F5C6-C272-02DB-6270AD6752A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615281" y="6576822"/>
                  <a:ext cx="500992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5D3C8B1A-8D2F-12FC-C513-1D611426B105}"/>
                      </a:ext>
                    </a:extLst>
                  </p:cNvPr>
                  <p:cNvSpPr txBox="1"/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t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Bright" panose="02000603000000000000" pitchFamily="2" charset="0"/>
                            </a:rPr>
                            <m:t>∅</m:t>
                          </m:r>
                        </m:oMath>
                      </m:oMathPara>
                    </a14:m>
                    <a:endParaRPr lang="en-US" dirty="0" err="1">
                      <a:solidFill>
                        <a:srgbClr val="FFC000"/>
                      </a:solidFill>
                      <a:effectLst>
                        <a:glow rad="25400">
                          <a:schemeClr val="tx1"/>
                        </a:glow>
                      </a:effectLst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5D3C8B1A-8D2F-12FC-C513-1D611426B1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0345" r="-13793" b="-20000"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9776C0-6E09-1BE4-121B-FAF2B314235E}"/>
              </a:ext>
            </a:extLst>
          </p:cNvPr>
          <p:cNvGrpSpPr/>
          <p:nvPr/>
        </p:nvGrpSpPr>
        <p:grpSpPr>
          <a:xfrm>
            <a:off x="10363052" y="2446568"/>
            <a:ext cx="1795429" cy="654412"/>
            <a:chOff x="9481088" y="3707908"/>
            <a:chExt cx="1795429" cy="65441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0CBC887-B0E9-4931-F404-38F91F168082}"/>
                </a:ext>
              </a:extLst>
            </p:cNvPr>
            <p:cNvSpPr txBox="1"/>
            <p:nvPr/>
          </p:nvSpPr>
          <p:spPr>
            <a:xfrm>
              <a:off x="9481088" y="3707908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16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8471EC5-4508-662F-06E6-80C56F4112A6}"/>
                </a:ext>
              </a:extLst>
            </p:cNvPr>
            <p:cNvGrpSpPr/>
            <p:nvPr/>
          </p:nvGrpSpPr>
          <p:grpSpPr>
            <a:xfrm>
              <a:off x="10169333" y="3710975"/>
              <a:ext cx="1107184" cy="651345"/>
              <a:chOff x="1828800" y="4572000"/>
              <a:chExt cx="1107184" cy="651345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04AA97B-567B-7769-9DE2-4561087D80F7}"/>
                  </a:ext>
                </a:extLst>
              </p:cNvPr>
              <p:cNvSpPr txBox="1"/>
              <p:nvPr/>
            </p:nvSpPr>
            <p:spPr>
              <a:xfrm>
                <a:off x="2570224" y="4577014"/>
                <a:ext cx="365760" cy="646331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539BAC3-EA81-8099-58B2-5029C45EEE2F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Zoe</a:t>
                </a:r>
              </a:p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2022</a:t>
                </a:r>
              </a:p>
            </p:txBody>
          </p:sp>
        </p:grp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4023A78-C092-48C1-F3FA-ADAE416AD81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36348" y="404704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38F9A46-05ED-645A-A2A4-D64BFC8CD977}"/>
                    </a:ext>
                  </a:extLst>
                </p:cNvPr>
                <p:cNvSpPr txBox="1"/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38F9A46-05ED-645A-A2A4-D64BFC8CD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38539BC-3B73-74A5-36A1-5BCFE2E66C5A}"/>
              </a:ext>
            </a:extLst>
          </p:cNvPr>
          <p:cNvGrpSpPr/>
          <p:nvPr/>
        </p:nvGrpSpPr>
        <p:grpSpPr>
          <a:xfrm>
            <a:off x="8947867" y="3847242"/>
            <a:ext cx="1765887" cy="707886"/>
            <a:chOff x="8857494" y="5542059"/>
            <a:chExt cx="1765887" cy="707886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47C724E-DA44-6E85-70FA-AFBF221DBC35}"/>
                </a:ext>
              </a:extLst>
            </p:cNvPr>
            <p:cNvSpPr txBox="1"/>
            <p:nvPr/>
          </p:nvSpPr>
          <p:spPr>
            <a:xfrm>
              <a:off x="8857494" y="5542059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C0DDB63-52D0-42C4-1CDA-0BB7043B264D}"/>
                </a:ext>
              </a:extLst>
            </p:cNvPr>
            <p:cNvGrpSpPr/>
            <p:nvPr/>
          </p:nvGrpSpPr>
          <p:grpSpPr>
            <a:xfrm>
              <a:off x="9072754" y="5585755"/>
              <a:ext cx="1550627" cy="651345"/>
              <a:chOff x="8486566" y="1053865"/>
              <a:chExt cx="1550627" cy="651345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1692E50-16F6-1357-B045-91E8B646E1DA}"/>
                  </a:ext>
                </a:extLst>
              </p:cNvPr>
              <p:cNvGrpSpPr/>
              <p:nvPr/>
            </p:nvGrpSpPr>
            <p:grpSpPr>
              <a:xfrm>
                <a:off x="8905712" y="1053865"/>
                <a:ext cx="1131481" cy="651345"/>
                <a:chOff x="9356133" y="6236190"/>
                <a:chExt cx="1131481" cy="651345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94170ED1-D984-A1C0-2D89-8663F5E984F6}"/>
                    </a:ext>
                  </a:extLst>
                </p:cNvPr>
                <p:cNvGrpSpPr/>
                <p:nvPr/>
              </p:nvGrpSpPr>
              <p:grpSpPr>
                <a:xfrm>
                  <a:off x="9356133" y="6236190"/>
                  <a:ext cx="1107184" cy="651345"/>
                  <a:chOff x="1719259" y="4589932"/>
                  <a:chExt cx="1107184" cy="651345"/>
                </a:xfrm>
              </p:grpSpPr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5DA1F361-2D47-D89B-AD2A-8528CA8DCCA2}"/>
                      </a:ext>
                    </a:extLst>
                  </p:cNvPr>
                  <p:cNvSpPr txBox="1"/>
                  <p:nvPr/>
                </p:nvSpPr>
                <p:spPr>
                  <a:xfrm>
                    <a:off x="2460683" y="4594946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47C45FF6-50BC-09FC-7A56-028C91B352E0}"/>
                      </a:ext>
                    </a:extLst>
                  </p:cNvPr>
                  <p:cNvSpPr txBox="1"/>
                  <p:nvPr/>
                </p:nvSpPr>
                <p:spPr>
                  <a:xfrm>
                    <a:off x="1719259" y="4589932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Pat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1933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D75B593A-E432-B0AB-83C0-FD67F42DC5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MU Bright" panose="02000603000000000000" pitchFamily="2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 err="1">
                        <a:solidFill>
                          <a:srgbClr val="FFC000"/>
                        </a:solidFill>
                        <a:effectLst>
                          <a:glow rad="25400">
                            <a:schemeClr val="tx1"/>
                          </a:glow>
                        </a:effectLst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D75B593A-E432-B0AB-83C0-FD67F42DC5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0345" r="-13793" b="-16129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5B535D7-5C4C-F4EE-EB98-05EF364F0C0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486566" y="1356391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AEFCE33-0FB1-CC26-7B4B-E2FCB2B7FC5E}"/>
              </a:ext>
            </a:extLst>
          </p:cNvPr>
          <p:cNvSpPr/>
          <p:nvPr/>
        </p:nvSpPr>
        <p:spPr bwMode="auto">
          <a:xfrm>
            <a:off x="8629430" y="640001"/>
            <a:ext cx="2929819" cy="144448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year;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3496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866E00-A947-5C5F-C2CF-27A7A02C83DD}"/>
              </a:ext>
            </a:extLst>
          </p:cNvPr>
          <p:cNvSpPr txBox="1"/>
          <p:nvPr/>
        </p:nvSpPr>
        <p:spPr>
          <a:xfrm>
            <a:off x="2396641" y="834712"/>
            <a:ext cx="8178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tab+2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tab+1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62EEA2-51D9-845E-8862-B979237BE161}"/>
              </a:ext>
            </a:extLst>
          </p:cNvPr>
          <p:cNvSpPr txBox="1"/>
          <p:nvPr/>
        </p:nvSpPr>
        <p:spPr>
          <a:xfrm>
            <a:off x="3251586" y="671106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B35C79-03A1-A1A5-C0EF-62D5251543C2}"/>
              </a:ext>
            </a:extLst>
          </p:cNvPr>
          <p:cNvSpPr txBox="1"/>
          <p:nvPr/>
        </p:nvSpPr>
        <p:spPr>
          <a:xfrm>
            <a:off x="3246809" y="1388500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F2DEA-F911-1D21-BF56-6D593E286FC3}"/>
              </a:ext>
            </a:extLst>
          </p:cNvPr>
          <p:cNvSpPr txBox="1"/>
          <p:nvPr/>
        </p:nvSpPr>
        <p:spPr>
          <a:xfrm>
            <a:off x="3246809" y="2094277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BAFCFE-0A5F-0BC4-07A2-3DDF22F27439}"/>
                  </a:ext>
                </a:extLst>
              </p:cNvPr>
              <p:cNvSpPr txBox="1"/>
              <p:nvPr/>
            </p:nvSpPr>
            <p:spPr>
              <a:xfrm>
                <a:off x="3223684" y="863646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BAFCFE-0A5F-0BC4-07A2-3DDF22F27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684" y="863646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6667" r="-13333" b="-2069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C55718-ABD7-4767-7A6E-74D0831AF3BD}"/>
                  </a:ext>
                </a:extLst>
              </p:cNvPr>
              <p:cNvSpPr txBox="1"/>
              <p:nvPr/>
            </p:nvSpPr>
            <p:spPr>
              <a:xfrm>
                <a:off x="3231196" y="1571532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C55718-ABD7-4767-7A6E-74D0831AF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196" y="1571532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77E4E6-9184-B7AB-0315-C2097D615887}"/>
                  </a:ext>
                </a:extLst>
              </p:cNvPr>
              <p:cNvSpPr txBox="1"/>
              <p:nvPr/>
            </p:nvSpPr>
            <p:spPr>
              <a:xfrm>
                <a:off x="3231196" y="2239915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77E4E6-9184-B7AB-0315-C2097D615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196" y="2239915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468EFD81-870B-FEBA-ECF1-E66733E3A6F6}"/>
              </a:ext>
            </a:extLst>
          </p:cNvPr>
          <p:cNvGrpSpPr/>
          <p:nvPr/>
        </p:nvGrpSpPr>
        <p:grpSpPr>
          <a:xfrm>
            <a:off x="3248576" y="1385793"/>
            <a:ext cx="1741039" cy="707886"/>
            <a:chOff x="8784706" y="2366573"/>
            <a:chExt cx="1741039" cy="70788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92DCA38-3DBF-985A-00F2-07E58C252B54}"/>
                </a:ext>
              </a:extLst>
            </p:cNvPr>
            <p:cNvGrpSpPr/>
            <p:nvPr/>
          </p:nvGrpSpPr>
          <p:grpSpPr>
            <a:xfrm>
              <a:off x="8784706" y="2366573"/>
              <a:ext cx="1741039" cy="707886"/>
              <a:chOff x="10073963" y="2161460"/>
              <a:chExt cx="1741039" cy="707886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5BD9EA5-9046-5FFD-65D3-7A7CA3D65420}"/>
                  </a:ext>
                </a:extLst>
              </p:cNvPr>
              <p:cNvSpPr txBox="1"/>
              <p:nvPr/>
            </p:nvSpPr>
            <p:spPr>
              <a:xfrm>
                <a:off x="10073963" y="2161460"/>
                <a:ext cx="365760" cy="707886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51BAD7C-CAFB-D284-32BE-D41F9A64AF86}"/>
                  </a:ext>
                </a:extLst>
              </p:cNvPr>
              <p:cNvGrpSpPr/>
              <p:nvPr/>
            </p:nvGrpSpPr>
            <p:grpSpPr>
              <a:xfrm>
                <a:off x="10292234" y="2161460"/>
                <a:ext cx="1522768" cy="649038"/>
                <a:chOff x="9563762" y="1999075"/>
                <a:chExt cx="1522768" cy="649038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DEA3E708-9CF2-AD97-FFB5-7CF87B7C4066}"/>
                    </a:ext>
                  </a:extLst>
                </p:cNvPr>
                <p:cNvGrpSpPr/>
                <p:nvPr/>
              </p:nvGrpSpPr>
              <p:grpSpPr>
                <a:xfrm>
                  <a:off x="9986843" y="1999075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3ECF164A-1867-4302-5AAA-A8C9E248028C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Sally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2020</a:t>
                    </a: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D2C5E26-179C-250E-E003-08515F404C27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DBA85DD2-D57E-7884-3B36-25A1C64BE4B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563762" y="2338287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B820DF9-F877-B7C3-39C6-024DAFCA65C6}"/>
                    </a:ext>
                  </a:extLst>
                </p:cNvPr>
                <p:cNvSpPr txBox="1"/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452B2AF-2B09-9213-97E4-EDB39292A0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692014-83B6-B2FF-E526-6B3E26A8D0EE}"/>
              </a:ext>
            </a:extLst>
          </p:cNvPr>
          <p:cNvGrpSpPr/>
          <p:nvPr/>
        </p:nvGrpSpPr>
        <p:grpSpPr>
          <a:xfrm>
            <a:off x="3237537" y="669811"/>
            <a:ext cx="1797401" cy="710475"/>
            <a:chOff x="9474919" y="4188744"/>
            <a:chExt cx="1797401" cy="71047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F0FB016-95C8-5245-72EB-2D324FFB8811}"/>
                </a:ext>
              </a:extLst>
            </p:cNvPr>
            <p:cNvSpPr txBox="1"/>
            <p:nvPr/>
          </p:nvSpPr>
          <p:spPr>
            <a:xfrm>
              <a:off x="9474919" y="4191333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383D46C-52AE-1339-7BF8-A0A80AB5BA6E}"/>
                </a:ext>
              </a:extLst>
            </p:cNvPr>
            <p:cNvGrpSpPr/>
            <p:nvPr/>
          </p:nvGrpSpPr>
          <p:grpSpPr>
            <a:xfrm>
              <a:off x="9672032" y="4188744"/>
              <a:ext cx="1600288" cy="649038"/>
              <a:chOff x="9672032" y="4188744"/>
              <a:chExt cx="1600288" cy="649038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3426F49-F043-3A9D-C3A6-197569BED1DF}"/>
                  </a:ext>
                </a:extLst>
              </p:cNvPr>
              <p:cNvGrpSpPr/>
              <p:nvPr/>
            </p:nvGrpSpPr>
            <p:grpSpPr>
              <a:xfrm>
                <a:off x="9672032" y="4188744"/>
                <a:ext cx="1600288" cy="649038"/>
                <a:chOff x="7615281" y="6231160"/>
                <a:chExt cx="1600288" cy="649038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0F2B8371-DADA-AD53-12FC-12A7A4BBC7A9}"/>
                    </a:ext>
                  </a:extLst>
                </p:cNvPr>
                <p:cNvGrpSpPr/>
                <p:nvPr/>
              </p:nvGrpSpPr>
              <p:grpSpPr>
                <a:xfrm>
                  <a:off x="8115882" y="6231160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D8A4AD73-2820-7628-48B8-476E180407F1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Sam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1955</a:t>
                    </a:r>
                  </a:p>
                </p:txBody>
              </p:sp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8925C947-B89D-7718-8218-49B307D843F9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5A4F378D-57EC-1CCE-EF63-E7743108E6C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615281" y="6576822"/>
                  <a:ext cx="500992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0847A25C-EACE-95D3-EF00-5D206F9097E3}"/>
                      </a:ext>
                    </a:extLst>
                  </p:cNvPr>
                  <p:cNvSpPr txBox="1"/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t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Bright" panose="02000603000000000000" pitchFamily="2" charset="0"/>
                            </a:rPr>
                            <m:t>∅</m:t>
                          </m:r>
                        </m:oMath>
                      </m:oMathPara>
                    </a14:m>
                    <a:endParaRPr lang="en-US" dirty="0" err="1">
                      <a:solidFill>
                        <a:srgbClr val="FFC000"/>
                      </a:solidFill>
                      <a:effectLst>
                        <a:glow rad="25400">
                          <a:schemeClr val="tx1"/>
                        </a:glow>
                      </a:effectLst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0847A25C-EACE-95D3-EF00-5D206F9097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667" r="-10000" b="-16129"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0168ECB-5510-D485-E3CB-508C47229AA4}"/>
              </a:ext>
            </a:extLst>
          </p:cNvPr>
          <p:cNvGrpSpPr/>
          <p:nvPr/>
        </p:nvGrpSpPr>
        <p:grpSpPr>
          <a:xfrm>
            <a:off x="4666771" y="701100"/>
            <a:ext cx="1795429" cy="654412"/>
            <a:chOff x="9481088" y="3707908"/>
            <a:chExt cx="1795429" cy="654412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803160-46AF-A251-8DA0-FCFE33831B2F}"/>
                </a:ext>
              </a:extLst>
            </p:cNvPr>
            <p:cNvSpPr txBox="1"/>
            <p:nvPr/>
          </p:nvSpPr>
          <p:spPr>
            <a:xfrm>
              <a:off x="9481088" y="3707908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16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C8E1A47-9DE0-6CBA-852E-E1501D20433C}"/>
                </a:ext>
              </a:extLst>
            </p:cNvPr>
            <p:cNvGrpSpPr/>
            <p:nvPr/>
          </p:nvGrpSpPr>
          <p:grpSpPr>
            <a:xfrm>
              <a:off x="10169333" y="3710975"/>
              <a:ext cx="1107184" cy="651345"/>
              <a:chOff x="1828800" y="4572000"/>
              <a:chExt cx="1107184" cy="651345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B71603E-B9A0-B00B-CDC9-5EC6AE531B5B}"/>
                  </a:ext>
                </a:extLst>
              </p:cNvPr>
              <p:cNvSpPr txBox="1"/>
              <p:nvPr/>
            </p:nvSpPr>
            <p:spPr>
              <a:xfrm>
                <a:off x="2570224" y="4577014"/>
                <a:ext cx="365760" cy="646331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8A8786B-B9FB-B4B1-544B-DCE6F29D9AFD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Zoe</a:t>
                </a:r>
              </a:p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2022</a:t>
                </a:r>
              </a:p>
            </p:txBody>
          </p: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9F03D930-CB81-BF93-B7D8-72B765B9D4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36348" y="404704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DB00CB5-357A-6726-4138-4E9D5B600EF5}"/>
                    </a:ext>
                  </a:extLst>
                </p:cNvPr>
                <p:cNvSpPr txBox="1"/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38F9A46-05ED-645A-A2A4-D64BFC8CD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BD75D69-EFE3-D22F-7FB7-7A2944D29C89}"/>
              </a:ext>
            </a:extLst>
          </p:cNvPr>
          <p:cNvGrpSpPr/>
          <p:nvPr/>
        </p:nvGrpSpPr>
        <p:grpSpPr>
          <a:xfrm>
            <a:off x="3251586" y="2101774"/>
            <a:ext cx="1765887" cy="707886"/>
            <a:chOff x="8857494" y="5542059"/>
            <a:chExt cx="1765887" cy="707886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AC45E2A-9191-E7F8-365C-45EDAF00C0AB}"/>
                </a:ext>
              </a:extLst>
            </p:cNvPr>
            <p:cNvSpPr txBox="1"/>
            <p:nvPr/>
          </p:nvSpPr>
          <p:spPr>
            <a:xfrm>
              <a:off x="8857494" y="5542059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D059C3FE-CDA7-D441-DF39-40D638C96D98}"/>
                </a:ext>
              </a:extLst>
            </p:cNvPr>
            <p:cNvGrpSpPr/>
            <p:nvPr/>
          </p:nvGrpSpPr>
          <p:grpSpPr>
            <a:xfrm>
              <a:off x="9072754" y="5585755"/>
              <a:ext cx="1550627" cy="651345"/>
              <a:chOff x="8486566" y="1053865"/>
              <a:chExt cx="1550627" cy="651345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D839B364-39EB-A571-1213-2F875801BC40}"/>
                  </a:ext>
                </a:extLst>
              </p:cNvPr>
              <p:cNvGrpSpPr/>
              <p:nvPr/>
            </p:nvGrpSpPr>
            <p:grpSpPr>
              <a:xfrm>
                <a:off x="8905712" y="1053865"/>
                <a:ext cx="1131481" cy="651345"/>
                <a:chOff x="9356133" y="6236190"/>
                <a:chExt cx="1131481" cy="651345"/>
              </a:xfrm>
            </p:grpSpPr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F16971CF-14C7-B884-3AB0-1C609E20CCF0}"/>
                    </a:ext>
                  </a:extLst>
                </p:cNvPr>
                <p:cNvGrpSpPr/>
                <p:nvPr/>
              </p:nvGrpSpPr>
              <p:grpSpPr>
                <a:xfrm>
                  <a:off x="9356133" y="6236190"/>
                  <a:ext cx="1107184" cy="651345"/>
                  <a:chOff x="1719259" y="4589932"/>
                  <a:chExt cx="1107184" cy="651345"/>
                </a:xfrm>
              </p:grpSpPr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A4E6D1C4-BDE3-4BCB-EF29-058CF1C96B2F}"/>
                      </a:ext>
                    </a:extLst>
                  </p:cNvPr>
                  <p:cNvSpPr txBox="1"/>
                  <p:nvPr/>
                </p:nvSpPr>
                <p:spPr>
                  <a:xfrm>
                    <a:off x="2460683" y="4594946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A6DB2BD5-1F96-E28A-694E-9F063DBB2E20}"/>
                      </a:ext>
                    </a:extLst>
                  </p:cNvPr>
                  <p:cNvSpPr txBox="1"/>
                  <p:nvPr/>
                </p:nvSpPr>
                <p:spPr>
                  <a:xfrm>
                    <a:off x="1719259" y="4589932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Pat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1933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TextBox 87">
                      <a:extLst>
                        <a:ext uri="{FF2B5EF4-FFF2-40B4-BE49-F238E27FC236}">
                          <a16:creationId xmlns:a16="http://schemas.microsoft.com/office/drawing/2014/main" id="{D2CC35C3-EA7A-DC87-D013-F943E78AA6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MU Bright" panose="02000603000000000000" pitchFamily="2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 err="1">
                        <a:solidFill>
                          <a:srgbClr val="FFC000"/>
                        </a:solidFill>
                        <a:effectLst>
                          <a:glow rad="25400">
                            <a:schemeClr val="tx1"/>
                          </a:glow>
                        </a:effectLst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D75B593A-E432-B0AB-83C0-FD67F42DC5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0345" r="-13793" b="-16129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3497216B-7CA1-9886-D727-91F158901B0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486566" y="1356391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85CD88-3527-624A-A677-8E6EBB21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7771"/>
          </a:xfrm>
        </p:spPr>
        <p:txBody>
          <a:bodyPr/>
          <a:lstStyle/>
          <a:p>
            <a:r>
              <a:rPr lang="en-US" dirty="0"/>
              <a:t>"Dumping" the Hash Table (traversing all Nodes)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2C0A601-59D5-E94D-88F5-93E0005FF167}"/>
              </a:ext>
            </a:extLst>
          </p:cNvPr>
          <p:cNvSpPr/>
          <p:nvPr/>
        </p:nvSpPr>
        <p:spPr bwMode="auto">
          <a:xfrm>
            <a:off x="1386935" y="3649355"/>
            <a:ext cx="9297732" cy="317992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("\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nDumping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All Data\n");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(index =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0U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index &lt; TBSZ; index++) 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*(tab + index);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("chain: %d\n", index);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while 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("Year: %d Name: %s\n",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-&gt;year,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A903AE-5EDF-E44C-A798-4646D99EF4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84D60EE-DD02-44B0-DFB6-D5CFA26AC740}"/>
              </a:ext>
            </a:extLst>
          </p:cNvPr>
          <p:cNvSpPr/>
          <p:nvPr/>
        </p:nvSpPr>
        <p:spPr bwMode="auto">
          <a:xfrm>
            <a:off x="7354638" y="741544"/>
            <a:ext cx="3990687" cy="252179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Dumping All Data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chain: 0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1933 Name: Pat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chain: 1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2020 Name: Sally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chain: 2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1955 Name: Sam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2022 Name: Zoe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D5742FD-43E8-2005-74C5-0B5AC52BBC0C}"/>
              </a:ext>
            </a:extLst>
          </p:cNvPr>
          <p:cNvGrpSpPr/>
          <p:nvPr/>
        </p:nvGrpSpPr>
        <p:grpSpPr>
          <a:xfrm>
            <a:off x="3663284" y="1260343"/>
            <a:ext cx="731520" cy="2387440"/>
            <a:chOff x="511627" y="2122637"/>
            <a:chExt cx="731520" cy="238744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80E78E4-3235-54F8-3D28-7068DB3D66F6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F8D32DF-91E7-00CA-7C0D-A656FE4094D3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B0B149E-2278-4B38-F984-7A74A70DB33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2122637"/>
              <a:ext cx="0" cy="190934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093AB45-2F02-9CE4-9BC5-7B538DF3069C}"/>
              </a:ext>
            </a:extLst>
          </p:cNvPr>
          <p:cNvGrpSpPr/>
          <p:nvPr/>
        </p:nvGrpSpPr>
        <p:grpSpPr>
          <a:xfrm>
            <a:off x="3663284" y="2009836"/>
            <a:ext cx="731520" cy="1632501"/>
            <a:chOff x="511627" y="2877576"/>
            <a:chExt cx="731520" cy="163250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9ACE1DB-93DD-4590-9E61-CB2247D4FE31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728C6EE-1634-A5D2-1615-132C7606A908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D4C9A06-7D4E-C5F8-080B-62A3715C78A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2877576"/>
              <a:ext cx="0" cy="1154408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A98AFBA-11CA-20A6-5E2E-915E33E8FBD6}"/>
              </a:ext>
            </a:extLst>
          </p:cNvPr>
          <p:cNvGrpSpPr/>
          <p:nvPr/>
        </p:nvGrpSpPr>
        <p:grpSpPr>
          <a:xfrm>
            <a:off x="4994272" y="1355512"/>
            <a:ext cx="731520" cy="2322528"/>
            <a:chOff x="511627" y="2187549"/>
            <a:chExt cx="731520" cy="232252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C32BDED-9D39-2086-17C0-817E9A6D9BC0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704D347-AC8C-EC95-49F2-0F4E978C43E2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141F23A-CEE7-C1D2-7D6B-A864FA57867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2187549"/>
              <a:ext cx="0" cy="1844435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BFCC13C-79F4-BFD7-8EED-7C6CA7D81718}"/>
              </a:ext>
            </a:extLst>
          </p:cNvPr>
          <p:cNvGrpSpPr/>
          <p:nvPr/>
        </p:nvGrpSpPr>
        <p:grpSpPr>
          <a:xfrm>
            <a:off x="3675433" y="2770308"/>
            <a:ext cx="731520" cy="876817"/>
            <a:chOff x="511627" y="3633260"/>
            <a:chExt cx="731520" cy="876817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1F9F084-A4DD-8428-9A3F-9843D6038890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6BFB5E0-26FB-E873-A133-2BA48D0136E3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09071F2-27F8-BE17-D579-7D46BFD7865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</p:spTree>
    <p:extLst>
      <p:ext uri="{BB962C8B-B14F-4D97-AF65-F5344CB8AC3E}">
        <p14:creationId xmlns:p14="http://schemas.microsoft.com/office/powerpoint/2010/main" val="308585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CD88-3527-624A-A677-8E6EBB21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7771"/>
          </a:xfrm>
        </p:spPr>
        <p:txBody>
          <a:bodyPr/>
          <a:lstStyle/>
          <a:p>
            <a:r>
              <a:rPr lang="en-US" dirty="0"/>
              <a:t>Finding a Node with a Specific Payload Value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A903AE-5EDF-E44C-A798-4646D99EF4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14A4249C-8E50-3333-C3AE-A89DDD28C001}"/>
              </a:ext>
            </a:extLst>
          </p:cNvPr>
          <p:cNvSpPr/>
          <p:nvPr/>
        </p:nvSpPr>
        <p:spPr bwMode="auto">
          <a:xfrm>
            <a:off x="1440569" y="4856834"/>
            <a:ext cx="9580452" cy="171589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= hash("Zoe") % TBSZ;</a:t>
            </a:r>
            <a:endParaRPr lang="en-US" sz="20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findNode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("Zoe", *(tab + index))) != NULL)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("Found Year: %d name: %s\n",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-&gt;year,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("Not Found Zoe\n");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19CC1F4-0C63-23AB-46F4-C689533FEB96}"/>
              </a:ext>
            </a:extLst>
          </p:cNvPr>
          <p:cNvGrpSpPr/>
          <p:nvPr/>
        </p:nvGrpSpPr>
        <p:grpSpPr>
          <a:xfrm>
            <a:off x="2084967" y="808039"/>
            <a:ext cx="731520" cy="1309033"/>
            <a:chOff x="550982" y="3504749"/>
            <a:chExt cx="731520" cy="130903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A46D451-381B-C5A2-4CE0-A97334E2C302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30BA78F-BCA8-E165-2B0D-16A9BEAC9FBB}"/>
                </a:ext>
              </a:extLst>
            </p:cNvPr>
            <p:cNvSpPr txBox="1"/>
            <p:nvPr/>
          </p:nvSpPr>
          <p:spPr>
            <a:xfrm>
              <a:off x="550982" y="3504749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7EA1B3E-89BE-1E0E-3045-173739F43754}"/>
                </a:ext>
              </a:extLst>
            </p:cNvPr>
            <p:cNvCxnSpPr>
              <a:cxnSpLocks/>
              <a:endCxn id="54" idx="0"/>
            </p:cNvCxnSpPr>
            <p:nvPr/>
          </p:nvCxnSpPr>
          <p:spPr bwMode="auto">
            <a:xfrm>
              <a:off x="901720" y="4031984"/>
              <a:ext cx="15022" cy="781798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F7B9014-FCF0-6F4D-74E0-BDE29A3C67E8}"/>
              </a:ext>
            </a:extLst>
          </p:cNvPr>
          <p:cNvGrpSpPr/>
          <p:nvPr/>
        </p:nvGrpSpPr>
        <p:grpSpPr>
          <a:xfrm>
            <a:off x="3495797" y="793419"/>
            <a:ext cx="731520" cy="1358009"/>
            <a:chOff x="488674" y="3522472"/>
            <a:chExt cx="731520" cy="135800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CFF8CA0-DEF9-308A-EEFD-B8B677B73541}"/>
                </a:ext>
              </a:extLst>
            </p:cNvPr>
            <p:cNvSpPr txBox="1"/>
            <p:nvPr/>
          </p:nvSpPr>
          <p:spPr>
            <a:xfrm>
              <a:off x="648813" y="3876706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F2F815D-C97B-5666-A3CE-5FAF14E72875}"/>
                </a:ext>
              </a:extLst>
            </p:cNvPr>
            <p:cNvSpPr txBox="1"/>
            <p:nvPr/>
          </p:nvSpPr>
          <p:spPr>
            <a:xfrm>
              <a:off x="488674" y="3522472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A9AE106-2EB2-994A-E8A2-4D7FD859EB64}"/>
                </a:ext>
              </a:extLst>
            </p:cNvPr>
            <p:cNvCxnSpPr>
              <a:cxnSpLocks/>
              <a:endCxn id="74" idx="0"/>
            </p:cNvCxnSpPr>
            <p:nvPr/>
          </p:nvCxnSpPr>
          <p:spPr bwMode="auto">
            <a:xfrm>
              <a:off x="849474" y="4077960"/>
              <a:ext cx="13895" cy="802521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20A5147-1906-8A83-E734-97F3841A6376}"/>
              </a:ext>
            </a:extLst>
          </p:cNvPr>
          <p:cNvSpPr txBox="1"/>
          <p:nvPr/>
        </p:nvSpPr>
        <p:spPr>
          <a:xfrm>
            <a:off x="557251" y="2281973"/>
            <a:ext cx="8178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tab+2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tab+1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49AE9-7B35-F02D-3086-A4863DF00C7C}"/>
              </a:ext>
            </a:extLst>
          </p:cNvPr>
          <p:cNvSpPr txBox="1"/>
          <p:nvPr/>
        </p:nvSpPr>
        <p:spPr>
          <a:xfrm>
            <a:off x="1401302" y="2118367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EC4E6A-1535-AB2A-3B96-519E7467BE87}"/>
              </a:ext>
            </a:extLst>
          </p:cNvPr>
          <p:cNvSpPr txBox="1"/>
          <p:nvPr/>
        </p:nvSpPr>
        <p:spPr>
          <a:xfrm>
            <a:off x="1396525" y="2835761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993F9-17CA-753C-FC2F-6CABACB27482}"/>
              </a:ext>
            </a:extLst>
          </p:cNvPr>
          <p:cNvSpPr txBox="1"/>
          <p:nvPr/>
        </p:nvSpPr>
        <p:spPr>
          <a:xfrm>
            <a:off x="1396525" y="3541538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E7A3DA-4441-F13A-C550-4B05C66B7A66}"/>
                  </a:ext>
                </a:extLst>
              </p:cNvPr>
              <p:cNvSpPr txBox="1"/>
              <p:nvPr/>
            </p:nvSpPr>
            <p:spPr>
              <a:xfrm>
                <a:off x="1373400" y="2310907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E7A3DA-4441-F13A-C550-4B05C66B7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400" y="2310907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10345" r="-13793" b="-16129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66FB66-20EC-FD3A-C4B9-0CA983D93F25}"/>
                  </a:ext>
                </a:extLst>
              </p:cNvPr>
              <p:cNvSpPr txBox="1"/>
              <p:nvPr/>
            </p:nvSpPr>
            <p:spPr>
              <a:xfrm>
                <a:off x="1380912" y="3018793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66FB66-20EC-FD3A-C4B9-0CA983D93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912" y="3018793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33AE88-D986-B4BC-AEAC-3A138C3CB4F8}"/>
                  </a:ext>
                </a:extLst>
              </p:cNvPr>
              <p:cNvSpPr txBox="1"/>
              <p:nvPr/>
            </p:nvSpPr>
            <p:spPr>
              <a:xfrm>
                <a:off x="1380912" y="3687176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33AE88-D986-B4BC-AEAC-3A138C3CB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912" y="3687176"/>
                <a:ext cx="365760" cy="369332"/>
              </a:xfrm>
              <a:prstGeom prst="rect">
                <a:avLst/>
              </a:prstGeom>
              <a:blipFill>
                <a:blip r:embed="rId4"/>
                <a:stretch>
                  <a:fillRect l="-6667" r="-10000" b="-1666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5DFE1D79-F944-BD7F-A880-6E2C54E4581F}"/>
              </a:ext>
            </a:extLst>
          </p:cNvPr>
          <p:cNvGrpSpPr/>
          <p:nvPr/>
        </p:nvGrpSpPr>
        <p:grpSpPr>
          <a:xfrm>
            <a:off x="1398292" y="2833054"/>
            <a:ext cx="1741039" cy="707886"/>
            <a:chOff x="8784706" y="2366573"/>
            <a:chExt cx="1741039" cy="70788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A85A914-CFC8-2078-6939-EDD084FE8085}"/>
                </a:ext>
              </a:extLst>
            </p:cNvPr>
            <p:cNvGrpSpPr/>
            <p:nvPr/>
          </p:nvGrpSpPr>
          <p:grpSpPr>
            <a:xfrm>
              <a:off x="8784706" y="2366573"/>
              <a:ext cx="1741039" cy="707886"/>
              <a:chOff x="10073963" y="2161460"/>
              <a:chExt cx="1741039" cy="707886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0E1CFA-3A5F-A8BD-7B23-6DF2E2D49E08}"/>
                  </a:ext>
                </a:extLst>
              </p:cNvPr>
              <p:cNvSpPr txBox="1"/>
              <p:nvPr/>
            </p:nvSpPr>
            <p:spPr>
              <a:xfrm>
                <a:off x="10073963" y="2161460"/>
                <a:ext cx="365760" cy="707886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7F64C1C-B489-D991-FE82-2551AE480B62}"/>
                  </a:ext>
                </a:extLst>
              </p:cNvPr>
              <p:cNvGrpSpPr/>
              <p:nvPr/>
            </p:nvGrpSpPr>
            <p:grpSpPr>
              <a:xfrm>
                <a:off x="10292234" y="2161460"/>
                <a:ext cx="1522768" cy="649038"/>
                <a:chOff x="9563762" y="1999075"/>
                <a:chExt cx="1522768" cy="649038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FD727F57-36A1-D190-3A9E-8F5478407A83}"/>
                    </a:ext>
                  </a:extLst>
                </p:cNvPr>
                <p:cNvGrpSpPr/>
                <p:nvPr/>
              </p:nvGrpSpPr>
              <p:grpSpPr>
                <a:xfrm>
                  <a:off x="9986843" y="1999075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5637B84F-AF49-2929-6FA5-B643613E61B2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Sally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2020</a:t>
                    </a: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261CB579-8107-750C-F462-BAF30957C009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A64143ED-11D7-A583-6012-265412581CC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563762" y="2338287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E91FB9B-095F-2B7B-42E5-37D42E88EA9A}"/>
                    </a:ext>
                  </a:extLst>
                </p:cNvPr>
                <p:cNvSpPr txBox="1"/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452B2AF-2B09-9213-97E4-EDB39292A0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3D51EF6-5767-F91E-656A-C3895E08EC20}"/>
              </a:ext>
            </a:extLst>
          </p:cNvPr>
          <p:cNvGrpSpPr/>
          <p:nvPr/>
        </p:nvGrpSpPr>
        <p:grpSpPr>
          <a:xfrm>
            <a:off x="1387253" y="2117072"/>
            <a:ext cx="1797401" cy="710475"/>
            <a:chOff x="9474919" y="4188744"/>
            <a:chExt cx="1797401" cy="71047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2CBC10C-93E7-A192-6168-4CA4D1DD2157}"/>
                </a:ext>
              </a:extLst>
            </p:cNvPr>
            <p:cNvSpPr txBox="1"/>
            <p:nvPr/>
          </p:nvSpPr>
          <p:spPr>
            <a:xfrm>
              <a:off x="9474919" y="4191333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51FCDD5-F258-6362-3FB4-8A403CBA798C}"/>
                </a:ext>
              </a:extLst>
            </p:cNvPr>
            <p:cNvGrpSpPr/>
            <p:nvPr/>
          </p:nvGrpSpPr>
          <p:grpSpPr>
            <a:xfrm>
              <a:off x="9672032" y="4188744"/>
              <a:ext cx="1600288" cy="649038"/>
              <a:chOff x="9672032" y="4188744"/>
              <a:chExt cx="1600288" cy="64903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FA60785E-D345-36F4-E3A1-9DB12D966F7B}"/>
                  </a:ext>
                </a:extLst>
              </p:cNvPr>
              <p:cNvGrpSpPr/>
              <p:nvPr/>
            </p:nvGrpSpPr>
            <p:grpSpPr>
              <a:xfrm>
                <a:off x="9672032" y="4188744"/>
                <a:ext cx="1600288" cy="649038"/>
                <a:chOff x="7615281" y="6231160"/>
                <a:chExt cx="1600288" cy="649038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8497F28E-6715-ADFE-9504-3DE071446F94}"/>
                    </a:ext>
                  </a:extLst>
                </p:cNvPr>
                <p:cNvGrpSpPr/>
                <p:nvPr/>
              </p:nvGrpSpPr>
              <p:grpSpPr>
                <a:xfrm>
                  <a:off x="8115882" y="6231160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F03965D5-EDCC-1509-D72F-480F76FDD730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Sam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1955</a:t>
                    </a:r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7198B486-1F33-9F6D-2090-6F149810A4D3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86C05AC5-385D-23A1-6D9C-D89BF247E7E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615281" y="6576822"/>
                  <a:ext cx="500992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07647B6A-B53B-A131-9077-6C4C7F912A07}"/>
                      </a:ext>
                    </a:extLst>
                  </p:cNvPr>
                  <p:cNvSpPr txBox="1"/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t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Bright" panose="02000603000000000000" pitchFamily="2" charset="0"/>
                            </a:rPr>
                            <m:t>∅</m:t>
                          </m:r>
                        </m:oMath>
                      </m:oMathPara>
                    </a14:m>
                    <a:endParaRPr lang="en-US" dirty="0" err="1">
                      <a:solidFill>
                        <a:srgbClr val="FFC000"/>
                      </a:solidFill>
                      <a:effectLst>
                        <a:glow rad="25400">
                          <a:schemeClr val="tx1"/>
                        </a:glow>
                      </a:effectLst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07647B6A-B53B-A131-9077-6C4C7F912A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0000" r="-10000" b="-20000"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52C776A-7CC2-93F8-0054-35F140DE0501}"/>
              </a:ext>
            </a:extLst>
          </p:cNvPr>
          <p:cNvGrpSpPr/>
          <p:nvPr/>
        </p:nvGrpSpPr>
        <p:grpSpPr>
          <a:xfrm>
            <a:off x="2816487" y="2148361"/>
            <a:ext cx="1795429" cy="654412"/>
            <a:chOff x="9481088" y="3707908"/>
            <a:chExt cx="1795429" cy="65441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EDDF757-4E4B-C57A-56B2-880572CBEB5E}"/>
                </a:ext>
              </a:extLst>
            </p:cNvPr>
            <p:cNvSpPr txBox="1"/>
            <p:nvPr/>
          </p:nvSpPr>
          <p:spPr>
            <a:xfrm>
              <a:off x="9481088" y="3707908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16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DBF6CCC9-FFA4-3016-AA04-544BA0DD01EC}"/>
                </a:ext>
              </a:extLst>
            </p:cNvPr>
            <p:cNvGrpSpPr/>
            <p:nvPr/>
          </p:nvGrpSpPr>
          <p:grpSpPr>
            <a:xfrm>
              <a:off x="10169333" y="3710975"/>
              <a:ext cx="1107184" cy="651345"/>
              <a:chOff x="1828800" y="4572000"/>
              <a:chExt cx="1107184" cy="651345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B201DF8-37BC-AC46-657D-B037AC83A443}"/>
                  </a:ext>
                </a:extLst>
              </p:cNvPr>
              <p:cNvSpPr txBox="1"/>
              <p:nvPr/>
            </p:nvSpPr>
            <p:spPr>
              <a:xfrm>
                <a:off x="2570224" y="4577014"/>
                <a:ext cx="365760" cy="646331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D54DDC1-0FE7-1E22-AF6C-356B7ECE9C20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Zoe</a:t>
                </a:r>
              </a:p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2022</a:t>
                </a: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32A3D14-088E-C240-4626-99CA1C74757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36348" y="404704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619FA09E-306B-9722-C06C-5EB7AE896598}"/>
                    </a:ext>
                  </a:extLst>
                </p:cNvPr>
                <p:cNvSpPr txBox="1"/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38F9A46-05ED-645A-A2A4-D64BFC8CD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096C379-B79B-5862-7807-75EBB1439718}"/>
              </a:ext>
            </a:extLst>
          </p:cNvPr>
          <p:cNvGrpSpPr/>
          <p:nvPr/>
        </p:nvGrpSpPr>
        <p:grpSpPr>
          <a:xfrm>
            <a:off x="1401302" y="3549035"/>
            <a:ext cx="1765887" cy="707886"/>
            <a:chOff x="8857494" y="5542059"/>
            <a:chExt cx="1765887" cy="707886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024D4DA-19AD-39D0-8098-61AFC3B4C0A4}"/>
                </a:ext>
              </a:extLst>
            </p:cNvPr>
            <p:cNvSpPr txBox="1"/>
            <p:nvPr/>
          </p:nvSpPr>
          <p:spPr>
            <a:xfrm>
              <a:off x="8857494" y="5542059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494A5766-58FA-2317-1E37-FE591F8FD40C}"/>
                </a:ext>
              </a:extLst>
            </p:cNvPr>
            <p:cNvGrpSpPr/>
            <p:nvPr/>
          </p:nvGrpSpPr>
          <p:grpSpPr>
            <a:xfrm>
              <a:off x="9072754" y="5585755"/>
              <a:ext cx="1550627" cy="651345"/>
              <a:chOff x="8486566" y="1053865"/>
              <a:chExt cx="1550627" cy="651345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7010CDC9-14A0-574C-34DD-5F6A7CF7CA5F}"/>
                  </a:ext>
                </a:extLst>
              </p:cNvPr>
              <p:cNvGrpSpPr/>
              <p:nvPr/>
            </p:nvGrpSpPr>
            <p:grpSpPr>
              <a:xfrm>
                <a:off x="8905712" y="1053865"/>
                <a:ext cx="1131481" cy="651345"/>
                <a:chOff x="9356133" y="6236190"/>
                <a:chExt cx="1131481" cy="651345"/>
              </a:xfrm>
            </p:grpSpPr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955C0F3E-9629-02FD-C4CF-EE0437ECE879}"/>
                    </a:ext>
                  </a:extLst>
                </p:cNvPr>
                <p:cNvGrpSpPr/>
                <p:nvPr/>
              </p:nvGrpSpPr>
              <p:grpSpPr>
                <a:xfrm>
                  <a:off x="9356133" y="6236190"/>
                  <a:ext cx="1107184" cy="651345"/>
                  <a:chOff x="1719259" y="4589932"/>
                  <a:chExt cx="1107184" cy="651345"/>
                </a:xfrm>
              </p:grpSpPr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507D1CDA-4DBC-8775-6EC7-54D74F4DC66E}"/>
                      </a:ext>
                    </a:extLst>
                  </p:cNvPr>
                  <p:cNvSpPr txBox="1"/>
                  <p:nvPr/>
                </p:nvSpPr>
                <p:spPr>
                  <a:xfrm>
                    <a:off x="2460683" y="4594946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7E55D2D1-DA86-B4C0-1D00-D3BCF827F14E}"/>
                      </a:ext>
                    </a:extLst>
                  </p:cNvPr>
                  <p:cNvSpPr txBox="1"/>
                  <p:nvPr/>
                </p:nvSpPr>
                <p:spPr>
                  <a:xfrm>
                    <a:off x="1719259" y="4589932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Pat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1933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5B4E9C8B-DF2A-0366-F293-D475694E75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MU Bright" panose="02000603000000000000" pitchFamily="2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 err="1">
                        <a:solidFill>
                          <a:srgbClr val="FFC000"/>
                        </a:solidFill>
                        <a:effectLst>
                          <a:glow rad="25400">
                            <a:schemeClr val="tx1"/>
                          </a:glow>
                        </a:effectLst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D75B593A-E432-B0AB-83C0-FD67F42DC5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0345" r="-13793" b="-16129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C60702B2-2A28-CAA0-CF7D-BFC765E7EFA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486566" y="1356391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</p:grp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A2B79FF8-E501-0608-40EC-19187C2BA02A}"/>
              </a:ext>
            </a:extLst>
          </p:cNvPr>
          <p:cNvSpPr/>
          <p:nvPr/>
        </p:nvSpPr>
        <p:spPr bwMode="auto">
          <a:xfrm>
            <a:off x="5061806" y="765694"/>
            <a:ext cx="6841730" cy="292148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same routine as shown in a previous slide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findNode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*name, struct node *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(name,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 == 0)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break;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328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6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D3D89-1547-F246-99F1-83D12D40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14" y="190290"/>
            <a:ext cx="10515600" cy="306099"/>
          </a:xfrm>
        </p:spPr>
        <p:txBody>
          <a:bodyPr/>
          <a:lstStyle/>
          <a:p>
            <a:r>
              <a:rPr lang="en-US" dirty="0"/>
              <a:t>Heap Dynamic Memory Allocation Library Functions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29790EA1-7D2A-F74F-8A51-8D107E3C1103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38435687"/>
              </p:ext>
            </p:extLst>
          </p:nvPr>
        </p:nvGraphicFramePr>
        <p:xfrm>
          <a:off x="1010336" y="737053"/>
          <a:ext cx="9765671" cy="245128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08359">
                  <a:extLst>
                    <a:ext uri="{9D8B030D-6E8A-4147-A177-3AD203B41FA5}">
                      <a16:colId xmlns:a16="http://schemas.microsoft.com/office/drawing/2014/main" val="2565008770"/>
                    </a:ext>
                  </a:extLst>
                </a:gridCol>
                <a:gridCol w="4616101">
                  <a:extLst>
                    <a:ext uri="{9D8B030D-6E8A-4147-A177-3AD203B41FA5}">
                      <a16:colId xmlns:a16="http://schemas.microsoft.com/office/drawing/2014/main" val="3116180703"/>
                    </a:ext>
                  </a:extLst>
                </a:gridCol>
                <a:gridCol w="2341211">
                  <a:extLst>
                    <a:ext uri="{9D8B030D-6E8A-4147-A177-3AD203B41FA5}">
                      <a16:colId xmlns:a16="http://schemas.microsoft.com/office/drawing/2014/main" val="2489619946"/>
                    </a:ext>
                  </a:extLst>
                </a:gridCol>
              </a:tblGrid>
              <a:tr h="49638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1800" b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stdlib.h</a:t>
                      </a:r>
                      <a:r>
                        <a:rPr lang="en-US" sz="1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args</a:t>
                      </a:r>
                      <a:endParaRPr lang="en-US" sz="2000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Clears memory at runtime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660099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*malloc(…)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lang="en-US" sz="20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72262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*</a:t>
                      </a:r>
                      <a:r>
                        <a:rPr lang="en-US" sz="2000" b="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calloc</a:t>
                      </a:r>
                      <a:r>
                        <a:rPr lang="en-US" sz="2000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lang="en-US" sz="2000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nmemb</a:t>
                      </a:r>
                      <a:r>
                        <a:rPr lang="en-US" sz="2000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2000" b="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lang="en-US" sz="2000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memsize</a:t>
                      </a:r>
                      <a:endParaRPr lang="en-US" sz="2000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424562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free(...)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*</a:t>
                      </a:r>
                      <a:r>
                        <a:rPr lang="en-US" sz="2000" b="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  <a:endParaRPr lang="en-US" sz="2000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919584"/>
                  </a:ext>
                </a:extLst>
              </a:tr>
            </a:tbl>
          </a:graphicData>
        </a:graphic>
      </p:graphicFrame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7818F791-E654-DB4A-BFCE-181B6670209E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75920" y="3429000"/>
            <a:ext cx="11551857" cy="28300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* 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means these library functions return a pointer to </a:t>
            </a:r>
            <a:r>
              <a:rPr lang="en-US" sz="2000" dirty="0">
                <a:solidFill>
                  <a:srgbClr val="2C895B"/>
                </a:solidFill>
                <a:cs typeface="Courier New" panose="02070309020205020404" pitchFamily="49" charset="0"/>
              </a:rPr>
              <a:t>generic (untyped) memory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Be careful with 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void * 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pointers and </a:t>
            </a:r>
            <a:r>
              <a:rPr lang="en-US" sz="2000" b="1" dirty="0">
                <a:solidFill>
                  <a:schemeClr val="accent2"/>
                </a:solidFill>
                <a:cs typeface="Courier New" panose="02070309020205020404" pitchFamily="49" charset="0"/>
              </a:rPr>
              <a:t>pointer math 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as void * points </a:t>
            </a:r>
            <a:r>
              <a:rPr lang="en-US" sz="2000" b="1" dirty="0">
                <a:solidFill>
                  <a:schemeClr val="accent2"/>
                </a:solidFill>
                <a:cs typeface="Courier New" panose="02070309020205020404" pitchFamily="49" charset="0"/>
              </a:rPr>
              <a:t>at untyped memory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When </a:t>
            </a:r>
            <a:r>
              <a:rPr lang="en-US" sz="2000" dirty="0">
                <a:solidFill>
                  <a:srgbClr val="7030A0"/>
                </a:solidFill>
                <a:cs typeface="Courier New" panose="02070309020205020404" pitchFamily="49" charset="0"/>
              </a:rPr>
              <a:t>assigned to a typed pointer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, it </a:t>
            </a:r>
            <a:r>
              <a:rPr lang="en-US" sz="2000" i="1" dirty="0">
                <a:solidFill>
                  <a:schemeClr val="accent2"/>
                </a:solidFill>
                <a:cs typeface="Courier New" panose="02070309020205020404" pitchFamily="49" charset="0"/>
              </a:rPr>
              <a:t>"</a:t>
            </a:r>
            <a:r>
              <a:rPr lang="en-US" sz="2000" i="1" dirty="0">
                <a:solidFill>
                  <a:srgbClr val="0070C0"/>
                </a:solidFill>
                <a:cs typeface="Courier New" panose="02070309020205020404" pitchFamily="49" charset="0"/>
              </a:rPr>
              <a:t>converts"</a:t>
            </a:r>
            <a:r>
              <a:rPr lang="en-US" sz="2000" i="1" dirty="0">
                <a:solidFill>
                  <a:schemeClr val="accent2"/>
                </a:solidFill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it </a:t>
            </a:r>
            <a:r>
              <a:rPr lang="en-US" sz="2000" dirty="0">
                <a:solidFill>
                  <a:schemeClr val="accent6"/>
                </a:solidFill>
                <a:cs typeface="Courier New" panose="02070309020205020404" pitchFamily="49" charset="0"/>
              </a:rPr>
              <a:t>from a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void * </a:t>
            </a:r>
            <a:r>
              <a:rPr lang="en-US" sz="2000" dirty="0">
                <a:solidFill>
                  <a:schemeClr val="accent6"/>
                </a:solidFill>
                <a:cs typeface="Courier New" panose="02070309020205020404" pitchFamily="49" charset="0"/>
              </a:rPr>
              <a:t>to the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type of the pointer variable</a:t>
            </a:r>
          </a:p>
          <a:p>
            <a:r>
              <a:rPr lang="en-US" sz="2000" b="1" dirty="0" err="1">
                <a:solidFill>
                  <a:schemeClr val="accent2"/>
                </a:solidFill>
              </a:rPr>
              <a:t>size_t</a:t>
            </a:r>
            <a:r>
              <a:rPr lang="en-US" sz="2000" b="1" dirty="0">
                <a:solidFill>
                  <a:schemeClr val="accent2"/>
                </a:solidFill>
              </a:rPr>
              <a:t> is </a:t>
            </a:r>
            <a:r>
              <a:rPr lang="en-US" sz="2000" dirty="0">
                <a:solidFill>
                  <a:schemeClr val="accent2"/>
                </a:solidFill>
              </a:rPr>
              <a:t>an </a:t>
            </a:r>
            <a:r>
              <a:rPr lang="en-US" sz="2000" dirty="0">
                <a:solidFill>
                  <a:srgbClr val="0070C0"/>
                </a:solidFill>
              </a:rPr>
              <a:t>unsigned integer data type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/>
                </a:solidFill>
              </a:rPr>
              <a:t>the result of a </a:t>
            </a:r>
            <a:r>
              <a:rPr lang="en-US" sz="2000" dirty="0" err="1">
                <a:solidFill>
                  <a:srgbClr val="2C895B"/>
                </a:solidFill>
              </a:rPr>
              <a:t>sizeof</a:t>
            </a:r>
            <a:r>
              <a:rPr lang="en-US" sz="2000" dirty="0">
                <a:solidFill>
                  <a:srgbClr val="2C895B"/>
                </a:solidFill>
              </a:rPr>
              <a:t>()</a:t>
            </a:r>
            <a:r>
              <a:rPr lang="en-US" sz="2000" dirty="0">
                <a:solidFill>
                  <a:schemeClr val="accent2"/>
                </a:solidFill>
              </a:rPr>
              <a:t> operator </a:t>
            </a:r>
          </a:p>
          <a:p>
            <a:endParaRPr lang="en-US" sz="2000" b="1" dirty="0">
              <a:solidFill>
                <a:schemeClr val="accent2"/>
              </a:solidFill>
            </a:endParaRPr>
          </a:p>
          <a:p>
            <a:r>
              <a:rPr lang="en-US" sz="2000" b="1" dirty="0">
                <a:solidFill>
                  <a:schemeClr val="accent2"/>
                </a:solidFill>
              </a:rPr>
              <a:t>please read: % man 3 malloc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31FB66-BEC8-1048-B298-DD576217FA6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C36A91D-3E50-1F4A-8939-7E87CD29E296}"/>
              </a:ext>
            </a:extLst>
          </p:cNvPr>
          <p:cNvSpPr/>
          <p:nvPr/>
        </p:nvSpPr>
        <p:spPr bwMode="auto">
          <a:xfrm>
            <a:off x="1010336" y="5156528"/>
            <a:ext cx="10171328" cy="44060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malloc(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* 100);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an array of 100 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ints</a:t>
            </a:r>
            <a:endParaRPr lang="en-US" sz="20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26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9178A-67DE-8D45-8075-3D754E0FA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1" y="0"/>
            <a:ext cx="2961486" cy="589722"/>
          </a:xfrm>
        </p:spPr>
        <p:txBody>
          <a:bodyPr/>
          <a:lstStyle/>
          <a:p>
            <a:r>
              <a:rPr lang="en-US" sz="3200" dirty="0"/>
              <a:t>Use of 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5524-6B09-FB47-9B90-4B01BE40259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96193" y="768047"/>
            <a:ext cx="12063045" cy="226657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size)</a:t>
            </a:r>
          </a:p>
          <a:p>
            <a:pPr lvl="1"/>
            <a:r>
              <a:rPr lang="en-US" sz="2000" dirty="0"/>
              <a:t>Returns a pointer to a </a:t>
            </a:r>
            <a:r>
              <a:rPr lang="en-US" sz="2000" b="1" dirty="0">
                <a:solidFill>
                  <a:srgbClr val="0070C0"/>
                </a:solidFill>
              </a:rPr>
              <a:t>contiguous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block</a:t>
            </a:r>
            <a:r>
              <a:rPr lang="en-US" sz="2000" dirty="0"/>
              <a:t> of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000" dirty="0"/>
              <a:t> bytes </a:t>
            </a:r>
            <a:r>
              <a:rPr lang="en-US" sz="2000" b="1" dirty="0">
                <a:solidFill>
                  <a:srgbClr val="0070C0"/>
                </a:solidFill>
              </a:rPr>
              <a:t>of </a:t>
            </a:r>
            <a:r>
              <a:rPr lang="en-US" sz="2000" b="1" u="sng" dirty="0">
                <a:solidFill>
                  <a:srgbClr val="C00000"/>
                </a:solidFill>
              </a:rPr>
              <a:t>uninitialized</a:t>
            </a:r>
            <a:r>
              <a:rPr lang="en-US" sz="2000" b="1" dirty="0">
                <a:solidFill>
                  <a:srgbClr val="0070C0"/>
                </a:solidFill>
              </a:rPr>
              <a:t> memory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from the heap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The block is </a:t>
            </a:r>
            <a:r>
              <a:rPr lang="en-US" sz="2000" b="1" dirty="0">
                <a:solidFill>
                  <a:srgbClr val="0070C0"/>
                </a:solidFill>
              </a:rPr>
              <a:t>aligned </a:t>
            </a:r>
            <a:r>
              <a:rPr lang="en-GB" sz="2000" b="1" dirty="0">
                <a:solidFill>
                  <a:srgbClr val="0070C0"/>
                </a:solidFill>
              </a:rPr>
              <a:t>to an 8-byte (arm32) or 16-byte (64-bit arm/intel) boundary</a:t>
            </a:r>
          </a:p>
          <a:p>
            <a:pPr lvl="2">
              <a:lnSpc>
                <a:spcPct val="100000"/>
              </a:lnSpc>
            </a:pPr>
            <a:r>
              <a:rPr lang="en-GB" sz="2000" dirty="0">
                <a:solidFill>
                  <a:schemeClr val="accent1"/>
                </a:solidFill>
              </a:rPr>
              <a:t>returns  </a:t>
            </a:r>
            <a:r>
              <a:rPr lang="en-GB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sz="2000" dirty="0">
                <a:solidFill>
                  <a:schemeClr val="accent1"/>
                </a:solidFill>
              </a:rPr>
              <a:t> if allocation </a:t>
            </a:r>
            <a:r>
              <a:rPr lang="en-GB" sz="2000" dirty="0"/>
              <a:t>failed (also sets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GB" sz="2000" dirty="0"/>
              <a:t>) </a:t>
            </a:r>
            <a:r>
              <a:rPr lang="en-GB" sz="2000" b="1" dirty="0">
                <a:solidFill>
                  <a:srgbClr val="FF0000"/>
                </a:solidFill>
              </a:rPr>
              <a:t>always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b="1" dirty="0">
                <a:solidFill>
                  <a:srgbClr val="FF0000"/>
                </a:solidFill>
              </a:rPr>
              <a:t>CHECK for NULL RETURN!</a:t>
            </a:r>
            <a:endParaRPr lang="en-US" sz="2000" b="1" dirty="0">
              <a:solidFill>
                <a:srgbClr val="FF0000"/>
              </a:solidFill>
            </a:endParaRPr>
          </a:p>
          <a:p>
            <a:pPr lvl="1"/>
            <a:r>
              <a:rPr lang="en-US" sz="2000" dirty="0"/>
              <a:t>Blocks </a:t>
            </a:r>
            <a:r>
              <a:rPr lang="en-US" sz="2000" dirty="0">
                <a:solidFill>
                  <a:srgbClr val="0070C0"/>
                </a:solidFill>
              </a:rPr>
              <a:t>returned on </a:t>
            </a:r>
            <a:r>
              <a:rPr lang="en-US" sz="2000" b="1" dirty="0">
                <a:solidFill>
                  <a:srgbClr val="0070C0"/>
                </a:solidFill>
              </a:rPr>
              <a:t>different calls to malloc() </a:t>
            </a:r>
            <a:r>
              <a:rPr lang="en-US" sz="2000" dirty="0">
                <a:solidFill>
                  <a:srgbClr val="2C895B"/>
                </a:solidFill>
              </a:rPr>
              <a:t>are </a:t>
            </a:r>
            <a:r>
              <a:rPr lang="en-US" sz="2000" b="1" dirty="0">
                <a:solidFill>
                  <a:srgbClr val="2C895B"/>
                </a:solidFill>
              </a:rPr>
              <a:t>not necessarily adjacent</a:t>
            </a:r>
          </a:p>
          <a:p>
            <a:pPr lvl="1"/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GB" sz="2000" b="1" dirty="0"/>
              <a:t> </a:t>
            </a:r>
            <a:r>
              <a:rPr lang="en-GB" sz="2000" dirty="0"/>
              <a:t>is implicitly cast into </a:t>
            </a:r>
            <a:r>
              <a:rPr lang="en-GB" sz="2000" b="1" dirty="0"/>
              <a:t>any pointer type on assignment to a pointer variable</a:t>
            </a:r>
            <a:endParaRPr lang="en-US" sz="2000" b="1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7C7ED99-59E5-B54C-A663-B613722C9FD1}"/>
              </a:ext>
            </a:extLst>
          </p:cNvPr>
          <p:cNvSpPr/>
          <p:nvPr/>
        </p:nvSpPr>
        <p:spPr bwMode="auto">
          <a:xfrm>
            <a:off x="1137713" y="3144585"/>
            <a:ext cx="9190897" cy="294536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char *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ALWAYS CHECK THE RETURN VALUE FROM MALLOC!!!! */</a:t>
            </a:r>
          </a:p>
          <a:p>
            <a:endParaRPr lang="en-US" sz="2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NULL) {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(stderr, "Unable to malloc memory");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return NULL;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allocates a character array with 10 elements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74B2F-7B4F-7749-AD6D-9F2B29E27B6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1F48676-EA8B-0319-550B-914A484F7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175186"/>
              </p:ext>
            </p:extLst>
          </p:nvPr>
        </p:nvGraphicFramePr>
        <p:xfrm>
          <a:off x="3371703" y="6353056"/>
          <a:ext cx="8128000" cy="3708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6371273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177694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551078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77850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23418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408927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3722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954027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954017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4130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256676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C00B313F-9AC7-93FB-1731-A6B44EE975A0}"/>
              </a:ext>
            </a:extLst>
          </p:cNvPr>
          <p:cNvGrpSpPr/>
          <p:nvPr/>
        </p:nvGrpSpPr>
        <p:grpSpPr>
          <a:xfrm>
            <a:off x="616688" y="6353056"/>
            <a:ext cx="2755015" cy="413739"/>
            <a:chOff x="616688" y="6353056"/>
            <a:chExt cx="2755015" cy="4137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DFA97C-69CA-8B57-CBC0-081920AFDEBA}"/>
                </a:ext>
              </a:extLst>
            </p:cNvPr>
            <p:cNvSpPr txBox="1"/>
            <p:nvPr/>
          </p:nvSpPr>
          <p:spPr>
            <a:xfrm>
              <a:off x="616688" y="6353056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bufptr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0389182-F359-D5CC-C1A8-9AAADF633920}"/>
                </a:ext>
              </a:extLst>
            </p:cNvPr>
            <p:cNvSpPr txBox="1"/>
            <p:nvPr/>
          </p:nvSpPr>
          <p:spPr>
            <a:xfrm>
              <a:off x="1391259" y="6397463"/>
              <a:ext cx="633507" cy="36933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       </a:t>
              </a:r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9727A9F8-DC01-4811-45D8-DB0ACA98FD9E}"/>
                </a:ext>
              </a:extLst>
            </p:cNvPr>
            <p:cNvSpPr/>
            <p:nvPr/>
          </p:nvSpPr>
          <p:spPr>
            <a:xfrm>
              <a:off x="1708012" y="6501263"/>
              <a:ext cx="1663691" cy="16173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951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 animBg="1"/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16FD5-965D-9540-9674-F38F9A95E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76967"/>
            <a:ext cx="10515600" cy="494856"/>
          </a:xfrm>
        </p:spPr>
        <p:txBody>
          <a:bodyPr/>
          <a:lstStyle/>
          <a:p>
            <a:r>
              <a:rPr lang="en-US" dirty="0" err="1"/>
              <a:t>Calloc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C1C5D-9D8C-AC41-8BD9-65A684591F7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7305" y="565497"/>
            <a:ext cx="11363426" cy="621553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elementCnt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elementSize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000" dirty="0"/>
              <a:t>variant 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malloc()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/>
              <a:t>but </a:t>
            </a:r>
            <a:r>
              <a:rPr lang="en-US" sz="2000" dirty="0">
                <a:solidFill>
                  <a:srgbClr val="0070C0"/>
                </a:solidFill>
              </a:rPr>
              <a:t>zeros out </a:t>
            </a:r>
            <a:r>
              <a:rPr lang="en-US" sz="2000" dirty="0"/>
              <a:t>every byte of memory during program execution  </a:t>
            </a:r>
            <a:r>
              <a:rPr lang="en-US" sz="2000" dirty="0">
                <a:solidFill>
                  <a:srgbClr val="0070C0"/>
                </a:solidFill>
              </a:rPr>
              <a:t>before</a:t>
            </a:r>
            <a:r>
              <a:rPr lang="en-US" sz="2000" dirty="0"/>
              <a:t> returning a pointer to it </a:t>
            </a:r>
            <a:r>
              <a:rPr lang="en-US" sz="2000" dirty="0">
                <a:solidFill>
                  <a:srgbClr val="FF0000"/>
                </a:solidFill>
              </a:rPr>
              <a:t>(so this has a runtime cost!)</a:t>
            </a:r>
            <a:endParaRPr lang="en-US" sz="2000" b="1" dirty="0">
              <a:solidFill>
                <a:srgbClr val="FF0000"/>
              </a:solidFill>
            </a:endParaRP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First parameter </a:t>
            </a:r>
            <a:r>
              <a:rPr lang="en-US" sz="2000" dirty="0"/>
              <a:t>is the number of elements you would like to allocate space for</a:t>
            </a:r>
          </a:p>
          <a:p>
            <a:pPr lvl="1"/>
            <a:r>
              <a:rPr lang="en-US" sz="2000" dirty="0">
                <a:solidFill>
                  <a:srgbClr val="00B050"/>
                </a:solidFill>
              </a:rPr>
              <a:t>Second parameter </a:t>
            </a:r>
            <a:r>
              <a:rPr lang="en-US" sz="2000" dirty="0"/>
              <a:t>is the size of each element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Originally designed to allocate arrays but works for any memory allocation  </a:t>
            </a:r>
          </a:p>
          <a:p>
            <a:pPr lvl="1"/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>
                <a:solidFill>
                  <a:srgbClr val="0070C0"/>
                </a:solidFill>
              </a:rPr>
              <a:t>multiplies the two parameters together for the total size</a:t>
            </a:r>
          </a:p>
          <a:p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>
                <a:solidFill>
                  <a:srgbClr val="0070C0"/>
                </a:solidFill>
              </a:rPr>
              <a:t>is more expensive at runtime </a:t>
            </a:r>
            <a:r>
              <a:rPr lang="en-US" sz="2000" dirty="0"/>
              <a:t>(uses both </a:t>
            </a:r>
            <a:r>
              <a:rPr lang="en-US" sz="2000" dirty="0" err="1"/>
              <a:t>cpu</a:t>
            </a:r>
            <a:r>
              <a:rPr lang="en-US" sz="2000" dirty="0"/>
              <a:t> and memory bandwidth) than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malloc() </a:t>
            </a:r>
            <a:r>
              <a:rPr lang="en-US" sz="2000" dirty="0"/>
              <a:t>because it must zero out memory it allocates at runtime</a:t>
            </a:r>
          </a:p>
          <a:p>
            <a:r>
              <a:rPr lang="en-US" sz="2000" dirty="0">
                <a:solidFill>
                  <a:schemeClr val="tx2"/>
                </a:solidFill>
              </a:rPr>
              <a:t>Use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2C895B"/>
                </a:solidFill>
              </a:rPr>
              <a:t>only when you need the buffer</a:t>
            </a:r>
            <a:r>
              <a:rPr lang="en-US" sz="2000" dirty="0">
                <a:solidFill>
                  <a:schemeClr val="tx2"/>
                </a:solidFill>
              </a:rPr>
              <a:t> to be </a:t>
            </a:r>
            <a:r>
              <a:rPr lang="en-US" sz="2000" dirty="0">
                <a:solidFill>
                  <a:srgbClr val="0070C0"/>
                </a:solidFill>
              </a:rPr>
              <a:t>zero filled </a:t>
            </a:r>
            <a:r>
              <a:rPr lang="en-US" sz="2000" dirty="0">
                <a:solidFill>
                  <a:srgbClr val="FF0000"/>
                </a:solidFill>
              </a:rPr>
              <a:t>prior to FIRST use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07857D3-92C2-3E48-8A18-05781EAFB13E}"/>
              </a:ext>
            </a:extLst>
          </p:cNvPr>
          <p:cNvSpPr/>
          <p:nvPr/>
        </p:nvSpPr>
        <p:spPr bwMode="auto">
          <a:xfrm>
            <a:off x="1901830" y="2610964"/>
            <a:ext cx="7991087" cy="122738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10-element array of pointers to char, zero filled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dirty="0">
              <a:solidFill>
                <a:srgbClr val="E2661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handle the error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20F6DE-49F7-9746-BAB7-2A6108CBB7F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149867C-8B4E-72CA-D176-96EEE6DC3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52126"/>
              </p:ext>
            </p:extLst>
          </p:nvPr>
        </p:nvGraphicFramePr>
        <p:xfrm>
          <a:off x="3446131" y="4141463"/>
          <a:ext cx="8128000" cy="3708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6371273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177694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551078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77850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23418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408927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3722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954027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954017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4130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256676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5ADEAD39-2060-8E1C-840D-AFAE69079106}"/>
              </a:ext>
            </a:extLst>
          </p:cNvPr>
          <p:cNvGrpSpPr/>
          <p:nvPr/>
        </p:nvGrpSpPr>
        <p:grpSpPr>
          <a:xfrm>
            <a:off x="691116" y="4141463"/>
            <a:ext cx="2755015" cy="413739"/>
            <a:chOff x="616688" y="6353056"/>
            <a:chExt cx="2755015" cy="4137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C8D401-174B-2445-7D57-0EE0830FEFC0}"/>
                </a:ext>
              </a:extLst>
            </p:cNvPr>
            <p:cNvSpPr txBox="1"/>
            <p:nvPr/>
          </p:nvSpPr>
          <p:spPr>
            <a:xfrm>
              <a:off x="616688" y="6353056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bufptr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735DB8-A0EA-4612-0ABB-CEACCF622898}"/>
                </a:ext>
              </a:extLst>
            </p:cNvPr>
            <p:cNvSpPr txBox="1"/>
            <p:nvPr/>
          </p:nvSpPr>
          <p:spPr>
            <a:xfrm>
              <a:off x="1391259" y="6397463"/>
              <a:ext cx="6335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       </a:t>
              </a: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FA24FE31-06C8-81E3-0E3A-54F4337706FD}"/>
                </a:ext>
              </a:extLst>
            </p:cNvPr>
            <p:cNvSpPr/>
            <p:nvPr/>
          </p:nvSpPr>
          <p:spPr>
            <a:xfrm>
              <a:off x="1708012" y="6501263"/>
              <a:ext cx="1663691" cy="16173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864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F66E0-2279-2242-A469-0B44C7057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0"/>
            <a:ext cx="10515600" cy="548640"/>
          </a:xfrm>
        </p:spPr>
        <p:txBody>
          <a:bodyPr/>
          <a:lstStyle/>
          <a:p>
            <a:r>
              <a:rPr lang="en-US" dirty="0"/>
              <a:t>Using and Freeing Heap Memory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5BB1-784F-A744-ADDF-15F8BD3C74B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45734" y="548640"/>
            <a:ext cx="11832085" cy="303453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(void *p)</a:t>
            </a:r>
          </a:p>
          <a:p>
            <a:pPr lvl="1"/>
            <a:r>
              <a:rPr lang="en-US" sz="2200" dirty="0"/>
              <a:t>Deallocates the </a:t>
            </a:r>
            <a:r>
              <a:rPr lang="en-US" sz="2200" dirty="0">
                <a:solidFill>
                  <a:schemeClr val="accent1"/>
                </a:solidFill>
              </a:rPr>
              <a:t>whole block pointed to by </a:t>
            </a:r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to the pool of available memory</a:t>
            </a:r>
          </a:p>
          <a:p>
            <a:pPr lvl="1"/>
            <a:r>
              <a:rPr lang="en-US" sz="2200" b="1" dirty="0"/>
              <a:t>Freed memory </a:t>
            </a:r>
            <a:r>
              <a:rPr lang="en-US" sz="2200" dirty="0"/>
              <a:t>is </a:t>
            </a:r>
            <a:r>
              <a:rPr lang="en-US" sz="2200" b="1" dirty="0"/>
              <a:t>used in future allocations 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FF0000"/>
                </a:solidFill>
              </a:rPr>
              <a:t>expect the contents to change after freed</a:t>
            </a:r>
            <a:r>
              <a:rPr lang="en-US" sz="2200" dirty="0"/>
              <a:t>)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Pointer </a:t>
            </a:r>
            <a:r>
              <a:rPr lang="en-US" sz="22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200" dirty="0">
                <a:solidFill>
                  <a:schemeClr val="accent1"/>
                </a:solidFill>
              </a:rPr>
              <a:t> must be the same address as </a:t>
            </a:r>
            <a:r>
              <a:rPr lang="en-US" sz="2200" i="1" dirty="0">
                <a:solidFill>
                  <a:srgbClr val="FF0000"/>
                </a:solidFill>
              </a:rPr>
              <a:t>originally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i="1" dirty="0">
                <a:solidFill>
                  <a:srgbClr val="FF0000"/>
                </a:solidFill>
              </a:rPr>
              <a:t>returned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chemeClr val="accent1"/>
                </a:solidFill>
              </a:rPr>
              <a:t>by one of the heap allocation routines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malloc(),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200" dirty="0"/>
          </a:p>
          <a:p>
            <a:pPr lvl="1"/>
            <a:r>
              <a:rPr lang="en-US" sz="2200" dirty="0"/>
              <a:t>Pointer argument to free() is not changed by the call to free()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Defensive programming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F3753F"/>
                </a:solidFill>
              </a:rPr>
              <a:t>set the pointer to NULL </a:t>
            </a:r>
            <a:r>
              <a:rPr lang="en-US" sz="2400" dirty="0">
                <a:solidFill>
                  <a:schemeClr val="accent1"/>
                </a:solidFill>
              </a:rPr>
              <a:t>after passing it to free()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B56E4DD-8A0B-EB47-B500-9EBDBAB94A9E}"/>
              </a:ext>
            </a:extLst>
          </p:cNvPr>
          <p:cNvSpPr/>
          <p:nvPr/>
        </p:nvSpPr>
        <p:spPr bwMode="auto">
          <a:xfrm>
            <a:off x="1670455" y="3862423"/>
            <a:ext cx="9047843" cy="294536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char *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NULL) {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(stderr, "Unable to malloc memory");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return NULL;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other code </a:t>
            </a:r>
          </a:p>
          <a:p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free(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memory to the heap</a:t>
            </a:r>
          </a:p>
          <a:p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NULL;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NULL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282DE3-F422-354E-996B-826D5253BAF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9930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0DE2-D062-7648-9E80-7D7E4C2A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69" y="32742"/>
            <a:ext cx="10515600" cy="549819"/>
          </a:xfrm>
        </p:spPr>
        <p:txBody>
          <a:bodyPr/>
          <a:lstStyle/>
          <a:p>
            <a:r>
              <a:rPr lang="en-US" dirty="0"/>
              <a:t>Mis-Use of Free()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066F3-4D62-5D43-AD2F-6F75516C68D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283735" y="970205"/>
            <a:ext cx="10412079" cy="516246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1800" dirty="0"/>
              <a:t>Call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free() </a:t>
            </a:r>
          </a:p>
          <a:p>
            <a:pPr lvl="1"/>
            <a:r>
              <a:rPr lang="en-US" sz="1800" dirty="0"/>
              <a:t>With the same address that you obtained with malloc() (or other allocators)</a:t>
            </a:r>
          </a:p>
          <a:p>
            <a:pPr lvl="1"/>
            <a:r>
              <a:rPr lang="en-US" sz="1800" dirty="0"/>
              <a:t>It is NOT an error to pass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free() </a:t>
            </a:r>
            <a:r>
              <a:rPr lang="en-US" sz="1800" dirty="0"/>
              <a:t>a pointer to NULL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sz="1800" b="1" dirty="0"/>
              <a:t>Freeing unallocated memory: </a:t>
            </a:r>
            <a:r>
              <a:rPr lang="en-US" sz="1800" dirty="0"/>
              <a:t>Only call free() to free memory address that you obtain from one of the allocators (malloc(), </a:t>
            </a:r>
            <a:r>
              <a:rPr lang="en-US" sz="1800" dirty="0" err="1"/>
              <a:t>calloc</a:t>
            </a:r>
            <a:r>
              <a:rPr lang="en-US" sz="1800" dirty="0"/>
              <a:t>(), etc.)</a:t>
            </a:r>
          </a:p>
          <a:p>
            <a:pPr lvl="1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B22EA3A-DED9-6849-8D9D-C083654AF3EF}"/>
              </a:ext>
            </a:extLst>
          </p:cNvPr>
          <p:cNvSpPr/>
          <p:nvPr/>
        </p:nvSpPr>
        <p:spPr bwMode="auto">
          <a:xfrm>
            <a:off x="1688428" y="2221208"/>
            <a:ext cx="9392845" cy="13618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*bytes;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((bytes = 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(1024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(*bytes)) != NULL)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some code */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free(bytes + 5);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Program aborts free(): invalid pointer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456256-74C8-CF45-9274-FA461B8A56B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8CCA09D-3735-B63C-2A83-0A5478879E2A}"/>
              </a:ext>
            </a:extLst>
          </p:cNvPr>
          <p:cNvSpPr/>
          <p:nvPr/>
        </p:nvSpPr>
        <p:spPr bwMode="auto">
          <a:xfrm>
            <a:off x="1509823" y="4560041"/>
            <a:ext cx="9750056" cy="13618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"cse30"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…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some code */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free(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Program aborts free(): invalid pointer</a:t>
            </a:r>
          </a:p>
        </p:txBody>
      </p:sp>
    </p:spTree>
    <p:extLst>
      <p:ext uri="{BB962C8B-B14F-4D97-AF65-F5344CB8AC3E}">
        <p14:creationId xmlns:p14="http://schemas.microsoft.com/office/powerpoint/2010/main" val="252998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6" grpId="0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52455</TotalTime>
  <Words>6790</Words>
  <Application>Microsoft Macintosh PowerPoint</Application>
  <PresentationFormat>Widescreen</PresentationFormat>
  <Paragraphs>1347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Arial Regular</vt:lpstr>
      <vt:lpstr>Calibri</vt:lpstr>
      <vt:lpstr>Cambria Math</vt:lpstr>
      <vt:lpstr>CMU Bright</vt:lpstr>
      <vt:lpstr>Consolas</vt:lpstr>
      <vt:lpstr>Courier New</vt:lpstr>
      <vt:lpstr>Wingdings</vt:lpstr>
      <vt:lpstr>Theme1</vt:lpstr>
      <vt:lpstr>PowerPoint Presentation</vt:lpstr>
      <vt:lpstr>PowerPoint Presentation</vt:lpstr>
      <vt:lpstr>Process Memory Under Linux</vt:lpstr>
      <vt:lpstr>The Heap Memory Segment</vt:lpstr>
      <vt:lpstr>Heap Dynamic Memory Allocation Library Functions</vt:lpstr>
      <vt:lpstr>Use of Malloc</vt:lpstr>
      <vt:lpstr>Calloc()</vt:lpstr>
      <vt:lpstr>Using and Freeing Heap Memory </vt:lpstr>
      <vt:lpstr>Mis-Use of Free() - 1</vt:lpstr>
      <vt:lpstr>Mis-Use of Free() - 2</vt:lpstr>
      <vt:lpstr>More Dangling Pointers: Continuing to use "freed" memory</vt:lpstr>
      <vt:lpstr>strdup(): Allocate Space and Copy a String</vt:lpstr>
      <vt:lpstr>Heap Memory "Leaks"</vt:lpstr>
      <vt:lpstr>Valgrind – Finding Buffer Overflows and Memory leaks</vt:lpstr>
      <vt:lpstr>Introduction to Structs – An Aggregate Data Type</vt:lpstr>
      <vt:lpstr>Struct Variable Definitions</vt:lpstr>
      <vt:lpstr>Accessing members of a struct</vt:lpstr>
      <vt:lpstr>Accessing members of a struct with pointers</vt:lpstr>
      <vt:lpstr>Accessing members of a struct</vt:lpstr>
      <vt:lpstr>Accessing members of a struct</vt:lpstr>
      <vt:lpstr>Typedef usage with Struct – Another Style Conflict</vt:lpstr>
      <vt:lpstr>Assigning Structs in an expression</vt:lpstr>
      <vt:lpstr>Caution: Assignment is a Shallow Copy of struct members</vt:lpstr>
      <vt:lpstr>Deep Copies of Structs</vt:lpstr>
      <vt:lpstr>Struct: Copy and Member Pointers --- "Deep Copy"</vt:lpstr>
      <vt:lpstr>Nested Structs</vt:lpstr>
      <vt:lpstr>Comparing Two Structs</vt:lpstr>
      <vt:lpstr>Struct  Arrays: Dynamic Allocation</vt:lpstr>
      <vt:lpstr>Formal Parameter structs: contents set with shallow copies!</vt:lpstr>
      <vt:lpstr>Struct Function Parameters – Be Careful it is not like arrays</vt:lpstr>
      <vt:lpstr>Struct as an Output Parameter: Deep Copy Example</vt:lpstr>
      <vt:lpstr>Review: Singly Linked Linked List - 1</vt:lpstr>
      <vt:lpstr>Review: Singly Linked Linked List - 2</vt:lpstr>
      <vt:lpstr>Linked List Using Self-Referential Structs</vt:lpstr>
      <vt:lpstr>Creating a Node &amp; Inserting it at the Front of the List</vt:lpstr>
      <vt:lpstr>Creating a Node &amp; Inserting it at the End of the List</vt:lpstr>
      <vt:lpstr>"Dumping" the Linked List  "walk the list from head to tail"</vt:lpstr>
      <vt:lpstr>Finding A Node Containing a Specific Payload Value</vt:lpstr>
      <vt:lpstr>Deleting a Node in a Linked List</vt:lpstr>
      <vt:lpstr>Improving On Linked List Performance</vt:lpstr>
      <vt:lpstr>Hashing</vt:lpstr>
      <vt:lpstr>Hash Table With Collision Chaining (multiple linked lists)</vt:lpstr>
      <vt:lpstr>Simple 32-bit String Hash Function in C (djb2)</vt:lpstr>
      <vt:lpstr>Allocating the Hash Table (collision chain head pointers) Good use for calloc()</vt:lpstr>
      <vt:lpstr>Inserting Nodes into the Hash Table (at the end)</vt:lpstr>
      <vt:lpstr>"Dumping" the Hash Table (traversing all Nodes)</vt:lpstr>
      <vt:lpstr>Finding a Node with a Specific Payload Value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2558</cp:revision>
  <cp:lastPrinted>2024-04-25T17:23:28Z</cp:lastPrinted>
  <dcterms:created xsi:type="dcterms:W3CDTF">2018-10-05T16:35:28Z</dcterms:created>
  <dcterms:modified xsi:type="dcterms:W3CDTF">2024-04-30T17:28:42Z</dcterms:modified>
  <cp:category/>
</cp:coreProperties>
</file>