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79"/>
  </p:notesMasterIdLst>
  <p:handoutMasterIdLst>
    <p:handoutMasterId r:id="rId80"/>
  </p:handoutMasterIdLst>
  <p:sldIdLst>
    <p:sldId id="2727" r:id="rId2"/>
    <p:sldId id="3072" r:id="rId3"/>
    <p:sldId id="3073" r:id="rId4"/>
    <p:sldId id="3074" r:id="rId5"/>
    <p:sldId id="3075" r:id="rId6"/>
    <p:sldId id="3076" r:id="rId7"/>
    <p:sldId id="3077" r:id="rId8"/>
    <p:sldId id="3078" r:id="rId9"/>
    <p:sldId id="3079" r:id="rId10"/>
    <p:sldId id="3080" r:id="rId11"/>
    <p:sldId id="3081" r:id="rId12"/>
    <p:sldId id="3082" r:id="rId13"/>
    <p:sldId id="1818" r:id="rId14"/>
    <p:sldId id="2720" r:id="rId15"/>
    <p:sldId id="2420" r:id="rId16"/>
    <p:sldId id="2763" r:id="rId17"/>
    <p:sldId id="2692" r:id="rId18"/>
    <p:sldId id="2725" r:id="rId19"/>
    <p:sldId id="2733" r:id="rId20"/>
    <p:sldId id="2666" r:id="rId21"/>
    <p:sldId id="2461" r:id="rId22"/>
    <p:sldId id="2736" r:id="rId23"/>
    <p:sldId id="3038" r:id="rId24"/>
    <p:sldId id="1858" r:id="rId25"/>
    <p:sldId id="2822" r:id="rId26"/>
    <p:sldId id="2823" r:id="rId27"/>
    <p:sldId id="2439" r:id="rId28"/>
    <p:sldId id="2735" r:id="rId29"/>
    <p:sldId id="2548" r:id="rId30"/>
    <p:sldId id="2717" r:id="rId31"/>
    <p:sldId id="3039" r:id="rId32"/>
    <p:sldId id="2672" r:id="rId33"/>
    <p:sldId id="2633" r:id="rId34"/>
    <p:sldId id="2428" r:id="rId35"/>
    <p:sldId id="2719" r:id="rId36"/>
    <p:sldId id="2425" r:id="rId37"/>
    <p:sldId id="2813" r:id="rId38"/>
    <p:sldId id="2742" r:id="rId39"/>
    <p:sldId id="2534" r:id="rId40"/>
    <p:sldId id="2415" r:id="rId41"/>
    <p:sldId id="2702" r:id="rId42"/>
    <p:sldId id="2625" r:id="rId43"/>
    <p:sldId id="3046" r:id="rId44"/>
    <p:sldId id="2407" r:id="rId45"/>
    <p:sldId id="3051" r:id="rId46"/>
    <p:sldId id="2421" r:id="rId47"/>
    <p:sldId id="2831" r:id="rId48"/>
    <p:sldId id="2838" r:id="rId49"/>
    <p:sldId id="3084" r:id="rId50"/>
    <p:sldId id="2814" r:id="rId51"/>
    <p:sldId id="2703" r:id="rId52"/>
    <p:sldId id="2739" r:id="rId53"/>
    <p:sldId id="2749" r:id="rId54"/>
    <p:sldId id="2755" r:id="rId55"/>
    <p:sldId id="2817" r:id="rId56"/>
    <p:sldId id="2816" r:id="rId57"/>
    <p:sldId id="2820" r:id="rId58"/>
    <p:sldId id="2541" r:id="rId59"/>
    <p:sldId id="2451" r:id="rId60"/>
    <p:sldId id="2559" r:id="rId61"/>
    <p:sldId id="1841" r:id="rId62"/>
    <p:sldId id="1901" r:id="rId63"/>
    <p:sldId id="3085" r:id="rId64"/>
    <p:sldId id="1904" r:id="rId65"/>
    <p:sldId id="1929" r:id="rId66"/>
    <p:sldId id="2839" r:id="rId67"/>
    <p:sldId id="1930" r:id="rId68"/>
    <p:sldId id="2753" r:id="rId69"/>
    <p:sldId id="1903" r:id="rId70"/>
    <p:sldId id="3037" r:id="rId71"/>
    <p:sldId id="2623" r:id="rId72"/>
    <p:sldId id="2645" r:id="rId73"/>
    <p:sldId id="2764" r:id="rId74"/>
    <p:sldId id="2630" r:id="rId75"/>
    <p:sldId id="2615" r:id="rId76"/>
    <p:sldId id="2748" r:id="rId77"/>
    <p:sldId id="3043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F648F"/>
    <a:srgbClr val="F37440"/>
    <a:srgbClr val="F3753F"/>
    <a:srgbClr val="F3E9D5"/>
    <a:srgbClr val="738260"/>
    <a:srgbClr val="78896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4"/>
    <p:restoredTop sz="97532"/>
  </p:normalViewPr>
  <p:slideViewPr>
    <p:cSldViewPr snapToGrid="0" snapToObjects="1">
      <p:cViewPr varScale="1">
        <p:scale>
          <a:sx n="154" d="100"/>
          <a:sy n="154" d="100"/>
        </p:scale>
        <p:origin x="1392" y="192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4/17/24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4/17/24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5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9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0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6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3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98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58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4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4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33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5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C3E541-0FA0-7325-FAE6-FF6014CFC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68" r:id="rId2"/>
    <p:sldLayoutId id="2147483769" r:id="rId3"/>
    <p:sldLayoutId id="2147483774" r:id="rId4"/>
    <p:sldLayoutId id="2147483794" r:id="rId5"/>
    <p:sldLayoutId id="2147483778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3497DF9-C4DB-FD9B-579F-F57544787613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B5CA933-6659-DB1B-58D4-6C967621FD01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28254-9A0D-0FCB-9486-F59C1E8AD825}"/>
              </a:ext>
            </a:extLst>
          </p:cNvPr>
          <p:cNvSpPr txBox="1">
            <a:spLocks/>
          </p:cNvSpPr>
          <p:nvPr/>
        </p:nvSpPr>
        <p:spPr>
          <a:xfrm>
            <a:off x="5319206" y="1492341"/>
            <a:ext cx="1771550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- 6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5DF4B8-3B21-471C-AB4D-656E238C2999}"/>
              </a:ext>
            </a:extLst>
          </p:cNvPr>
          <p:cNvSpPr txBox="1">
            <a:spLocks/>
          </p:cNvSpPr>
          <p:nvPr/>
        </p:nvSpPr>
        <p:spPr>
          <a:xfrm>
            <a:off x="2323113" y="799377"/>
            <a:ext cx="7522623" cy="439035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0D7BEAD-585D-AF13-F52C-2E855CB10A6F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333167"/>
          </a:xfrm>
          <a:prstGeom prst="rect">
            <a:avLst/>
          </a:prstGeom>
          <a:solidFill>
            <a:srgbClr val="0070C0"/>
          </a:solidFill>
          <a:ln w="19050">
            <a:noFill/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2.02</a:t>
            </a:r>
          </a:p>
        </p:txBody>
      </p:sp>
    </p:spTree>
    <p:extLst>
      <p:ext uri="{BB962C8B-B14F-4D97-AF65-F5344CB8AC3E}">
        <p14:creationId xmlns:p14="http://schemas.microsoft.com/office/powerpoint/2010/main" val="4161750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Double Indirection: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827828" y="497571"/>
            <a:ext cx="3050061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**d;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&amp;p;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**d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A0DBF8-C510-7F8A-B4B5-A8534F04699E}"/>
              </a:ext>
            </a:extLst>
          </p:cNvPr>
          <p:cNvGrpSpPr/>
          <p:nvPr/>
        </p:nvGrpSpPr>
        <p:grpSpPr>
          <a:xfrm>
            <a:off x="6937262" y="512230"/>
            <a:ext cx="5064505" cy="3785652"/>
            <a:chOff x="6937262" y="512230"/>
            <a:chExt cx="5064505" cy="37856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CC2255-654C-28E6-6916-7EEF3CDB092F}"/>
                </a:ext>
              </a:extLst>
            </p:cNvPr>
            <p:cNvSpPr/>
            <p:nvPr/>
          </p:nvSpPr>
          <p:spPr>
            <a:xfrm>
              <a:off x="8820836" y="915732"/>
              <a:ext cx="1121541" cy="32658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D64ACA-0835-A658-FA38-BDFEAACEF341}"/>
                </a:ext>
              </a:extLst>
            </p:cNvPr>
            <p:cNvSpPr txBox="1"/>
            <p:nvPr/>
          </p:nvSpPr>
          <p:spPr>
            <a:xfrm>
              <a:off x="8873555" y="2362700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4A24BA-6A3B-D7B0-6CD5-9CE224C4FE61}"/>
                </a:ext>
              </a:extLst>
            </p:cNvPr>
            <p:cNvSpPr txBox="1"/>
            <p:nvPr/>
          </p:nvSpPr>
          <p:spPr>
            <a:xfrm>
              <a:off x="9995096" y="287298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6BAF05-4151-1C67-9D22-518001D5BB82}"/>
                </a:ext>
              </a:extLst>
            </p:cNvPr>
            <p:cNvSpPr txBox="1"/>
            <p:nvPr/>
          </p:nvSpPr>
          <p:spPr>
            <a:xfrm>
              <a:off x="8873555" y="160891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3F5EE-3938-F8E2-CF86-650FA728D156}"/>
                </a:ext>
              </a:extLst>
            </p:cNvPr>
            <p:cNvSpPr txBox="1"/>
            <p:nvPr/>
          </p:nvSpPr>
          <p:spPr>
            <a:xfrm>
              <a:off x="10089161" y="9959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379438-68C2-A023-CB72-BA068AA26623}"/>
                </a:ext>
              </a:extLst>
            </p:cNvPr>
            <p:cNvSpPr txBox="1"/>
            <p:nvPr/>
          </p:nvSpPr>
          <p:spPr>
            <a:xfrm>
              <a:off x="8883766" y="10535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8ACE3D1-1016-DE5A-147A-E667AEDCE0B9}"/>
                </a:ext>
              </a:extLst>
            </p:cNvPr>
            <p:cNvSpPr/>
            <p:nvPr/>
          </p:nvSpPr>
          <p:spPr>
            <a:xfrm rot="3243134" flipH="1">
              <a:off x="9216881" y="1170563"/>
              <a:ext cx="672795" cy="752221"/>
            </a:xfrm>
            <a:prstGeom prst="arc">
              <a:avLst>
                <a:gd name="adj1" fmla="val 8419659"/>
                <a:gd name="adj2" fmla="val 20276156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F0877-E378-D2E5-EEF4-319C079C9060}"/>
                </a:ext>
              </a:extLst>
            </p:cNvPr>
            <p:cNvSpPr txBox="1"/>
            <p:nvPr/>
          </p:nvSpPr>
          <p:spPr>
            <a:xfrm>
              <a:off x="10300171" y="1635614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DF1A47-0765-DAA8-B956-CA7C851E6DD5}"/>
                </a:ext>
              </a:extLst>
            </p:cNvPr>
            <p:cNvSpPr txBox="1"/>
            <p:nvPr/>
          </p:nvSpPr>
          <p:spPr>
            <a:xfrm>
              <a:off x="10099714" y="1271116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2E0F1-E92A-2924-22AA-7F0DA9418A6A}"/>
                </a:ext>
              </a:extLst>
            </p:cNvPr>
            <p:cNvSpPr txBox="1"/>
            <p:nvPr/>
          </p:nvSpPr>
          <p:spPr>
            <a:xfrm>
              <a:off x="10321499" y="235796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0F21F-14EA-660D-BBDC-2CA4286D216C}"/>
                </a:ext>
              </a:extLst>
            </p:cNvPr>
            <p:cNvSpPr txBox="1"/>
            <p:nvPr/>
          </p:nvSpPr>
          <p:spPr>
            <a:xfrm>
              <a:off x="10011654" y="16000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8" name="U-Turn Arrow 17">
              <a:extLst>
                <a:ext uri="{FF2B5EF4-FFF2-40B4-BE49-F238E27FC236}">
                  <a16:creationId xmlns:a16="http://schemas.microsoft.com/office/drawing/2014/main" id="{FA8CC9AF-1B0F-1A07-3AD3-705A66BF259C}"/>
                </a:ext>
              </a:extLst>
            </p:cNvPr>
            <p:cNvSpPr/>
            <p:nvPr/>
          </p:nvSpPr>
          <p:spPr>
            <a:xfrm rot="5400000" flipH="1" flipV="1">
              <a:off x="8267474" y="1916171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5D6F84-2AC5-885D-2551-65E1004E800B}"/>
                </a:ext>
              </a:extLst>
            </p:cNvPr>
            <p:cNvSpPr txBox="1"/>
            <p:nvPr/>
          </p:nvSpPr>
          <p:spPr>
            <a:xfrm>
              <a:off x="8873555" y="2908449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76B867-531A-9874-125F-A7FA907BC60B}"/>
                </a:ext>
              </a:extLst>
            </p:cNvPr>
            <p:cNvSpPr txBox="1"/>
            <p:nvPr/>
          </p:nvSpPr>
          <p:spPr>
            <a:xfrm>
              <a:off x="9929557" y="2336519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</a:t>
              </a:r>
            </a:p>
          </p:txBody>
        </p:sp>
        <p:sp>
          <p:nvSpPr>
            <p:cNvPr id="21" name="U-Turn Arrow 20">
              <a:extLst>
                <a:ext uri="{FF2B5EF4-FFF2-40B4-BE49-F238E27FC236}">
                  <a16:creationId xmlns:a16="http://schemas.microsoft.com/office/drawing/2014/main" id="{A6D89975-A992-E6FA-B3D8-A181ACE096B5}"/>
                </a:ext>
              </a:extLst>
            </p:cNvPr>
            <p:cNvSpPr/>
            <p:nvPr/>
          </p:nvSpPr>
          <p:spPr>
            <a:xfrm rot="5400000" flipH="1" flipV="1">
              <a:off x="7393388" y="1660185"/>
              <a:ext cx="2018714" cy="916252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269B2-BC0C-BACE-0A6A-CC1A7935DE4F}"/>
                </a:ext>
              </a:extLst>
            </p:cNvPr>
            <p:cNvSpPr txBox="1"/>
            <p:nvPr/>
          </p:nvSpPr>
          <p:spPr>
            <a:xfrm>
              <a:off x="10218203" y="290844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D6CE5F-0AE4-BBBB-0437-2DBEFE9ABDAE}"/>
                </a:ext>
              </a:extLst>
            </p:cNvPr>
            <p:cNvSpPr txBox="1"/>
            <p:nvPr/>
          </p:nvSpPr>
          <p:spPr>
            <a:xfrm>
              <a:off x="6937262" y="512230"/>
              <a:ext cx="1544012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</a:p>
            <a:p>
              <a:endPara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0x0fc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8A99EE-AD86-3A4E-16E0-BC90171D1F51}"/>
                </a:ext>
              </a:extLst>
            </p:cNvPr>
            <p:cNvSpPr txBox="1"/>
            <p:nvPr/>
          </p:nvSpPr>
          <p:spPr>
            <a:xfrm>
              <a:off x="8895511" y="3623012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417484-E22D-4E96-6176-7E5DB1E13867}"/>
                </a:ext>
              </a:extLst>
            </p:cNvPr>
            <p:cNvSpPr txBox="1"/>
            <p:nvPr/>
          </p:nvSpPr>
          <p:spPr>
            <a:xfrm>
              <a:off x="10024403" y="35923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143A2B-A6C8-C87E-C629-B41233B1247B}"/>
                </a:ext>
              </a:extLst>
            </p:cNvPr>
            <p:cNvSpPr txBox="1"/>
            <p:nvPr/>
          </p:nvSpPr>
          <p:spPr>
            <a:xfrm>
              <a:off x="10247510" y="3627822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5" name="U-Turn Arrow 24">
              <a:extLst>
                <a:ext uri="{FF2B5EF4-FFF2-40B4-BE49-F238E27FC236}">
                  <a16:creationId xmlns:a16="http://schemas.microsoft.com/office/drawing/2014/main" id="{CF2CA339-6B0B-ED21-B9FA-E219DA9A608A}"/>
                </a:ext>
              </a:extLst>
            </p:cNvPr>
            <p:cNvSpPr/>
            <p:nvPr/>
          </p:nvSpPr>
          <p:spPr>
            <a:xfrm rot="5400000" flipH="1" flipV="1">
              <a:off x="8189895" y="3250172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AF41A9-5F06-347D-F8B1-0B359DE67D54}"/>
              </a:ext>
            </a:extLst>
          </p:cNvPr>
          <p:cNvGrpSpPr/>
          <p:nvPr/>
        </p:nvGrpSpPr>
        <p:grpSpPr>
          <a:xfrm>
            <a:off x="268098" y="4605305"/>
            <a:ext cx="7664400" cy="1772696"/>
            <a:chOff x="268098" y="4605305"/>
            <a:chExt cx="7664400" cy="17726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101AFF-2066-6046-A048-B7089EC444B2}"/>
                </a:ext>
              </a:extLst>
            </p:cNvPr>
            <p:cNvGrpSpPr/>
            <p:nvPr/>
          </p:nvGrpSpPr>
          <p:grpSpPr>
            <a:xfrm>
              <a:off x="2303247" y="4614298"/>
              <a:ext cx="5629251" cy="1763703"/>
              <a:chOff x="7697098" y="4699138"/>
              <a:chExt cx="5629251" cy="1763703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588205" y="4730910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F476EB-03A2-5542-892E-0338B47023A0}"/>
                  </a:ext>
                </a:extLst>
              </p:cNvPr>
              <p:cNvSpPr txBox="1"/>
              <p:nvPr/>
            </p:nvSpPr>
            <p:spPr>
              <a:xfrm>
                <a:off x="8200048" y="5702116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w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10677171" y="4716881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CAF64F4-BB26-9245-B6EF-07409C49FF3B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9086045" y="4932325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8613F6-FCE7-E848-9670-750ABF0D6E54}"/>
                  </a:ext>
                </a:extLst>
              </p:cNvPr>
              <p:cNvSpPr txBox="1"/>
              <p:nvPr/>
            </p:nvSpPr>
            <p:spPr>
              <a:xfrm>
                <a:off x="11719694" y="5722577"/>
                <a:ext cx="9669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y or *w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10677171" y="5722577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BAF469-FA33-7948-B483-A3AB6B9A50D2}"/>
                  </a:ext>
                </a:extLst>
              </p:cNvPr>
              <p:cNvSpPr txBox="1"/>
              <p:nvPr/>
            </p:nvSpPr>
            <p:spPr>
              <a:xfrm>
                <a:off x="11692568" y="4699138"/>
                <a:ext cx="16337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z or **d or *p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606577" y="5695283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17" y="5896698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66AD65-79AE-564A-8055-F5F664468A00}"/>
                  </a:ext>
                </a:extLst>
              </p:cNvPr>
              <p:cNvSpPr txBox="1"/>
              <p:nvPr/>
            </p:nvSpPr>
            <p:spPr>
              <a:xfrm>
                <a:off x="7697098" y="4819820"/>
                <a:ext cx="9380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p or *d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8321500" y="5098359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8321500" y="6062731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E6A622A-CE28-9743-A383-F315D0B8B123}"/>
                  </a:ext>
                </a:extLst>
              </p:cNvPr>
              <p:cNvCxnSpPr>
                <a:cxnSpLocks/>
                <a:stCxn id="74" idx="0"/>
                <a:endCxn id="71" idx="2"/>
              </p:cNvCxnSpPr>
              <p:nvPr/>
            </p:nvCxnSpPr>
            <p:spPr>
              <a:xfrm flipV="1">
                <a:off x="11175011" y="5147768"/>
                <a:ext cx="0" cy="574809"/>
              </a:xfrm>
              <a:prstGeom prst="straightConnector1">
                <a:avLst/>
              </a:prstGeom>
              <a:ln w="412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10849619" y="6060374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F14D180-C23B-6A42-A89B-45374F270C20}"/>
                  </a:ext>
                </a:extLst>
              </p:cNvPr>
              <p:cNvSpPr txBox="1"/>
              <p:nvPr/>
            </p:nvSpPr>
            <p:spPr>
              <a:xfrm>
                <a:off x="10462958" y="5076225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D075FE-69BF-9CB8-5DE7-8B3FD1080BF0}"/>
                </a:ext>
              </a:extLst>
            </p:cNvPr>
            <p:cNvSpPr txBox="1"/>
            <p:nvPr/>
          </p:nvSpPr>
          <p:spPr>
            <a:xfrm>
              <a:off x="649414" y="4605305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2C953E-955A-19E5-C15C-9397265BF27B}"/>
                </a:ext>
              </a:extLst>
            </p:cNvPr>
            <p:cNvSpPr txBox="1"/>
            <p:nvPr/>
          </p:nvSpPr>
          <p:spPr>
            <a:xfrm>
              <a:off x="306905" y="4618992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57FE25-78CB-7C2A-980C-FD90B92ED0F6}"/>
                </a:ext>
              </a:extLst>
            </p:cNvPr>
            <p:cNvSpPr txBox="1"/>
            <p:nvPr/>
          </p:nvSpPr>
          <p:spPr>
            <a:xfrm>
              <a:off x="268098" y="499138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285888E-D863-5206-32C4-5912DDDE83AD}"/>
                </a:ext>
              </a:extLst>
            </p:cNvPr>
            <p:cNvCxnSpPr>
              <a:cxnSpLocks/>
            </p:cNvCxnSpPr>
            <p:nvPr/>
          </p:nvCxnSpPr>
          <p:spPr>
            <a:xfrm>
              <a:off x="1645094" y="4760707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25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993852" cy="389281"/>
          </a:xfrm>
        </p:spPr>
        <p:txBody>
          <a:bodyPr/>
          <a:lstStyle/>
          <a:p>
            <a:r>
              <a:rPr lang="en-US" dirty="0"/>
              <a:t>Double Indirection: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021059" y="538826"/>
            <a:ext cx="3050061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**d;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 = &amp;p;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**d = **d + *p;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972CFB-B62A-C910-96CB-FAD4F7A1B865}"/>
              </a:ext>
            </a:extLst>
          </p:cNvPr>
          <p:cNvGrpSpPr/>
          <p:nvPr/>
        </p:nvGrpSpPr>
        <p:grpSpPr>
          <a:xfrm>
            <a:off x="133354" y="3797360"/>
            <a:ext cx="6152366" cy="2940641"/>
            <a:chOff x="133354" y="3797360"/>
            <a:chExt cx="6152366" cy="294064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101AFF-2066-6046-A048-B7089EC444B2}"/>
                </a:ext>
              </a:extLst>
            </p:cNvPr>
            <p:cNvGrpSpPr/>
            <p:nvPr/>
          </p:nvGrpSpPr>
          <p:grpSpPr>
            <a:xfrm>
              <a:off x="2363679" y="4568925"/>
              <a:ext cx="3815009" cy="2169076"/>
              <a:chOff x="8217591" y="4353721"/>
              <a:chExt cx="3815009" cy="2169076"/>
            </a:xfrm>
          </p:grpSpPr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FE23A6-4D09-1D4B-9877-F4FA955B1120}"/>
                  </a:ext>
                </a:extLst>
              </p:cNvPr>
              <p:cNvSpPr txBox="1"/>
              <p:nvPr/>
            </p:nvSpPr>
            <p:spPr>
              <a:xfrm>
                <a:off x="8588205" y="4730910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8F476EB-03A2-5542-892E-0338B47023A0}"/>
                  </a:ext>
                </a:extLst>
              </p:cNvPr>
              <p:cNvSpPr txBox="1"/>
              <p:nvPr/>
            </p:nvSpPr>
            <p:spPr>
              <a:xfrm>
                <a:off x="8217591" y="570386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w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24FEB95-BFCA-EB47-B391-8DBA49B61CC9}"/>
                  </a:ext>
                </a:extLst>
              </p:cNvPr>
              <p:cNvSpPr txBox="1"/>
              <p:nvPr/>
            </p:nvSpPr>
            <p:spPr>
              <a:xfrm>
                <a:off x="10677171" y="4716881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FCAF64F4-BB26-9245-B6EF-07409C49FF3B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9086045" y="4932325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78613F6-FCE7-E848-9670-750ABF0D6E54}"/>
                  </a:ext>
                </a:extLst>
              </p:cNvPr>
              <p:cNvSpPr txBox="1"/>
              <p:nvPr/>
            </p:nvSpPr>
            <p:spPr>
              <a:xfrm>
                <a:off x="11719694" y="5722577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E6E1F99-25DD-E34E-8283-4E105C129DFC}"/>
                  </a:ext>
                </a:extLst>
              </p:cNvPr>
              <p:cNvSpPr txBox="1"/>
              <p:nvPr/>
            </p:nvSpPr>
            <p:spPr>
              <a:xfrm>
                <a:off x="10677171" y="5722577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0BAF469-FA33-7948-B483-A3AB6B9A50D2}"/>
                  </a:ext>
                </a:extLst>
              </p:cNvPr>
              <p:cNvSpPr txBox="1"/>
              <p:nvPr/>
            </p:nvSpPr>
            <p:spPr>
              <a:xfrm>
                <a:off x="11692568" y="4699138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z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B0D7A7B-0AC7-3747-8C7D-669C6400808F}"/>
                  </a:ext>
                </a:extLst>
              </p:cNvPr>
              <p:cNvSpPr txBox="1"/>
              <p:nvPr/>
            </p:nvSpPr>
            <p:spPr>
              <a:xfrm>
                <a:off x="8606577" y="5695283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2E170D41-E432-654A-A56E-2467F3070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4417" y="5896698"/>
                <a:ext cx="1591126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B66AD65-79AE-564A-8055-F5F664468A00}"/>
                  </a:ext>
                </a:extLst>
              </p:cNvPr>
              <p:cNvSpPr txBox="1"/>
              <p:nvPr/>
            </p:nvSpPr>
            <p:spPr>
              <a:xfrm>
                <a:off x="8301315" y="4879641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p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F09AFBF-8012-7E48-AAAE-280691855379}"/>
                  </a:ext>
                </a:extLst>
              </p:cNvPr>
              <p:cNvSpPr txBox="1"/>
              <p:nvPr/>
            </p:nvSpPr>
            <p:spPr>
              <a:xfrm>
                <a:off x="8268085" y="4353721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5ABD2A-8DDF-2B44-80FA-E9B6DE6B8FA8}"/>
                  </a:ext>
                </a:extLst>
              </p:cNvPr>
              <p:cNvSpPr txBox="1"/>
              <p:nvPr/>
            </p:nvSpPr>
            <p:spPr>
              <a:xfrm>
                <a:off x="8301443" y="6122687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11447E1-A014-BF45-8D91-DBC6B6C9BF19}"/>
                  </a:ext>
                </a:extLst>
              </p:cNvPr>
              <p:cNvSpPr txBox="1"/>
              <p:nvPr/>
            </p:nvSpPr>
            <p:spPr>
              <a:xfrm>
                <a:off x="10821111" y="6122687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CD075FE-69BF-9CB8-5DE7-8B3FD1080BF0}"/>
                </a:ext>
              </a:extLst>
            </p:cNvPr>
            <p:cNvSpPr txBox="1"/>
            <p:nvPr/>
          </p:nvSpPr>
          <p:spPr>
            <a:xfrm>
              <a:off x="547517" y="4954489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32C953E-955A-19E5-C15C-9397265BF27B}"/>
                </a:ext>
              </a:extLst>
            </p:cNvPr>
            <p:cNvSpPr txBox="1"/>
            <p:nvPr/>
          </p:nvSpPr>
          <p:spPr>
            <a:xfrm>
              <a:off x="205008" y="4968176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357FE25-78CB-7C2A-980C-FD90B92ED0F6}"/>
                </a:ext>
              </a:extLst>
            </p:cNvPr>
            <p:cNvSpPr txBox="1"/>
            <p:nvPr/>
          </p:nvSpPr>
          <p:spPr>
            <a:xfrm>
              <a:off x="133354" y="454279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285888E-D863-5206-32C4-5912DDDE83AD}"/>
                </a:ext>
              </a:extLst>
            </p:cNvPr>
            <p:cNvCxnSpPr>
              <a:cxnSpLocks/>
            </p:cNvCxnSpPr>
            <p:nvPr/>
          </p:nvCxnSpPr>
          <p:spPr>
            <a:xfrm>
              <a:off x="1163329" y="5168231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FD26804-9FA0-B2EF-2BF8-AADDC9BFF599}"/>
                </a:ext>
              </a:extLst>
            </p:cNvPr>
            <p:cNvSpPr txBox="1"/>
            <p:nvPr/>
          </p:nvSpPr>
          <p:spPr>
            <a:xfrm>
              <a:off x="4970012" y="531519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5ECF0-281E-D3EE-CFAD-63801515F13C}"/>
                </a:ext>
              </a:extLst>
            </p:cNvPr>
            <p:cNvSpPr txBox="1"/>
            <p:nvPr/>
          </p:nvSpPr>
          <p:spPr>
            <a:xfrm>
              <a:off x="4960787" y="4166550"/>
              <a:ext cx="70403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 + 2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A50A933-AFDA-033A-F39B-BCAA07EA4791}"/>
                </a:ext>
              </a:extLst>
            </p:cNvPr>
            <p:cNvCxnSpPr>
              <a:cxnSpLocks/>
              <a:stCxn id="31" idx="2"/>
              <a:endCxn id="71" idx="0"/>
            </p:cNvCxnSpPr>
            <p:nvPr/>
          </p:nvCxnSpPr>
          <p:spPr>
            <a:xfrm>
              <a:off x="5312807" y="4535882"/>
              <a:ext cx="8292" cy="396203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71FC44-7BF0-0133-B88E-EA747B65C991}"/>
                </a:ext>
              </a:extLst>
            </p:cNvPr>
            <p:cNvSpPr txBox="1"/>
            <p:nvPr/>
          </p:nvSpPr>
          <p:spPr>
            <a:xfrm>
              <a:off x="4692014" y="3797360"/>
              <a:ext cx="1593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949548-9D9C-02A8-74C7-B4044C3455A1}"/>
              </a:ext>
            </a:extLst>
          </p:cNvPr>
          <p:cNvGrpSpPr/>
          <p:nvPr/>
        </p:nvGrpSpPr>
        <p:grpSpPr>
          <a:xfrm>
            <a:off x="6882514" y="617230"/>
            <a:ext cx="5192471" cy="3785652"/>
            <a:chOff x="6882514" y="617230"/>
            <a:chExt cx="5192471" cy="378565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CC2255-654C-28E6-6916-7EEF3CDB092F}"/>
                </a:ext>
              </a:extLst>
            </p:cNvPr>
            <p:cNvSpPr/>
            <p:nvPr/>
          </p:nvSpPr>
          <p:spPr>
            <a:xfrm>
              <a:off x="8766088" y="1020732"/>
              <a:ext cx="1121541" cy="326580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D64ACA-0835-A658-FA38-BDFEAACEF341}"/>
                </a:ext>
              </a:extLst>
            </p:cNvPr>
            <p:cNvSpPr txBox="1"/>
            <p:nvPr/>
          </p:nvSpPr>
          <p:spPr>
            <a:xfrm>
              <a:off x="8818807" y="2467700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4A24BA-6A3B-D7B0-6CD5-9CE224C4FE61}"/>
                </a:ext>
              </a:extLst>
            </p:cNvPr>
            <p:cNvSpPr txBox="1"/>
            <p:nvPr/>
          </p:nvSpPr>
          <p:spPr>
            <a:xfrm>
              <a:off x="9940348" y="297798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6BAF05-4151-1C67-9D22-518001D5BB82}"/>
                </a:ext>
              </a:extLst>
            </p:cNvPr>
            <p:cNvSpPr txBox="1"/>
            <p:nvPr/>
          </p:nvSpPr>
          <p:spPr>
            <a:xfrm>
              <a:off x="8818807" y="171391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3F5EE-3938-F8E2-CF86-650FA728D156}"/>
                </a:ext>
              </a:extLst>
            </p:cNvPr>
            <p:cNvSpPr txBox="1"/>
            <p:nvPr/>
          </p:nvSpPr>
          <p:spPr>
            <a:xfrm>
              <a:off x="10034413" y="110096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379438-68C2-A023-CB72-BA068AA26623}"/>
                </a:ext>
              </a:extLst>
            </p:cNvPr>
            <p:cNvSpPr txBox="1"/>
            <p:nvPr/>
          </p:nvSpPr>
          <p:spPr>
            <a:xfrm>
              <a:off x="8829018" y="11585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F0877-E378-D2E5-EEF4-319C079C9060}"/>
                </a:ext>
              </a:extLst>
            </p:cNvPr>
            <p:cNvSpPr txBox="1"/>
            <p:nvPr/>
          </p:nvSpPr>
          <p:spPr>
            <a:xfrm>
              <a:off x="10245423" y="1740614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DF1A47-0765-DAA8-B956-CA7C851E6DD5}"/>
                </a:ext>
              </a:extLst>
            </p:cNvPr>
            <p:cNvSpPr txBox="1"/>
            <p:nvPr/>
          </p:nvSpPr>
          <p:spPr>
            <a:xfrm>
              <a:off x="10494103" y="827974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2E0F1-E92A-2924-22AA-7F0DA9418A6A}"/>
                </a:ext>
              </a:extLst>
            </p:cNvPr>
            <p:cNvSpPr txBox="1"/>
            <p:nvPr/>
          </p:nvSpPr>
          <p:spPr>
            <a:xfrm>
              <a:off x="10266751" y="246296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0F21F-14EA-660D-BBDC-2CA4286D216C}"/>
                </a:ext>
              </a:extLst>
            </p:cNvPr>
            <p:cNvSpPr txBox="1"/>
            <p:nvPr/>
          </p:nvSpPr>
          <p:spPr>
            <a:xfrm>
              <a:off x="9956906" y="170500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8" name="U-Turn Arrow 17">
              <a:extLst>
                <a:ext uri="{FF2B5EF4-FFF2-40B4-BE49-F238E27FC236}">
                  <a16:creationId xmlns:a16="http://schemas.microsoft.com/office/drawing/2014/main" id="{FA8CC9AF-1B0F-1A07-3AD3-705A66BF259C}"/>
                </a:ext>
              </a:extLst>
            </p:cNvPr>
            <p:cNvSpPr/>
            <p:nvPr/>
          </p:nvSpPr>
          <p:spPr>
            <a:xfrm rot="5400000" flipH="1" flipV="1">
              <a:off x="8212726" y="2021171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5D6F84-2AC5-885D-2551-65E1004E800B}"/>
                </a:ext>
              </a:extLst>
            </p:cNvPr>
            <p:cNvSpPr txBox="1"/>
            <p:nvPr/>
          </p:nvSpPr>
          <p:spPr>
            <a:xfrm>
              <a:off x="8818807" y="3013449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76B867-531A-9874-125F-A7FA907BC60B}"/>
                </a:ext>
              </a:extLst>
            </p:cNvPr>
            <p:cNvSpPr txBox="1"/>
            <p:nvPr/>
          </p:nvSpPr>
          <p:spPr>
            <a:xfrm>
              <a:off x="9874809" y="2441519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</a:t>
              </a:r>
            </a:p>
          </p:txBody>
        </p:sp>
        <p:sp>
          <p:nvSpPr>
            <p:cNvPr id="21" name="U-Turn Arrow 20">
              <a:extLst>
                <a:ext uri="{FF2B5EF4-FFF2-40B4-BE49-F238E27FC236}">
                  <a16:creationId xmlns:a16="http://schemas.microsoft.com/office/drawing/2014/main" id="{A6D89975-A992-E6FA-B3D8-A181ACE096B5}"/>
                </a:ext>
              </a:extLst>
            </p:cNvPr>
            <p:cNvSpPr/>
            <p:nvPr/>
          </p:nvSpPr>
          <p:spPr>
            <a:xfrm rot="5400000" flipH="1" flipV="1">
              <a:off x="7338640" y="1765185"/>
              <a:ext cx="2018714" cy="916252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269B2-BC0C-BACE-0A6A-CC1A7935DE4F}"/>
                </a:ext>
              </a:extLst>
            </p:cNvPr>
            <p:cNvSpPr txBox="1"/>
            <p:nvPr/>
          </p:nvSpPr>
          <p:spPr>
            <a:xfrm>
              <a:off x="10163455" y="301344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D6CE5F-0AE4-BBBB-0437-2DBEFE9ABDAE}"/>
                </a:ext>
              </a:extLst>
            </p:cNvPr>
            <p:cNvSpPr txBox="1"/>
            <p:nvPr/>
          </p:nvSpPr>
          <p:spPr>
            <a:xfrm>
              <a:off x="6882514" y="617230"/>
              <a:ext cx="1544012" cy="37856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</a:p>
            <a:p>
              <a:endPara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0x0fc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8A99EE-AD86-3A4E-16E0-BC90171D1F51}"/>
                </a:ext>
              </a:extLst>
            </p:cNvPr>
            <p:cNvSpPr txBox="1"/>
            <p:nvPr/>
          </p:nvSpPr>
          <p:spPr>
            <a:xfrm>
              <a:off x="8840763" y="3728012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5417484-E22D-4E96-6176-7E5DB1E13867}"/>
                </a:ext>
              </a:extLst>
            </p:cNvPr>
            <p:cNvSpPr txBox="1"/>
            <p:nvPr/>
          </p:nvSpPr>
          <p:spPr>
            <a:xfrm>
              <a:off x="9969655" y="369735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143A2B-A6C8-C87E-C629-B41233B1247B}"/>
                </a:ext>
              </a:extLst>
            </p:cNvPr>
            <p:cNvSpPr txBox="1"/>
            <p:nvPr/>
          </p:nvSpPr>
          <p:spPr>
            <a:xfrm>
              <a:off x="10192762" y="3732822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5" name="U-Turn Arrow 24">
              <a:extLst>
                <a:ext uri="{FF2B5EF4-FFF2-40B4-BE49-F238E27FC236}">
                  <a16:creationId xmlns:a16="http://schemas.microsoft.com/office/drawing/2014/main" id="{CF2CA339-6B0B-ED21-B9FA-E219DA9A608A}"/>
                </a:ext>
              </a:extLst>
            </p:cNvPr>
            <p:cNvSpPr/>
            <p:nvPr/>
          </p:nvSpPr>
          <p:spPr>
            <a:xfrm rot="5400000" flipH="1" flipV="1">
              <a:off x="8135147" y="3355172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E0CBD5-916B-96D8-A365-4FA1ECEE83B2}"/>
                </a:ext>
              </a:extLst>
            </p:cNvPr>
            <p:cNvSpPr txBox="1"/>
            <p:nvPr/>
          </p:nvSpPr>
          <p:spPr>
            <a:xfrm>
              <a:off x="10955531" y="1198304"/>
              <a:ext cx="70403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 + 2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F29EC5A-B195-4F08-DC37-3990ACEF34D2}"/>
                </a:ext>
              </a:extLst>
            </p:cNvPr>
            <p:cNvCxnSpPr>
              <a:cxnSpLocks/>
              <a:stCxn id="34" idx="1"/>
              <a:endCxn id="10" idx="3"/>
            </p:cNvCxnSpPr>
            <p:nvPr/>
          </p:nvCxnSpPr>
          <p:spPr>
            <a:xfrm flipH="1">
              <a:off x="9814487" y="1382970"/>
              <a:ext cx="1141044" cy="546388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5550A0B-1758-8846-A79C-D8A3FF7220E3}"/>
              </a:ext>
            </a:extLst>
          </p:cNvPr>
          <p:cNvSpPr txBox="1"/>
          <p:nvPr/>
        </p:nvSpPr>
        <p:spPr>
          <a:xfrm>
            <a:off x="7500704" y="5059531"/>
            <a:ext cx="384913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Important Observation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**d on </a:t>
            </a:r>
            <a:r>
              <a:rPr lang="en-US" sz="2400" dirty="0" err="1">
                <a:solidFill>
                  <a:schemeClr val="accent6"/>
                </a:solidFill>
              </a:rPr>
              <a:t>Lside</a:t>
            </a:r>
            <a:r>
              <a:rPr lang="en-US" sz="2400" dirty="0">
                <a:solidFill>
                  <a:schemeClr val="accent6"/>
                </a:solidFill>
              </a:rPr>
              <a:t> is two reads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**d on </a:t>
            </a:r>
            <a:r>
              <a:rPr lang="en-US" sz="2400" dirty="0" err="1">
                <a:solidFill>
                  <a:schemeClr val="accent6"/>
                </a:solidFill>
              </a:rPr>
              <a:t>Rside</a:t>
            </a:r>
            <a:r>
              <a:rPr lang="en-US" sz="2400" dirty="0">
                <a:solidFill>
                  <a:schemeClr val="accent6"/>
                </a:solidFill>
              </a:rPr>
              <a:t> is three reads</a:t>
            </a:r>
          </a:p>
        </p:txBody>
      </p:sp>
    </p:spTree>
    <p:extLst>
      <p:ext uri="{BB962C8B-B14F-4D97-AF65-F5344CB8AC3E}">
        <p14:creationId xmlns:p14="http://schemas.microsoft.com/office/powerpoint/2010/main" val="153066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3E32-AD6C-1145-919C-632F1B2C0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42" y="186122"/>
            <a:ext cx="6724481" cy="447470"/>
          </a:xfrm>
        </p:spPr>
        <p:txBody>
          <a:bodyPr/>
          <a:lstStyle/>
          <a:p>
            <a:r>
              <a:rPr lang="en-US" dirty="0"/>
              <a:t>What is Aliasing?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E3C2-7529-AA4A-A35F-FE341C64912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103" y="633592"/>
            <a:ext cx="11869675" cy="585419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7030A0"/>
                </a:solidFill>
              </a:rPr>
              <a:t>Two or more </a:t>
            </a:r>
            <a:r>
              <a:rPr lang="en-US" sz="2400" dirty="0"/>
              <a:t>variables are </a:t>
            </a:r>
            <a:r>
              <a:rPr lang="en-US" sz="2400" dirty="0">
                <a:solidFill>
                  <a:srgbClr val="0070C0"/>
                </a:solidFill>
              </a:rPr>
              <a:t>aliases of each other </a:t>
            </a:r>
            <a:r>
              <a:rPr lang="en-US" sz="2400" dirty="0"/>
              <a:t>when they all </a:t>
            </a:r>
            <a:r>
              <a:rPr lang="en-US" sz="2400" dirty="0">
                <a:solidFill>
                  <a:srgbClr val="0070C0"/>
                </a:solidFill>
              </a:rPr>
              <a:t>reference the same memory (so different names, same memory location)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Example</a:t>
            </a:r>
            <a:r>
              <a:rPr lang="en-US" sz="2400" dirty="0"/>
              <a:t>: When one pointer is copied to another pointer it </a:t>
            </a:r>
            <a:r>
              <a:rPr lang="en-US" sz="2400" i="1" dirty="0">
                <a:solidFill>
                  <a:srgbClr val="2C895B"/>
                </a:solidFill>
              </a:rPr>
              <a:t>creates an </a:t>
            </a:r>
            <a:r>
              <a:rPr lang="en-US" sz="2400" b="1" i="1" dirty="0">
                <a:solidFill>
                  <a:schemeClr val="accent1"/>
                </a:solidFill>
              </a:rPr>
              <a:t>alias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b="1" i="1" dirty="0">
                <a:solidFill>
                  <a:srgbClr val="2C895B"/>
                </a:solidFill>
              </a:rPr>
              <a:t>Side effect</a:t>
            </a:r>
            <a:r>
              <a:rPr lang="en-US" sz="2400" dirty="0"/>
              <a:t>: Changing one variables value (content) changes the value for other variables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Multiple variables </a:t>
            </a:r>
            <a:r>
              <a:rPr lang="en-US" sz="2200" dirty="0"/>
              <a:t>all </a:t>
            </a:r>
            <a:r>
              <a:rPr lang="en-US" sz="2200" dirty="0">
                <a:solidFill>
                  <a:srgbClr val="2C895B"/>
                </a:solidFill>
              </a:rPr>
              <a:t>read and write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2C895B"/>
                </a:solidFill>
              </a:rPr>
              <a:t>same</a:t>
            </a:r>
            <a:r>
              <a:rPr lang="en-US" sz="2200" dirty="0">
                <a:solidFill>
                  <a:srgbClr val="2C895B"/>
                </a:solidFill>
              </a:rPr>
              <a:t> memory location</a:t>
            </a:r>
          </a:p>
          <a:p>
            <a:pPr lvl="1"/>
            <a:r>
              <a:rPr lang="en-US" sz="2400" dirty="0"/>
              <a:t>Aliases occur either by </a:t>
            </a:r>
            <a:r>
              <a:rPr lang="en-US" sz="2400" dirty="0">
                <a:solidFill>
                  <a:srgbClr val="0070C0"/>
                </a:solidFill>
              </a:rPr>
              <a:t>accident (coding errors)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2C895B"/>
                </a:solidFill>
              </a:rPr>
              <a:t>deliberate (</a:t>
            </a:r>
            <a:r>
              <a:rPr lang="en-US" sz="2400" dirty="0">
                <a:solidFill>
                  <a:srgbClr val="FF0000"/>
                </a:solidFill>
              </a:rPr>
              <a:t>careful: readability</a:t>
            </a:r>
            <a:r>
              <a:rPr lang="en-US" sz="2400" dirty="0">
                <a:solidFill>
                  <a:srgbClr val="2C895B"/>
                </a:solidFill>
              </a:rPr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AD1AF89-B8E8-9F49-BE49-8BA5EE330FFD}"/>
              </a:ext>
            </a:extLst>
          </p:cNvPr>
          <p:cNvSpPr/>
          <p:nvPr/>
        </p:nvSpPr>
        <p:spPr bwMode="auto">
          <a:xfrm>
            <a:off x="280576" y="3648888"/>
            <a:ext cx="5634557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5;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*q;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4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 = p;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*p &amp; *q now aliases</a:t>
            </a:r>
          </a:p>
          <a:p>
            <a:r>
              <a:rPr lang="en-US" sz="2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*q = 4;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changes 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*p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90EF49-EAA3-2A4E-8862-3BC0EAD2B61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823FA1-9198-2B47-BBB6-88457C0D031B}"/>
              </a:ext>
            </a:extLst>
          </p:cNvPr>
          <p:cNvGrpSpPr/>
          <p:nvPr/>
        </p:nvGrpSpPr>
        <p:grpSpPr>
          <a:xfrm>
            <a:off x="6145419" y="4010773"/>
            <a:ext cx="5782359" cy="1157917"/>
            <a:chOff x="4892616" y="4161245"/>
            <a:chExt cx="5782359" cy="1157917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58C7E27-BAEF-1240-9798-0ADF24480999}"/>
                </a:ext>
              </a:extLst>
            </p:cNvPr>
            <p:cNvGrpSpPr/>
            <p:nvPr/>
          </p:nvGrpSpPr>
          <p:grpSpPr>
            <a:xfrm>
              <a:off x="4892616" y="4203906"/>
              <a:ext cx="2201604" cy="1115256"/>
              <a:chOff x="4538757" y="2069646"/>
              <a:chExt cx="2201604" cy="1115256"/>
            </a:xfrm>
          </p:grpSpPr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A7BD7484-2829-374D-BF48-466B7A4B9222}"/>
                  </a:ext>
                </a:extLst>
              </p:cNvPr>
              <p:cNvSpPr/>
              <p:nvPr/>
            </p:nvSpPr>
            <p:spPr>
              <a:xfrm>
                <a:off x="6431797" y="2069646"/>
                <a:ext cx="308564" cy="1115256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D9A4E56-A1BD-174F-B732-F381D3F28F65}"/>
                  </a:ext>
                </a:extLst>
              </p:cNvPr>
              <p:cNvSpPr txBox="1"/>
              <p:nvPr/>
            </p:nvSpPr>
            <p:spPr>
              <a:xfrm>
                <a:off x="4538757" y="2211775"/>
                <a:ext cx="1888659" cy="83099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*p and *q are aliases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3C1AC6D-0498-FB4E-823D-E7A7B5E27A78}"/>
                </a:ext>
              </a:extLst>
            </p:cNvPr>
            <p:cNvSpPr txBox="1"/>
            <p:nvPr/>
          </p:nvSpPr>
          <p:spPr>
            <a:xfrm>
              <a:off x="10427791" y="4161245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/>
                <a:t>i</a:t>
              </a:r>
              <a:endParaRPr lang="en-US" sz="22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4DCCEE-D9B4-2C47-BC18-E7CCE5768FC1}"/>
                </a:ext>
              </a:extLst>
            </p:cNvPr>
            <p:cNvSpPr txBox="1"/>
            <p:nvPr/>
          </p:nvSpPr>
          <p:spPr>
            <a:xfrm>
              <a:off x="9432111" y="421259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FB46C2-BE34-0846-92F5-B06C3556CE79}"/>
                </a:ext>
              </a:extLst>
            </p:cNvPr>
            <p:cNvSpPr txBox="1"/>
            <p:nvPr/>
          </p:nvSpPr>
          <p:spPr>
            <a:xfrm>
              <a:off x="7361517" y="418530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592285A-66DC-2A4C-83A1-386A9364E44E}"/>
                </a:ext>
              </a:extLst>
            </p:cNvPr>
            <p:cNvCxnSpPr>
              <a:cxnSpLocks/>
            </p:cNvCxnSpPr>
            <p:nvPr/>
          </p:nvCxnSpPr>
          <p:spPr>
            <a:xfrm>
              <a:off x="7864996" y="4386715"/>
              <a:ext cx="158548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9612A1-CE93-3A46-A655-D84CEFF9CA93}"/>
                </a:ext>
              </a:extLst>
            </p:cNvPr>
            <p:cNvSpPr txBox="1"/>
            <p:nvPr/>
          </p:nvSpPr>
          <p:spPr>
            <a:xfrm>
              <a:off x="7010995" y="4161245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p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AD66C1-3984-D148-9333-B482B9CC325B}"/>
                </a:ext>
              </a:extLst>
            </p:cNvPr>
            <p:cNvSpPr txBox="1"/>
            <p:nvPr/>
          </p:nvSpPr>
          <p:spPr>
            <a:xfrm>
              <a:off x="7361517" y="487199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6A025F5-332B-D142-ABBF-A2B0F80F7F90}"/>
                </a:ext>
              </a:extLst>
            </p:cNvPr>
            <p:cNvSpPr txBox="1"/>
            <p:nvPr/>
          </p:nvSpPr>
          <p:spPr>
            <a:xfrm>
              <a:off x="7006864" y="4855830"/>
              <a:ext cx="34176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q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E8878F-BAF0-044C-9E2E-47BFDB8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4996" y="4595480"/>
              <a:ext cx="1585487" cy="469845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04FC07B-ADA5-AF6A-7EB6-48D34A9E5A8A}"/>
              </a:ext>
            </a:extLst>
          </p:cNvPr>
          <p:cNvSpPr txBox="1"/>
          <p:nvPr/>
        </p:nvSpPr>
        <p:spPr>
          <a:xfrm>
            <a:off x="5958214" y="5753418"/>
            <a:ext cx="584597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Result *p, *q and </a:t>
            </a:r>
            <a:r>
              <a:rPr lang="en-US" sz="2400" dirty="0" err="1"/>
              <a:t>i</a:t>
            </a:r>
            <a:r>
              <a:rPr lang="en-US" sz="2400" dirty="0"/>
              <a:t> all have the value of 4</a:t>
            </a:r>
          </a:p>
        </p:txBody>
      </p:sp>
    </p:spTree>
    <p:extLst>
      <p:ext uri="{BB962C8B-B14F-4D97-AF65-F5344CB8AC3E}">
        <p14:creationId xmlns:p14="http://schemas.microsoft.com/office/powerpoint/2010/main" val="80370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6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091" y="81076"/>
            <a:ext cx="10515600" cy="432112"/>
          </a:xfrm>
        </p:spPr>
        <p:txBody>
          <a:bodyPr/>
          <a:lstStyle/>
          <a:p>
            <a:r>
              <a:rPr lang="en-US" dirty="0"/>
              <a:t>Defining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4629" y="513187"/>
            <a:ext cx="9254654" cy="515529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u="sng" dirty="0"/>
              <a:t>Definition</a:t>
            </a:r>
            <a:r>
              <a:rPr lang="en-US" sz="2200" dirty="0"/>
              <a:t>: 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lvl="1"/>
            <a:r>
              <a:rPr lang="en-US" sz="2200" i="1" dirty="0">
                <a:solidFill>
                  <a:schemeClr val="accent1"/>
                </a:solidFill>
              </a:rPr>
              <a:t>"</a:t>
            </a:r>
            <a:r>
              <a:rPr lang="en-US" sz="2200" b="1" i="1" dirty="0">
                <a:solidFill>
                  <a:schemeClr val="accent1"/>
                </a:solidFill>
              </a:rPr>
              <a:t>Compound" </a:t>
            </a:r>
            <a:r>
              <a:rPr lang="en-US" sz="2200" dirty="0">
                <a:solidFill>
                  <a:schemeClr val="tx2"/>
                </a:solidFill>
              </a:rPr>
              <a:t>data type </a:t>
            </a:r>
            <a:r>
              <a:rPr lang="en-US" sz="2200" dirty="0">
                <a:solidFill>
                  <a:schemeClr val="accent1"/>
                </a:solidFill>
              </a:rPr>
              <a:t>where each value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an array is </a:t>
            </a:r>
            <a:r>
              <a:rPr lang="en-US" sz="2200" dirty="0">
                <a:solidFill>
                  <a:schemeClr val="accent1"/>
                </a:solidFill>
              </a:rPr>
              <a:t>an element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/>
              <a:t>A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llocates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with a </a:t>
            </a:r>
            <a:r>
              <a:rPr lang="en-US" sz="2200" i="1" dirty="0">
                <a:solidFill>
                  <a:srgbClr val="0070C0"/>
                </a:solidFill>
              </a:rPr>
              <a:t>fixed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200" dirty="0">
                <a:solidFill>
                  <a:srgbClr val="00B050"/>
                </a:solidFill>
              </a:rPr>
              <a:t>count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array elements of type </a:t>
            </a:r>
            <a:r>
              <a:rPr lang="en-US" sz="2200" b="1" dirty="0">
                <a:solidFill>
                  <a:srgbClr val="F37440"/>
                </a:solidFill>
              </a:rPr>
              <a:t>type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Allocates</a:t>
            </a:r>
            <a:r>
              <a:rPr lang="en-US" sz="2200" dirty="0"/>
              <a:t> (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 </a:t>
            </a:r>
            <a:r>
              <a:rPr lang="en-US" sz="22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bytes of </a:t>
            </a:r>
            <a:r>
              <a:rPr lang="en-US" sz="2200" b="1" i="1" dirty="0">
                <a:solidFill>
                  <a:srgbClr val="7030A0"/>
                </a:solidFill>
              </a:rPr>
              <a:t>contiguous</a:t>
            </a:r>
            <a:r>
              <a:rPr lang="en-US" sz="2200" b="1" i="1" dirty="0"/>
              <a:t> </a:t>
            </a:r>
            <a:r>
              <a:rPr lang="en-US" sz="2200" b="1" i="1" dirty="0">
                <a:solidFill>
                  <a:srgbClr val="7030A0"/>
                </a:solidFill>
              </a:rPr>
              <a:t>memory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Common usage is to specify a compile-time constant for </a:t>
            </a:r>
            <a:r>
              <a:rPr lang="en-US" sz="2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200" dirty="0"/>
              <a:t>Array </a:t>
            </a:r>
            <a:r>
              <a:rPr lang="en-US" sz="2200" b="1" dirty="0">
                <a:solidFill>
                  <a:srgbClr val="0070C0"/>
                </a:solidFill>
              </a:rPr>
              <a:t>names </a:t>
            </a:r>
            <a:r>
              <a:rPr lang="en-US" sz="2200" b="1">
                <a:solidFill>
                  <a:srgbClr val="0070C0"/>
                </a:solidFill>
              </a:rPr>
              <a:t>are constants </a:t>
            </a:r>
            <a:r>
              <a:rPr lang="en-US" sz="2200" dirty="0"/>
              <a:t>and </a:t>
            </a:r>
            <a:r>
              <a:rPr lang="en-US" sz="2200" dirty="0">
                <a:solidFill>
                  <a:schemeClr val="accent1"/>
                </a:solidFill>
              </a:rPr>
              <a:t>cannot be assigned </a:t>
            </a:r>
            <a:r>
              <a:rPr lang="en-US" sz="2200" dirty="0">
                <a:solidFill>
                  <a:schemeClr val="tx2"/>
                </a:solidFill>
              </a:rPr>
              <a:t>(the name cannot appear on the </a:t>
            </a:r>
            <a:r>
              <a:rPr lang="en-US" sz="2200" dirty="0" err="1">
                <a:solidFill>
                  <a:schemeClr val="tx2"/>
                </a:solidFill>
              </a:rPr>
              <a:t>Lside</a:t>
            </a:r>
            <a:r>
              <a:rPr lang="en-US" sz="2200" dirty="0">
                <a:solidFill>
                  <a:schemeClr val="tx2"/>
                </a:solidFill>
              </a:rPr>
              <a:t> by itself)</a:t>
            </a:r>
          </a:p>
          <a:p>
            <a:pPr lvl="1"/>
            <a:endParaRPr lang="en-US" sz="2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AF10E8-86E8-3548-AAC0-591D2AEB3222}"/>
              </a:ext>
            </a:extLst>
          </p:cNvPr>
          <p:cNvSpPr/>
          <p:nvPr/>
        </p:nvSpPr>
        <p:spPr bwMode="auto">
          <a:xfrm>
            <a:off x="1765269" y="2857159"/>
            <a:ext cx="2594603" cy="79120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BSZ   6</a:t>
            </a:r>
            <a:endParaRPr lang="en-US" sz="2200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b[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BSZ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  <a:endParaRPr lang="en-US" sz="22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10056753" y="622374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10056753" y="585370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10056753" y="549567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10056753" y="5125632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10056753" y="4756300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10056753" y="4386261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10056753" y="402509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10056753" y="365505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10056753" y="328502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10056753" y="291498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10056753" y="255165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10056753" y="218161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10056753" y="179811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10056753" y="143478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86653" y="618478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84407" y="465992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314259" y="621865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314259" y="583995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314259" y="548121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314259" y="5133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314259" y="47282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314259" y="435158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344285" y="1127476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621804" y="4394430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29BE23E-E8AB-4A45-ACF0-8F7A9EFAB9CD}"/>
              </a:ext>
            </a:extLst>
          </p:cNvPr>
          <p:cNvGrpSpPr/>
          <p:nvPr/>
        </p:nvGrpSpPr>
        <p:grpSpPr>
          <a:xfrm>
            <a:off x="4224917" y="2877724"/>
            <a:ext cx="4949817" cy="707886"/>
            <a:chOff x="3428060" y="3209674"/>
            <a:chExt cx="4949817" cy="70788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2DFFF1-39F3-C04E-9F4D-C514C9CB1E84}"/>
                </a:ext>
              </a:extLst>
            </p:cNvPr>
            <p:cNvSpPr txBox="1"/>
            <p:nvPr/>
          </p:nvSpPr>
          <p:spPr>
            <a:xfrm>
              <a:off x="4221552" y="3209674"/>
              <a:ext cx="4156325" cy="707886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BSZ is a macro replaced by the C preprocessor at compile time</a:t>
              </a:r>
            </a:p>
          </p:txBody>
        </p:sp>
        <p:sp>
          <p:nvSpPr>
            <p:cNvPr id="44" name="Left Arrow 43">
              <a:extLst>
                <a:ext uri="{FF2B5EF4-FFF2-40B4-BE49-F238E27FC236}">
                  <a16:creationId xmlns:a16="http://schemas.microsoft.com/office/drawing/2014/main" id="{70998ED4-2F12-4A46-8C92-3BD29DA67494}"/>
                </a:ext>
              </a:extLst>
            </p:cNvPr>
            <p:cNvSpPr/>
            <p:nvPr/>
          </p:nvSpPr>
          <p:spPr>
            <a:xfrm>
              <a:off x="3428060" y="3390583"/>
              <a:ext cx="793492" cy="127333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FF429851-1B18-0D60-0B5D-FD23CD1F4A69}"/>
              </a:ext>
            </a:extLst>
          </p:cNvPr>
          <p:cNvSpPr/>
          <p:nvPr/>
        </p:nvSpPr>
        <p:spPr bwMode="auto">
          <a:xfrm>
            <a:off x="928027" y="4557915"/>
            <a:ext cx="7387272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b;  	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invalid does not copy the array</a:t>
            </a:r>
          </a:p>
          <a:p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copy arrays element by element</a:t>
            </a:r>
          </a:p>
        </p:txBody>
      </p:sp>
    </p:spTree>
    <p:extLst>
      <p:ext uri="{BB962C8B-B14F-4D97-AF65-F5344CB8AC3E}">
        <p14:creationId xmlns:p14="http://schemas.microsoft.com/office/powerpoint/2010/main" val="16005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46" grpId="0"/>
      <p:bldP spid="3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" y="152203"/>
            <a:ext cx="10515600" cy="312540"/>
          </a:xfrm>
        </p:spPr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5558" y="537206"/>
            <a:ext cx="9179766" cy="46218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u="sng" dirty="0"/>
              <a:t>Initialization</a:t>
            </a:r>
            <a:r>
              <a:rPr lang="en-US" sz="2000" dirty="0"/>
              <a:t>: </a:t>
            </a:r>
            <a:r>
              <a:rPr lang="en-US" sz="24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name[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{val0,…,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valN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sz="21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r>
              <a:rPr lang="en-US" sz="2100" dirty="0"/>
              <a:t> </a:t>
            </a:r>
            <a:r>
              <a:rPr lang="en-US" sz="2100" i="1" dirty="0">
                <a:solidFill>
                  <a:schemeClr val="accent5"/>
                </a:solidFill>
              </a:rPr>
              <a:t>(optional)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initialization list can </a:t>
            </a:r>
            <a:r>
              <a:rPr lang="en-US" sz="2100" i="1" u="sng" dirty="0">
                <a:solidFill>
                  <a:srgbClr val="FF0000"/>
                </a:solidFill>
              </a:rPr>
              <a:t>only</a:t>
            </a:r>
            <a:r>
              <a:rPr lang="en-US" sz="2100" dirty="0"/>
              <a:t> </a:t>
            </a:r>
            <a:r>
              <a:rPr lang="en-US" sz="2100" dirty="0">
                <a:solidFill>
                  <a:schemeClr val="tx1">
                    <a:lumMod val="50000"/>
                  </a:schemeClr>
                </a:solidFill>
              </a:rPr>
              <a:t>be used at </a:t>
            </a:r>
            <a:r>
              <a:rPr lang="en-US" sz="2100" b="1" dirty="0">
                <a:solidFill>
                  <a:srgbClr val="0070C0"/>
                </a:solidFill>
              </a:rPr>
              <a:t>time</a:t>
            </a:r>
            <a:r>
              <a:rPr lang="en-US" sz="2100" dirty="0">
                <a:solidFill>
                  <a:srgbClr val="0070C0"/>
                </a:solidFill>
              </a:rPr>
              <a:t> of </a:t>
            </a:r>
            <a:r>
              <a:rPr lang="en-US" sz="2100" b="1" dirty="0">
                <a:solidFill>
                  <a:srgbClr val="0070C0"/>
                </a:solidFill>
              </a:rPr>
              <a:t>definition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If no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supplied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is determined by compiler using the number of array initializers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block[20] = {}; </a:t>
            </a: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//only works with constant size arrays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defines an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array of 20 integers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each element filled with zeros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Performance comment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do not zero automatic arrays unless really needed!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When a </a:t>
            </a:r>
            <a:r>
              <a:rPr lang="en-US" sz="2000" b="1" dirty="0">
                <a:solidFill>
                  <a:srgbClr val="00B050"/>
                </a:solidFill>
              </a:rPr>
              <a:t>count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given: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extra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b="1" dirty="0">
                <a:solidFill>
                  <a:srgbClr val="0070C0"/>
                </a:solidFill>
              </a:rPr>
              <a:t>ignored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missing </a:t>
            </a:r>
            <a:r>
              <a:rPr lang="en-US" sz="1800" i="1" dirty="0">
                <a:solidFill>
                  <a:srgbClr val="0070C0"/>
                </a:solidFill>
              </a:rPr>
              <a:t>initialization values </a:t>
            </a:r>
            <a:r>
              <a:rPr lang="en-US" sz="1800" dirty="0"/>
              <a:t>are set to</a:t>
            </a:r>
            <a:r>
              <a:rPr lang="en-US" sz="1800" b="1" dirty="0"/>
              <a:t> </a:t>
            </a:r>
            <a:r>
              <a:rPr lang="en-US" sz="1800" b="1" dirty="0">
                <a:solidFill>
                  <a:srgbClr val="0070C0"/>
                </a:solidFill>
              </a:rPr>
              <a:t>zero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8463" y="357818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8463" y="32081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8463" y="28381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8463" y="246806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8463" y="21047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8463" y="173469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8463" y="135900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8463" y="9956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9350" y="179375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548468" y="274878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6956" y="577955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6956" y="54008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6956" y="50421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6956" y="46939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6956" y="428919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6956" y="391248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5901" y="914254"/>
            <a:ext cx="1106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2B61EE-9735-8D40-AC12-8FB2002DFA22}"/>
              </a:ext>
            </a:extLst>
          </p:cNvPr>
          <p:cNvSpPr/>
          <p:nvPr/>
        </p:nvSpPr>
        <p:spPr>
          <a:xfrm>
            <a:off x="11256956" y="6154728"/>
            <a:ext cx="8707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9492809" y="3979633"/>
            <a:ext cx="764753" cy="2229694"/>
            <a:chOff x="8799909" y="3980803"/>
            <a:chExt cx="764753" cy="22296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</p:grp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FA5C33D6-72BA-5E4A-91DD-6E41F02FE30C}"/>
              </a:ext>
            </a:extLst>
          </p:cNvPr>
          <p:cNvSpPr/>
          <p:nvPr/>
        </p:nvSpPr>
        <p:spPr bwMode="auto">
          <a:xfrm>
            <a:off x="2680564" y="5297747"/>
            <a:ext cx="4912928" cy="4818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{2, 3, 5, 6, 11, 13};</a:t>
            </a:r>
          </a:p>
          <a:p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CC2E620-486F-EA43-993C-D1516744C439}"/>
              </a:ext>
            </a:extLst>
          </p:cNvPr>
          <p:cNvGrpSpPr/>
          <p:nvPr/>
        </p:nvGrpSpPr>
        <p:grpSpPr>
          <a:xfrm>
            <a:off x="2612883" y="5628877"/>
            <a:ext cx="3185996" cy="1074204"/>
            <a:chOff x="2022756" y="4821907"/>
            <a:chExt cx="3185996" cy="107420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8AEDA1-7704-F148-A67F-FC77DF02EF33}"/>
                </a:ext>
              </a:extLst>
            </p:cNvPr>
            <p:cNvSpPr txBox="1"/>
            <p:nvPr/>
          </p:nvSpPr>
          <p:spPr>
            <a:xfrm>
              <a:off x="2022756" y="5249780"/>
              <a:ext cx="318599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not needed </a:t>
              </a:r>
              <a:r>
                <a:rPr lang="en-US" dirty="0">
                  <a:solidFill>
                    <a:srgbClr val="0070C0"/>
                  </a:solidFill>
                </a:rPr>
                <a:t>and if used </a:t>
              </a:r>
              <a:r>
                <a:rPr lang="en-US" b="1" u="sng" dirty="0">
                  <a:solidFill>
                    <a:srgbClr val="0070C0"/>
                  </a:solidFill>
                </a:rPr>
                <a:t>may</a:t>
              </a:r>
              <a:r>
                <a:rPr lang="en-US" dirty="0">
                  <a:solidFill>
                    <a:srgbClr val="0070C0"/>
                  </a:solidFill>
                </a:rPr>
                <a:t> truncate initialization list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C1DB90-1F99-F442-A118-B3E6A383B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854" y="482190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F447CDA-DE49-E944-8BB6-7A95179A39FB}"/>
              </a:ext>
            </a:extLst>
          </p:cNvPr>
          <p:cNvSpPr txBox="1"/>
          <p:nvPr/>
        </p:nvSpPr>
        <p:spPr>
          <a:xfrm>
            <a:off x="9991635" y="578808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33B2E-8D72-2B45-8264-6881F92F5394}"/>
              </a:ext>
            </a:extLst>
          </p:cNvPr>
          <p:cNvSpPr txBox="1"/>
          <p:nvPr/>
        </p:nvSpPr>
        <p:spPr>
          <a:xfrm>
            <a:off x="9991635" y="541804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DC6346-4EC6-3540-A02C-3E53DD57A75F}"/>
              </a:ext>
            </a:extLst>
          </p:cNvPr>
          <p:cNvSpPr txBox="1"/>
          <p:nvPr/>
        </p:nvSpPr>
        <p:spPr>
          <a:xfrm>
            <a:off x="9991635" y="504800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AEEDF3-7D54-334D-B69B-F563F7BB53C2}"/>
              </a:ext>
            </a:extLst>
          </p:cNvPr>
          <p:cNvSpPr txBox="1"/>
          <p:nvPr/>
        </p:nvSpPr>
        <p:spPr>
          <a:xfrm>
            <a:off x="9991635" y="467796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255F52-766E-1145-ACD7-EDDA5CA8CAFD}"/>
              </a:ext>
            </a:extLst>
          </p:cNvPr>
          <p:cNvSpPr txBox="1"/>
          <p:nvPr/>
        </p:nvSpPr>
        <p:spPr>
          <a:xfrm>
            <a:off x="9991635" y="431464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4BCF35-7805-2341-9465-2DA3C1D5A80C}"/>
              </a:ext>
            </a:extLst>
          </p:cNvPr>
          <p:cNvSpPr txBox="1"/>
          <p:nvPr/>
        </p:nvSpPr>
        <p:spPr>
          <a:xfrm>
            <a:off x="9991635" y="394460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06BA15-E842-DD47-812E-E2C6BC1E3FFE}"/>
              </a:ext>
            </a:extLst>
          </p:cNvPr>
          <p:cNvGrpSpPr/>
          <p:nvPr/>
        </p:nvGrpSpPr>
        <p:grpSpPr>
          <a:xfrm>
            <a:off x="9998369" y="4306599"/>
            <a:ext cx="1287532" cy="1836773"/>
            <a:chOff x="9548198" y="4378810"/>
            <a:chExt cx="1287532" cy="18367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7FE793-7873-5F4D-86D9-54223145D0D2}"/>
                </a:ext>
              </a:extLst>
            </p:cNvPr>
            <p:cNvSpPr txBox="1"/>
            <p:nvPr/>
          </p:nvSpPr>
          <p:spPr>
            <a:xfrm>
              <a:off x="9548198" y="584625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1FEF10-1EE0-7C47-91AC-65532CD5AE48}"/>
                </a:ext>
              </a:extLst>
            </p:cNvPr>
            <p:cNvSpPr txBox="1"/>
            <p:nvPr/>
          </p:nvSpPr>
          <p:spPr>
            <a:xfrm>
              <a:off x="9548198" y="547621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CB2C3-A8D9-494A-A2DF-AD646CC2E9AE}"/>
                </a:ext>
              </a:extLst>
            </p:cNvPr>
            <p:cNvSpPr txBox="1"/>
            <p:nvPr/>
          </p:nvSpPr>
          <p:spPr>
            <a:xfrm>
              <a:off x="9548198" y="511818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85D8F-CEEF-0441-BFC3-F40A9F6F1AEB}"/>
                </a:ext>
              </a:extLst>
            </p:cNvPr>
            <p:cNvSpPr txBox="1"/>
            <p:nvPr/>
          </p:nvSpPr>
          <p:spPr>
            <a:xfrm>
              <a:off x="9548198" y="4748142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D4FCD7-1190-D945-A0CD-D6CAD1BE7DD2}"/>
                </a:ext>
              </a:extLst>
            </p:cNvPr>
            <p:cNvSpPr txBox="1"/>
            <p:nvPr/>
          </p:nvSpPr>
          <p:spPr>
            <a:xfrm>
              <a:off x="9548198" y="4378810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AEF17-117B-4F41-889E-61B0C672D499}"/>
              </a:ext>
            </a:extLst>
          </p:cNvPr>
          <p:cNvGrpSpPr/>
          <p:nvPr/>
        </p:nvGrpSpPr>
        <p:grpSpPr>
          <a:xfrm>
            <a:off x="5996649" y="5682693"/>
            <a:ext cx="2610571" cy="1053268"/>
            <a:chOff x="2315159" y="4698337"/>
            <a:chExt cx="2610571" cy="1053268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B60EB34-2927-8F45-B780-4C3829BAD809}"/>
                </a:ext>
              </a:extLst>
            </p:cNvPr>
            <p:cNvSpPr txBox="1"/>
            <p:nvPr/>
          </p:nvSpPr>
          <p:spPr>
            <a:xfrm>
              <a:off x="2315159" y="5105274"/>
              <a:ext cx="261057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 initialization values given, </a:t>
              </a:r>
              <a:r>
                <a:rPr lang="en-US" b="1" dirty="0">
                  <a:solidFill>
                    <a:srgbClr val="FF0000"/>
                  </a:solidFill>
                </a:rPr>
                <a:t>only 5 are used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470714-4C15-154F-A66A-B59256DD8F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9921" y="4698337"/>
              <a:ext cx="0" cy="40693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0634941-91F2-8443-9D84-BEBC00C994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B32436-1969-3848-B372-1B2358ADA013}"/>
              </a:ext>
            </a:extLst>
          </p:cNvPr>
          <p:cNvGrpSpPr/>
          <p:nvPr/>
        </p:nvGrpSpPr>
        <p:grpSpPr>
          <a:xfrm>
            <a:off x="2752108" y="2242481"/>
            <a:ext cx="6427055" cy="706640"/>
            <a:chOff x="1992135" y="5229631"/>
            <a:chExt cx="6427055" cy="70664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51663FB-AA08-B547-B022-BB93792FECAA}"/>
                </a:ext>
              </a:extLst>
            </p:cNvPr>
            <p:cNvSpPr txBox="1"/>
            <p:nvPr/>
          </p:nvSpPr>
          <p:spPr>
            <a:xfrm>
              <a:off x="1992135" y="5229631"/>
              <a:ext cx="6427055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 initialization values given; then elements are initialized to 0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93C884F-E0CE-6244-B0EC-03EFB8E8649A}"/>
                </a:ext>
              </a:extLst>
            </p:cNvPr>
            <p:cNvCxnSpPr>
              <a:cxnSpLocks/>
            </p:cNvCxnSpPr>
            <p:nvPr/>
          </p:nvCxnSpPr>
          <p:spPr>
            <a:xfrm>
              <a:off x="2396551" y="5649341"/>
              <a:ext cx="0" cy="28693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27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0" grpId="0" animBg="1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66" y="104503"/>
            <a:ext cx="10515600" cy="485906"/>
          </a:xfrm>
        </p:spPr>
        <p:txBody>
          <a:bodyPr/>
          <a:lstStyle/>
          <a:p>
            <a:r>
              <a:rPr lang="en-US" dirty="0"/>
              <a:t>Accessing Arrays Using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4666" y="1136688"/>
            <a:ext cx="8506078" cy="471019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selects the 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element of the array 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index </a:t>
            </a:r>
            <a:r>
              <a:rPr lang="en-US" sz="2200" b="1" dirty="0">
                <a:solidFill>
                  <a:srgbClr val="F37440"/>
                </a:solidFill>
              </a:rPr>
              <a:t>should be</a:t>
            </a:r>
            <a:r>
              <a:rPr lang="en-US" sz="2200" dirty="0">
                <a:solidFill>
                  <a:srgbClr val="F37440"/>
                </a:solidFill>
              </a:rPr>
              <a:t> unsigned</a:t>
            </a:r>
            <a:endParaRPr lang="en-US" sz="22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Elements range from: 0 to count – 1 </a:t>
            </a:r>
            <a:r>
              <a:rPr lang="en-US" sz="2400" dirty="0">
                <a:solidFill>
                  <a:schemeClr val="tx2"/>
                </a:solidFill>
              </a:rPr>
              <a:t>( int x[count]; 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[index]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can be used as an </a:t>
            </a:r>
            <a:r>
              <a:rPr lang="en-US" sz="2200" dirty="0">
                <a:solidFill>
                  <a:schemeClr val="accent5"/>
                </a:solidFill>
              </a:rPr>
              <a:t>assignment target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or as a </a:t>
            </a:r>
            <a:r>
              <a:rPr lang="en-US" sz="2200" dirty="0">
                <a:solidFill>
                  <a:schemeClr val="accent5"/>
                </a:solidFill>
              </a:rPr>
              <a:t>value in an expression</a:t>
            </a:r>
          </a:p>
          <a:p>
            <a:pPr marL="681037" lvl="2" indent="0">
              <a:buNone/>
            </a:pPr>
            <a:endParaRPr lang="en-US" sz="1800" dirty="0">
              <a:solidFill>
                <a:schemeClr val="accent5"/>
              </a:solidFill>
            </a:endParaRPr>
          </a:p>
          <a:p>
            <a:r>
              <a:rPr lang="en-US" sz="2200" dirty="0">
                <a:solidFill>
                  <a:srgbClr val="2C895B"/>
                </a:solidFill>
              </a:rPr>
              <a:t>Array name</a:t>
            </a:r>
            <a:r>
              <a:rPr lang="en-US" sz="2200" dirty="0">
                <a:solidFill>
                  <a:schemeClr val="tx2"/>
                </a:solidFill>
              </a:rPr>
              <a:t> (by itself with no [ ]) on the </a:t>
            </a:r>
            <a:r>
              <a:rPr lang="en-US" sz="2200" dirty="0" err="1">
                <a:solidFill>
                  <a:srgbClr val="0070C0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DB128-82C5-D746-B9C3-6EB9C65C1CB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A0E06-4178-C341-8E50-008494DD924C}"/>
              </a:ext>
            </a:extLst>
          </p:cNvPr>
          <p:cNvSpPr txBox="1"/>
          <p:nvPr/>
        </p:nvSpPr>
        <p:spPr>
          <a:xfrm>
            <a:off x="9771213" y="2326851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88942-3E01-3B41-8719-40A3F4E79897}"/>
              </a:ext>
            </a:extLst>
          </p:cNvPr>
          <p:cNvSpPr txBox="1"/>
          <p:nvPr/>
        </p:nvSpPr>
        <p:spPr>
          <a:xfrm>
            <a:off x="9771213" y="1865186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67FCF39-9475-E94E-B655-47D5306888D6}"/>
              </a:ext>
            </a:extLst>
          </p:cNvPr>
          <p:cNvSpPr/>
          <p:nvPr/>
        </p:nvSpPr>
        <p:spPr>
          <a:xfrm rot="16200000">
            <a:off x="10215489" y="1027822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72DDDC-E3E1-774D-8265-12FFE206B4A4}"/>
              </a:ext>
            </a:extLst>
          </p:cNvPr>
          <p:cNvSpPr/>
          <p:nvPr/>
        </p:nvSpPr>
        <p:spPr>
          <a:xfrm>
            <a:off x="9647048" y="595608"/>
            <a:ext cx="21755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sz="2400" b="1" dirty="0">
                <a:solidFill>
                  <a:schemeClr val="accent1"/>
                </a:solidFill>
              </a:rPr>
              <a:t>(int = 4 bytes)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2D65-A720-FF44-88EC-AAC4B6999746}"/>
              </a:ext>
            </a:extLst>
          </p:cNvPr>
          <p:cNvSpPr txBox="1"/>
          <p:nvPr/>
        </p:nvSpPr>
        <p:spPr>
          <a:xfrm>
            <a:off x="11058745" y="5199522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5F8B50-9913-0A45-9DFA-269BB07584F6}"/>
              </a:ext>
            </a:extLst>
          </p:cNvPr>
          <p:cNvSpPr txBox="1"/>
          <p:nvPr/>
        </p:nvSpPr>
        <p:spPr>
          <a:xfrm>
            <a:off x="11094593" y="4716279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F785C-5752-AE45-AA01-36F062810513}"/>
              </a:ext>
            </a:extLst>
          </p:cNvPr>
          <p:cNvSpPr txBox="1"/>
          <p:nvPr/>
        </p:nvSpPr>
        <p:spPr>
          <a:xfrm>
            <a:off x="11075427" y="418313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9008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9189D-B0A6-7849-969A-6833EE5C0711}"/>
              </a:ext>
            </a:extLst>
          </p:cNvPr>
          <p:cNvSpPr txBox="1"/>
          <p:nvPr/>
        </p:nvSpPr>
        <p:spPr>
          <a:xfrm>
            <a:off x="11058744" y="372825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5DCC86-EB72-3D42-B6D1-74B0B2A1376D}"/>
              </a:ext>
            </a:extLst>
          </p:cNvPr>
          <p:cNvSpPr txBox="1"/>
          <p:nvPr/>
        </p:nvSpPr>
        <p:spPr>
          <a:xfrm>
            <a:off x="11058744" y="3277573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0DBEA-EEFC-FD40-A07C-D6B717C9CD36}"/>
              </a:ext>
            </a:extLst>
          </p:cNvPr>
          <p:cNvSpPr txBox="1"/>
          <p:nvPr/>
        </p:nvSpPr>
        <p:spPr>
          <a:xfrm>
            <a:off x="11036534" y="2816468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9020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E504EC-A004-8C4A-8E1E-32284978D5DB}"/>
              </a:ext>
            </a:extLst>
          </p:cNvPr>
          <p:cNvSpPr/>
          <p:nvPr/>
        </p:nvSpPr>
        <p:spPr>
          <a:xfrm>
            <a:off x="11036534" y="1778625"/>
            <a:ext cx="1106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high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4B05A1-CE42-0343-8678-D499A2718589}"/>
              </a:ext>
            </a:extLst>
          </p:cNvPr>
          <p:cNvSpPr/>
          <p:nvPr/>
        </p:nvSpPr>
        <p:spPr>
          <a:xfrm>
            <a:off x="11183814" y="5665534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low</a:t>
            </a:r>
          </a:p>
          <a:p>
            <a:r>
              <a:rPr lang="en-US" b="1" dirty="0">
                <a:solidFill>
                  <a:schemeClr val="accent1"/>
                </a:solidFill>
              </a:rPr>
              <a:t>address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ED3D94-FAB6-1949-8E09-901011DED989}"/>
              </a:ext>
            </a:extLst>
          </p:cNvPr>
          <p:cNvGrpSpPr/>
          <p:nvPr/>
        </p:nvGrpSpPr>
        <p:grpSpPr>
          <a:xfrm>
            <a:off x="9062237" y="3292641"/>
            <a:ext cx="779758" cy="2372893"/>
            <a:chOff x="8893341" y="3135103"/>
            <a:chExt cx="779758" cy="23728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6C5DA-A6A6-024C-B46A-3B5C143363F1}"/>
                </a:ext>
              </a:extLst>
            </p:cNvPr>
            <p:cNvSpPr txBox="1"/>
            <p:nvPr/>
          </p:nvSpPr>
          <p:spPr>
            <a:xfrm>
              <a:off x="8893341" y="504633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E2E2CF-3BED-A14A-A8C6-4BA9EDB1ED3E}"/>
                </a:ext>
              </a:extLst>
            </p:cNvPr>
            <p:cNvSpPr txBox="1"/>
            <p:nvPr/>
          </p:nvSpPr>
          <p:spPr>
            <a:xfrm>
              <a:off x="8907567" y="4584645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132CB26-BDE0-354E-AC04-FD5C5E6564B3}"/>
                </a:ext>
              </a:extLst>
            </p:cNvPr>
            <p:cNvSpPr txBox="1"/>
            <p:nvPr/>
          </p:nvSpPr>
          <p:spPr>
            <a:xfrm>
              <a:off x="8937291" y="4078041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0685F0-3129-0342-9A53-2339F72DFF0A}"/>
                </a:ext>
              </a:extLst>
            </p:cNvPr>
            <p:cNvSpPr txBox="1"/>
            <p:nvPr/>
          </p:nvSpPr>
          <p:spPr>
            <a:xfrm>
              <a:off x="8937291" y="3596089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5BDB209-E158-3049-B6CB-1FC8044DBBF8}"/>
                </a:ext>
              </a:extLst>
            </p:cNvPr>
            <p:cNvSpPr txBox="1"/>
            <p:nvPr/>
          </p:nvSpPr>
          <p:spPr>
            <a:xfrm>
              <a:off x="8937291" y="3135103"/>
              <a:ext cx="735808" cy="461665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AC77E1C-A5DB-5340-8CB5-27798FE01F97}"/>
              </a:ext>
            </a:extLst>
          </p:cNvPr>
          <p:cNvSpPr txBox="1"/>
          <p:nvPr/>
        </p:nvSpPr>
        <p:spPr>
          <a:xfrm>
            <a:off x="9771213" y="511381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5485ED-4EEB-5A45-805E-6AE14520E842}"/>
              </a:ext>
            </a:extLst>
          </p:cNvPr>
          <p:cNvSpPr txBox="1"/>
          <p:nvPr/>
        </p:nvSpPr>
        <p:spPr>
          <a:xfrm>
            <a:off x="9771213" y="4646949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BE8547-940F-B942-B159-27740A96D4FD}"/>
              </a:ext>
            </a:extLst>
          </p:cNvPr>
          <p:cNvSpPr txBox="1"/>
          <p:nvPr/>
        </p:nvSpPr>
        <p:spPr>
          <a:xfrm>
            <a:off x="9771213" y="4185373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895D62-BA2A-EB41-802E-9737EAA2846B}"/>
              </a:ext>
            </a:extLst>
          </p:cNvPr>
          <p:cNvSpPr txBox="1"/>
          <p:nvPr/>
        </p:nvSpPr>
        <p:spPr>
          <a:xfrm>
            <a:off x="9771213" y="3724977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64733F-5EB5-4946-8513-B6616A1CA604}"/>
              </a:ext>
            </a:extLst>
          </p:cNvPr>
          <p:cNvSpPr txBox="1"/>
          <p:nvPr/>
        </p:nvSpPr>
        <p:spPr>
          <a:xfrm>
            <a:off x="9771213" y="3268761"/>
            <a:ext cx="128753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46FE72-CF39-9748-B540-1C97FA3D58C8}"/>
              </a:ext>
            </a:extLst>
          </p:cNvPr>
          <p:cNvSpPr txBox="1"/>
          <p:nvPr/>
        </p:nvSpPr>
        <p:spPr>
          <a:xfrm>
            <a:off x="9771213" y="2802959"/>
            <a:ext cx="1287532" cy="461665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022A875-FDD2-3C43-8AD5-72C2EE31AB76}"/>
              </a:ext>
            </a:extLst>
          </p:cNvPr>
          <p:cNvSpPr/>
          <p:nvPr/>
        </p:nvSpPr>
        <p:spPr bwMode="auto">
          <a:xfrm>
            <a:off x="3779770" y="2933735"/>
            <a:ext cx="1630277" cy="79176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a[5];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3D1EE7D-D213-AD3B-CC44-DBD196D4C493}"/>
              </a:ext>
            </a:extLst>
          </p:cNvPr>
          <p:cNvSpPr/>
          <p:nvPr/>
        </p:nvSpPr>
        <p:spPr bwMode="auto">
          <a:xfrm>
            <a:off x="2379729" y="4555210"/>
            <a:ext cx="3046767" cy="86884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4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b[5];</a:t>
            </a:r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b;</a:t>
            </a:r>
          </a:p>
          <a:p>
            <a:endParaRPr lang="en-US" sz="24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36DDF-1410-1F30-7293-283F263A942F}"/>
              </a:ext>
            </a:extLst>
          </p:cNvPr>
          <p:cNvSpPr txBox="1"/>
          <p:nvPr/>
        </p:nvSpPr>
        <p:spPr>
          <a:xfrm>
            <a:off x="7056968" y="5244329"/>
            <a:ext cx="99568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9000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82FD4-704E-3C55-87A2-A0FCEEFEB198}"/>
              </a:ext>
            </a:extLst>
          </p:cNvPr>
          <p:cNvSpPr txBox="1"/>
          <p:nvPr/>
        </p:nvSpPr>
        <p:spPr>
          <a:xfrm>
            <a:off x="6728220" y="5261077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72E994-C446-9B38-EB28-E0102445653E}"/>
              </a:ext>
            </a:extLst>
          </p:cNvPr>
          <p:cNvCxnSpPr>
            <a:cxnSpLocks/>
          </p:cNvCxnSpPr>
          <p:nvPr/>
        </p:nvCxnSpPr>
        <p:spPr>
          <a:xfrm>
            <a:off x="8075836" y="5445744"/>
            <a:ext cx="1070098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5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2" grpId="0" animBg="1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F13C-6965-4340-8681-19C5B1A3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6" y="203027"/>
            <a:ext cx="10515600" cy="432112"/>
          </a:xfrm>
        </p:spPr>
        <p:txBody>
          <a:bodyPr/>
          <a:lstStyle/>
          <a:p>
            <a:r>
              <a:rPr lang="en-US" dirty="0"/>
              <a:t>How many elements are in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029EA-BF72-5846-9172-10DCB570209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5803" y="753710"/>
            <a:ext cx="9254654" cy="253812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The number of elements of space allocated to an array (called element count) and indirectly the total size in bytes of an array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is </a:t>
            </a:r>
            <a:r>
              <a:rPr lang="en-US" sz="2200" u="sng" dirty="0">
                <a:solidFill>
                  <a:srgbClr val="FF0000"/>
                </a:solidFill>
              </a:rPr>
              <a:t>not stored anywhere</a:t>
            </a:r>
            <a:r>
              <a:rPr lang="en-US" sz="2200" dirty="0">
                <a:solidFill>
                  <a:srgbClr val="FF0000"/>
                </a:solidFill>
              </a:rPr>
              <a:t>!!!!!!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An </a:t>
            </a:r>
            <a:r>
              <a:rPr lang="en-US" sz="2400" b="1" dirty="0">
                <a:solidFill>
                  <a:srgbClr val="FF0000"/>
                </a:solidFill>
              </a:rPr>
              <a:t>array name </a:t>
            </a:r>
            <a:r>
              <a:rPr lang="en-US" sz="2400" dirty="0">
                <a:solidFill>
                  <a:schemeClr val="accent6"/>
                </a:solidFill>
              </a:rPr>
              <a:t>is just the </a:t>
            </a:r>
            <a:r>
              <a:rPr lang="en-US" sz="2400" b="1" dirty="0">
                <a:solidFill>
                  <a:srgbClr val="FF0000"/>
                </a:solidFill>
              </a:rPr>
              <a:t>address of the first element in a block of contiguous memory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So an array does not know its own size!</a:t>
            </a:r>
          </a:p>
          <a:p>
            <a:pPr lvl="1"/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FE793-7873-5F4D-86D9-54223145D0D2}"/>
              </a:ext>
            </a:extLst>
          </p:cNvPr>
          <p:cNvSpPr txBox="1"/>
          <p:nvPr/>
        </p:nvSpPr>
        <p:spPr>
          <a:xfrm>
            <a:off x="9995210" y="600681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EF10-1EE0-7C47-91AC-65532CD5AE48}"/>
              </a:ext>
            </a:extLst>
          </p:cNvPr>
          <p:cNvSpPr txBox="1"/>
          <p:nvPr/>
        </p:nvSpPr>
        <p:spPr>
          <a:xfrm>
            <a:off x="9995210" y="563677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B2C3-A8D9-494A-A2DF-AD646CC2E9AE}"/>
              </a:ext>
            </a:extLst>
          </p:cNvPr>
          <p:cNvSpPr txBox="1"/>
          <p:nvPr/>
        </p:nvSpPr>
        <p:spPr>
          <a:xfrm>
            <a:off x="9995210" y="527874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85D8F-CEEF-0441-BFC3-F40A9F6F1AEB}"/>
              </a:ext>
            </a:extLst>
          </p:cNvPr>
          <p:cNvSpPr txBox="1"/>
          <p:nvPr/>
        </p:nvSpPr>
        <p:spPr>
          <a:xfrm>
            <a:off x="9995210" y="4908707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4FCD7-1190-D945-A0CD-D6CAD1BE7DD2}"/>
              </a:ext>
            </a:extLst>
          </p:cNvPr>
          <p:cNvSpPr txBox="1"/>
          <p:nvPr/>
        </p:nvSpPr>
        <p:spPr>
          <a:xfrm>
            <a:off x="9995210" y="4539375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FCF3FD-40C9-934E-92C4-34F582FD063F}"/>
              </a:ext>
            </a:extLst>
          </p:cNvPr>
          <p:cNvSpPr txBox="1"/>
          <p:nvPr/>
        </p:nvSpPr>
        <p:spPr>
          <a:xfrm>
            <a:off x="9995210" y="4169336"/>
            <a:ext cx="1287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7D0A7-C47E-CE40-8387-5BDA97A89D50}"/>
              </a:ext>
            </a:extLst>
          </p:cNvPr>
          <p:cNvSpPr txBox="1"/>
          <p:nvPr/>
        </p:nvSpPr>
        <p:spPr>
          <a:xfrm>
            <a:off x="9995210" y="38081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53F43A-D3E3-3042-BDD3-892BC9FB1AD2}"/>
              </a:ext>
            </a:extLst>
          </p:cNvPr>
          <p:cNvSpPr txBox="1"/>
          <p:nvPr/>
        </p:nvSpPr>
        <p:spPr>
          <a:xfrm>
            <a:off x="9995210" y="343813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5A184-A6E1-C944-BEAB-8E70B37F2FD4}"/>
              </a:ext>
            </a:extLst>
          </p:cNvPr>
          <p:cNvSpPr txBox="1"/>
          <p:nvPr/>
        </p:nvSpPr>
        <p:spPr>
          <a:xfrm>
            <a:off x="9995210" y="306809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16145-7738-844E-AB29-CC7882978884}"/>
              </a:ext>
            </a:extLst>
          </p:cNvPr>
          <p:cNvSpPr txBox="1"/>
          <p:nvPr/>
        </p:nvSpPr>
        <p:spPr>
          <a:xfrm>
            <a:off x="9995210" y="26980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BC30D-D2FE-3945-B3A2-EB6FFA642B11}"/>
              </a:ext>
            </a:extLst>
          </p:cNvPr>
          <p:cNvSpPr txBox="1"/>
          <p:nvPr/>
        </p:nvSpPr>
        <p:spPr>
          <a:xfrm>
            <a:off x="9995210" y="233472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0C18B5-63F4-604E-AA6A-07B153611389}"/>
              </a:ext>
            </a:extLst>
          </p:cNvPr>
          <p:cNvSpPr txBox="1"/>
          <p:nvPr/>
        </p:nvSpPr>
        <p:spPr>
          <a:xfrm>
            <a:off x="9995210" y="196468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D2AAD7-BBD6-0644-8355-DDEAABDFF10D}"/>
              </a:ext>
            </a:extLst>
          </p:cNvPr>
          <p:cNvSpPr txBox="1"/>
          <p:nvPr/>
        </p:nvSpPr>
        <p:spPr>
          <a:xfrm>
            <a:off x="9995210" y="158118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B9CFB3-A2F4-2643-A20A-F9A3242A69C3}"/>
              </a:ext>
            </a:extLst>
          </p:cNvPr>
          <p:cNvSpPr txBox="1"/>
          <p:nvPr/>
        </p:nvSpPr>
        <p:spPr>
          <a:xfrm>
            <a:off x="9995210" y="12178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D6384C4-43DB-514A-B215-CF8D7F882A28}"/>
              </a:ext>
            </a:extLst>
          </p:cNvPr>
          <p:cNvSpPr/>
          <p:nvPr/>
        </p:nvSpPr>
        <p:spPr>
          <a:xfrm rot="16200000">
            <a:off x="10425110" y="401553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8234FC-3E48-A14D-9B3C-009E3CAB8273}"/>
              </a:ext>
            </a:extLst>
          </p:cNvPr>
          <p:cNvSpPr/>
          <p:nvPr/>
        </p:nvSpPr>
        <p:spPr>
          <a:xfrm>
            <a:off x="9922864" y="249067"/>
            <a:ext cx="1678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word </a:t>
            </a:r>
          </a:p>
          <a:p>
            <a:r>
              <a:rPr lang="en-US" b="1" dirty="0">
                <a:solidFill>
                  <a:schemeClr val="accent1"/>
                </a:solidFill>
              </a:rPr>
              <a:t>(int = 4 bytes)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C71F80-E78E-9243-867B-43133EB5A9C2}"/>
              </a:ext>
            </a:extLst>
          </p:cNvPr>
          <p:cNvSpPr txBox="1"/>
          <p:nvPr/>
        </p:nvSpPr>
        <p:spPr>
          <a:xfrm>
            <a:off x="11252716" y="60017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9606DF-AFE2-A348-B58B-832590B6A09D}"/>
              </a:ext>
            </a:extLst>
          </p:cNvPr>
          <p:cNvSpPr txBox="1"/>
          <p:nvPr/>
        </p:nvSpPr>
        <p:spPr>
          <a:xfrm>
            <a:off x="11252716" y="562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568F7-A3C4-0D4C-B433-8B27949D4F29}"/>
              </a:ext>
            </a:extLst>
          </p:cNvPr>
          <p:cNvSpPr txBox="1"/>
          <p:nvPr/>
        </p:nvSpPr>
        <p:spPr>
          <a:xfrm>
            <a:off x="11252716" y="526428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90008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12BAE-C760-6342-AE67-C72E8054EA4F}"/>
              </a:ext>
            </a:extLst>
          </p:cNvPr>
          <p:cNvSpPr txBox="1"/>
          <p:nvPr/>
        </p:nvSpPr>
        <p:spPr>
          <a:xfrm>
            <a:off x="11252716" y="491608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8D7B75-F3C5-414A-B169-FCE235168588}"/>
              </a:ext>
            </a:extLst>
          </p:cNvPr>
          <p:cNvSpPr txBox="1"/>
          <p:nvPr/>
        </p:nvSpPr>
        <p:spPr>
          <a:xfrm>
            <a:off x="11252716" y="451136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90016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2AEEDD-21B5-AB4E-B355-4BFA935AAE32}"/>
              </a:ext>
            </a:extLst>
          </p:cNvPr>
          <p:cNvSpPr txBox="1"/>
          <p:nvPr/>
        </p:nvSpPr>
        <p:spPr>
          <a:xfrm>
            <a:off x="11252716" y="413465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90020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D6656F-7728-514D-8765-29686C3E4D3D}"/>
              </a:ext>
            </a:extLst>
          </p:cNvPr>
          <p:cNvSpPr/>
          <p:nvPr/>
        </p:nvSpPr>
        <p:spPr>
          <a:xfrm>
            <a:off x="11282742" y="910551"/>
            <a:ext cx="88357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high 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memory</a:t>
            </a:r>
          </a:p>
          <a:p>
            <a:r>
              <a:rPr lang="en-US" sz="1400" b="1" dirty="0">
                <a:solidFill>
                  <a:schemeClr val="accent1"/>
                </a:solidFill>
              </a:rPr>
              <a:t>address</a:t>
            </a:r>
            <a:endParaRPr lang="en-US" sz="1400" dirty="0">
              <a:solidFill>
                <a:schemeClr val="accent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03D04B1-DD96-8E45-BA6B-13A70C8F7958}"/>
              </a:ext>
            </a:extLst>
          </p:cNvPr>
          <p:cNvGrpSpPr/>
          <p:nvPr/>
        </p:nvGrpSpPr>
        <p:grpSpPr>
          <a:xfrm>
            <a:off x="7560261" y="4177505"/>
            <a:ext cx="2674237" cy="2264371"/>
            <a:chOff x="6890425" y="3980803"/>
            <a:chExt cx="2674237" cy="226437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BE3401-220C-9148-9A31-572E2518C1E1}"/>
                </a:ext>
              </a:extLst>
            </p:cNvPr>
            <p:cNvSpPr txBox="1"/>
            <p:nvPr/>
          </p:nvSpPr>
          <p:spPr>
            <a:xfrm>
              <a:off x="8828854" y="58411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b[0]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B9A404-246A-294A-BB25-206D68DD2BE4}"/>
                </a:ext>
              </a:extLst>
            </p:cNvPr>
            <p:cNvSpPr txBox="1"/>
            <p:nvPr/>
          </p:nvSpPr>
          <p:spPr>
            <a:xfrm>
              <a:off x="8815386" y="5476865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b[1]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D4A91F-C6AD-7646-BE95-9D930147B343}"/>
                </a:ext>
              </a:extLst>
            </p:cNvPr>
            <p:cNvSpPr txBox="1"/>
            <p:nvPr/>
          </p:nvSpPr>
          <p:spPr>
            <a:xfrm>
              <a:off x="8799909" y="5102447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b[2]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67E9E1C-04DA-1B49-8E90-DADD083114CE}"/>
                </a:ext>
              </a:extLst>
            </p:cNvPr>
            <p:cNvSpPr txBox="1"/>
            <p:nvPr/>
          </p:nvSpPr>
          <p:spPr>
            <a:xfrm>
              <a:off x="8799909" y="4728029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b[3]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275774C-611E-D445-A648-19AAF017CC8B}"/>
                </a:ext>
              </a:extLst>
            </p:cNvPr>
            <p:cNvSpPr txBox="1"/>
            <p:nvPr/>
          </p:nvSpPr>
          <p:spPr>
            <a:xfrm>
              <a:off x="8806643" y="436121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b[4]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8F4E7D-F5F0-DE4F-822F-6D223824674A}"/>
                </a:ext>
              </a:extLst>
            </p:cNvPr>
            <p:cNvSpPr txBox="1"/>
            <p:nvPr/>
          </p:nvSpPr>
          <p:spPr>
            <a:xfrm>
              <a:off x="8809614" y="3980803"/>
              <a:ext cx="735808" cy="369332"/>
            </a:xfrm>
            <a:prstGeom prst="rect">
              <a:avLst/>
            </a:prstGeom>
            <a:noFill/>
            <a:ln w="22225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b[5]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DE496E-3D85-784C-9AA4-5AE4A59ED670}"/>
                </a:ext>
              </a:extLst>
            </p:cNvPr>
            <p:cNvGrpSpPr/>
            <p:nvPr/>
          </p:nvGrpSpPr>
          <p:grpSpPr>
            <a:xfrm>
              <a:off x="6890425" y="4008771"/>
              <a:ext cx="2140501" cy="2236403"/>
              <a:chOff x="6890425" y="4008771"/>
              <a:chExt cx="2140501" cy="2236403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9C566E13-8867-1341-AB1F-EF8EA8FFB863}"/>
                  </a:ext>
                </a:extLst>
              </p:cNvPr>
              <p:cNvSpPr/>
              <p:nvPr/>
            </p:nvSpPr>
            <p:spPr bwMode="auto">
              <a:xfrm>
                <a:off x="6890425" y="5730300"/>
                <a:ext cx="1585437" cy="452564"/>
              </a:xfrm>
              <a:prstGeom prst="roundRect">
                <a:avLst>
                  <a:gd name="adj" fmla="val 14824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2000" dirty="0">
                    <a:solidFill>
                      <a:srgbClr val="0066F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</a:t>
                </a:r>
                <a:r>
                  <a:rPr lang="en-US" sz="2000" dirty="0">
                    <a:solidFill>
                      <a:srgbClr val="569CD6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000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b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0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6</a:t>
                </a: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];</a:t>
                </a:r>
                <a:endParaRPr lang="en-US" sz="2000" i="1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8125C531-EAD4-9F41-AC45-4753BF18EC17}"/>
                  </a:ext>
                </a:extLst>
              </p:cNvPr>
              <p:cNvSpPr/>
              <p:nvPr/>
            </p:nvSpPr>
            <p:spPr>
              <a:xfrm>
                <a:off x="8504898" y="4008771"/>
                <a:ext cx="526028" cy="2236403"/>
              </a:xfrm>
              <a:prstGeom prst="leftBrace">
                <a:avLst>
                  <a:gd name="adj1" fmla="val 8333"/>
                  <a:gd name="adj2" fmla="val 86309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BCD23E6-27E1-B34A-AFA8-2F2F2FD86A3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F50B06-EAF5-10B6-962E-A420C3913D2B}"/>
              </a:ext>
            </a:extLst>
          </p:cNvPr>
          <p:cNvSpPr/>
          <p:nvPr/>
        </p:nvSpPr>
        <p:spPr bwMode="auto">
          <a:xfrm>
            <a:off x="329686" y="3663166"/>
            <a:ext cx="8897656" cy="206573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SZ 6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block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    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you specify the array has SZ elements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use when SZ is defined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</p:spTree>
    <p:extLst>
      <p:ext uri="{BB962C8B-B14F-4D97-AF65-F5344CB8AC3E}">
        <p14:creationId xmlns:p14="http://schemas.microsoft.com/office/powerpoint/2010/main" val="3488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6" grpId="0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7799-CD64-B64F-B4CB-6E27974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94997"/>
            <a:ext cx="11466879" cy="452062"/>
          </a:xfrm>
        </p:spPr>
        <p:txBody>
          <a:bodyPr/>
          <a:lstStyle/>
          <a:p>
            <a:r>
              <a:rPr lang="en-US" dirty="0"/>
              <a:t>Determining Element Count: compile time calculation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0C3B98-695D-2745-9808-AFAADB2D214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8143" y="852854"/>
            <a:ext cx="11335713" cy="228600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Programmatically determining the element count in a compiler calculated array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" pitchFamily="2" charset="0"/>
              </a:rPr>
              <a:t>    </a:t>
            </a:r>
            <a:r>
              <a:rPr lang="en-US" sz="22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1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 </a:t>
            </a:r>
            <a:r>
              <a:rPr lang="en-US" sz="22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sz="22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(of just one element in the array)</a:t>
            </a:r>
          </a:p>
          <a:p>
            <a:pPr marL="354012" lvl="1" indent="0">
              <a:buNone/>
            </a:pPr>
            <a:endParaRPr lang="en-US" sz="22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(array) </a:t>
            </a:r>
            <a:r>
              <a:rPr lang="en-US" sz="2400" b="1" u="sng" dirty="0"/>
              <a:t>only works </a:t>
            </a:r>
            <a:r>
              <a:rPr lang="en-US" sz="2400" dirty="0"/>
              <a:t> when used in the SAME </a:t>
            </a:r>
            <a:r>
              <a:rPr lang="en-US" sz="2400" b="1" dirty="0">
                <a:solidFill>
                  <a:srgbClr val="0070C0"/>
                </a:solidFill>
              </a:rPr>
              <a:t>scope</a:t>
            </a:r>
            <a:r>
              <a:rPr lang="en-US" sz="2400" dirty="0">
                <a:solidFill>
                  <a:srgbClr val="0070C0"/>
                </a:solidFill>
              </a:rPr>
              <a:t> where the array variable was </a:t>
            </a:r>
            <a:r>
              <a:rPr lang="en-US" sz="2400" dirty="0">
                <a:solidFill>
                  <a:srgbClr val="FF0000"/>
                </a:solidFill>
              </a:rPr>
              <a:t>defined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B4BF97A-94E3-8043-A567-0EA5F7B911C0}"/>
              </a:ext>
            </a:extLst>
          </p:cNvPr>
          <p:cNvSpPr/>
          <p:nvPr/>
        </p:nvSpPr>
        <p:spPr bwMode="auto">
          <a:xfrm>
            <a:off x="646268" y="3214396"/>
            <a:ext cx="10899462" cy="347551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stddef.h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2, 3, 5, 6, 11, 13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  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automatic: compiler calculates array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 this case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0;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59822-913B-8449-9611-0097560A4B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0891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23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09" y="296744"/>
            <a:ext cx="7131587" cy="433785"/>
          </a:xfrm>
        </p:spPr>
        <p:txBody>
          <a:bodyPr/>
          <a:lstStyle/>
          <a:p>
            <a:r>
              <a:rPr lang="en-US" dirty="0"/>
              <a:t>Pointers and Arrays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9051" y="924639"/>
            <a:ext cx="8278715" cy="552522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A few slides back we stated: </a:t>
            </a:r>
            <a:r>
              <a:rPr lang="en-US" sz="2200" dirty="0">
                <a:solidFill>
                  <a:srgbClr val="2C895B"/>
                </a:solidFill>
              </a:rPr>
              <a:t>Array name </a:t>
            </a:r>
            <a:r>
              <a:rPr lang="en-US" sz="2200" dirty="0">
                <a:solidFill>
                  <a:schemeClr val="tx2"/>
                </a:solidFill>
              </a:rPr>
              <a:t>(by itself) on the </a:t>
            </a:r>
            <a:r>
              <a:rPr lang="en-US" sz="2200" dirty="0" err="1">
                <a:solidFill>
                  <a:schemeClr val="tx2"/>
                </a:solidFill>
              </a:rPr>
              <a:t>Rside</a:t>
            </a:r>
            <a:r>
              <a:rPr lang="en-US" sz="2200" dirty="0">
                <a:solidFill>
                  <a:schemeClr val="tx2"/>
                </a:solidFill>
              </a:rPr>
              <a:t> evaluates to the </a:t>
            </a:r>
            <a:r>
              <a:rPr lang="en-US" sz="2200" dirty="0">
                <a:solidFill>
                  <a:srgbClr val="2C895B"/>
                </a:solidFill>
              </a:rPr>
              <a:t>address of the first element of the array</a:t>
            </a:r>
          </a:p>
          <a:p>
            <a:pPr marL="354012" lvl="1" indent="0">
              <a:buNone/>
            </a:pP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/>
              <a:t>Array indexing syntax (</a:t>
            </a:r>
            <a:r>
              <a:rPr lang="en-US" sz="2200" dirty="0">
                <a:solidFill>
                  <a:schemeClr val="accent1"/>
                </a:solidFill>
              </a:rPr>
              <a:t>[ ]</a:t>
            </a:r>
            <a:r>
              <a:rPr lang="en-US" sz="2200" dirty="0"/>
              <a:t>) an operator that performs </a:t>
            </a:r>
            <a:r>
              <a:rPr lang="en-US" sz="2200" i="1" dirty="0">
                <a:solidFill>
                  <a:schemeClr val="accent1"/>
                </a:solidFill>
              </a:rPr>
              <a:t>pointer arithmetic</a:t>
            </a:r>
            <a:endParaRPr lang="en-US" sz="2200" dirty="0">
              <a:solidFill>
                <a:schemeClr val="accent1"/>
              </a:solidFill>
            </a:endParaRPr>
          </a:p>
          <a:p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1"/>
                </a:solidFill>
              </a:rPr>
              <a:t>&amp;</a:t>
            </a:r>
            <a:r>
              <a:rPr lang="en-US" sz="2400" b="1" dirty="0" err="1">
                <a:solidFill>
                  <a:schemeClr val="accent1"/>
                </a:solidFill>
              </a:rPr>
              <a:t>buf</a:t>
            </a:r>
            <a:r>
              <a:rPr lang="en-US" sz="2400" b="1" dirty="0">
                <a:solidFill>
                  <a:schemeClr val="accent1"/>
                </a:solidFill>
              </a:rPr>
              <a:t>[0] </a:t>
            </a:r>
            <a:r>
              <a:rPr lang="en-US" sz="2400" dirty="0"/>
              <a:t>on the </a:t>
            </a:r>
            <a:r>
              <a:rPr lang="en-US" sz="2400" b="1" dirty="0" err="1">
                <a:solidFill>
                  <a:srgbClr val="0070C0"/>
                </a:solidFill>
              </a:rPr>
              <a:t>Rside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are equivalent</a:t>
            </a:r>
            <a:r>
              <a:rPr lang="en-US" sz="2400" dirty="0"/>
              <a:t>, </a:t>
            </a:r>
            <a:r>
              <a:rPr lang="en-US" sz="2400" b="1" i="1" dirty="0"/>
              <a:t>both evaluate</a:t>
            </a:r>
            <a:r>
              <a:rPr lang="en-US" sz="2400" dirty="0"/>
              <a:t> to the address of the first array element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9ED911A-4240-6A40-A564-A2514D0C1B77}"/>
              </a:ext>
            </a:extLst>
          </p:cNvPr>
          <p:cNvSpPr/>
          <p:nvPr/>
        </p:nvSpPr>
        <p:spPr bwMode="auto">
          <a:xfrm>
            <a:off x="1663431" y="1787036"/>
            <a:ext cx="3913198" cy="36896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D47D-B3ED-9B4E-8678-68D21936103C}"/>
              </a:ext>
            </a:extLst>
          </p:cNvPr>
          <p:cNvGrpSpPr/>
          <p:nvPr/>
        </p:nvGrpSpPr>
        <p:grpSpPr>
          <a:xfrm>
            <a:off x="9086659" y="92204"/>
            <a:ext cx="3149862" cy="5005822"/>
            <a:chOff x="9292773" y="-128374"/>
            <a:chExt cx="3149862" cy="500582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8398DB5-CD26-0741-8284-5BF9E264C4EA}"/>
                </a:ext>
              </a:extLst>
            </p:cNvPr>
            <p:cNvSpPr txBox="1"/>
            <p:nvPr/>
          </p:nvSpPr>
          <p:spPr>
            <a:xfrm>
              <a:off x="11119837" y="4463213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0x12345680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3344C7-FE47-5E4E-915D-6DE26BB1A4C8}"/>
                </a:ext>
              </a:extLst>
            </p:cNvPr>
            <p:cNvSpPr txBox="1"/>
            <p:nvPr/>
          </p:nvSpPr>
          <p:spPr>
            <a:xfrm>
              <a:off x="11119837" y="3693597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8D39C6-1673-E447-BBFB-CC75C3038D04}"/>
                </a:ext>
              </a:extLst>
            </p:cNvPr>
            <p:cNvSpPr txBox="1"/>
            <p:nvPr/>
          </p:nvSpPr>
          <p:spPr>
            <a:xfrm>
              <a:off x="11119837" y="4072661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0x12345681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1336CBD-632A-2946-93F7-6D05E66E5ADF}"/>
                </a:ext>
              </a:extLst>
            </p:cNvPr>
            <p:cNvSpPr txBox="1"/>
            <p:nvPr/>
          </p:nvSpPr>
          <p:spPr>
            <a:xfrm>
              <a:off x="11119837" y="333606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0x12345683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79AF30A-6DE9-E54A-8A9C-DF521C026681}"/>
                </a:ext>
              </a:extLst>
            </p:cNvPr>
            <p:cNvSpPr txBox="1"/>
            <p:nvPr/>
          </p:nvSpPr>
          <p:spPr>
            <a:xfrm>
              <a:off x="9910224" y="450811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0x02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01C78B5-76FE-D749-920A-AC8FD8789688}"/>
                </a:ext>
              </a:extLst>
            </p:cNvPr>
            <p:cNvSpPr txBox="1"/>
            <p:nvPr/>
          </p:nvSpPr>
          <p:spPr>
            <a:xfrm>
              <a:off x="9900689" y="4150085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B7D27-1A23-A444-9372-F827BBDC35B1}"/>
                </a:ext>
              </a:extLst>
            </p:cNvPr>
            <p:cNvSpPr txBox="1"/>
            <p:nvPr/>
          </p:nvSpPr>
          <p:spPr>
            <a:xfrm>
              <a:off x="9900689" y="3780046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C03C11E-03DA-6346-B5A6-5131E09CAC78}"/>
                </a:ext>
              </a:extLst>
            </p:cNvPr>
            <p:cNvSpPr txBox="1"/>
            <p:nvPr/>
          </p:nvSpPr>
          <p:spPr>
            <a:xfrm>
              <a:off x="9900689" y="3410714"/>
              <a:ext cx="1287532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F2C910-A25B-8449-84A1-04F84FE56868}"/>
                </a:ext>
              </a:extLst>
            </p:cNvPr>
            <p:cNvSpPr txBox="1"/>
            <p:nvPr/>
          </p:nvSpPr>
          <p:spPr>
            <a:xfrm>
              <a:off x="11119837" y="2981146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6"/>
                  </a:solidFill>
                </a:rPr>
                <a:t>0x12345684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28B5222-CBAF-D442-A02F-97A8F0671456}"/>
                </a:ext>
              </a:extLst>
            </p:cNvPr>
            <p:cNvSpPr txBox="1"/>
            <p:nvPr/>
          </p:nvSpPr>
          <p:spPr>
            <a:xfrm>
              <a:off x="11119837" y="2245154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0x12345686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AC1AEED-4E07-A343-8963-3C0D6A66B685}"/>
                </a:ext>
              </a:extLst>
            </p:cNvPr>
            <p:cNvSpPr txBox="1"/>
            <p:nvPr/>
          </p:nvSpPr>
          <p:spPr>
            <a:xfrm>
              <a:off x="11119837" y="1854602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79BE4E8-12D5-8D42-993E-932DB236972D}"/>
                </a:ext>
              </a:extLst>
            </p:cNvPr>
            <p:cNvSpPr txBox="1"/>
            <p:nvPr/>
          </p:nvSpPr>
          <p:spPr>
            <a:xfrm>
              <a:off x="11119837" y="2603770"/>
              <a:ext cx="1322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7030A0"/>
                  </a:solidFill>
                </a:rPr>
                <a:t>0x12345685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5E9F4A-8EA1-084A-B84B-64525B6E298A}"/>
                </a:ext>
              </a:extLst>
            </p:cNvPr>
            <p:cNvSpPr txBox="1"/>
            <p:nvPr/>
          </p:nvSpPr>
          <p:spPr>
            <a:xfrm>
              <a:off x="9900689" y="2972579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ED256A7-2F44-8A43-AFB3-697FB36E2D2E}"/>
                </a:ext>
              </a:extLst>
            </p:cNvPr>
            <p:cNvSpPr txBox="1"/>
            <p:nvPr/>
          </p:nvSpPr>
          <p:spPr>
            <a:xfrm>
              <a:off x="9908215" y="260360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944C27B-83CF-8F40-AF53-CFEDF63D2166}"/>
                </a:ext>
              </a:extLst>
            </p:cNvPr>
            <p:cNvSpPr txBox="1"/>
            <p:nvPr/>
          </p:nvSpPr>
          <p:spPr>
            <a:xfrm>
              <a:off x="9908215" y="223356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604DAF-107F-DE49-BAE0-AB29A199EF91}"/>
                </a:ext>
              </a:extLst>
            </p:cNvPr>
            <p:cNvSpPr txBox="1"/>
            <p:nvPr/>
          </p:nvSpPr>
          <p:spPr>
            <a:xfrm>
              <a:off x="9916166" y="186352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0x00</a:t>
              </a:r>
            </a:p>
          </p:txBody>
        </p:sp>
        <p:sp>
          <p:nvSpPr>
            <p:cNvPr id="72" name="Right Brace 71">
              <a:extLst>
                <a:ext uri="{FF2B5EF4-FFF2-40B4-BE49-F238E27FC236}">
                  <a16:creationId xmlns:a16="http://schemas.microsoft.com/office/drawing/2014/main" id="{29C1B592-EF2F-BA47-B9CE-4A659EB46060}"/>
                </a:ext>
              </a:extLst>
            </p:cNvPr>
            <p:cNvSpPr/>
            <p:nvPr/>
          </p:nvSpPr>
          <p:spPr>
            <a:xfrm rot="16200000">
              <a:off x="10370150" y="159460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A1910A-4809-C240-9921-415E05618D82}"/>
                </a:ext>
              </a:extLst>
            </p:cNvPr>
            <p:cNvSpPr/>
            <p:nvPr/>
          </p:nvSpPr>
          <p:spPr>
            <a:xfrm>
              <a:off x="9292773" y="-128374"/>
              <a:ext cx="245451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1 byte Memory Content</a:t>
              </a:r>
            </a:p>
            <a:p>
              <a:r>
                <a:rPr lang="en-US" sz="1600" b="1" dirty="0">
                  <a:solidFill>
                    <a:schemeClr val="accent1"/>
                  </a:solidFill>
                </a:rPr>
                <a:t>One byte per row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06569E9-5F52-9041-AB2D-77EA5404FF0E}"/>
                </a:ext>
              </a:extLst>
            </p:cNvPr>
            <p:cNvGrpSpPr/>
            <p:nvPr/>
          </p:nvGrpSpPr>
          <p:grpSpPr>
            <a:xfrm>
              <a:off x="10512620" y="867142"/>
              <a:ext cx="96408" cy="457028"/>
              <a:chOff x="10610509" y="991043"/>
              <a:chExt cx="96408" cy="457028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F69E338-C491-1645-BB20-BF539B44541A}"/>
                  </a:ext>
                </a:extLst>
              </p:cNvPr>
              <p:cNvSpPr/>
              <p:nvPr/>
            </p:nvSpPr>
            <p:spPr>
              <a:xfrm>
                <a:off x="10617922" y="1176134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24EE561-21F7-084C-AF8C-C327047BF4DB}"/>
                  </a:ext>
                </a:extLst>
              </p:cNvPr>
              <p:cNvSpPr/>
              <p:nvPr/>
            </p:nvSpPr>
            <p:spPr>
              <a:xfrm>
                <a:off x="10617921" y="991043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62A0EFD6-0C92-B342-816A-EBE28ADB6DD3}"/>
                  </a:ext>
                </a:extLst>
              </p:cNvPr>
              <p:cNvSpPr/>
              <p:nvPr/>
            </p:nvSpPr>
            <p:spPr>
              <a:xfrm>
                <a:off x="10610509" y="1359076"/>
                <a:ext cx="88995" cy="8899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150BB5-3034-7C42-98B8-2A261B23D8EF}"/>
                </a:ext>
              </a:extLst>
            </p:cNvPr>
            <p:cNvSpPr txBox="1"/>
            <p:nvPr/>
          </p:nvSpPr>
          <p:spPr>
            <a:xfrm>
              <a:off x="11332244" y="1041630"/>
              <a:ext cx="10038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accent5"/>
                  </a:solidFill>
                </a:rPr>
                <a:t>Byte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sz="1600" b="1" dirty="0">
                  <a:solidFill>
                    <a:schemeClr val="accent5"/>
                  </a:solidFill>
                </a:rPr>
                <a:t>Address</a:t>
              </a:r>
            </a:p>
          </p:txBody>
        </p:sp>
      </p:grp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C91C2B5-CD85-454D-B6F6-09B4DF7F0E99}"/>
              </a:ext>
            </a:extLst>
          </p:cNvPr>
          <p:cNvSpPr/>
          <p:nvPr/>
        </p:nvSpPr>
        <p:spPr bwMode="auto">
          <a:xfrm>
            <a:off x="8675287" y="4883163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41368-AABD-6C4E-87B1-5CB12303FF9E}"/>
              </a:ext>
            </a:extLst>
          </p:cNvPr>
          <p:cNvSpPr txBox="1"/>
          <p:nvPr/>
        </p:nvSpPr>
        <p:spPr>
          <a:xfrm>
            <a:off x="8675287" y="52642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C207C-6E88-DC48-84C5-E4F282745102}"/>
              </a:ext>
            </a:extLst>
          </p:cNvPr>
          <p:cNvCxnSpPr>
            <a:cxnSpLocks/>
          </p:cNvCxnSpPr>
          <p:nvPr/>
        </p:nvCxnSpPr>
        <p:spPr>
          <a:xfrm flipV="1">
            <a:off x="8963513" y="5098026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BA8589B7-4035-B441-ABC0-249C0F3541D5}"/>
              </a:ext>
            </a:extLst>
          </p:cNvPr>
          <p:cNvSpPr/>
          <p:nvPr/>
        </p:nvSpPr>
        <p:spPr bwMode="auto">
          <a:xfrm>
            <a:off x="8653999" y="3264682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087DCE-442B-534D-90D0-BE2C1BF5CC3F}"/>
              </a:ext>
            </a:extLst>
          </p:cNvPr>
          <p:cNvSpPr txBox="1"/>
          <p:nvPr/>
        </p:nvSpPr>
        <p:spPr>
          <a:xfrm>
            <a:off x="8653999" y="36457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EADF5F-4999-2343-97DE-5704DBEC837C}"/>
              </a:ext>
            </a:extLst>
          </p:cNvPr>
          <p:cNvCxnSpPr>
            <a:cxnSpLocks/>
          </p:cNvCxnSpPr>
          <p:nvPr/>
        </p:nvCxnSpPr>
        <p:spPr>
          <a:xfrm flipV="1">
            <a:off x="8942225" y="3479545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31EC655A-855D-8040-9103-D0025092631C}"/>
              </a:ext>
            </a:extLst>
          </p:cNvPr>
          <p:cNvSpPr/>
          <p:nvPr/>
        </p:nvSpPr>
        <p:spPr bwMode="auto">
          <a:xfrm>
            <a:off x="8615167" y="1709549"/>
            <a:ext cx="619027" cy="452564"/>
          </a:xfrm>
          <a:prstGeom prst="roundRect">
            <a:avLst>
              <a:gd name="adj" fmla="val 148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 b="1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9FDF13-A4CB-9C46-8425-637B9D5DCE21}"/>
              </a:ext>
            </a:extLst>
          </p:cNvPr>
          <p:cNvSpPr txBox="1"/>
          <p:nvPr/>
        </p:nvSpPr>
        <p:spPr>
          <a:xfrm>
            <a:off x="8615167" y="209058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B16AA7D-426D-054E-96D8-20A2213D31F4}"/>
              </a:ext>
            </a:extLst>
          </p:cNvPr>
          <p:cNvCxnSpPr>
            <a:cxnSpLocks/>
          </p:cNvCxnSpPr>
          <p:nvPr/>
        </p:nvCxnSpPr>
        <p:spPr>
          <a:xfrm flipV="1">
            <a:off x="8903393" y="1924412"/>
            <a:ext cx="746539" cy="11419"/>
          </a:xfrm>
          <a:prstGeom prst="straightConnector1">
            <a:avLst/>
          </a:prstGeom>
          <a:ln w="381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9718629" y="1657398"/>
            <a:ext cx="128753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5A6AC60-B5ED-6A4C-99A6-AE12A7258DE8}"/>
              </a:ext>
            </a:extLst>
          </p:cNvPr>
          <p:cNvSpPr/>
          <p:nvPr/>
        </p:nvSpPr>
        <p:spPr bwMode="auto">
          <a:xfrm>
            <a:off x="1308558" y="4188047"/>
            <a:ext cx="6080522" cy="2107044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	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*p = &amp;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*p2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*p3 = &amp;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[3];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*p + 10;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*p1 = *p1 + 10; 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95729EA-C8EB-234A-84E8-114B358B1F38}"/>
              </a:ext>
            </a:extLst>
          </p:cNvPr>
          <p:cNvSpPr/>
          <p:nvPr/>
        </p:nvSpPr>
        <p:spPr>
          <a:xfrm>
            <a:off x="8880670" y="1241393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F4A2FA-837B-C844-BC31-C41CA1729DD9}"/>
              </a:ext>
            </a:extLst>
          </p:cNvPr>
          <p:cNvSpPr/>
          <p:nvPr/>
        </p:nvSpPr>
        <p:spPr>
          <a:xfrm>
            <a:off x="8880669" y="1056302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12E33BA-24A0-194B-A848-4C6D2F48809E}"/>
              </a:ext>
            </a:extLst>
          </p:cNvPr>
          <p:cNvSpPr/>
          <p:nvPr/>
        </p:nvSpPr>
        <p:spPr>
          <a:xfrm>
            <a:off x="8873257" y="1424335"/>
            <a:ext cx="88995" cy="8899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8" grpId="0" animBg="1"/>
      <p:bldP spid="4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C1033D-9279-B5B0-11C5-E4BEC8D654D0}"/>
              </a:ext>
            </a:extLst>
          </p:cNvPr>
          <p:cNvGrpSpPr/>
          <p:nvPr/>
        </p:nvGrpSpPr>
        <p:grpSpPr>
          <a:xfrm>
            <a:off x="9212254" y="1202614"/>
            <a:ext cx="2759472" cy="4164119"/>
            <a:chOff x="9331436" y="1155453"/>
            <a:chExt cx="2759472" cy="4164119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C0BDDAA-36B7-094F-8BAA-55CB0DDABED1}"/>
                </a:ext>
              </a:extLst>
            </p:cNvPr>
            <p:cNvSpPr/>
            <p:nvPr/>
          </p:nvSpPr>
          <p:spPr>
            <a:xfrm>
              <a:off x="11271453" y="1155453"/>
              <a:ext cx="819455" cy="4151728"/>
            </a:xfrm>
            <a:prstGeom prst="rect">
              <a:avLst/>
            </a:prstGeom>
            <a:noFill/>
            <a:ln w="38100"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BC083F0-6F7F-6249-9A15-2D9EC636B0F5}"/>
                </a:ext>
              </a:extLst>
            </p:cNvPr>
            <p:cNvSpPr/>
            <p:nvPr/>
          </p:nvSpPr>
          <p:spPr>
            <a:xfrm>
              <a:off x="10230293" y="1167844"/>
              <a:ext cx="948705" cy="415172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9D7AFA-D1FD-704F-998F-1E9332C94E53}"/>
                </a:ext>
              </a:extLst>
            </p:cNvPr>
            <p:cNvSpPr/>
            <p:nvPr/>
          </p:nvSpPr>
          <p:spPr>
            <a:xfrm>
              <a:off x="9331436" y="1155453"/>
              <a:ext cx="696298" cy="4151728"/>
            </a:xfrm>
            <a:prstGeom prst="rect">
              <a:avLst/>
            </a:prstGeom>
            <a:noFill/>
            <a:ln w="38100"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30C8DA-0E2B-634E-8A51-C9A4B638B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232" y="331120"/>
            <a:ext cx="7131587" cy="433785"/>
          </a:xfrm>
        </p:spPr>
        <p:txBody>
          <a:bodyPr/>
          <a:lstStyle/>
          <a:p>
            <a:r>
              <a:rPr lang="en-US" dirty="0"/>
              <a:t>Pointers and Arrays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A96A5-B1A2-6D49-815A-C17D6D6C61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011" y="871102"/>
            <a:ext cx="7441200" cy="528857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When </a:t>
            </a:r>
            <a:r>
              <a:rPr lang="en-US" sz="2000" dirty="0">
                <a:solidFill>
                  <a:schemeClr val="accent1"/>
                </a:solidFill>
              </a:rPr>
              <a:t>p is a pointer</a:t>
            </a:r>
            <a:r>
              <a:rPr lang="en-US" sz="2000" dirty="0"/>
              <a:t>, the actual evaluation of the address:</a:t>
            </a:r>
          </a:p>
          <a:p>
            <a:pPr lvl="1"/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(p+1)</a:t>
            </a:r>
            <a:r>
              <a:rPr lang="en-US" sz="2000" dirty="0"/>
              <a:t> </a:t>
            </a:r>
            <a:r>
              <a:rPr lang="en-US" sz="2000" b="1" dirty="0"/>
              <a:t>depends on the base type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0070C0"/>
                </a:solidFill>
              </a:rPr>
              <a:t>pointer p</a:t>
            </a:r>
            <a:r>
              <a:rPr lang="en-US" sz="2000" dirty="0"/>
              <a:t>  points at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(p+1)</a:t>
            </a:r>
            <a:r>
              <a:rPr lang="en-US" sz="2000" dirty="0"/>
              <a:t> adds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x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(what p points at) </a:t>
            </a:r>
            <a:r>
              <a:rPr lang="en-US" sz="2000" dirty="0">
                <a:cs typeface="Courier New" panose="02070309020205020404" pitchFamily="49" charset="0"/>
              </a:rPr>
              <a:t>bytes to </a:t>
            </a:r>
            <a:r>
              <a:rPr lang="en-US" sz="2000" dirty="0">
                <a:solidFill>
                  <a:schemeClr val="accent5"/>
                </a:solidFill>
                <a:cs typeface="Courier New" panose="02070309020205020404" pitchFamily="49" charset="0"/>
              </a:rPr>
              <a:t>p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++p</a:t>
            </a:r>
            <a:r>
              <a:rPr lang="en-US" sz="2000" dirty="0"/>
              <a:t> is equivalent to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 + 1</a:t>
            </a:r>
          </a:p>
          <a:p>
            <a:r>
              <a:rPr lang="en-US" sz="2000" dirty="0"/>
              <a:t>Using </a:t>
            </a:r>
            <a:r>
              <a:rPr lang="en-US" sz="2000" dirty="0">
                <a:solidFill>
                  <a:srgbClr val="0070C0"/>
                </a:solidFill>
              </a:rPr>
              <a:t>pointer arithmetic </a:t>
            </a:r>
            <a:r>
              <a:rPr lang="en-US" sz="2000" dirty="0"/>
              <a:t>to find array elements:</a:t>
            </a:r>
          </a:p>
          <a:p>
            <a:pPr lvl="1"/>
            <a:r>
              <a:rPr lang="en-US" sz="2000" dirty="0"/>
              <a:t>Address of the second element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</a:t>
            </a:r>
          </a:p>
          <a:p>
            <a:pPr lvl="1"/>
            <a:r>
              <a:rPr lang="en-US" sz="2000" dirty="0"/>
              <a:t>It can be referenced as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 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D87940-2DDB-464E-9FAB-7C2DB4C175F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9AF30A-6DE9-E54A-8A9C-DF521C026681}"/>
              </a:ext>
            </a:extLst>
          </p:cNvPr>
          <p:cNvSpPr txBox="1"/>
          <p:nvPr/>
        </p:nvSpPr>
        <p:spPr>
          <a:xfrm>
            <a:off x="8182588" y="491143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1C78B5-76FE-D749-920A-AC8FD8789688}"/>
              </a:ext>
            </a:extLst>
          </p:cNvPr>
          <p:cNvSpPr txBox="1"/>
          <p:nvPr/>
        </p:nvSpPr>
        <p:spPr>
          <a:xfrm>
            <a:off x="8173053" y="4553402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4B7D27-1A23-A444-9372-F827BBDC35B1}"/>
              </a:ext>
            </a:extLst>
          </p:cNvPr>
          <p:cNvSpPr txBox="1"/>
          <p:nvPr/>
        </p:nvSpPr>
        <p:spPr>
          <a:xfrm>
            <a:off x="8173053" y="4183363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03C11E-03DA-6346-B5A6-5131E09CAC78}"/>
              </a:ext>
            </a:extLst>
          </p:cNvPr>
          <p:cNvSpPr txBox="1"/>
          <p:nvPr/>
        </p:nvSpPr>
        <p:spPr>
          <a:xfrm>
            <a:off x="8173053" y="3814031"/>
            <a:ext cx="8650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5E9F4A-8EA1-084A-B84B-64525B6E298A}"/>
              </a:ext>
            </a:extLst>
          </p:cNvPr>
          <p:cNvSpPr txBox="1"/>
          <p:nvPr/>
        </p:nvSpPr>
        <p:spPr>
          <a:xfrm>
            <a:off x="8173053" y="3375896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256A7-2F44-8A43-AFB3-697FB36E2D2E}"/>
              </a:ext>
            </a:extLst>
          </p:cNvPr>
          <p:cNvSpPr txBox="1"/>
          <p:nvPr/>
        </p:nvSpPr>
        <p:spPr>
          <a:xfrm>
            <a:off x="8180579" y="3006918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44C27B-83CF-8F40-AF53-CFEDF63D2166}"/>
              </a:ext>
            </a:extLst>
          </p:cNvPr>
          <p:cNvSpPr txBox="1"/>
          <p:nvPr/>
        </p:nvSpPr>
        <p:spPr>
          <a:xfrm>
            <a:off x="8180579" y="2636879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604DAF-107F-DE49-BAE0-AB29A199EF91}"/>
              </a:ext>
            </a:extLst>
          </p:cNvPr>
          <p:cNvSpPr txBox="1"/>
          <p:nvPr/>
        </p:nvSpPr>
        <p:spPr>
          <a:xfrm>
            <a:off x="8188530" y="2266840"/>
            <a:ext cx="865066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9C1B592-EF2F-BA47-B9CE-4A659EB46060}"/>
              </a:ext>
            </a:extLst>
          </p:cNvPr>
          <p:cNvSpPr/>
          <p:nvPr/>
        </p:nvSpPr>
        <p:spPr>
          <a:xfrm rot="16200000">
            <a:off x="8377395" y="827896"/>
            <a:ext cx="396719" cy="728253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A1910A-4809-C240-9921-415E05618D82}"/>
              </a:ext>
            </a:extLst>
          </p:cNvPr>
          <p:cNvSpPr/>
          <p:nvPr/>
        </p:nvSpPr>
        <p:spPr>
          <a:xfrm>
            <a:off x="7929687" y="305541"/>
            <a:ext cx="24545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1 byte Memory Content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One byte per row</a:t>
            </a:r>
            <a:endParaRPr lang="en-US" sz="1600" dirty="0">
              <a:solidFill>
                <a:schemeClr val="accent1"/>
              </a:solidFill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06569E9-5F52-9041-AB2D-77EA5404FF0E}"/>
              </a:ext>
            </a:extLst>
          </p:cNvPr>
          <p:cNvGrpSpPr/>
          <p:nvPr/>
        </p:nvGrpSpPr>
        <p:grpSpPr>
          <a:xfrm>
            <a:off x="8533232" y="1286740"/>
            <a:ext cx="96408" cy="457028"/>
            <a:chOff x="10610509" y="991043"/>
            <a:chExt cx="96408" cy="457028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69E338-C491-1645-BB20-BF539B44541A}"/>
                </a:ext>
              </a:extLst>
            </p:cNvPr>
            <p:cNvSpPr/>
            <p:nvPr/>
          </p:nvSpPr>
          <p:spPr>
            <a:xfrm>
              <a:off x="10617922" y="1176134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24EE561-21F7-084C-AF8C-C327047BF4DB}"/>
                </a:ext>
              </a:extLst>
            </p:cNvPr>
            <p:cNvSpPr/>
            <p:nvPr/>
          </p:nvSpPr>
          <p:spPr>
            <a:xfrm>
              <a:off x="10617921" y="991043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2A0EFD6-0C92-B342-816A-EBE28ADB6DD3}"/>
                </a:ext>
              </a:extLst>
            </p:cNvPr>
            <p:cNvSpPr/>
            <p:nvPr/>
          </p:nvSpPr>
          <p:spPr>
            <a:xfrm>
              <a:off x="10610509" y="1359076"/>
              <a:ext cx="88995" cy="889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7F653FE-25AC-DB43-A464-A6A2E1354BC0}"/>
              </a:ext>
            </a:extLst>
          </p:cNvPr>
          <p:cNvSpPr txBox="1"/>
          <p:nvPr/>
        </p:nvSpPr>
        <p:spPr>
          <a:xfrm>
            <a:off x="8197107" y="1840137"/>
            <a:ext cx="86506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A346DCE-C078-E14B-BB0C-893B68D030EA}"/>
              </a:ext>
            </a:extLst>
          </p:cNvPr>
          <p:cNvSpPr/>
          <p:nvPr/>
        </p:nvSpPr>
        <p:spPr bwMode="auto">
          <a:xfrm>
            <a:off x="725133" y="4107422"/>
            <a:ext cx="6711091" cy="18860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{2, 3, 5, 6, 11};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// {12, 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 + 1) = *(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+ 10;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{12, 13, 5, 6, 11}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E5DD749-EE52-0344-B699-FA15E393BFDB}"/>
              </a:ext>
            </a:extLst>
          </p:cNvPr>
          <p:cNvGrpSpPr/>
          <p:nvPr/>
        </p:nvGrpSpPr>
        <p:grpSpPr>
          <a:xfrm>
            <a:off x="9176211" y="1332738"/>
            <a:ext cx="791034" cy="4011569"/>
            <a:chOff x="11413220" y="889624"/>
            <a:chExt cx="791034" cy="401156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583C69-9EF3-C54F-9EAB-DD4E490270D2}"/>
                </a:ext>
              </a:extLst>
            </p:cNvPr>
            <p:cNvSpPr/>
            <p:nvPr/>
          </p:nvSpPr>
          <p:spPr>
            <a:xfrm>
              <a:off x="11413220" y="4531861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75BEEB-E7E7-B544-8772-2A01CC36B7A7}"/>
                </a:ext>
              </a:extLst>
            </p:cNvPr>
            <p:cNvSpPr/>
            <p:nvPr/>
          </p:nvSpPr>
          <p:spPr>
            <a:xfrm>
              <a:off x="11425209" y="2979270"/>
              <a:ext cx="76174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ECD79F-5A15-DC44-B013-57DDD6D2CF19}"/>
                </a:ext>
              </a:extLst>
            </p:cNvPr>
            <p:cNvSpPr/>
            <p:nvPr/>
          </p:nvSpPr>
          <p:spPr>
            <a:xfrm>
              <a:off x="11442507" y="889624"/>
              <a:ext cx="76174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index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4C7567-39A1-AD40-91F4-742EAADC3717}"/>
              </a:ext>
            </a:extLst>
          </p:cNvPr>
          <p:cNvGrpSpPr/>
          <p:nvPr/>
        </p:nvGrpSpPr>
        <p:grpSpPr>
          <a:xfrm>
            <a:off x="11139643" y="1343510"/>
            <a:ext cx="889987" cy="3998932"/>
            <a:chOff x="15046128" y="-3434686"/>
            <a:chExt cx="889987" cy="399893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38CC472-CC17-CF4A-8285-1D52C86F163D}"/>
                </a:ext>
              </a:extLst>
            </p:cNvPr>
            <p:cNvSpPr/>
            <p:nvPr/>
          </p:nvSpPr>
          <p:spPr>
            <a:xfrm>
              <a:off x="15267146" y="194914"/>
              <a:ext cx="4026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FDDBB0A-66FB-CF4A-9678-D5D1846C0A64}"/>
                </a:ext>
              </a:extLst>
            </p:cNvPr>
            <p:cNvSpPr/>
            <p:nvPr/>
          </p:nvSpPr>
          <p:spPr>
            <a:xfrm>
              <a:off x="15091988" y="-1342887"/>
              <a:ext cx="8194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*(p+1)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DAD4C1F-C4C4-8E44-A1D0-F7A7ECDE42F2}"/>
                </a:ext>
              </a:extLst>
            </p:cNvPr>
            <p:cNvSpPr/>
            <p:nvPr/>
          </p:nvSpPr>
          <p:spPr>
            <a:xfrm>
              <a:off x="15046128" y="-3434686"/>
              <a:ext cx="88998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*(p+2)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94378D9-2912-B545-BD4A-852A67402FDB}"/>
              </a:ext>
            </a:extLst>
          </p:cNvPr>
          <p:cNvGrpSpPr/>
          <p:nvPr/>
        </p:nvGrpSpPr>
        <p:grpSpPr>
          <a:xfrm>
            <a:off x="10048002" y="1360591"/>
            <a:ext cx="1033737" cy="3960738"/>
            <a:chOff x="10666857" y="202217"/>
            <a:chExt cx="1033737" cy="3960738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67E6CBA-17C2-8847-AF31-7859DC41412B}"/>
                </a:ext>
              </a:extLst>
            </p:cNvPr>
            <p:cNvSpPr/>
            <p:nvPr/>
          </p:nvSpPr>
          <p:spPr>
            <a:xfrm>
              <a:off x="10699099" y="3793623"/>
              <a:ext cx="65915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</a:t>
              </a:r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 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B311663-6EEE-7941-BB5C-65F8ADE6AB91}"/>
                </a:ext>
              </a:extLst>
            </p:cNvPr>
            <p:cNvSpPr/>
            <p:nvPr/>
          </p:nvSpPr>
          <p:spPr>
            <a:xfrm>
              <a:off x="10666857" y="2276935"/>
              <a:ext cx="1011815" cy="369332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*(buf+1)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97E87DF-5A51-E245-B661-6FAFC957C44B}"/>
                </a:ext>
              </a:extLst>
            </p:cNvPr>
            <p:cNvSpPr/>
            <p:nvPr/>
          </p:nvSpPr>
          <p:spPr>
            <a:xfrm>
              <a:off x="10688779" y="202217"/>
              <a:ext cx="1011815" cy="923330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pointer</a:t>
              </a:r>
            </a:p>
            <a:p>
              <a:endParaRPr lang="en-US" dirty="0">
                <a:solidFill>
                  <a:schemeClr val="accent6"/>
                </a:solidFill>
              </a:endParaRPr>
            </a:p>
            <a:p>
              <a:r>
                <a:rPr lang="en-US" dirty="0">
                  <a:solidFill>
                    <a:schemeClr val="accent6"/>
                  </a:solidFill>
                </a:rPr>
                <a:t>*(buf+2)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7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7" grpId="0"/>
      <p:bldP spid="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058" y="870272"/>
            <a:ext cx="10723857" cy="577741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Rside</a:t>
            </a:r>
            <a:r>
              <a:rPr lang="en-US" sz="2400" dirty="0">
                <a:cs typeface="Courier"/>
              </a:rPr>
              <a:t>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read</a:t>
            </a:r>
            <a:r>
              <a:rPr lang="en-US" sz="2400" dirty="0">
                <a:solidFill>
                  <a:srgbClr val="2C895B"/>
                </a:solidFill>
              </a:rPr>
              <a:t> and return </a:t>
            </a:r>
            <a:r>
              <a:rPr lang="en-US" sz="2400" dirty="0">
                <a:solidFill>
                  <a:schemeClr val="accent5"/>
                </a:solidFill>
              </a:rPr>
              <a:t>the contents at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two reads of memory on the </a:t>
            </a:r>
            <a:r>
              <a:rPr lang="en-US" sz="2400" dirty="0" err="1">
                <a:solidFill>
                  <a:srgbClr val="FF0000"/>
                </a:solidFill>
              </a:rPr>
              <a:t>Rside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  <a:p>
            <a:endParaRPr lang="en-US" sz="2200" dirty="0">
              <a:solidFill>
                <a:srgbClr val="FF0000"/>
              </a:solidFill>
            </a:endParaRPr>
          </a:p>
          <a:p>
            <a:pPr lvl="1"/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BB666E8-2678-CB47-844F-53C24FD510BA}"/>
              </a:ext>
            </a:extLst>
          </p:cNvPr>
          <p:cNvSpPr/>
          <p:nvPr/>
        </p:nvSpPr>
        <p:spPr bwMode="auto">
          <a:xfrm>
            <a:off x="1080851" y="3394842"/>
            <a:ext cx="10282839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the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contents of memory pointed at by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EC84BF-8084-AB46-BAAD-9D0172D562E4}"/>
              </a:ext>
            </a:extLst>
          </p:cNvPr>
          <p:cNvGrpSpPr/>
          <p:nvPr/>
        </p:nvGrpSpPr>
        <p:grpSpPr>
          <a:xfrm>
            <a:off x="3456010" y="3659839"/>
            <a:ext cx="3618958" cy="1723007"/>
            <a:chOff x="2990416" y="1545604"/>
            <a:chExt cx="3618958" cy="172300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C7A701-3B06-204E-85EA-5FDA28F1E990}"/>
                </a:ext>
              </a:extLst>
            </p:cNvPr>
            <p:cNvSpPr txBox="1"/>
            <p:nvPr/>
          </p:nvSpPr>
          <p:spPr>
            <a:xfrm>
              <a:off x="3980234" y="2388702"/>
              <a:ext cx="995680" cy="3860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E7E8B5-ABAF-414E-BFBB-4E37A5122DDB}"/>
                </a:ext>
              </a:extLst>
            </p:cNvPr>
            <p:cNvSpPr txBox="1"/>
            <p:nvPr/>
          </p:nvSpPr>
          <p:spPr>
            <a:xfrm>
              <a:off x="2990416" y="2406587"/>
              <a:ext cx="10406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schemeClr val="tx2"/>
                  </a:solidFill>
                </a:rPr>
                <a:t>Rside</a:t>
              </a:r>
              <a:r>
                <a:rPr lang="en-US" sz="2000" dirty="0">
                  <a:solidFill>
                    <a:schemeClr val="tx2"/>
                  </a:solidFill>
                </a:rPr>
                <a:t> x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993BEE-9274-5A4D-B1C0-13E32D7EDF80}"/>
                </a:ext>
              </a:extLst>
            </p:cNvPr>
            <p:cNvSpPr txBox="1"/>
            <p:nvPr/>
          </p:nvSpPr>
          <p:spPr>
            <a:xfrm>
              <a:off x="5613694" y="2354238"/>
              <a:ext cx="995680" cy="43088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0x0c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5F659B5-ADE6-624E-A331-A1B876C427A3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4537476" y="2559631"/>
              <a:ext cx="1076218" cy="10051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A5217DC-A905-5449-A634-F7FA341F46CF}"/>
                </a:ext>
              </a:extLst>
            </p:cNvPr>
            <p:cNvSpPr txBox="1"/>
            <p:nvPr/>
          </p:nvSpPr>
          <p:spPr>
            <a:xfrm>
              <a:off x="3651486" y="286850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AB13E5-DBC0-7444-920A-AB1076D39EF7}"/>
                </a:ext>
              </a:extLst>
            </p:cNvPr>
            <p:cNvSpPr txBox="1"/>
            <p:nvPr/>
          </p:nvSpPr>
          <p:spPr>
            <a:xfrm>
              <a:off x="3980234" y="2855283"/>
              <a:ext cx="99568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0x0c</a:t>
              </a:r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B16FBC2A-3BFB-9643-97C8-DAF1F6325C7B}"/>
                </a:ext>
              </a:extLst>
            </p:cNvPr>
            <p:cNvSpPr/>
            <p:nvPr/>
          </p:nvSpPr>
          <p:spPr>
            <a:xfrm flipH="1" flipV="1">
              <a:off x="3603563" y="1545604"/>
              <a:ext cx="2670813" cy="152221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D61B9F-F176-B042-AE37-8D6E320B65E0}"/>
                </a:ext>
              </a:extLst>
            </p:cNvPr>
            <p:cNvSpPr txBox="1"/>
            <p:nvPr/>
          </p:nvSpPr>
          <p:spPr>
            <a:xfrm>
              <a:off x="5573933" y="284683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copy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3FCEB43-4872-3C4F-AC01-D5FB933139F4}"/>
                </a:ext>
              </a:extLst>
            </p:cNvPr>
            <p:cNvSpPr txBox="1"/>
            <p:nvPr/>
          </p:nvSpPr>
          <p:spPr>
            <a:xfrm>
              <a:off x="3512116" y="2027076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BF6CB1-3C88-9F4A-A512-225E48AB0CBC}"/>
                </a:ext>
              </a:extLst>
            </p:cNvPr>
            <p:cNvSpPr txBox="1"/>
            <p:nvPr/>
          </p:nvSpPr>
          <p:spPr>
            <a:xfrm>
              <a:off x="5787006" y="200848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2500FD7-2E31-1E3F-0807-E40DEDE11531}"/>
              </a:ext>
            </a:extLst>
          </p:cNvPr>
          <p:cNvGrpSpPr/>
          <p:nvPr/>
        </p:nvGrpSpPr>
        <p:grpSpPr>
          <a:xfrm>
            <a:off x="734344" y="3756680"/>
            <a:ext cx="3211525" cy="2463524"/>
            <a:chOff x="5092582" y="3447006"/>
            <a:chExt cx="3211525" cy="246352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A64F80-7151-D42C-014D-4BE5BB2B8F09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11" name="Up Arrow 10">
              <a:extLst>
                <a:ext uri="{FF2B5EF4-FFF2-40B4-BE49-F238E27FC236}">
                  <a16:creationId xmlns:a16="http://schemas.microsoft.com/office/drawing/2014/main" id="{7177DB46-0823-2DE2-2AB1-FFC92BB7B74B}"/>
                </a:ext>
              </a:extLst>
            </p:cNvPr>
            <p:cNvSpPr/>
            <p:nvPr/>
          </p:nvSpPr>
          <p:spPr>
            <a:xfrm>
              <a:off x="6385119" y="3447006"/>
              <a:ext cx="223520" cy="1226055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932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C366-9E81-2844-BE67-E16FB3D9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20" y="102355"/>
            <a:ext cx="10504333" cy="461116"/>
          </a:xfrm>
        </p:spPr>
        <p:txBody>
          <a:bodyPr/>
          <a:lstStyle/>
          <a:p>
            <a:r>
              <a:rPr lang="en-US" dirty="0"/>
              <a:t>Pointer Arithmetic In Use – C's Performance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7634-7B9E-4C43-9D30-843059F2FA9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698" y="2966343"/>
            <a:ext cx="11798604" cy="33546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</a:rPr>
              <a:t>Alert!: </a:t>
            </a:r>
            <a:r>
              <a:rPr lang="en-US" sz="2000" dirty="0"/>
              <a:t>C performance focus </a:t>
            </a:r>
            <a:r>
              <a:rPr lang="en-US" sz="2000" b="1" u="sng" dirty="0"/>
              <a:t>does</a:t>
            </a:r>
            <a:r>
              <a:rPr lang="en-US" sz="2000" b="1" dirty="0"/>
              <a:t> </a:t>
            </a:r>
            <a:r>
              <a:rPr lang="en-US" sz="2000" b="1" u="sng" dirty="0"/>
              <a:t>not</a:t>
            </a:r>
            <a:r>
              <a:rPr lang="en-US" sz="2000" dirty="0"/>
              <a:t> perform any array “bounds checking”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Performance by Design</a:t>
            </a:r>
            <a:r>
              <a:rPr lang="en-US" sz="2000" dirty="0"/>
              <a:t>: </a:t>
            </a:r>
            <a:r>
              <a:rPr lang="en-US" sz="2000" i="1" dirty="0"/>
              <a:t>bound checking </a:t>
            </a:r>
            <a:r>
              <a:rPr lang="en-US" sz="2000" b="1" i="1" u="sng" dirty="0"/>
              <a:t>slows down execution </a:t>
            </a:r>
            <a:r>
              <a:rPr lang="en-US" sz="2000" i="1" dirty="0"/>
              <a:t>of a properly written program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Example</a:t>
            </a:r>
            <a:r>
              <a:rPr lang="en-US" sz="2000" dirty="0"/>
              <a:t>: array </a:t>
            </a:r>
            <a:r>
              <a:rPr lang="en-US" sz="2000" b="1" dirty="0">
                <a:solidFill>
                  <a:schemeClr val="accent1"/>
                </a:solidFill>
              </a:rPr>
              <a:t>a</a:t>
            </a:r>
            <a:r>
              <a:rPr lang="en-US" sz="2000" dirty="0"/>
              <a:t> of length </a:t>
            </a:r>
            <a:r>
              <a:rPr lang="en-US" sz="2000" dirty="0" err="1"/>
              <a:t>i</a:t>
            </a:r>
            <a:r>
              <a:rPr lang="en-US" sz="2000" dirty="0"/>
              <a:t>, C </a:t>
            </a:r>
            <a:r>
              <a:rPr lang="en-US" sz="2000" b="1" u="sng" dirty="0">
                <a:solidFill>
                  <a:srgbClr val="0070C0"/>
                </a:solidFill>
              </a:rPr>
              <a:t>does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not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u="sng" dirty="0">
                <a:solidFill>
                  <a:srgbClr val="0070C0"/>
                </a:solidFill>
              </a:rPr>
              <a:t>verify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that </a:t>
            </a:r>
            <a:r>
              <a:rPr lang="en-US" sz="2000" b="1" dirty="0">
                <a:solidFill>
                  <a:srgbClr val="0070C0"/>
                </a:solidFill>
              </a:rPr>
              <a:t>a[ j ] or *(a + j) </a:t>
            </a:r>
            <a:r>
              <a:rPr lang="en-US" sz="2000" dirty="0"/>
              <a:t>is valid (does not check: 0 ≤ j &lt;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C simply </a:t>
            </a:r>
            <a:r>
              <a:rPr lang="en-US" sz="2000" i="1" dirty="0">
                <a:solidFill>
                  <a:srgbClr val="0070C0"/>
                </a:solidFill>
              </a:rPr>
              <a:t>“translates” </a:t>
            </a:r>
            <a:r>
              <a:rPr lang="en-US" sz="2000" dirty="0"/>
              <a:t>and accesses the memory specified from: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</a:t>
            </a:r>
            <a:r>
              <a:rPr lang="en-US" sz="2000" dirty="0">
                <a:cs typeface="Courier New" panose="02070309020205020404" pitchFamily="49" charset="0"/>
              </a:rPr>
              <a:t>to be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*(a + j)</a:t>
            </a:r>
            <a:r>
              <a:rPr lang="en-US" sz="2000" dirty="0"/>
              <a:t>which may be </a:t>
            </a:r>
            <a:r>
              <a:rPr lang="en-US" sz="2000" i="1" dirty="0">
                <a:solidFill>
                  <a:schemeClr val="accent1"/>
                </a:solidFill>
              </a:rPr>
              <a:t>outside the bounds </a:t>
            </a:r>
            <a:r>
              <a:rPr lang="en-US" sz="2000" dirty="0"/>
              <a:t>of the array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OS only </a:t>
            </a:r>
            <a:r>
              <a:rPr lang="en-US" sz="2000" b="1" i="1" dirty="0">
                <a:solidFill>
                  <a:srgbClr val="FF0000"/>
                </a:solidFill>
                <a:cs typeface="Courier New" panose="02070309020205020404" pitchFamily="49" charset="0"/>
              </a:rPr>
              <a:t>"faults"</a:t>
            </a:r>
            <a:r>
              <a:rPr 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en-US" sz="2000" dirty="0">
                <a:cs typeface="Courier New" panose="02070309020205020404" pitchFamily="49" charset="0"/>
              </a:rPr>
              <a:t>for an incorrect </a:t>
            </a:r>
            <a:r>
              <a:rPr lang="en-US" sz="2000" u="sng" dirty="0">
                <a:cs typeface="Courier New" panose="02070309020205020404" pitchFamily="49" charset="0"/>
              </a:rPr>
              <a:t>access</a:t>
            </a:r>
            <a:r>
              <a:rPr lang="en-US" sz="2000" dirty="0">
                <a:cs typeface="Courier New" panose="02070309020205020404" pitchFamily="49" charset="0"/>
              </a:rPr>
              <a:t> to memory (read-only or </a:t>
            </a:r>
            <a:r>
              <a:rPr lang="en-US" sz="2000" u="sng" dirty="0">
                <a:cs typeface="Courier New" panose="02070309020205020404" pitchFamily="49" charset="0"/>
              </a:rPr>
              <a:t>not</a:t>
            </a:r>
            <a:r>
              <a:rPr lang="en-US" sz="2000" dirty="0">
                <a:cs typeface="Courier New" panose="02070309020205020404" pitchFamily="49" charset="0"/>
              </a:rPr>
              <a:t> assigned to your process)</a:t>
            </a:r>
          </a:p>
          <a:p>
            <a:pPr lvl="2"/>
            <a:r>
              <a:rPr lang="en-US" sz="2000" dirty="0">
                <a:cs typeface="Courier New" panose="02070309020205020404" pitchFamily="49" charset="0"/>
              </a:rPr>
              <a:t>It does not fault for out of bound indexes or out of scope</a:t>
            </a:r>
          </a:p>
          <a:p>
            <a:r>
              <a:rPr lang="en-US" sz="2000" b="1" dirty="0"/>
              <a:t>lack of bound checking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0070C0"/>
                </a:solidFill>
              </a:rPr>
              <a:t>common source of </a:t>
            </a:r>
            <a:r>
              <a:rPr lang="en-US" sz="2000" b="1" dirty="0">
                <a:solidFill>
                  <a:srgbClr val="0070C0"/>
                </a:solidFill>
              </a:rPr>
              <a:t>errors</a:t>
            </a:r>
            <a:r>
              <a:rPr lang="en-US" sz="2000" dirty="0">
                <a:solidFill>
                  <a:srgbClr val="0070C0"/>
                </a:solidFill>
              </a:rPr>
              <a:t> and </a:t>
            </a:r>
            <a:r>
              <a:rPr lang="en-US" sz="2000" b="1" dirty="0">
                <a:solidFill>
                  <a:srgbClr val="0070C0"/>
                </a:solidFill>
              </a:rPr>
              <a:t>bugs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and is a common criticism of C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381558-9190-BB49-A387-480037B60F12}"/>
              </a:ext>
            </a:extLst>
          </p:cNvPr>
          <p:cNvGrpSpPr/>
          <p:nvPr/>
        </p:nvGrpSpPr>
        <p:grpSpPr>
          <a:xfrm>
            <a:off x="5000236" y="606044"/>
            <a:ext cx="2534842" cy="2135476"/>
            <a:chOff x="8983259" y="470237"/>
            <a:chExt cx="2534842" cy="21354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A5F728C-8017-DA4F-9F5B-E488E5150D66}"/>
                </a:ext>
              </a:extLst>
            </p:cNvPr>
            <p:cNvSpPr/>
            <p:nvPr/>
          </p:nvSpPr>
          <p:spPr>
            <a:xfrm rot="5400000">
              <a:off x="10616824" y="1078373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281B11A-5AC2-F44B-9B73-6881B70A66DA}"/>
                </a:ext>
              </a:extLst>
            </p:cNvPr>
            <p:cNvSpPr/>
            <p:nvPr/>
          </p:nvSpPr>
          <p:spPr>
            <a:xfrm rot="5400000">
              <a:off x="10616824" y="1571387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2AF9C68-6693-B24B-BBC9-5B03E10E7839}"/>
                </a:ext>
              </a:extLst>
            </p:cNvPr>
            <p:cNvGrpSpPr/>
            <p:nvPr/>
          </p:nvGrpSpPr>
          <p:grpSpPr>
            <a:xfrm>
              <a:off x="9023333" y="1734313"/>
              <a:ext cx="910404" cy="338554"/>
              <a:chOff x="8736819" y="5693719"/>
              <a:chExt cx="910404" cy="33855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81EF673-D4DD-834D-A250-EDB26F65505D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a+1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6A6FE35-5449-B948-ADB0-5DC7C2657C93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DD1DA1-17D2-AF4D-BD14-C735CB0472CF}"/>
                </a:ext>
              </a:extLst>
            </p:cNvPr>
            <p:cNvGrpSpPr/>
            <p:nvPr/>
          </p:nvGrpSpPr>
          <p:grpSpPr>
            <a:xfrm>
              <a:off x="8996367" y="2236380"/>
              <a:ext cx="910404" cy="369333"/>
              <a:chOff x="8736819" y="5693718"/>
              <a:chExt cx="910404" cy="369333"/>
            </a:xfrm>
          </p:grpSpPr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CA5CDB4-6CB8-9944-9FCD-BBEB0A3781E6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a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E4ED9CDC-DFE9-1F4D-879D-BDF8C4F2400F}"/>
                  </a:ext>
                </a:extLst>
              </p:cNvPr>
              <p:cNvSpPr/>
              <p:nvPr/>
            </p:nvSpPr>
            <p:spPr>
              <a:xfrm>
                <a:off x="9270197" y="5693718"/>
                <a:ext cx="377026" cy="369333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DFF89AEF-9D62-7D44-BEE1-9ECA1BB0FE17}"/>
                </a:ext>
              </a:extLst>
            </p:cNvPr>
            <p:cNvSpPr/>
            <p:nvPr/>
          </p:nvSpPr>
          <p:spPr>
            <a:xfrm>
              <a:off x="9640686" y="240656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Arrow 54">
              <a:extLst>
                <a:ext uri="{FF2B5EF4-FFF2-40B4-BE49-F238E27FC236}">
                  <a16:creationId xmlns:a16="http://schemas.microsoft.com/office/drawing/2014/main" id="{C015B989-5AA7-5A4C-9377-20162430FD6F}"/>
                </a:ext>
              </a:extLst>
            </p:cNvPr>
            <p:cNvSpPr/>
            <p:nvPr/>
          </p:nvSpPr>
          <p:spPr>
            <a:xfrm>
              <a:off x="9655184" y="1882605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323D2B3-1CF0-9849-B7D4-D95ED17CAE75}"/>
                </a:ext>
              </a:extLst>
            </p:cNvPr>
            <p:cNvGrpSpPr/>
            <p:nvPr/>
          </p:nvGrpSpPr>
          <p:grpSpPr>
            <a:xfrm>
              <a:off x="9005355" y="1257069"/>
              <a:ext cx="910404" cy="338554"/>
              <a:chOff x="8736819" y="5693719"/>
              <a:chExt cx="910404" cy="33855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61264A9-2BFF-A54B-AD37-9F9F77D04E01}"/>
                  </a:ext>
                </a:extLst>
              </p:cNvPr>
              <p:cNvSpPr txBox="1"/>
              <p:nvPr/>
            </p:nvSpPr>
            <p:spPr>
              <a:xfrm>
                <a:off x="8736819" y="5693719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a+2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3268EF-EB2E-BD4F-BE5F-272B8EBE44AC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6D59111-F1D1-2E4E-8A15-177A7455B889}"/>
                </a:ext>
              </a:extLst>
            </p:cNvPr>
            <p:cNvSpPr/>
            <p:nvPr/>
          </p:nvSpPr>
          <p:spPr>
            <a:xfrm>
              <a:off x="9637206" y="1405361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6D1E060-C858-D64D-951A-DBDEDEC53842}"/>
                </a:ext>
              </a:extLst>
            </p:cNvPr>
            <p:cNvSpPr/>
            <p:nvPr/>
          </p:nvSpPr>
          <p:spPr>
            <a:xfrm rot="5400000">
              <a:off x="10616823" y="574199"/>
              <a:ext cx="496743" cy="13058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D55FDC9-F5DC-4D4F-85B6-E0631F22D4D4}"/>
                </a:ext>
              </a:extLst>
            </p:cNvPr>
            <p:cNvSpPr/>
            <p:nvPr/>
          </p:nvSpPr>
          <p:spPr>
            <a:xfrm rot="5400000">
              <a:off x="10611112" y="65704"/>
              <a:ext cx="496743" cy="13058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8CD5D16D-CA59-6446-A61F-933A0533028A}"/>
                </a:ext>
              </a:extLst>
            </p:cNvPr>
            <p:cNvGrpSpPr/>
            <p:nvPr/>
          </p:nvGrpSpPr>
          <p:grpSpPr>
            <a:xfrm>
              <a:off x="8983259" y="740818"/>
              <a:ext cx="932500" cy="345637"/>
              <a:chOff x="8714723" y="5686636"/>
              <a:chExt cx="932500" cy="345637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87B3BB-EF35-1048-8BF4-C28315E4FEAE}"/>
                  </a:ext>
                </a:extLst>
              </p:cNvPr>
              <p:cNvSpPr txBox="1"/>
              <p:nvPr/>
            </p:nvSpPr>
            <p:spPr>
              <a:xfrm>
                <a:off x="8714723" y="5686636"/>
                <a:ext cx="533378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a+3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42CB984-65FC-DE42-8704-A7AE88C9402A}"/>
                  </a:ext>
                </a:extLst>
              </p:cNvPr>
              <p:cNvSpPr/>
              <p:nvPr/>
            </p:nvSpPr>
            <p:spPr>
              <a:xfrm>
                <a:off x="9270197" y="5693719"/>
                <a:ext cx="377026" cy="338554"/>
              </a:xfrm>
              <a:prstGeom prst="rect">
                <a:avLst/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Right Arrow 62">
              <a:extLst>
                <a:ext uri="{FF2B5EF4-FFF2-40B4-BE49-F238E27FC236}">
                  <a16:creationId xmlns:a16="http://schemas.microsoft.com/office/drawing/2014/main" id="{BB20E452-7E08-C040-9A91-2A224D125555}"/>
                </a:ext>
              </a:extLst>
            </p:cNvPr>
            <p:cNvSpPr/>
            <p:nvPr/>
          </p:nvSpPr>
          <p:spPr>
            <a:xfrm>
              <a:off x="9637206" y="896193"/>
              <a:ext cx="557105" cy="729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5B6CCA4-07D2-C447-8455-4E756F1AD1A6}"/>
              </a:ext>
            </a:extLst>
          </p:cNvPr>
          <p:cNvGrpSpPr/>
          <p:nvPr/>
        </p:nvGrpSpPr>
        <p:grpSpPr>
          <a:xfrm>
            <a:off x="7465749" y="399571"/>
            <a:ext cx="1005403" cy="2252524"/>
            <a:chOff x="11560162" y="19337"/>
            <a:chExt cx="1005403" cy="2252524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22F9B5F-F7D2-E34C-847B-8126BA567D5D}"/>
                </a:ext>
              </a:extLst>
            </p:cNvPr>
            <p:cNvSpPr/>
            <p:nvPr/>
          </p:nvSpPr>
          <p:spPr>
            <a:xfrm>
              <a:off x="11560162" y="1902529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&amp;a[0]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540213F-59B0-A54F-9DB0-C0C2E996FCFF}"/>
                </a:ext>
              </a:extLst>
            </p:cNvPr>
            <p:cNvSpPr/>
            <p:nvPr/>
          </p:nvSpPr>
          <p:spPr>
            <a:xfrm>
              <a:off x="11560162" y="1415764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&amp;a[1]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8AEB2C0-0470-A147-808C-A8F2554AB432}"/>
                </a:ext>
              </a:extLst>
            </p:cNvPr>
            <p:cNvSpPr/>
            <p:nvPr/>
          </p:nvSpPr>
          <p:spPr>
            <a:xfrm>
              <a:off x="11560162" y="927585"/>
              <a:ext cx="7232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&amp;a[2]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E9B6379-AA63-0246-97D3-1931EC0DC851}"/>
                </a:ext>
              </a:extLst>
            </p:cNvPr>
            <p:cNvSpPr/>
            <p:nvPr/>
          </p:nvSpPr>
          <p:spPr>
            <a:xfrm>
              <a:off x="11560162" y="19337"/>
              <a:ext cx="1005403" cy="815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address</a:t>
              </a:r>
            </a:p>
            <a:p>
              <a:endParaRPr lang="en-US" sz="1100" dirty="0"/>
            </a:p>
            <a:p>
              <a:r>
                <a:rPr lang="en-US" dirty="0"/>
                <a:t>&amp;a[3]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8153D6-F0BE-3C49-8688-A66A22F4193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66BDD-1FEC-6B4D-9A31-216739D03479}"/>
              </a:ext>
            </a:extLst>
          </p:cNvPr>
          <p:cNvSpPr txBox="1"/>
          <p:nvPr/>
        </p:nvSpPr>
        <p:spPr>
          <a:xfrm>
            <a:off x="1081682" y="1483331"/>
            <a:ext cx="36038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{'A', 'B', 'C'};</a:t>
            </a:r>
          </a:p>
        </p:txBody>
      </p:sp>
    </p:spTree>
    <p:extLst>
      <p:ext uri="{BB962C8B-B14F-4D97-AF65-F5344CB8AC3E}">
        <p14:creationId xmlns:p14="http://schemas.microsoft.com/office/powerpoint/2010/main" val="423302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248" y="1041226"/>
            <a:ext cx="8649905" cy="4941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rgbClr val="0070C0"/>
                </a:solidFill>
              </a:rPr>
              <a:t>You </a:t>
            </a:r>
            <a:r>
              <a:rPr lang="en-US" sz="2200" b="1" u="sng" dirty="0">
                <a:solidFill>
                  <a:srgbClr val="0070C0"/>
                </a:solidFill>
              </a:rPr>
              <a:t>cannot</a:t>
            </a:r>
            <a:r>
              <a:rPr lang="en-US" sz="2200" b="1" dirty="0">
                <a:solidFill>
                  <a:srgbClr val="0070C0"/>
                </a:solidFill>
              </a:rPr>
              <a:t> add two pointers </a:t>
            </a:r>
            <a:r>
              <a:rPr lang="en-US" sz="2200" i="1" dirty="0">
                <a:solidFill>
                  <a:srgbClr val="FF0000"/>
                </a:solidFill>
              </a:rPr>
              <a:t>(what is the reason?) </a:t>
            </a:r>
          </a:p>
          <a:p>
            <a:r>
              <a:rPr lang="en-US" sz="2200" dirty="0"/>
              <a:t>A </a:t>
            </a:r>
            <a:r>
              <a:rPr lang="en-US" sz="2200" dirty="0">
                <a:solidFill>
                  <a:srgbClr val="F37440"/>
                </a:solidFill>
              </a:rPr>
              <a:t>pointer q </a:t>
            </a:r>
            <a:r>
              <a:rPr lang="en-US" sz="2200" u="sng" dirty="0">
                <a:solidFill>
                  <a:schemeClr val="accent3"/>
                </a:solidFill>
              </a:rPr>
              <a:t>can be subtracted </a:t>
            </a:r>
            <a:r>
              <a:rPr lang="en-US" sz="2200" dirty="0"/>
              <a:t>from another </a:t>
            </a:r>
            <a:r>
              <a:rPr lang="en-US" sz="2200" dirty="0">
                <a:solidFill>
                  <a:srgbClr val="7030A0"/>
                </a:solidFill>
              </a:rPr>
              <a:t>pointer p</a:t>
            </a:r>
            <a:r>
              <a:rPr lang="en-US" sz="2200" dirty="0">
                <a:solidFill>
                  <a:schemeClr val="accent3"/>
                </a:solidFill>
              </a:rPr>
              <a:t> </a:t>
            </a:r>
            <a:r>
              <a:rPr lang="en-US" sz="2200" dirty="0"/>
              <a:t>when the pointers are </a:t>
            </a:r>
            <a:r>
              <a:rPr lang="en-US" sz="2200" dirty="0">
                <a:solidFill>
                  <a:schemeClr val="accent3"/>
                </a:solidFill>
              </a:rPr>
              <a:t>the same type</a:t>
            </a:r>
            <a:r>
              <a:rPr lang="en-US" sz="2200" dirty="0"/>
              <a:t> – </a:t>
            </a:r>
            <a:r>
              <a:rPr lang="en-US" sz="2200" dirty="0">
                <a:solidFill>
                  <a:srgbClr val="FF0000"/>
                </a:solidFill>
              </a:rPr>
              <a:t>best done only within arrays!</a:t>
            </a:r>
          </a:p>
          <a:p>
            <a:r>
              <a:rPr lang="en-US" sz="2200" dirty="0"/>
              <a:t>The value of </a:t>
            </a: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(p-q)</a:t>
            </a:r>
            <a:r>
              <a:rPr lang="en-US" sz="2200" dirty="0"/>
              <a:t> is the number of </a:t>
            </a:r>
            <a:r>
              <a:rPr lang="en-US" sz="2200" b="1" dirty="0">
                <a:solidFill>
                  <a:schemeClr val="accent1"/>
                </a:solidFill>
              </a:rPr>
              <a:t>elements between</a:t>
            </a:r>
            <a:r>
              <a:rPr lang="en-US" sz="2200" dirty="0"/>
              <a:t> the two pointers</a:t>
            </a:r>
          </a:p>
          <a:p>
            <a:pPr lvl="1"/>
            <a:r>
              <a:rPr lang="en-US" sz="2200" dirty="0"/>
              <a:t>Using memory address arithmetic (p and q </a:t>
            </a:r>
            <a:r>
              <a:rPr lang="en-US" sz="2200" dirty="0" err="1"/>
              <a:t>Rside</a:t>
            </a:r>
            <a:r>
              <a:rPr lang="en-US" sz="2200" dirty="0"/>
              <a:t> are both </a:t>
            </a:r>
            <a:r>
              <a:rPr lang="en-US" sz="2200" dirty="0">
                <a:solidFill>
                  <a:schemeClr val="accent1"/>
                </a:solidFill>
              </a:rPr>
              <a:t>byte addresses</a:t>
            </a:r>
            <a:r>
              <a:rPr lang="en-US" sz="2200" dirty="0"/>
              <a:t>):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641A3-A090-B64E-BEDD-8504517D7D29}"/>
              </a:ext>
            </a:extLst>
          </p:cNvPr>
          <p:cNvSpPr/>
          <p:nvPr/>
        </p:nvSpPr>
        <p:spPr>
          <a:xfrm rot="5400000">
            <a:off x="9866172" y="4921181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E4FA53-548D-434A-8DC5-DD7854269529}"/>
              </a:ext>
            </a:extLst>
          </p:cNvPr>
          <p:cNvSpPr/>
          <p:nvPr/>
        </p:nvSpPr>
        <p:spPr>
          <a:xfrm rot="5400000">
            <a:off x="9866172" y="2951667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6A93D-D46E-E94B-94A5-EA8BC25B895D}"/>
              </a:ext>
            </a:extLst>
          </p:cNvPr>
          <p:cNvSpPr txBox="1"/>
          <p:nvPr/>
        </p:nvSpPr>
        <p:spPr>
          <a:xfrm>
            <a:off x="8956499" y="591593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*p;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2B9900-9841-B247-AEC1-5DC4E0A40437}"/>
              </a:ext>
            </a:extLst>
          </p:cNvPr>
          <p:cNvGrpSpPr/>
          <p:nvPr/>
        </p:nvGrpSpPr>
        <p:grpSpPr>
          <a:xfrm>
            <a:off x="8932815" y="6304953"/>
            <a:ext cx="910404" cy="369333"/>
            <a:chOff x="8736819" y="5693718"/>
            <a:chExt cx="910404" cy="36933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307781B-31B4-FA49-A5AD-ACD45567DC91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 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5BFFCC-C848-DA4B-810A-6F7132716580}"/>
                </a:ext>
              </a:extLst>
            </p:cNvPr>
            <p:cNvSpPr/>
            <p:nvPr/>
          </p:nvSpPr>
          <p:spPr>
            <a:xfrm>
              <a:off x="9270197" y="5693718"/>
              <a:ext cx="377026" cy="369333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839121A-5EFF-E145-9E8F-8BC37158BBFB}"/>
              </a:ext>
            </a:extLst>
          </p:cNvPr>
          <p:cNvSpPr/>
          <p:nvPr/>
        </p:nvSpPr>
        <p:spPr>
          <a:xfrm>
            <a:off x="9648353" y="6489620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36BB1-DBD4-6744-B776-2AA70AF8CF4B}"/>
              </a:ext>
            </a:extLst>
          </p:cNvPr>
          <p:cNvGrpSpPr/>
          <p:nvPr/>
        </p:nvGrpSpPr>
        <p:grpSpPr>
          <a:xfrm>
            <a:off x="8932814" y="4327253"/>
            <a:ext cx="910404" cy="338554"/>
            <a:chOff x="8749286" y="5623743"/>
            <a:chExt cx="910404" cy="33855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5268D-344C-C94A-B85A-1CCAFD48DF55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AA6FCF-D732-054C-A0C4-0E1794526729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7C25DFF-514F-C94D-B573-DC116F5E01E3}"/>
              </a:ext>
            </a:extLst>
          </p:cNvPr>
          <p:cNvSpPr/>
          <p:nvPr/>
        </p:nvSpPr>
        <p:spPr>
          <a:xfrm>
            <a:off x="9648352" y="4511919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2A560A7-A181-7641-BA83-2186A87D34AC}"/>
              </a:ext>
            </a:extLst>
          </p:cNvPr>
          <p:cNvSpPr/>
          <p:nvPr/>
        </p:nvSpPr>
        <p:spPr>
          <a:xfrm rot="5400000">
            <a:off x="9866171" y="955368"/>
            <a:ext cx="1984382" cy="1305810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4-byte integer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BD36A8-97B3-F048-9109-37D6353BAA29}"/>
              </a:ext>
            </a:extLst>
          </p:cNvPr>
          <p:cNvSpPr/>
          <p:nvPr/>
        </p:nvSpPr>
        <p:spPr>
          <a:xfrm rot="5400000">
            <a:off x="10596419" y="-302495"/>
            <a:ext cx="523885" cy="1305810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7DC9C0A-12AC-B649-96AB-1B19F78FED68}"/>
              </a:ext>
            </a:extLst>
          </p:cNvPr>
          <p:cNvSpPr txBox="1"/>
          <p:nvPr/>
        </p:nvSpPr>
        <p:spPr>
          <a:xfrm>
            <a:off x="11431341" y="6345986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0x</a:t>
            </a:r>
            <a:r>
              <a:rPr lang="en-US" sz="1600" b="1" dirty="0">
                <a:solidFill>
                  <a:schemeClr val="accent5"/>
                </a:solidFill>
              </a:rPr>
              <a:t>08</a:t>
            </a:r>
            <a:r>
              <a:rPr lang="en-US" sz="1600" b="1" dirty="0">
                <a:solidFill>
                  <a:srgbClr val="F3753F"/>
                </a:solidFill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A4C2BE-0D7B-BD49-B6B2-41DFB09A4991}"/>
              </a:ext>
            </a:extLst>
          </p:cNvPr>
          <p:cNvSpPr txBox="1"/>
          <p:nvPr/>
        </p:nvSpPr>
        <p:spPr>
          <a:xfrm>
            <a:off x="11471305" y="4363537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2A47C3-9ACD-7944-A394-549C4F7377DD}"/>
              </a:ext>
            </a:extLst>
          </p:cNvPr>
          <p:cNvSpPr txBox="1"/>
          <p:nvPr/>
        </p:nvSpPr>
        <p:spPr>
          <a:xfrm>
            <a:off x="11431341" y="2381088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99A9A7-0FFE-8C41-971D-EE180965C771}"/>
              </a:ext>
            </a:extLst>
          </p:cNvPr>
          <p:cNvSpPr txBox="1"/>
          <p:nvPr/>
        </p:nvSpPr>
        <p:spPr>
          <a:xfrm>
            <a:off x="11431341" y="398639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0x08c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D7B2EAA-4E00-5C47-8D01-B10A4E501A51}"/>
              </a:ext>
            </a:extLst>
          </p:cNvPr>
          <p:cNvGrpSpPr/>
          <p:nvPr/>
        </p:nvGrpSpPr>
        <p:grpSpPr>
          <a:xfrm>
            <a:off x="8909435" y="2349552"/>
            <a:ext cx="910404" cy="338554"/>
            <a:chOff x="8749286" y="5623743"/>
            <a:chExt cx="910404" cy="33855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F5BF0EC-BF72-914B-84F3-4BB0C1CD9568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3C5A522-602C-024F-A833-072BCF381767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D561AD9-9E96-7640-8396-88AD5F3F8170}"/>
              </a:ext>
            </a:extLst>
          </p:cNvPr>
          <p:cNvSpPr/>
          <p:nvPr/>
        </p:nvSpPr>
        <p:spPr>
          <a:xfrm>
            <a:off x="9624973" y="2534218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D2BBEC6-2926-FE41-AFEC-2E49CBF93170}"/>
              </a:ext>
            </a:extLst>
          </p:cNvPr>
          <p:cNvGrpSpPr/>
          <p:nvPr/>
        </p:nvGrpSpPr>
        <p:grpSpPr>
          <a:xfrm>
            <a:off x="8949169" y="346317"/>
            <a:ext cx="910404" cy="338554"/>
            <a:chOff x="8749286" y="5623743"/>
            <a:chExt cx="910404" cy="33855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2967D79-54E2-FD4C-AD43-F3F74C48FFB1}"/>
                </a:ext>
              </a:extLst>
            </p:cNvPr>
            <p:cNvSpPr txBox="1"/>
            <p:nvPr/>
          </p:nvSpPr>
          <p:spPr>
            <a:xfrm>
              <a:off x="8749286" y="5623743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p+3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CBE1184-CAB9-6E48-887D-D877F48AF38E}"/>
                </a:ext>
              </a:extLst>
            </p:cNvPr>
            <p:cNvSpPr/>
            <p:nvPr/>
          </p:nvSpPr>
          <p:spPr>
            <a:xfrm>
              <a:off x="9282664" y="5623743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ight Arrow 56">
            <a:extLst>
              <a:ext uri="{FF2B5EF4-FFF2-40B4-BE49-F238E27FC236}">
                <a16:creationId xmlns:a16="http://schemas.microsoft.com/office/drawing/2014/main" id="{635A47E9-AEDE-F142-8FC7-DA4AB8862403}"/>
              </a:ext>
            </a:extLst>
          </p:cNvPr>
          <p:cNvSpPr/>
          <p:nvPr/>
        </p:nvSpPr>
        <p:spPr>
          <a:xfrm>
            <a:off x="9664707" y="53098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EFF368A-3ACF-C04C-B2CB-D07FDCEEC02D}"/>
              </a:ext>
            </a:extLst>
          </p:cNvPr>
          <p:cNvSpPr/>
          <p:nvPr/>
        </p:nvSpPr>
        <p:spPr bwMode="auto">
          <a:xfrm>
            <a:off x="330482" y="4327253"/>
            <a:ext cx="8372957" cy="127309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u="sng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distance in elements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(p − q) /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(∗p)</a:t>
            </a:r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+ 3) – p = 3 = (0x08c – 0x080)/4 =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705028-2B8C-CA42-95C3-2396C91DDE17}"/>
              </a:ext>
            </a:extLst>
          </p:cNvPr>
          <p:cNvSpPr txBox="1"/>
          <p:nvPr/>
        </p:nvSpPr>
        <p:spPr>
          <a:xfrm>
            <a:off x="8703439" y="195387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*q = p+2;</a:t>
            </a:r>
          </a:p>
        </p:txBody>
      </p:sp>
    </p:spTree>
    <p:extLst>
      <p:ext uri="{BB962C8B-B14F-4D97-AF65-F5344CB8AC3E}">
        <p14:creationId xmlns:p14="http://schemas.microsoft.com/office/powerpoint/2010/main" val="3666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B149-171D-584A-9D56-DCB2CD9B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38" y="88467"/>
            <a:ext cx="10515600" cy="410924"/>
          </a:xfrm>
        </p:spPr>
        <p:txBody>
          <a:bodyPr/>
          <a:lstStyle/>
          <a:p>
            <a:r>
              <a:rPr lang="en-US" dirty="0"/>
              <a:t>Pointer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6175-D9F0-854D-A459-97928897E3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75991" y="698652"/>
            <a:ext cx="9495938" cy="585890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Pointers (</a:t>
            </a:r>
            <a:r>
              <a:rPr lang="en-US" sz="2200" b="1" dirty="0">
                <a:solidFill>
                  <a:schemeClr val="accent1"/>
                </a:solidFill>
              </a:rPr>
              <a:t>same type</a:t>
            </a:r>
            <a:r>
              <a:rPr lang="en-US" sz="2200" dirty="0"/>
              <a:t>) can be compared with the comparison operators:</a:t>
            </a:r>
          </a:p>
          <a:p>
            <a:pPr marL="354012" lvl="1" indent="0">
              <a:buNone/>
            </a:pPr>
            <a:r>
              <a:rPr lang="en-US" sz="22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&lt;, &lt;=, ==, !=, &gt;=, &gt;</a:t>
            </a: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 marL="354012" lvl="1" indent="0">
              <a:buNone/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accent1"/>
                </a:solidFill>
              </a:rPr>
              <a:t>Invalid, Undefined, or </a:t>
            </a:r>
            <a:r>
              <a:rPr lang="en-US" sz="2200" b="1" dirty="0">
                <a:solidFill>
                  <a:schemeClr val="accent1"/>
                </a:solidFill>
              </a:rPr>
              <a:t>risky</a:t>
            </a:r>
            <a:r>
              <a:rPr lang="en-US" sz="2200" dirty="0">
                <a:solidFill>
                  <a:schemeClr val="accent1"/>
                </a:solidFill>
              </a:rPr>
              <a:t> pointer arithmetic</a:t>
            </a:r>
            <a:r>
              <a:rPr lang="en-US" sz="2200" dirty="0"/>
              <a:t> (some examples)</a:t>
            </a:r>
          </a:p>
          <a:p>
            <a:pPr lvl="1"/>
            <a:r>
              <a:rPr lang="en-US" sz="2200" dirty="0"/>
              <a:t>Add, multiply, divide on two pointers</a:t>
            </a:r>
          </a:p>
          <a:p>
            <a:pPr lvl="1"/>
            <a:r>
              <a:rPr lang="en-US" sz="2200" dirty="0"/>
              <a:t>Subtract two pointers of different types or pointing at different arrays</a:t>
            </a:r>
          </a:p>
          <a:p>
            <a:pPr lvl="1"/>
            <a:r>
              <a:rPr lang="en-US" sz="2200" dirty="0"/>
              <a:t>Compare two pointers of different types</a:t>
            </a:r>
          </a:p>
          <a:p>
            <a:pPr lvl="1"/>
            <a:r>
              <a:rPr lang="en-US" sz="2200" dirty="0"/>
              <a:t>Subtract a pointer from an integer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5F01AB-7F46-074E-BE15-49F5707DC5F6}"/>
              </a:ext>
            </a:extLst>
          </p:cNvPr>
          <p:cNvSpPr txBox="1"/>
          <p:nvPr/>
        </p:nvSpPr>
        <p:spPr>
          <a:xfrm>
            <a:off x="11878323" y="650501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56602D-01BA-5F43-B05A-8DAFA77AC104}"/>
              </a:ext>
            </a:extLst>
          </p:cNvPr>
          <p:cNvSpPr/>
          <p:nvPr/>
        </p:nvSpPr>
        <p:spPr bwMode="auto">
          <a:xfrm>
            <a:off x="1672325" y="1712340"/>
            <a:ext cx="8472196" cy="25069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numb[] = {9, 8, 1, 9, 5};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*end;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*a;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 = numb +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(int) (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(*numb));</a:t>
            </a: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numb;</a:t>
            </a:r>
            <a:endParaRPr lang="en-US" sz="2200" dirty="0">
              <a:solidFill>
                <a:srgbClr val="E26C23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&lt; end)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compares two pointers (address)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rest of code including doing an a++ */</a:t>
            </a:r>
          </a:p>
        </p:txBody>
      </p:sp>
    </p:spTree>
    <p:extLst>
      <p:ext uri="{BB962C8B-B14F-4D97-AF65-F5344CB8AC3E}">
        <p14:creationId xmlns:p14="http://schemas.microsoft.com/office/powerpoint/2010/main" val="218444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3" grpId="0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Using Pointers to Traverse an array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3D33BD-E744-AFBC-FA73-BD1440733991}"/>
              </a:ext>
            </a:extLst>
          </p:cNvPr>
          <p:cNvGrpSpPr/>
          <p:nvPr/>
        </p:nvGrpSpPr>
        <p:grpSpPr>
          <a:xfrm>
            <a:off x="599044" y="3533272"/>
            <a:ext cx="6136616" cy="2584617"/>
            <a:chOff x="599044" y="3533272"/>
            <a:chExt cx="6136616" cy="25846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457D99-BD8F-5ABA-A831-1EE222B6C585}"/>
                </a:ext>
              </a:extLst>
            </p:cNvPr>
            <p:cNvSpPr txBox="1"/>
            <p:nvPr/>
          </p:nvSpPr>
          <p:spPr>
            <a:xfrm>
              <a:off x="599044" y="3533272"/>
              <a:ext cx="6136616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indent="-103188"/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x[] = {0xd4c3b2a1, 0xd4c3b200, 0x12345684};</a:t>
              </a:r>
            </a:p>
            <a:p>
              <a:pPr indent="-103188"/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800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cnt</a:t>
              </a:r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(int)(</a:t>
              </a:r>
              <a:r>
                <a:rPr lang="en-US" sz="1800" dirty="0" err="1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sizeof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 / </a:t>
              </a:r>
              <a:r>
                <a:rPr lang="en-US" sz="1800" dirty="0" err="1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sizeof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(*</a:t>
              </a:r>
              <a:r>
                <a:rPr lang="en-US" sz="1800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</a:t>
              </a:r>
              <a:r>
                <a:rPr lang="en-US" sz="1800" dirty="0">
                  <a:solidFill>
                    <a:schemeClr val="tx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));</a:t>
              </a:r>
              <a:endPara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 *</a:t>
              </a:r>
              <a:r>
                <a:rPr lang="en-US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= x; 	</a:t>
              </a:r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	// or &amp;x[0] </a:t>
              </a:r>
              <a:endParaRPr lang="en-US" i="1" dirty="0">
                <a:solidFill>
                  <a:srgbClr val="2C895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for (int j = 0; j &lt;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j++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indent="-103188"/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</a:t>
              </a:r>
              <a:r>
                <a:rPr lang="en-US" sz="18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("%#x\n", *(</a:t>
              </a:r>
              <a:r>
                <a:rPr lang="en-US" sz="1800" dirty="0" err="1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r>
                <a:rPr lang="en-US" sz="18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j));</a:t>
              </a:r>
            </a:p>
            <a:p>
              <a:r>
                <a:rPr lang="en-US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817D6-AC45-8989-69F0-974A473FE4DD}"/>
                </a:ext>
              </a:extLst>
            </p:cNvPr>
            <p:cNvSpPr txBox="1"/>
            <p:nvPr/>
          </p:nvSpPr>
          <p:spPr>
            <a:xfrm>
              <a:off x="1317838" y="5748557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Brute force translation to pointers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CA6355F-BC15-C861-7C20-34C766403CF6}"/>
              </a:ext>
            </a:extLst>
          </p:cNvPr>
          <p:cNvSpPr txBox="1"/>
          <p:nvPr/>
        </p:nvSpPr>
        <p:spPr>
          <a:xfrm>
            <a:off x="9405911" y="566781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90073-347C-8F77-AAE1-80ED09BE0C6E}"/>
              </a:ext>
            </a:extLst>
          </p:cNvPr>
          <p:cNvSpPr txBox="1"/>
          <p:nvPr/>
        </p:nvSpPr>
        <p:spPr>
          <a:xfrm>
            <a:off x="10639354" y="531316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205A96-E53C-FBBF-78EC-2872B727A96B}"/>
              </a:ext>
            </a:extLst>
          </p:cNvPr>
          <p:cNvSpPr txBox="1"/>
          <p:nvPr/>
        </p:nvSpPr>
        <p:spPr>
          <a:xfrm>
            <a:off x="10670345" y="457036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85EC9-F022-4DE8-8A50-45CFAD3FF240}"/>
              </a:ext>
            </a:extLst>
          </p:cNvPr>
          <p:cNvSpPr txBox="1"/>
          <p:nvPr/>
        </p:nvSpPr>
        <p:spPr>
          <a:xfrm>
            <a:off x="10670345" y="49494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396227-58AF-91B6-F088-99B608B87A57}"/>
              </a:ext>
            </a:extLst>
          </p:cNvPr>
          <p:cNvSpPr txBox="1"/>
          <p:nvPr/>
        </p:nvSpPr>
        <p:spPr>
          <a:xfrm>
            <a:off x="10670345" y="421282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E4FC6D-A6A7-A129-C6F9-3F7F0304B92F}"/>
              </a:ext>
            </a:extLst>
          </p:cNvPr>
          <p:cNvSpPr txBox="1"/>
          <p:nvPr/>
        </p:nvSpPr>
        <p:spPr>
          <a:xfrm>
            <a:off x="10670345" y="569859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D4CF1-0134-1355-0C1A-D6E98372DE21}"/>
              </a:ext>
            </a:extLst>
          </p:cNvPr>
          <p:cNvSpPr txBox="1"/>
          <p:nvPr/>
        </p:nvSpPr>
        <p:spPr>
          <a:xfrm>
            <a:off x="10670345" y="383376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B1514-4896-087A-8982-FE421F5E2778}"/>
              </a:ext>
            </a:extLst>
          </p:cNvPr>
          <p:cNvSpPr txBox="1"/>
          <p:nvPr/>
        </p:nvSpPr>
        <p:spPr>
          <a:xfrm>
            <a:off x="10670345" y="309777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5D480E-C25D-E6B2-17D5-15A9B88B22ED}"/>
              </a:ext>
            </a:extLst>
          </p:cNvPr>
          <p:cNvSpPr txBox="1"/>
          <p:nvPr/>
        </p:nvSpPr>
        <p:spPr>
          <a:xfrm>
            <a:off x="10670345" y="232815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E494D2-7D39-7F39-A086-25CD655C61F8}"/>
              </a:ext>
            </a:extLst>
          </p:cNvPr>
          <p:cNvSpPr txBox="1"/>
          <p:nvPr/>
        </p:nvSpPr>
        <p:spPr>
          <a:xfrm>
            <a:off x="10670345" y="270722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7982A1-0D48-2E9C-6CA9-428724BB4001}"/>
              </a:ext>
            </a:extLst>
          </p:cNvPr>
          <p:cNvSpPr txBox="1"/>
          <p:nvPr/>
        </p:nvSpPr>
        <p:spPr>
          <a:xfrm>
            <a:off x="10670345" y="197062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8E5998-F373-168E-6D73-31AA69612A5E}"/>
              </a:ext>
            </a:extLst>
          </p:cNvPr>
          <p:cNvSpPr txBox="1"/>
          <p:nvPr/>
        </p:nvSpPr>
        <p:spPr>
          <a:xfrm>
            <a:off x="10670345" y="3456390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39F3E-075F-7820-2216-9307881EA020}"/>
              </a:ext>
            </a:extLst>
          </p:cNvPr>
          <p:cNvSpPr txBox="1"/>
          <p:nvPr/>
        </p:nvSpPr>
        <p:spPr>
          <a:xfrm>
            <a:off x="10670345" y="1582356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88F9D6-EC46-2AC1-F4BC-D58CA0800D15}"/>
              </a:ext>
            </a:extLst>
          </p:cNvPr>
          <p:cNvSpPr txBox="1"/>
          <p:nvPr/>
        </p:nvSpPr>
        <p:spPr>
          <a:xfrm>
            <a:off x="10670345" y="1200772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E1B85-8D09-6458-64AB-FFFB7F80C7A3}"/>
              </a:ext>
            </a:extLst>
          </p:cNvPr>
          <p:cNvSpPr txBox="1"/>
          <p:nvPr/>
        </p:nvSpPr>
        <p:spPr>
          <a:xfrm>
            <a:off x="9405911" y="529777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09EA7A-84F6-36EA-B1FF-EDBB7A7DF5F0}"/>
              </a:ext>
            </a:extLst>
          </p:cNvPr>
          <p:cNvSpPr txBox="1"/>
          <p:nvPr/>
        </p:nvSpPr>
        <p:spPr>
          <a:xfrm>
            <a:off x="9396376" y="49397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0BD3A4-9B6E-5EF9-82D2-F2E77FFBFA16}"/>
              </a:ext>
            </a:extLst>
          </p:cNvPr>
          <p:cNvSpPr txBox="1"/>
          <p:nvPr/>
        </p:nvSpPr>
        <p:spPr>
          <a:xfrm>
            <a:off x="9396376" y="45697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EB31E-89E5-AAE3-5549-995CF3F586A9}"/>
              </a:ext>
            </a:extLst>
          </p:cNvPr>
          <p:cNvSpPr txBox="1"/>
          <p:nvPr/>
        </p:nvSpPr>
        <p:spPr>
          <a:xfrm>
            <a:off x="9396376" y="420037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4CDFAA-3532-71C9-E6EB-F09FC72A423E}"/>
              </a:ext>
            </a:extLst>
          </p:cNvPr>
          <p:cNvSpPr txBox="1"/>
          <p:nvPr/>
        </p:nvSpPr>
        <p:spPr>
          <a:xfrm>
            <a:off x="9396376" y="383033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05EC14-0279-7352-41B9-A94EEAB0E80C}"/>
              </a:ext>
            </a:extLst>
          </p:cNvPr>
          <p:cNvSpPr txBox="1"/>
          <p:nvPr/>
        </p:nvSpPr>
        <p:spPr>
          <a:xfrm>
            <a:off x="9403902" y="346135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DED51F-6C56-B884-5993-6858A6A2080E}"/>
              </a:ext>
            </a:extLst>
          </p:cNvPr>
          <p:cNvSpPr txBox="1"/>
          <p:nvPr/>
        </p:nvSpPr>
        <p:spPr>
          <a:xfrm>
            <a:off x="9403902" y="3091318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C841F7-EAEE-D544-ACC5-39E2F70F846B}"/>
              </a:ext>
            </a:extLst>
          </p:cNvPr>
          <p:cNvSpPr txBox="1"/>
          <p:nvPr/>
        </p:nvSpPr>
        <p:spPr>
          <a:xfrm>
            <a:off x="9411853" y="272127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F759F-DFEF-35DF-A527-8C1FE354ACEF}"/>
              </a:ext>
            </a:extLst>
          </p:cNvPr>
          <p:cNvSpPr txBox="1"/>
          <p:nvPr/>
        </p:nvSpPr>
        <p:spPr>
          <a:xfrm>
            <a:off x="9411853" y="235124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AE860-542A-02C2-3553-8FFB419DB27E}"/>
              </a:ext>
            </a:extLst>
          </p:cNvPr>
          <p:cNvSpPr txBox="1"/>
          <p:nvPr/>
        </p:nvSpPr>
        <p:spPr>
          <a:xfrm>
            <a:off x="9411853" y="198791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3800EC-6A30-963E-505C-FBC59DA33526}"/>
              </a:ext>
            </a:extLst>
          </p:cNvPr>
          <p:cNvSpPr txBox="1"/>
          <p:nvPr/>
        </p:nvSpPr>
        <p:spPr>
          <a:xfrm>
            <a:off x="9411853" y="161787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B5BC1C-CAB0-CAF4-8FD0-013687D6E760}"/>
              </a:ext>
            </a:extLst>
          </p:cNvPr>
          <p:cNvSpPr txBox="1"/>
          <p:nvPr/>
        </p:nvSpPr>
        <p:spPr>
          <a:xfrm>
            <a:off x="9403902" y="12421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33052B-9823-91CD-DE02-4C27E2B268BC}"/>
              </a:ext>
            </a:extLst>
          </p:cNvPr>
          <p:cNvSpPr txBox="1"/>
          <p:nvPr/>
        </p:nvSpPr>
        <p:spPr>
          <a:xfrm>
            <a:off x="10669195" y="837444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993E8B-4340-4C07-FFDE-6B7989E5D1C7}"/>
              </a:ext>
            </a:extLst>
          </p:cNvPr>
          <p:cNvSpPr txBox="1"/>
          <p:nvPr/>
        </p:nvSpPr>
        <p:spPr>
          <a:xfrm>
            <a:off x="9402752" y="87885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6E46EF6-BED4-CE0A-14B2-95891BE1EC17}"/>
              </a:ext>
            </a:extLst>
          </p:cNvPr>
          <p:cNvGrpSpPr/>
          <p:nvPr/>
        </p:nvGrpSpPr>
        <p:grpSpPr>
          <a:xfrm>
            <a:off x="9402318" y="4186758"/>
            <a:ext cx="1297067" cy="1491587"/>
            <a:chOff x="7864863" y="4787831"/>
            <a:chExt cx="1297067" cy="14915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2258F8-529C-5C68-6AE4-6206814A44FD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0B48B9-E531-9A97-8DE8-7453880B28B5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3E4E7F-6EFA-C275-D73C-901083AE838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15B04D-24A0-1C85-05FC-2AB4F6EDB131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59C2A46-F4B5-DA45-0E2D-BF1E529123E3}"/>
              </a:ext>
            </a:extLst>
          </p:cNvPr>
          <p:cNvGrpSpPr/>
          <p:nvPr/>
        </p:nvGrpSpPr>
        <p:grpSpPr>
          <a:xfrm>
            <a:off x="9406825" y="1218059"/>
            <a:ext cx="1297067" cy="1491587"/>
            <a:chOff x="7876140" y="1420771"/>
            <a:chExt cx="1297067" cy="1491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E02463-8CA1-3363-6B9A-0BE82C5FF0E3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4239B5-786C-3C0D-3F1B-91617DCECFEA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1005452-C116-1EF5-D2AC-4DB6F7CA9200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970815-1862-CDA1-45F2-183C35F76B9A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ight Brace 45">
            <a:extLst>
              <a:ext uri="{FF2B5EF4-FFF2-40B4-BE49-F238E27FC236}">
                <a16:creationId xmlns:a16="http://schemas.microsoft.com/office/drawing/2014/main" id="{F8845759-5FC2-F798-B524-42617F96D8F4}"/>
              </a:ext>
            </a:extLst>
          </p:cNvPr>
          <p:cNvSpPr/>
          <p:nvPr/>
        </p:nvSpPr>
        <p:spPr>
          <a:xfrm rot="5400000">
            <a:off x="9833027" y="5574220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E17BB7F-4085-8DD8-DC15-0109986375CE}"/>
              </a:ext>
            </a:extLst>
          </p:cNvPr>
          <p:cNvSpPr/>
          <p:nvPr/>
        </p:nvSpPr>
        <p:spPr>
          <a:xfrm>
            <a:off x="9634368" y="6359255"/>
            <a:ext cx="944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byte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48A5FCB-1072-5317-63EA-0CCA727EF2DF}"/>
              </a:ext>
            </a:extLst>
          </p:cNvPr>
          <p:cNvGrpSpPr/>
          <p:nvPr/>
        </p:nvGrpSpPr>
        <p:grpSpPr>
          <a:xfrm>
            <a:off x="9388425" y="2681150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8FF66A0-F2C4-D2BD-3D55-CE83EB4E08B2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  <a:endParaRPr lang="en-US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E1DF7B-20DB-5374-DFB3-38B2280F17B1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DB7DFC6-6E56-112D-8689-C81C60B6F065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AC1BC3-A7A4-0F0A-5439-2B57688438E7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b="1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3A4D68E-DC90-5363-B6FF-2B23D1D6CCE2}"/>
              </a:ext>
            </a:extLst>
          </p:cNvPr>
          <p:cNvGrpSpPr/>
          <p:nvPr/>
        </p:nvGrpSpPr>
        <p:grpSpPr>
          <a:xfrm>
            <a:off x="7870533" y="5410003"/>
            <a:ext cx="910404" cy="338554"/>
            <a:chOff x="8736819" y="5693719"/>
            <a:chExt cx="910404" cy="33855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2268C7-8330-91FC-7AF3-4A0A7D86138D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ptr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2158C75-30FD-1AD5-89DC-1FEE19E5C3DB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61" name="Right Arrow 60">
            <a:extLst>
              <a:ext uri="{FF2B5EF4-FFF2-40B4-BE49-F238E27FC236}">
                <a16:creationId xmlns:a16="http://schemas.microsoft.com/office/drawing/2014/main" id="{9C744A73-EA29-0658-0F5B-BF4C8096914F}"/>
              </a:ext>
            </a:extLst>
          </p:cNvPr>
          <p:cNvSpPr/>
          <p:nvPr/>
        </p:nvSpPr>
        <p:spPr>
          <a:xfrm>
            <a:off x="8618079" y="5575233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Up-Down Arrow 61">
            <a:extLst>
              <a:ext uri="{FF2B5EF4-FFF2-40B4-BE49-F238E27FC236}">
                <a16:creationId xmlns:a16="http://schemas.microsoft.com/office/drawing/2014/main" id="{607EF3C7-ED81-EC6C-4F17-4E46213A21D2}"/>
              </a:ext>
            </a:extLst>
          </p:cNvPr>
          <p:cNvSpPr/>
          <p:nvPr/>
        </p:nvSpPr>
        <p:spPr>
          <a:xfrm>
            <a:off x="9212089" y="1242184"/>
            <a:ext cx="133904" cy="439709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B61865-7D86-4D68-7E9F-15CCADC6C86D}"/>
              </a:ext>
            </a:extLst>
          </p:cNvPr>
          <p:cNvSpPr txBox="1"/>
          <p:nvPr/>
        </p:nvSpPr>
        <p:spPr>
          <a:xfrm>
            <a:off x="599044" y="1137852"/>
            <a:ext cx="6136616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indent="-103188"/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j = 0; j 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x[j]);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C531C1-BDE4-D62C-E45C-2CF8C71BBC27}"/>
              </a:ext>
            </a:extLst>
          </p:cNvPr>
          <p:cNvSpPr txBox="1"/>
          <p:nvPr/>
        </p:nvSpPr>
        <p:spPr>
          <a:xfrm>
            <a:off x="6426371" y="2350681"/>
            <a:ext cx="25907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actual space used =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12</a:t>
            </a:r>
          </a:p>
        </p:txBody>
      </p:sp>
    </p:spTree>
    <p:extLst>
      <p:ext uri="{BB962C8B-B14F-4D97-AF65-F5344CB8AC3E}">
        <p14:creationId xmlns:p14="http://schemas.microsoft.com/office/powerpoint/2010/main" val="128259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EDAF-10E5-0B42-9BD7-74A90392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40" y="272731"/>
            <a:ext cx="10515600" cy="543748"/>
          </a:xfrm>
        </p:spPr>
        <p:txBody>
          <a:bodyPr/>
          <a:lstStyle/>
          <a:p>
            <a:r>
              <a:rPr lang="en-US" dirty="0"/>
              <a:t>Fast Ways to Traverse an Array: Use a Limit Pointer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664D4A3B-08D9-C845-8776-62FD6340006D}"/>
              </a:ext>
            </a:extLst>
          </p:cNvPr>
          <p:cNvSpPr/>
          <p:nvPr/>
        </p:nvSpPr>
        <p:spPr bwMode="auto">
          <a:xfrm>
            <a:off x="309920" y="1101956"/>
            <a:ext cx="7340442" cy="545343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x[] = {0xd4c3b2a1, 0xd4c3b200, 0x12345684};</a:t>
            </a:r>
          </a:p>
          <a:p>
            <a:pPr indent="-103188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x;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//or &amp;x[0]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("%#x\n", *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indent="-103188"/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2EB7138-840C-3C4D-AEF3-893D454CF383}"/>
              </a:ext>
            </a:extLst>
          </p:cNvPr>
          <p:cNvSpPr txBox="1"/>
          <p:nvPr/>
        </p:nvSpPr>
        <p:spPr>
          <a:xfrm>
            <a:off x="9405911" y="566104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40757-CD65-8143-A55A-C3F941C483E8}"/>
              </a:ext>
            </a:extLst>
          </p:cNvPr>
          <p:cNvSpPr txBox="1"/>
          <p:nvPr/>
        </p:nvSpPr>
        <p:spPr>
          <a:xfrm>
            <a:off x="10639354" y="530639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0x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AA8A37-A4C3-8E49-A310-09CFCB7E4985}"/>
              </a:ext>
            </a:extLst>
          </p:cNvPr>
          <p:cNvSpPr txBox="1"/>
          <p:nvPr/>
        </p:nvSpPr>
        <p:spPr>
          <a:xfrm>
            <a:off x="10670345" y="4563588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032C9F8-DDC5-D840-AE35-0F6740605AF9}"/>
              </a:ext>
            </a:extLst>
          </p:cNvPr>
          <p:cNvSpPr txBox="1"/>
          <p:nvPr/>
        </p:nvSpPr>
        <p:spPr>
          <a:xfrm>
            <a:off x="10670345" y="49426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ABB419F-B0DD-1F47-8CD1-9AAAF23A582F}"/>
              </a:ext>
            </a:extLst>
          </p:cNvPr>
          <p:cNvSpPr txBox="1"/>
          <p:nvPr/>
        </p:nvSpPr>
        <p:spPr>
          <a:xfrm>
            <a:off x="10670345" y="420605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4752D3-4589-A64C-AD67-EBF2C9E04242}"/>
              </a:ext>
            </a:extLst>
          </p:cNvPr>
          <p:cNvSpPr txBox="1"/>
          <p:nvPr/>
        </p:nvSpPr>
        <p:spPr>
          <a:xfrm>
            <a:off x="10670345" y="5691820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0x1234567f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13FF8A1-3F55-D148-B4E7-D006864CCAD3}"/>
              </a:ext>
            </a:extLst>
          </p:cNvPr>
          <p:cNvSpPr txBox="1"/>
          <p:nvPr/>
        </p:nvSpPr>
        <p:spPr>
          <a:xfrm>
            <a:off x="10670345" y="382699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A190BD0-7A1B-C940-BA4E-BBA05A843B40}"/>
              </a:ext>
            </a:extLst>
          </p:cNvPr>
          <p:cNvSpPr txBox="1"/>
          <p:nvPr/>
        </p:nvSpPr>
        <p:spPr>
          <a:xfrm>
            <a:off x="10670345" y="309100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BB9CB6-E764-4049-BBEC-369C6507A179}"/>
              </a:ext>
            </a:extLst>
          </p:cNvPr>
          <p:cNvSpPr txBox="1"/>
          <p:nvPr/>
        </p:nvSpPr>
        <p:spPr>
          <a:xfrm>
            <a:off x="10670345" y="2321385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661F4E8-21F8-D047-B64C-6A36E17C0CE1}"/>
              </a:ext>
            </a:extLst>
          </p:cNvPr>
          <p:cNvSpPr txBox="1"/>
          <p:nvPr/>
        </p:nvSpPr>
        <p:spPr>
          <a:xfrm>
            <a:off x="10670345" y="2700449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74F23D7E-CE7E-A546-977D-C8B5D2E90548}"/>
              </a:ext>
            </a:extLst>
          </p:cNvPr>
          <p:cNvSpPr txBox="1"/>
          <p:nvPr/>
        </p:nvSpPr>
        <p:spPr>
          <a:xfrm>
            <a:off x="10670345" y="1963852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464BD8-712A-AF4C-8165-3E6F0A678137}"/>
              </a:ext>
            </a:extLst>
          </p:cNvPr>
          <p:cNvSpPr txBox="1"/>
          <p:nvPr/>
        </p:nvSpPr>
        <p:spPr>
          <a:xfrm>
            <a:off x="10670345" y="3449617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F476414-6087-884B-A851-2EC6C0B1DF20}"/>
              </a:ext>
            </a:extLst>
          </p:cNvPr>
          <p:cNvSpPr txBox="1"/>
          <p:nvPr/>
        </p:nvSpPr>
        <p:spPr>
          <a:xfrm>
            <a:off x="10670345" y="1575583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85E7D1-31CC-7843-99A4-404AD037773E}"/>
              </a:ext>
            </a:extLst>
          </p:cNvPr>
          <p:cNvSpPr txBox="1"/>
          <p:nvPr/>
        </p:nvSpPr>
        <p:spPr>
          <a:xfrm>
            <a:off x="10670345" y="1193999"/>
            <a:ext cx="1334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F996013-E9E9-0B48-910C-D8B40A06CF79}"/>
              </a:ext>
            </a:extLst>
          </p:cNvPr>
          <p:cNvSpPr txBox="1"/>
          <p:nvPr/>
        </p:nvSpPr>
        <p:spPr>
          <a:xfrm>
            <a:off x="9405911" y="529100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35D6DF5-B02F-514E-89C2-D60CB4FDAE9D}"/>
              </a:ext>
            </a:extLst>
          </p:cNvPr>
          <p:cNvSpPr txBox="1"/>
          <p:nvPr/>
        </p:nvSpPr>
        <p:spPr>
          <a:xfrm>
            <a:off x="9396376" y="493297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7938CC-D7A3-AC47-89C3-2A8D085762CA}"/>
              </a:ext>
            </a:extLst>
          </p:cNvPr>
          <p:cNvSpPr txBox="1"/>
          <p:nvPr/>
        </p:nvSpPr>
        <p:spPr>
          <a:xfrm>
            <a:off x="9396376" y="456293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FC91069-115F-9E40-A313-DF12DD304B1F}"/>
              </a:ext>
            </a:extLst>
          </p:cNvPr>
          <p:cNvSpPr txBox="1"/>
          <p:nvPr/>
        </p:nvSpPr>
        <p:spPr>
          <a:xfrm>
            <a:off x="9396376" y="419360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07DFBB-3F55-4145-A10E-625CFDFBF0F5}"/>
              </a:ext>
            </a:extLst>
          </p:cNvPr>
          <p:cNvSpPr txBox="1"/>
          <p:nvPr/>
        </p:nvSpPr>
        <p:spPr>
          <a:xfrm>
            <a:off x="9396376" y="3823562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DF8F2E-FEEB-AA42-BD63-91A0A5E0CD7D}"/>
              </a:ext>
            </a:extLst>
          </p:cNvPr>
          <p:cNvSpPr txBox="1"/>
          <p:nvPr/>
        </p:nvSpPr>
        <p:spPr>
          <a:xfrm>
            <a:off x="9403902" y="3454584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09B19BD-7F34-D440-BF38-33FAE90FBE78}"/>
              </a:ext>
            </a:extLst>
          </p:cNvPr>
          <p:cNvSpPr txBox="1"/>
          <p:nvPr/>
        </p:nvSpPr>
        <p:spPr>
          <a:xfrm>
            <a:off x="9403902" y="3084545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DFEAD43-8056-F04B-997D-0F94575890AD}"/>
              </a:ext>
            </a:extLst>
          </p:cNvPr>
          <p:cNvSpPr txBox="1"/>
          <p:nvPr/>
        </p:nvSpPr>
        <p:spPr>
          <a:xfrm>
            <a:off x="9411853" y="2714506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A539764-1051-924A-9B35-DAA0051D1E89}"/>
              </a:ext>
            </a:extLst>
          </p:cNvPr>
          <p:cNvSpPr txBox="1"/>
          <p:nvPr/>
        </p:nvSpPr>
        <p:spPr>
          <a:xfrm>
            <a:off x="9411853" y="2344467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EFDFB9F-1C33-2B45-B569-CBACA35FC68C}"/>
              </a:ext>
            </a:extLst>
          </p:cNvPr>
          <p:cNvSpPr txBox="1"/>
          <p:nvPr/>
        </p:nvSpPr>
        <p:spPr>
          <a:xfrm>
            <a:off x="9411853" y="1981139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F495486-EC0B-5140-8203-966493B7C009}"/>
              </a:ext>
            </a:extLst>
          </p:cNvPr>
          <p:cNvSpPr txBox="1"/>
          <p:nvPr/>
        </p:nvSpPr>
        <p:spPr>
          <a:xfrm>
            <a:off x="9411853" y="1611100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C0641AD-76B3-194D-B65A-B8FA78497BE0}"/>
              </a:ext>
            </a:extLst>
          </p:cNvPr>
          <p:cNvSpPr txBox="1"/>
          <p:nvPr/>
        </p:nvSpPr>
        <p:spPr>
          <a:xfrm>
            <a:off x="9403902" y="1235411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68A2B-2584-6A4B-812C-2048EF23F7C8}"/>
              </a:ext>
            </a:extLst>
          </p:cNvPr>
          <p:cNvSpPr txBox="1"/>
          <p:nvPr/>
        </p:nvSpPr>
        <p:spPr>
          <a:xfrm>
            <a:off x="10669195" y="830671"/>
            <a:ext cx="1322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0x1234568c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EF635E6-3057-B744-8171-681BFA1CF2DA}"/>
              </a:ext>
            </a:extLst>
          </p:cNvPr>
          <p:cNvSpPr txBox="1"/>
          <p:nvPr/>
        </p:nvSpPr>
        <p:spPr>
          <a:xfrm>
            <a:off x="9402752" y="872083"/>
            <a:ext cx="1287532" cy="369332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0x??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D70EB36-6C5E-4C4F-BBCC-D99D64804156}"/>
              </a:ext>
            </a:extLst>
          </p:cNvPr>
          <p:cNvGrpSpPr/>
          <p:nvPr/>
        </p:nvGrpSpPr>
        <p:grpSpPr>
          <a:xfrm>
            <a:off x="9402318" y="4179985"/>
            <a:ext cx="1297067" cy="1491587"/>
            <a:chOff x="7864863" y="4787831"/>
            <a:chExt cx="1297067" cy="1491587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1B4CAD8-331B-9847-A062-20525BCC5E1A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3B8D3-7FDF-0744-BBD3-F52313728B4C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918EEDA3-A075-764F-8FF7-1A4596F44129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B858F8C-9E96-6940-9157-C202A535B545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C8D95BBA-D63A-5D4B-AADE-F274A10C711A}"/>
              </a:ext>
            </a:extLst>
          </p:cNvPr>
          <p:cNvGrpSpPr/>
          <p:nvPr/>
        </p:nvGrpSpPr>
        <p:grpSpPr>
          <a:xfrm>
            <a:off x="9406825" y="1211286"/>
            <a:ext cx="1297067" cy="1491587"/>
            <a:chOff x="7876140" y="1420771"/>
            <a:chExt cx="1297067" cy="1491587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528F05-15FF-2A46-BE70-7F67D815127A}"/>
                </a:ext>
              </a:extLst>
            </p:cNvPr>
            <p:cNvSpPr txBox="1"/>
            <p:nvPr/>
          </p:nvSpPr>
          <p:spPr>
            <a:xfrm>
              <a:off x="7885675" y="254302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E79FFCD-7775-D24A-8EA5-F2D0EF58757F}"/>
                </a:ext>
              </a:extLst>
            </p:cNvPr>
            <p:cNvSpPr txBox="1"/>
            <p:nvPr/>
          </p:nvSpPr>
          <p:spPr>
            <a:xfrm>
              <a:off x="7878923" y="2164876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5EA0E4C-72F6-2E4D-B095-EF69DDCB806A}"/>
                </a:ext>
              </a:extLst>
            </p:cNvPr>
            <p:cNvSpPr txBox="1"/>
            <p:nvPr/>
          </p:nvSpPr>
          <p:spPr>
            <a:xfrm>
              <a:off x="7882082" y="1785103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200C9DA-202F-AF46-9C56-8D2ABABB7E63}"/>
                </a:ext>
              </a:extLst>
            </p:cNvPr>
            <p:cNvSpPr txBox="1"/>
            <p:nvPr/>
          </p:nvSpPr>
          <p:spPr>
            <a:xfrm>
              <a:off x="7876140" y="1420771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71" name="Right Brace 170">
            <a:extLst>
              <a:ext uri="{FF2B5EF4-FFF2-40B4-BE49-F238E27FC236}">
                <a16:creationId xmlns:a16="http://schemas.microsoft.com/office/drawing/2014/main" id="{B6A9D216-D1F5-924E-B53A-F41569DCFCEB}"/>
              </a:ext>
            </a:extLst>
          </p:cNvPr>
          <p:cNvSpPr/>
          <p:nvPr/>
        </p:nvSpPr>
        <p:spPr>
          <a:xfrm rot="5400000">
            <a:off x="9833027" y="5567447"/>
            <a:ext cx="396719" cy="1258492"/>
          </a:xfrm>
          <a:prstGeom prst="rightBrac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3F43A82-BBE7-9943-8BCA-FB0B443CA79D}"/>
              </a:ext>
            </a:extLst>
          </p:cNvPr>
          <p:cNvSpPr/>
          <p:nvPr/>
        </p:nvSpPr>
        <p:spPr>
          <a:xfrm>
            <a:off x="9634368" y="635248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1 byte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37268F9-50D2-BC4C-933C-100CC97781B0}"/>
              </a:ext>
            </a:extLst>
          </p:cNvPr>
          <p:cNvGrpSpPr/>
          <p:nvPr/>
        </p:nvGrpSpPr>
        <p:grpSpPr>
          <a:xfrm>
            <a:off x="9388425" y="2674377"/>
            <a:ext cx="1297067" cy="1491587"/>
            <a:chOff x="7864863" y="4787831"/>
            <a:chExt cx="1297067" cy="1491587"/>
          </a:xfrm>
          <a:solidFill>
            <a:schemeClr val="bg2">
              <a:lumMod val="90000"/>
            </a:schemeClr>
          </a:solidFill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80C7DE89-BFD2-9747-9EF7-C8F68F0D6D68}"/>
                </a:ext>
              </a:extLst>
            </p:cNvPr>
            <p:cNvSpPr txBox="1"/>
            <p:nvPr/>
          </p:nvSpPr>
          <p:spPr>
            <a:xfrm>
              <a:off x="7874398" y="591008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</a:t>
              </a:r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F5CD394-C536-B74C-9E8B-3AE29B5F6D62}"/>
                </a:ext>
              </a:extLst>
            </p:cNvPr>
            <p:cNvSpPr txBox="1"/>
            <p:nvPr/>
          </p:nvSpPr>
          <p:spPr>
            <a:xfrm>
              <a:off x="7867646" y="5531936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99DE571-E898-4A4F-9DA6-E26E0923C8C8}"/>
                </a:ext>
              </a:extLst>
            </p:cNvPr>
            <p:cNvSpPr txBox="1"/>
            <p:nvPr/>
          </p:nvSpPr>
          <p:spPr>
            <a:xfrm>
              <a:off x="7870805" y="5152163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87FE75BD-7332-AD46-BD10-79C4E3CB151C}"/>
                </a:ext>
              </a:extLst>
            </p:cNvPr>
            <p:cNvSpPr txBox="1"/>
            <p:nvPr/>
          </p:nvSpPr>
          <p:spPr>
            <a:xfrm>
              <a:off x="7864863" y="4787831"/>
              <a:ext cx="1287532" cy="369332"/>
            </a:xfrm>
            <a:prstGeom prst="rect">
              <a:avLst/>
            </a:prstGeom>
            <a:grp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0x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d</a:t>
              </a:r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5BFFC41-9EBF-FC41-AB86-F2EEF17EAA4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395B878-3EB7-9042-A6CD-4B6DE0FAF70A}"/>
              </a:ext>
            </a:extLst>
          </p:cNvPr>
          <p:cNvSpPr/>
          <p:nvPr/>
        </p:nvSpPr>
        <p:spPr bwMode="auto">
          <a:xfrm>
            <a:off x="4540809" y="5006392"/>
            <a:ext cx="2188509" cy="1384402"/>
          </a:xfrm>
          <a:prstGeom prst="roundRect">
            <a:avLst>
              <a:gd name="adj" fmla="val 15691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% ./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0xd4c3b2a1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0xd4c3b200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0x12345684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F25E29E-4F9C-F24D-A839-FDFA7DA45E7F}"/>
              </a:ext>
            </a:extLst>
          </p:cNvPr>
          <p:cNvGrpSpPr/>
          <p:nvPr/>
        </p:nvGrpSpPr>
        <p:grpSpPr>
          <a:xfrm>
            <a:off x="8174478" y="946324"/>
            <a:ext cx="910404" cy="338554"/>
            <a:chOff x="8736819" y="5693719"/>
            <a:chExt cx="910404" cy="33855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59D90E7-46D0-6B48-8327-A86CCC2C9D53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xpt</a:t>
              </a:r>
              <a:endParaRPr lang="en-US" sz="1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457DA61-F092-244F-804E-98D24649F5E9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Right Arrow 67">
            <a:extLst>
              <a:ext uri="{FF2B5EF4-FFF2-40B4-BE49-F238E27FC236}">
                <a16:creationId xmlns:a16="http://schemas.microsoft.com/office/drawing/2014/main" id="{A065427D-4C81-F84B-BA75-50B6F3713BDA}"/>
              </a:ext>
            </a:extLst>
          </p:cNvPr>
          <p:cNvSpPr/>
          <p:nvPr/>
        </p:nvSpPr>
        <p:spPr>
          <a:xfrm>
            <a:off x="8806329" y="109461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47FFD8D-89D0-F141-B504-54F3E6E47DD5}"/>
              </a:ext>
            </a:extLst>
          </p:cNvPr>
          <p:cNvGrpSpPr/>
          <p:nvPr/>
        </p:nvGrpSpPr>
        <p:grpSpPr>
          <a:xfrm>
            <a:off x="8149086" y="5411284"/>
            <a:ext cx="910404" cy="338554"/>
            <a:chOff x="8736819" y="5693719"/>
            <a:chExt cx="910404" cy="338554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B435DA-48B7-CE48-8F3B-529252C24AB7}"/>
                </a:ext>
              </a:extLst>
            </p:cNvPr>
            <p:cNvSpPr txBox="1"/>
            <p:nvPr/>
          </p:nvSpPr>
          <p:spPr>
            <a:xfrm>
              <a:off x="8736819" y="5693719"/>
              <a:ext cx="533378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ptr</a:t>
              </a:r>
              <a:endParaRPr lang="en-US" sz="1600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A992FD8-1538-FF44-9024-F59BC38070EF}"/>
                </a:ext>
              </a:extLst>
            </p:cNvPr>
            <p:cNvSpPr/>
            <p:nvPr/>
          </p:nvSpPr>
          <p:spPr>
            <a:xfrm>
              <a:off x="9270197" y="5693719"/>
              <a:ext cx="377026" cy="338554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26A0F48C-CF0B-904C-ABCA-8F642BA5DE0B}"/>
              </a:ext>
            </a:extLst>
          </p:cNvPr>
          <p:cNvSpPr/>
          <p:nvPr/>
        </p:nvSpPr>
        <p:spPr>
          <a:xfrm>
            <a:off x="8780937" y="5559576"/>
            <a:ext cx="557105" cy="72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-Down Arrow 5">
            <a:extLst>
              <a:ext uri="{FF2B5EF4-FFF2-40B4-BE49-F238E27FC236}">
                <a16:creationId xmlns:a16="http://schemas.microsoft.com/office/drawing/2014/main" id="{C3C3E07C-62FD-D94B-9763-1194F75B9BC8}"/>
              </a:ext>
            </a:extLst>
          </p:cNvPr>
          <p:cNvSpPr/>
          <p:nvPr/>
        </p:nvSpPr>
        <p:spPr>
          <a:xfrm>
            <a:off x="9163959" y="1284878"/>
            <a:ext cx="172206" cy="427729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AB9E1F-9071-2544-9EB6-A5831AC04BBA}"/>
              </a:ext>
            </a:extLst>
          </p:cNvPr>
          <p:cNvSpPr txBox="1"/>
          <p:nvPr/>
        </p:nvSpPr>
        <p:spPr>
          <a:xfrm>
            <a:off x="458676" y="3830335"/>
            <a:ext cx="3127412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</a:rPr>
              <a:t>xpt</a:t>
            </a:r>
            <a:r>
              <a:rPr lang="en-US" sz="2000" dirty="0">
                <a:solidFill>
                  <a:schemeClr val="tx2"/>
                </a:solidFill>
              </a:rPr>
              <a:t> is a </a:t>
            </a:r>
            <a:r>
              <a:rPr lang="en-US" sz="2000" b="1" dirty="0">
                <a:solidFill>
                  <a:srgbClr val="0070C0"/>
                </a:solidFill>
              </a:rPr>
              <a:t>loop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limit pointer</a:t>
            </a:r>
          </a:p>
          <a:p>
            <a:r>
              <a:rPr lang="en-US" sz="2000" dirty="0">
                <a:solidFill>
                  <a:schemeClr val="tx2"/>
                </a:solidFill>
              </a:rPr>
              <a:t>it </a:t>
            </a:r>
            <a:r>
              <a:rPr lang="en-US" sz="2000" dirty="0">
                <a:solidFill>
                  <a:srgbClr val="2C895B"/>
                </a:solidFill>
              </a:rPr>
              <a:t>points </a:t>
            </a:r>
            <a:r>
              <a:rPr lang="en-US" sz="2000" b="1" dirty="0">
                <a:solidFill>
                  <a:srgbClr val="2C895B"/>
                </a:solidFill>
              </a:rPr>
              <a:t>1 element past </a:t>
            </a:r>
            <a:r>
              <a:rPr lang="en-US" sz="2000" dirty="0">
                <a:solidFill>
                  <a:srgbClr val="2C895B"/>
                </a:solidFill>
              </a:rPr>
              <a:t>the end of the array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22D307-6362-5E4A-A833-EFACF9ED2C9E}"/>
              </a:ext>
            </a:extLst>
          </p:cNvPr>
          <p:cNvCxnSpPr>
            <a:cxnSpLocks/>
          </p:cNvCxnSpPr>
          <p:nvPr/>
        </p:nvCxnSpPr>
        <p:spPr>
          <a:xfrm flipV="1">
            <a:off x="861889" y="3551386"/>
            <a:ext cx="0" cy="252019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C33DC7-6201-57C2-7561-EFC347B6B9CC}"/>
              </a:ext>
            </a:extLst>
          </p:cNvPr>
          <p:cNvSpPr txBox="1"/>
          <p:nvPr/>
        </p:nvSpPr>
        <p:spPr>
          <a:xfrm>
            <a:off x="6426371" y="2350681"/>
            <a:ext cx="259077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3;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actual space used =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(*x);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= 12</a:t>
            </a:r>
          </a:p>
        </p:txBody>
      </p:sp>
    </p:spTree>
    <p:extLst>
      <p:ext uri="{BB962C8B-B14F-4D97-AF65-F5344CB8AC3E}">
        <p14:creationId xmlns:p14="http://schemas.microsoft.com/office/powerpoint/2010/main" val="11015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9371C-06DA-2641-9677-FCE3121F5EC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2857" y="598276"/>
            <a:ext cx="6184120" cy="17840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++ -- pre and post increment combined with pointers can </a:t>
            </a:r>
            <a:r>
              <a:rPr lang="en-US" dirty="0">
                <a:solidFill>
                  <a:schemeClr val="accent1"/>
                </a:solidFill>
              </a:rPr>
              <a:t>create code that is complex, hard to read and difficult to maintain</a:t>
            </a:r>
          </a:p>
          <a:p>
            <a:r>
              <a:rPr lang="en-US" dirty="0"/>
              <a:t>Use () to help readability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C Precedence and Pointers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598EA-BF69-A247-9A1A-5575703AA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66" y="99467"/>
            <a:ext cx="4936735" cy="6659066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0E0F86DF-E3AB-114C-B214-F982A94010C5}"/>
              </a:ext>
            </a:extLst>
          </p:cNvPr>
          <p:cNvSpPr/>
          <p:nvPr/>
        </p:nvSpPr>
        <p:spPr>
          <a:xfrm>
            <a:off x="6679406" y="289702"/>
            <a:ext cx="400360" cy="2057400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3C391-A6F9-91BA-3ECC-B16CEA41A99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930D0C-62CD-54BA-0746-13E9A93372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6299076"/>
              </p:ext>
            </p:extLst>
          </p:nvPr>
        </p:nvGraphicFramePr>
        <p:xfrm>
          <a:off x="76428" y="2478458"/>
          <a:ext cx="6941153" cy="4358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5207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43883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597110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With Parentheses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The </a:t>
                      </a: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to next element</a:t>
                      </a:r>
                    </a:p>
                    <a:p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 is higher than 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p points at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Both"/>
                      </a:pP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Increment pointer p first to the next element</a:t>
                      </a:r>
                    </a:p>
                    <a:p>
                      <a:pPr marL="342900" indent="-342900">
                        <a:buAutoNum type="arabicParenBoth"/>
                      </a:pPr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object that the incremented pointer points at</a:t>
                      </a:r>
                    </a:p>
                    <a:p>
                      <a:endParaRPr lang="en-US" sz="1600" b="0" dirty="0">
                        <a:solidFill>
                          <a:schemeClr val="accent6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Rvalue</a:t>
                      </a:r>
                      <a:r>
                        <a:rPr lang="en-US" sz="1600" b="0" dirty="0">
                          <a:solidFill>
                            <a:schemeClr val="accent6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3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384A-B69B-6A43-AEBA-C456010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57" y="158346"/>
            <a:ext cx="10515600" cy="496128"/>
          </a:xfrm>
        </p:spPr>
        <p:txBody>
          <a:bodyPr/>
          <a:lstStyle/>
          <a:p>
            <a:r>
              <a:rPr lang="en-US" dirty="0"/>
              <a:t>Example of a hard-to-understand pointer statement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D28738-068D-B54D-9EA8-2F51F1A8712D}"/>
              </a:ext>
            </a:extLst>
          </p:cNvPr>
          <p:cNvSpPr/>
          <p:nvPr/>
        </p:nvSpPr>
        <p:spPr bwMode="auto">
          <a:xfrm>
            <a:off x="372857" y="1115145"/>
            <a:ext cx="5210240" cy="98141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array[] = {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5, 7, 9, 11, 13};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array;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x;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88EEF88-4552-184C-BC83-73D74ACA987D}"/>
              </a:ext>
            </a:extLst>
          </p:cNvPr>
          <p:cNvSpPr/>
          <p:nvPr/>
        </p:nvSpPr>
        <p:spPr bwMode="auto">
          <a:xfrm>
            <a:off x="750350" y="2940960"/>
            <a:ext cx="4455253" cy="482332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yuck!!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49FCF0-65BF-F74C-B6FD-507227BC6F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E29AE7-9CB0-C91D-7F1A-24A8280FEB16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680756" y="994089"/>
          <a:ext cx="6247022" cy="275265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22371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1238316">
                  <a:extLst>
                    <a:ext uri="{9D8B030D-6E8A-4147-A177-3AD203B41FA5}">
                      <a16:colId xmlns:a16="http://schemas.microsoft.com/office/drawing/2014/main" val="1740525454"/>
                    </a:ext>
                  </a:extLst>
                </a:gridCol>
                <a:gridCol w="4186335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</a:tblGrid>
              <a:tr h="3765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Alternate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*(p++)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p points at; then increment pointer p to next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43509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(*p)++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1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p points at; then increment the object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  <a:tr h="60826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*++p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*(++p)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Increment pointer p first to the next element; 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object that the incremented pointer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4950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++*p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++(*p)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The </a:t>
                      </a:r>
                      <a:r>
                        <a:rPr lang="en-US" sz="1400" b="0" dirty="0" err="1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Rvalue</a:t>
                      </a:r>
                      <a:r>
                        <a:rPr lang="en-US" sz="1400" b="0" dirty="0">
                          <a:solidFill>
                            <a:schemeClr val="accent6"/>
                          </a:solidFill>
                          <a:latin typeface="+mn-lt"/>
                          <a:cs typeface="Courier New" panose="02070309020205020404" pitchFamily="49" charset="0"/>
                        </a:rPr>
                        <a:t> is the incremented value of the object that p points 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24311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2A4C51F-2828-ABE9-013C-2136D99483DF}"/>
              </a:ext>
            </a:extLst>
          </p:cNvPr>
          <p:cNvSpPr txBox="1"/>
          <p:nvPr/>
        </p:nvSpPr>
        <p:spPr>
          <a:xfrm>
            <a:off x="1377471" y="4530840"/>
            <a:ext cx="7656263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Same as the one line above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 // x =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3;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//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)++ is array[0]= 2 + 1;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 +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  //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&amp;array[1] = now points at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9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/>
      <p:bldP spid="17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38" y="87364"/>
            <a:ext cx="7393950" cy="421134"/>
          </a:xfrm>
        </p:spPr>
        <p:txBody>
          <a:bodyPr/>
          <a:lstStyle/>
          <a:p>
            <a:r>
              <a:rPr lang="en-US" dirty="0"/>
              <a:t>C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7292" y="573736"/>
            <a:ext cx="10943348" cy="40580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altLang="x-none" sz="2000" b="1" dirty="0">
                <a:solidFill>
                  <a:schemeClr val="accent1"/>
                </a:solidFill>
              </a:rPr>
              <a:t>C </a:t>
            </a:r>
            <a:r>
              <a:rPr lang="en-US" altLang="x-none" sz="2000" b="1" u="sng" dirty="0">
                <a:solidFill>
                  <a:schemeClr val="accent1"/>
                </a:solidFill>
              </a:rPr>
              <a:t>does not</a:t>
            </a:r>
            <a:r>
              <a:rPr lang="en-US" altLang="x-none" sz="2000" b="1" dirty="0">
                <a:solidFill>
                  <a:schemeClr val="accent1"/>
                </a:solidFill>
              </a:rPr>
              <a:t> </a:t>
            </a:r>
            <a:r>
              <a:rPr lang="en-US" altLang="x-none" sz="2000" dirty="0">
                <a:solidFill>
                  <a:schemeClr val="accent1"/>
                </a:solidFill>
              </a:rPr>
              <a:t>have a </a:t>
            </a:r>
            <a:r>
              <a:rPr lang="en-US" altLang="x-none" sz="2000" b="1" dirty="0">
                <a:solidFill>
                  <a:schemeClr val="accent1"/>
                </a:solidFill>
              </a:rPr>
              <a:t>dedicated type </a:t>
            </a:r>
            <a:r>
              <a:rPr lang="en-US" altLang="x-none" sz="2000" dirty="0">
                <a:solidFill>
                  <a:schemeClr val="accent1"/>
                </a:solidFill>
              </a:rPr>
              <a:t>for strings</a:t>
            </a:r>
          </a:p>
          <a:p>
            <a:r>
              <a:rPr lang="en-US" altLang="x-none" sz="2000" b="1" dirty="0">
                <a:solidFill>
                  <a:schemeClr val="accent1"/>
                </a:solidFill>
              </a:rPr>
              <a:t>Strings are </a:t>
            </a:r>
            <a:r>
              <a:rPr lang="en-US" altLang="x-none" sz="2000" dirty="0">
                <a:solidFill>
                  <a:schemeClr val="tx2"/>
                </a:solidFill>
              </a:rPr>
              <a:t>an </a:t>
            </a:r>
            <a:r>
              <a:rPr lang="en-US" altLang="x-none" sz="2000" b="1" dirty="0">
                <a:solidFill>
                  <a:srgbClr val="00B050"/>
                </a:solidFill>
              </a:rPr>
              <a:t>array of characters</a:t>
            </a:r>
            <a:r>
              <a:rPr lang="en-US" altLang="x-none" sz="2000" dirty="0">
                <a:solidFill>
                  <a:srgbClr val="00B050"/>
                </a:solidFill>
              </a:rPr>
              <a:t> </a:t>
            </a:r>
            <a:r>
              <a:rPr lang="en-US" altLang="x-none" sz="2000" b="1" dirty="0">
                <a:solidFill>
                  <a:schemeClr val="accent1"/>
                </a:solidFill>
              </a:rPr>
              <a:t>terminated by </a:t>
            </a:r>
            <a:r>
              <a:rPr lang="en-US" altLang="x-none" sz="2000" dirty="0">
                <a:solidFill>
                  <a:srgbClr val="FF0000"/>
                </a:solidFill>
              </a:rPr>
              <a:t>a sentinel termination </a:t>
            </a:r>
            <a:r>
              <a:rPr lang="en-US" altLang="x-none" sz="2000" b="1" dirty="0">
                <a:solidFill>
                  <a:srgbClr val="FF0000"/>
                </a:solidFill>
              </a:rPr>
              <a:t>character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b="1" dirty="0">
                <a:solidFill>
                  <a:schemeClr val="accent1"/>
                </a:solidFill>
              </a:rPr>
              <a:t>Null termination character; </a:t>
            </a:r>
            <a:r>
              <a:rPr lang="en-US" sz="2000" dirty="0"/>
              <a:t>has the</a:t>
            </a:r>
            <a:r>
              <a:rPr lang="en-US" sz="2000" b="1" dirty="0"/>
              <a:t> value of zero (do not confuse with '0')</a:t>
            </a:r>
          </a:p>
          <a:p>
            <a:r>
              <a:rPr lang="en-US" sz="2000" dirty="0">
                <a:solidFill>
                  <a:schemeClr val="tx2"/>
                </a:solidFill>
              </a:rPr>
              <a:t>An</a:t>
            </a:r>
            <a:r>
              <a:rPr lang="en-US" sz="2000" b="1" dirty="0">
                <a:solidFill>
                  <a:schemeClr val="accent1"/>
                </a:solidFill>
              </a:rPr>
              <a:t> array of chars </a:t>
            </a:r>
            <a:r>
              <a:rPr lang="en-US" sz="2000" dirty="0">
                <a:solidFill>
                  <a:schemeClr val="tx2"/>
                </a:solidFill>
              </a:rPr>
              <a:t>contains</a:t>
            </a:r>
            <a:r>
              <a:rPr lang="en-US" sz="2000" b="1" dirty="0">
                <a:solidFill>
                  <a:schemeClr val="accent1"/>
                </a:solidFill>
              </a:rPr>
              <a:t> a string only </a:t>
            </a:r>
            <a:r>
              <a:rPr lang="en-US" sz="2000" b="1" u="sng" dirty="0">
                <a:solidFill>
                  <a:schemeClr val="accent1"/>
                </a:solidFill>
              </a:rPr>
              <a:t>when</a:t>
            </a:r>
            <a:r>
              <a:rPr lang="en-US" sz="2000" dirty="0"/>
              <a:t> it is terminated by a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Length of a string </a:t>
            </a:r>
            <a:r>
              <a:rPr lang="en-US" sz="2000" dirty="0">
                <a:solidFill>
                  <a:schemeClr val="tx2"/>
                </a:solidFill>
              </a:rPr>
              <a:t>is the </a:t>
            </a:r>
            <a:r>
              <a:rPr lang="en-US" sz="2000" dirty="0">
                <a:solidFill>
                  <a:schemeClr val="accent1"/>
                </a:solidFill>
              </a:rPr>
              <a:t>number of characters </a:t>
            </a:r>
            <a:r>
              <a:rPr lang="en-US" sz="2000" dirty="0">
                <a:solidFill>
                  <a:schemeClr val="tx2"/>
                </a:solidFill>
              </a:rPr>
              <a:t>in it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u="sng" dirty="0">
                <a:solidFill>
                  <a:srgbClr val="0070C0"/>
                </a:solidFill>
              </a:rPr>
              <a:t>not including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'\0'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Strings in C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</a:t>
            </a:r>
            <a:r>
              <a:rPr lang="en-US" sz="2000" b="1" u="sng" dirty="0">
                <a:solidFill>
                  <a:schemeClr val="tx1">
                    <a:lumMod val="50000"/>
                  </a:schemeClr>
                </a:solidFill>
              </a:rPr>
              <a:t>not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objects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No embedded information about them,</a:t>
            </a:r>
            <a:r>
              <a:rPr lang="en-US" sz="2000" dirty="0">
                <a:solidFill>
                  <a:schemeClr val="tx2"/>
                </a:solidFill>
              </a:rPr>
              <a:t> you </a:t>
            </a:r>
            <a:r>
              <a:rPr lang="en-US" sz="2000" dirty="0">
                <a:solidFill>
                  <a:srgbClr val="2C895B"/>
                </a:solidFill>
              </a:rPr>
              <a:t>just have a name </a:t>
            </a:r>
            <a:r>
              <a:rPr lang="en-US" sz="2000" dirty="0">
                <a:solidFill>
                  <a:schemeClr val="tx2"/>
                </a:solidFill>
              </a:rPr>
              <a:t>and a memory</a:t>
            </a:r>
            <a:r>
              <a:rPr lang="en-US" sz="2000" dirty="0">
                <a:solidFill>
                  <a:srgbClr val="FF0000"/>
                </a:solidFill>
              </a:rPr>
              <a:t> location</a:t>
            </a:r>
          </a:p>
          <a:p>
            <a:pPr lvl="1"/>
            <a:r>
              <a:rPr lang="en-US" sz="2000" dirty="0"/>
              <a:t>You </a:t>
            </a:r>
            <a:r>
              <a:rPr lang="en-US" sz="2000" dirty="0">
                <a:solidFill>
                  <a:srgbClr val="0070C0"/>
                </a:solidFill>
              </a:rPr>
              <a:t>cannot use </a:t>
            </a:r>
            <a:r>
              <a:rPr lang="en-US" sz="2000" dirty="0">
                <a:solidFill>
                  <a:srgbClr val="FF0000"/>
                </a:solidFill>
              </a:rPr>
              <a:t>+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+=</a:t>
            </a:r>
            <a:r>
              <a:rPr lang="en-US" sz="2000" dirty="0"/>
              <a:t> to concatenate strings in C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For example, </a:t>
            </a:r>
            <a:r>
              <a:rPr lang="en-US" sz="2000" dirty="0">
                <a:solidFill>
                  <a:srgbClr val="0070C0"/>
                </a:solidFill>
              </a:rPr>
              <a:t>you must </a:t>
            </a:r>
            <a:r>
              <a:rPr lang="en-US" sz="2000" b="1" dirty="0">
                <a:solidFill>
                  <a:srgbClr val="2C895B"/>
                </a:solidFill>
              </a:rPr>
              <a:t>calculate string length </a:t>
            </a:r>
            <a:r>
              <a:rPr lang="en-US" sz="2000" dirty="0">
                <a:solidFill>
                  <a:srgbClr val="0070C0"/>
                </a:solidFill>
              </a:rPr>
              <a:t>using code at runtime looking for the end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Group 63">
            <a:extLst>
              <a:ext uri="{FF2B5EF4-FFF2-40B4-BE49-F238E27FC236}">
                <a16:creationId xmlns:a16="http://schemas.microsoft.com/office/drawing/2014/main" id="{6606A6C2-535D-6F42-B6D9-24B2803C829B}"/>
              </a:ext>
            </a:extLst>
          </p:cNvPr>
          <p:cNvGraphicFramePr>
            <a:graphicFrameLocks noGrp="1"/>
          </p:cNvGraphicFramePr>
          <p:nvPr/>
        </p:nvGraphicFramePr>
        <p:xfrm>
          <a:off x="2102962" y="5261638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F9641-58BB-7349-83C8-720B7A948C34}"/>
              </a:ext>
            </a:extLst>
          </p:cNvPr>
          <p:cNvGrpSpPr/>
          <p:nvPr/>
        </p:nvGrpSpPr>
        <p:grpSpPr>
          <a:xfrm>
            <a:off x="2638520" y="4775054"/>
            <a:ext cx="4756430" cy="729083"/>
            <a:chOff x="6807902" y="93218"/>
            <a:chExt cx="4756430" cy="729083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B477FC85-0C75-0441-AAA5-3051A461857C}"/>
                </a:ext>
              </a:extLst>
            </p:cNvPr>
            <p:cNvSpPr/>
            <p:nvPr/>
          </p:nvSpPr>
          <p:spPr>
            <a:xfrm rot="5400000">
              <a:off x="8871931" y="-1120685"/>
              <a:ext cx="337981" cy="3547992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6F9CB9-02C7-4D49-A9E7-287AFC80637F}"/>
                </a:ext>
              </a:extLst>
            </p:cNvPr>
            <p:cNvSpPr txBox="1"/>
            <p:nvPr/>
          </p:nvSpPr>
          <p:spPr>
            <a:xfrm>
              <a:off x="6807902" y="93218"/>
              <a:ext cx="4756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length of the string: number of char (= 5)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5D2D5E-858B-AD4B-9AB6-B3B83D628E07}"/>
              </a:ext>
            </a:extLst>
          </p:cNvPr>
          <p:cNvGrpSpPr/>
          <p:nvPr/>
        </p:nvGrpSpPr>
        <p:grpSpPr>
          <a:xfrm>
            <a:off x="2638520" y="6128705"/>
            <a:ext cx="5610831" cy="649835"/>
            <a:chOff x="6757978" y="521835"/>
            <a:chExt cx="5610831" cy="6498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248325-F478-2A47-A267-F74C938A7C20}"/>
                </a:ext>
              </a:extLst>
            </p:cNvPr>
            <p:cNvSpPr txBox="1"/>
            <p:nvPr/>
          </p:nvSpPr>
          <p:spPr>
            <a:xfrm>
              <a:off x="6757978" y="771560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length (size) of the array </a:t>
              </a:r>
              <a:r>
                <a:rPr lang="en-US" sz="2000" dirty="0">
                  <a:solidFill>
                    <a:schemeClr val="accent3"/>
                  </a:solidFill>
                </a:rPr>
                <a:t>in number of char (= 6)</a:t>
              </a:r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476F4228-C3CD-C740-BD70-4FBB8045D320}"/>
                </a:ext>
              </a:extLst>
            </p:cNvPr>
            <p:cNvSpPr/>
            <p:nvPr/>
          </p:nvSpPr>
          <p:spPr>
            <a:xfrm rot="16200000">
              <a:off x="9232454" y="-1552376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343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804-41B3-8141-986B-E10433AA3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34" y="229100"/>
            <a:ext cx="7393950" cy="421134"/>
          </a:xfrm>
        </p:spPr>
        <p:txBody>
          <a:bodyPr/>
          <a:lstStyle/>
          <a:p>
            <a:r>
              <a:rPr lang="en-US" dirty="0"/>
              <a:t>C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AC76A-3218-2748-883D-D5CA0E6C035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6734" y="902026"/>
            <a:ext cx="11898531" cy="31830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First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encountered</a:t>
            </a:r>
            <a:r>
              <a:rPr lang="en-US" sz="2200" b="1" dirty="0">
                <a:solidFill>
                  <a:schemeClr val="accent1"/>
                </a:solidFill>
              </a:rPr>
              <a:t> from the start of the string </a:t>
            </a:r>
            <a:r>
              <a:rPr lang="en-US" sz="2200" dirty="0"/>
              <a:t>always indicates the </a:t>
            </a:r>
            <a:r>
              <a:rPr lang="en-US" sz="2200" dirty="0">
                <a:solidFill>
                  <a:schemeClr val="accent1"/>
                </a:solidFill>
              </a:rPr>
              <a:t>end of a string</a:t>
            </a:r>
            <a:endParaRPr lang="en-US" sz="2200" b="1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1"/>
                </a:solidFill>
              </a:rPr>
              <a:t>'\0' </a:t>
            </a:r>
            <a:r>
              <a:rPr lang="en-US" sz="2200" b="1" dirty="0">
                <a:solidFill>
                  <a:srgbClr val="FF0000"/>
                </a:solidFill>
              </a:rPr>
              <a:t>does not have to be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the </a:t>
            </a:r>
            <a:r>
              <a:rPr lang="en-US" sz="2200" b="1" dirty="0">
                <a:solidFill>
                  <a:srgbClr val="0070C0"/>
                </a:solidFill>
              </a:rPr>
              <a:t>last element in the space allocated to the array</a:t>
            </a:r>
          </a:p>
          <a:p>
            <a:pPr lvl="1"/>
            <a:r>
              <a:rPr lang="en-US" sz="2200" dirty="0">
                <a:solidFill>
                  <a:srgbClr val="2C895B"/>
                </a:solidFill>
              </a:rPr>
              <a:t>But, String</a:t>
            </a:r>
            <a:r>
              <a:rPr lang="en-US" sz="2200" b="1" dirty="0">
                <a:solidFill>
                  <a:srgbClr val="2C895B"/>
                </a:solidFill>
              </a:rPr>
              <a:t> </a:t>
            </a:r>
            <a:r>
              <a:rPr lang="en-US" sz="2200" dirty="0">
                <a:solidFill>
                  <a:srgbClr val="2C895B"/>
                </a:solidFill>
              </a:rPr>
              <a:t>length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always </a:t>
            </a:r>
            <a:r>
              <a:rPr lang="en-US" sz="2200" dirty="0">
                <a:solidFill>
                  <a:srgbClr val="7030A0"/>
                </a:solidFill>
              </a:rPr>
              <a:t>less than the size of the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it is contained in</a:t>
            </a:r>
          </a:p>
          <a:p>
            <a:r>
              <a:rPr lang="en-US" sz="2200" dirty="0">
                <a:solidFill>
                  <a:srgbClr val="F37440"/>
                </a:solidFill>
              </a:rPr>
              <a:t>In the example below</a:t>
            </a:r>
            <a:r>
              <a:rPr lang="en-US" sz="2200" dirty="0"/>
              <a:t>, the array </a:t>
            </a:r>
            <a:r>
              <a:rPr lang="en-US" sz="2200" dirty="0" err="1">
                <a:solidFill>
                  <a:srgbClr val="0070C0"/>
                </a:solidFill>
              </a:rPr>
              <a:t>buf</a:t>
            </a:r>
            <a:r>
              <a:rPr lang="en-US" sz="2200" dirty="0">
                <a:solidFill>
                  <a:srgbClr val="0070C0"/>
                </a:solidFill>
              </a:rPr>
              <a:t> contains </a:t>
            </a:r>
            <a:r>
              <a:rPr lang="en-US" sz="2200" u="sng" dirty="0">
                <a:solidFill>
                  <a:srgbClr val="0070C0"/>
                </a:solidFill>
              </a:rPr>
              <a:t>two strings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One string starts at </a:t>
            </a:r>
            <a:r>
              <a:rPr lang="en-US" sz="2200" dirty="0">
                <a:solidFill>
                  <a:srgbClr val="2C895B"/>
                </a:solidFill>
              </a:rPr>
              <a:t>&amp;(</a:t>
            </a:r>
            <a:r>
              <a:rPr lang="en-US" sz="2200" dirty="0" err="1">
                <a:solidFill>
                  <a:srgbClr val="2C895B"/>
                </a:solidFill>
              </a:rPr>
              <a:t>buf</a:t>
            </a:r>
            <a:r>
              <a:rPr lang="en-US" sz="2200" dirty="0">
                <a:solidFill>
                  <a:srgbClr val="2C895B"/>
                </a:solidFill>
              </a:rPr>
              <a:t>[0])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is  </a:t>
            </a:r>
            <a:r>
              <a:rPr lang="en-US" sz="2200" dirty="0">
                <a:solidFill>
                  <a:srgbClr val="F37440"/>
                </a:solidFill>
              </a:rPr>
              <a:t>"cat"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3</a:t>
            </a:r>
          </a:p>
          <a:p>
            <a:pPr lvl="1"/>
            <a:r>
              <a:rPr lang="en-US" sz="2200" dirty="0"/>
              <a:t>The other string starts at </a:t>
            </a:r>
            <a:r>
              <a:rPr lang="en-US" sz="2200" dirty="0">
                <a:solidFill>
                  <a:srgbClr val="2C895B"/>
                </a:solidFill>
              </a:rPr>
              <a:t>&amp;(b[4])</a:t>
            </a:r>
            <a:r>
              <a:rPr lang="en-US" sz="2200" dirty="0"/>
              <a:t> is </a:t>
            </a:r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/>
              <a:t>with a </a:t>
            </a:r>
            <a:r>
              <a:rPr lang="en-US" sz="2200" dirty="0">
                <a:solidFill>
                  <a:schemeClr val="accent5"/>
                </a:solidFill>
              </a:rPr>
              <a:t>string length </a:t>
            </a:r>
            <a:r>
              <a:rPr lang="en-US" sz="2200" dirty="0">
                <a:solidFill>
                  <a:schemeClr val="tx2"/>
                </a:solidFill>
              </a:rPr>
              <a:t>of</a:t>
            </a:r>
            <a:r>
              <a:rPr lang="en-US" sz="2200" dirty="0">
                <a:solidFill>
                  <a:schemeClr val="accent5"/>
                </a:solidFill>
              </a:rPr>
              <a:t> 1</a:t>
            </a:r>
          </a:p>
          <a:p>
            <a:pPr lvl="1"/>
            <a:r>
              <a:rPr lang="en-US" sz="2200" dirty="0">
                <a:solidFill>
                  <a:srgbClr val="F37440"/>
                </a:solidFill>
              </a:rPr>
              <a:t>"o"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has two bytes: </a:t>
            </a:r>
            <a:r>
              <a:rPr lang="en-US" sz="2200" dirty="0">
                <a:solidFill>
                  <a:srgbClr val="F37440"/>
                </a:solidFill>
              </a:rPr>
              <a:t>'o'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200" dirty="0">
                <a:solidFill>
                  <a:srgbClr val="F37440"/>
                </a:solidFill>
              </a:rPr>
              <a:t>'\0'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B99434BB-4726-A446-A79E-CB988D010F3C}"/>
              </a:ext>
            </a:extLst>
          </p:cNvPr>
          <p:cNvGraphicFramePr>
            <a:graphicFrameLocks noGrp="1"/>
          </p:cNvGraphicFramePr>
          <p:nvPr/>
        </p:nvGraphicFramePr>
        <p:xfrm>
          <a:off x="3059845" y="4719233"/>
          <a:ext cx="5501540" cy="1249363"/>
        </p:xfrm>
        <a:graphic>
          <a:graphicData uri="http://schemas.openxmlformats.org/drawingml/2006/table">
            <a:tbl>
              <a:tblPr/>
              <a:tblGrid>
                <a:gridCol w="861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2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79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buf</a:t>
                      </a: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'c'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0x74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0x6f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420703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88D1F52-1811-F942-BF35-BE670E522420}"/>
              </a:ext>
            </a:extLst>
          </p:cNvPr>
          <p:cNvGrpSpPr/>
          <p:nvPr/>
        </p:nvGrpSpPr>
        <p:grpSpPr>
          <a:xfrm>
            <a:off x="1671593" y="4269324"/>
            <a:ext cx="4641460" cy="708035"/>
            <a:chOff x="4914819" y="114841"/>
            <a:chExt cx="4641460" cy="708035"/>
          </a:xfrm>
        </p:grpSpPr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FE52692-5233-4749-864A-6FB7AD49430E}"/>
                </a:ext>
              </a:extLst>
            </p:cNvPr>
            <p:cNvSpPr/>
            <p:nvPr/>
          </p:nvSpPr>
          <p:spPr>
            <a:xfrm rot="5400000">
              <a:off x="8242326" y="-491078"/>
              <a:ext cx="338554" cy="2289353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A48358-937E-5948-8028-90C4B26416AB}"/>
                </a:ext>
              </a:extLst>
            </p:cNvPr>
            <p:cNvSpPr txBox="1"/>
            <p:nvPr/>
          </p:nvSpPr>
          <p:spPr>
            <a:xfrm>
              <a:off x="4914819" y="114841"/>
              <a:ext cx="41168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string length: number of char (= 3)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3B63F-F62B-B44B-8C53-6859DC3516A5}"/>
              </a:ext>
            </a:extLst>
          </p:cNvPr>
          <p:cNvGrpSpPr/>
          <p:nvPr/>
        </p:nvGrpSpPr>
        <p:grpSpPr>
          <a:xfrm>
            <a:off x="3323072" y="6051048"/>
            <a:ext cx="5610831" cy="719588"/>
            <a:chOff x="6603585" y="934478"/>
            <a:chExt cx="5610831" cy="7195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9E07DE-4A77-B448-A962-F5DEEED5F4FA}"/>
                </a:ext>
              </a:extLst>
            </p:cNvPr>
            <p:cNvSpPr txBox="1"/>
            <p:nvPr/>
          </p:nvSpPr>
          <p:spPr>
            <a:xfrm>
              <a:off x="6603585" y="1253956"/>
              <a:ext cx="56108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3"/>
                  </a:solidFill>
                </a:rPr>
                <a:t>length (size) of the array in number of char (= 6)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ED27F35A-5B48-784F-992D-AD75760121F7}"/>
                </a:ext>
              </a:extLst>
            </p:cNvPr>
            <p:cNvSpPr/>
            <p:nvPr/>
          </p:nvSpPr>
          <p:spPr>
            <a:xfrm rot="16200000">
              <a:off x="9239724" y="-1139733"/>
              <a:ext cx="338554" cy="4486976"/>
            </a:xfrm>
            <a:prstGeom prst="leftBrace">
              <a:avLst/>
            </a:prstGeom>
            <a:ln w="2222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EED76ED-1FC8-9342-85DD-6E5C660999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00936A-B6EC-0740-8E48-E0CB36C8D042}"/>
              </a:ext>
            </a:extLst>
          </p:cNvPr>
          <p:cNvGrpSpPr/>
          <p:nvPr/>
        </p:nvGrpSpPr>
        <p:grpSpPr>
          <a:xfrm>
            <a:off x="6220771" y="4298608"/>
            <a:ext cx="4046301" cy="678751"/>
            <a:chOff x="5469646" y="4421516"/>
            <a:chExt cx="4046301" cy="678751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4857C680-187E-244F-BE81-17FE5DCBB1C7}"/>
                </a:ext>
              </a:extLst>
            </p:cNvPr>
            <p:cNvSpPr/>
            <p:nvPr/>
          </p:nvSpPr>
          <p:spPr>
            <a:xfrm rot="5400000">
              <a:off x="6556540" y="4581048"/>
              <a:ext cx="338554" cy="699884"/>
            </a:xfrm>
            <a:prstGeom prst="lef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479B0C-8522-A74C-B8B3-84A17AE8BEC5}"/>
                </a:ext>
              </a:extLst>
            </p:cNvPr>
            <p:cNvSpPr txBox="1"/>
            <p:nvPr/>
          </p:nvSpPr>
          <p:spPr>
            <a:xfrm>
              <a:off x="5469646" y="4421516"/>
              <a:ext cx="40463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7030A0"/>
                  </a:solidFill>
                </a:rPr>
                <a:t>string length: number of char (=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7443" y="1282262"/>
            <a:ext cx="11880376" cy="145042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When you </a:t>
            </a:r>
            <a:r>
              <a:rPr lang="en-US" sz="2400" dirty="0">
                <a:solidFill>
                  <a:schemeClr val="accent1"/>
                </a:solidFill>
              </a:rPr>
              <a:t>combine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1"/>
                </a:solidFill>
              </a:rPr>
              <a:t> automatic length definition for arrays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with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double quote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(") </a:t>
            </a:r>
            <a:r>
              <a:rPr lang="en-US" sz="2400" b="1" dirty="0">
                <a:solidFill>
                  <a:srgbClr val="0070C0"/>
                </a:solidFill>
              </a:rPr>
              <a:t>initialization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ompiler automatically </a:t>
            </a:r>
            <a:r>
              <a:rPr lang="en-US" sz="2400" dirty="0">
                <a:solidFill>
                  <a:schemeClr val="accent1"/>
                </a:solidFill>
              </a:rPr>
              <a:t>adds the null terminator</a:t>
            </a:r>
            <a:r>
              <a:rPr lang="en-US" sz="2400" dirty="0"/>
              <a:t>  '\0'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you 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6707B0-3720-E547-93DB-0553C4D96C56}"/>
              </a:ext>
            </a:extLst>
          </p:cNvPr>
          <p:cNvSpPr/>
          <p:nvPr/>
        </p:nvSpPr>
        <p:spPr bwMode="auto">
          <a:xfrm>
            <a:off x="155812" y="3184879"/>
            <a:ext cx="11880376" cy="189170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 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 	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compiler calculates size, adds '\0'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c[] =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{'c', 'a', 't', 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'\0',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'a, 'b'};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array size 6, string length 3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empty[]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"";  	 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empty string – contains '\0' 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	     // string length = 0</a:t>
            </a:r>
          </a:p>
        </p:txBody>
      </p:sp>
    </p:spTree>
    <p:extLst>
      <p:ext uri="{BB962C8B-B14F-4D97-AF65-F5344CB8AC3E}">
        <p14:creationId xmlns:p14="http://schemas.microsoft.com/office/powerpoint/2010/main" val="186482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42F387-9108-62F5-2DC7-B46A08B33DBE}"/>
              </a:ext>
            </a:extLst>
          </p:cNvPr>
          <p:cNvSpPr/>
          <p:nvPr/>
        </p:nvSpPr>
        <p:spPr>
          <a:xfrm>
            <a:off x="7994442" y="2418079"/>
            <a:ext cx="1508545" cy="3684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4908" y="806027"/>
            <a:ext cx="5476932" cy="529674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 err="1"/>
              <a:t>Rside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1014694" y="1885207"/>
            <a:ext cx="4534917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42;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1105219" y="5120503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E6289-4A84-0155-22A7-9E93F4EE8734}"/>
              </a:ext>
            </a:extLst>
          </p:cNvPr>
          <p:cNvGrpSpPr/>
          <p:nvPr/>
        </p:nvGrpSpPr>
        <p:grpSpPr>
          <a:xfrm>
            <a:off x="4089374" y="4923514"/>
            <a:ext cx="3211525" cy="1604042"/>
            <a:chOff x="5092582" y="4306488"/>
            <a:chExt cx="3211525" cy="160404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2F7A84-77D4-F341-0618-45DB13A3F65A}"/>
                </a:ext>
              </a:extLst>
            </p:cNvPr>
            <p:cNvSpPr txBox="1"/>
            <p:nvPr/>
          </p:nvSpPr>
          <p:spPr>
            <a:xfrm>
              <a:off x="5092582" y="4710201"/>
              <a:ext cx="3211525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Two reads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(2) read the address to get the value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68AF22FF-15CA-D924-4E9E-94DE58655D55}"/>
                </a:ext>
              </a:extLst>
            </p:cNvPr>
            <p:cNvSpPr/>
            <p:nvPr/>
          </p:nvSpPr>
          <p:spPr>
            <a:xfrm>
              <a:off x="5745636" y="4306488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9FD560-81B9-97C9-4C5A-96133D863DF9}"/>
              </a:ext>
            </a:extLst>
          </p:cNvPr>
          <p:cNvSpPr txBox="1"/>
          <p:nvPr/>
        </p:nvSpPr>
        <p:spPr>
          <a:xfrm>
            <a:off x="8053752" y="2613493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43C77-BA91-851E-FBE0-A9353B21977E}"/>
              </a:ext>
            </a:extLst>
          </p:cNvPr>
          <p:cNvSpPr txBox="1"/>
          <p:nvPr/>
        </p:nvSpPr>
        <p:spPr>
          <a:xfrm>
            <a:off x="6899270" y="2645710"/>
            <a:ext cx="1194558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 or 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BD007-C96E-1685-EAB2-648AB08994BC}"/>
              </a:ext>
            </a:extLst>
          </p:cNvPr>
          <p:cNvSpPr txBox="1"/>
          <p:nvPr/>
        </p:nvSpPr>
        <p:spPr>
          <a:xfrm>
            <a:off x="8037376" y="3938617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258CA-0E94-6E0D-DAD9-A58463B53B30}"/>
              </a:ext>
            </a:extLst>
          </p:cNvPr>
          <p:cNvSpPr txBox="1"/>
          <p:nvPr/>
        </p:nvSpPr>
        <p:spPr>
          <a:xfrm>
            <a:off x="7014687" y="3947550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5417E29F-5C4A-7048-0D25-DA748E183AEF}"/>
              </a:ext>
            </a:extLst>
          </p:cNvPr>
          <p:cNvSpPr/>
          <p:nvPr/>
        </p:nvSpPr>
        <p:spPr>
          <a:xfrm rot="5400000" flipH="1">
            <a:off x="8871253" y="3258912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2B21F-CC6E-93FD-1BB2-ED9774A8DCC0}"/>
              </a:ext>
            </a:extLst>
          </p:cNvPr>
          <p:cNvSpPr txBox="1"/>
          <p:nvPr/>
        </p:nvSpPr>
        <p:spPr>
          <a:xfrm>
            <a:off x="9932720" y="40315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31793-EB5C-E0E5-7DE9-D269E8D5A4BA}"/>
              </a:ext>
            </a:extLst>
          </p:cNvPr>
          <p:cNvSpPr txBox="1"/>
          <p:nvPr/>
        </p:nvSpPr>
        <p:spPr>
          <a:xfrm>
            <a:off x="10014432" y="26418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C9202B-AE94-637D-BB8F-6CA53A856198}"/>
              </a:ext>
            </a:extLst>
          </p:cNvPr>
          <p:cNvSpPr/>
          <p:nvPr/>
        </p:nvSpPr>
        <p:spPr>
          <a:xfrm>
            <a:off x="8684860" y="3182972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D3CA2C-3E43-F3E7-6EBD-4C2BE2C8B07E}"/>
              </a:ext>
            </a:extLst>
          </p:cNvPr>
          <p:cNvSpPr/>
          <p:nvPr/>
        </p:nvSpPr>
        <p:spPr>
          <a:xfrm>
            <a:off x="8684859" y="3429000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1D9F5-6E8B-8157-3C30-6E68D3B332E7}"/>
              </a:ext>
            </a:extLst>
          </p:cNvPr>
          <p:cNvSpPr/>
          <p:nvPr/>
        </p:nvSpPr>
        <p:spPr>
          <a:xfrm>
            <a:off x="8684859" y="3683808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66A81-E816-D4E8-372B-241704B521E8}"/>
              </a:ext>
            </a:extLst>
          </p:cNvPr>
          <p:cNvSpPr txBox="1"/>
          <p:nvPr/>
        </p:nvSpPr>
        <p:spPr>
          <a:xfrm>
            <a:off x="8320704" y="1301791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contents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F108-92B2-921A-8FCE-D2D14F95A624}"/>
              </a:ext>
            </a:extLst>
          </p:cNvPr>
          <p:cNvSpPr txBox="1"/>
          <p:nvPr/>
        </p:nvSpPr>
        <p:spPr>
          <a:xfrm>
            <a:off x="10001608" y="1657823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FA6872-2D83-36F3-7A2F-07661C3799F3}"/>
              </a:ext>
            </a:extLst>
          </p:cNvPr>
          <p:cNvSpPr/>
          <p:nvPr/>
        </p:nvSpPr>
        <p:spPr>
          <a:xfrm>
            <a:off x="10442540" y="3154096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EE9393-0A57-BB07-F2AA-B9ECACBE62FC}"/>
              </a:ext>
            </a:extLst>
          </p:cNvPr>
          <p:cNvSpPr/>
          <p:nvPr/>
        </p:nvSpPr>
        <p:spPr>
          <a:xfrm>
            <a:off x="10442539" y="3400124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37D4DB-04E0-FC65-5B59-BB4598E4E81E}"/>
              </a:ext>
            </a:extLst>
          </p:cNvPr>
          <p:cNvSpPr/>
          <p:nvPr/>
        </p:nvSpPr>
        <p:spPr>
          <a:xfrm>
            <a:off x="10442539" y="3654932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60F75-2B7B-89A5-7CBC-1AB71F913C0B}"/>
              </a:ext>
            </a:extLst>
          </p:cNvPr>
          <p:cNvSpPr txBox="1"/>
          <p:nvPr/>
        </p:nvSpPr>
        <p:spPr>
          <a:xfrm>
            <a:off x="9516047" y="58436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AC6D23-5889-E45B-1263-DA43E5A97FA2}"/>
              </a:ext>
            </a:extLst>
          </p:cNvPr>
          <p:cNvGrpSpPr/>
          <p:nvPr/>
        </p:nvGrpSpPr>
        <p:grpSpPr>
          <a:xfrm>
            <a:off x="1014694" y="3348080"/>
            <a:ext cx="1861388" cy="793870"/>
            <a:chOff x="1315889" y="4511724"/>
            <a:chExt cx="1861388" cy="7938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5B39C6E-78E4-ACD5-279B-D01B24624B92}"/>
                </a:ext>
              </a:extLst>
            </p:cNvPr>
            <p:cNvSpPr txBox="1"/>
            <p:nvPr/>
          </p:nvSpPr>
          <p:spPr>
            <a:xfrm>
              <a:off x="1315889" y="4936262"/>
              <a:ext cx="186138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No reads here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706352F6-828E-CE43-9A2D-0BED4F9B18C4}"/>
                </a:ext>
              </a:extLst>
            </p:cNvPr>
            <p:cNvSpPr/>
            <p:nvPr/>
          </p:nvSpPr>
          <p:spPr>
            <a:xfrm>
              <a:off x="2114790" y="4511724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85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47E2-09ED-1E46-B02E-AF1AC64A1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60803"/>
            <a:ext cx="10515600" cy="483738"/>
          </a:xfrm>
        </p:spPr>
        <p:txBody>
          <a:bodyPr/>
          <a:lstStyle/>
          <a:p>
            <a:r>
              <a:rPr lang="en-US" dirty="0"/>
              <a:t>Background: Different Ways to Pass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4ED4-8AB6-1B4C-9C88-2F897F6D3E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482" y="1057241"/>
            <a:ext cx="10768559" cy="490877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sz="2400" b="1" dirty="0">
                <a:solidFill>
                  <a:srgbClr val="0070C0"/>
                </a:solidFill>
              </a:rPr>
              <a:t>Call-by-reference (or pass by reference)</a:t>
            </a:r>
          </a:p>
          <a:p>
            <a:pPr lvl="1"/>
            <a:r>
              <a:rPr lang="en-US" sz="2400" dirty="0"/>
              <a:t>Parameter in the called function is an </a:t>
            </a:r>
            <a:r>
              <a:rPr lang="en-US" sz="2400" b="1" i="1" u="sng" dirty="0"/>
              <a:t>alias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references the same memory location</a:t>
            </a:r>
            <a:r>
              <a:rPr lang="en-US" sz="2400" dirty="0"/>
              <a:t>) for the supplied argument</a:t>
            </a:r>
          </a:p>
          <a:p>
            <a:pPr lvl="1"/>
            <a:r>
              <a:rPr lang="en-US" sz="2400" dirty="0"/>
              <a:t>Modifying the parameter modifies the calling argument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accent5"/>
                </a:solidFill>
              </a:rPr>
              <a:t>Call-by-value</a:t>
            </a:r>
            <a:r>
              <a:rPr lang="en-US" sz="2400" dirty="0">
                <a:solidFill>
                  <a:schemeClr val="accent5"/>
                </a:solidFill>
              </a:rPr>
              <a:t>  (or pass by value) (C)</a:t>
            </a:r>
            <a:endParaRPr lang="en-US" sz="2400" dirty="0"/>
          </a:p>
          <a:p>
            <a:pPr lvl="1"/>
            <a:r>
              <a:rPr lang="en-US" sz="2400" dirty="0"/>
              <a:t>What </a:t>
            </a:r>
            <a:r>
              <a:rPr lang="en-US" sz="2400" b="1" dirty="0">
                <a:solidFill>
                  <a:schemeClr val="accent3"/>
                </a:solidFill>
              </a:rPr>
              <a:t>Called</a:t>
            </a:r>
            <a:r>
              <a:rPr lang="en-US" sz="2400" dirty="0"/>
              <a:t> Function Does</a:t>
            </a:r>
          </a:p>
          <a:p>
            <a:pPr lvl="2"/>
            <a:r>
              <a:rPr lang="en-US" sz="2400" dirty="0">
                <a:solidFill>
                  <a:schemeClr val="accent1"/>
                </a:solidFill>
              </a:rPr>
              <a:t>Passed Parameters </a:t>
            </a:r>
            <a:r>
              <a:rPr lang="en-US" sz="2400" dirty="0">
                <a:solidFill>
                  <a:schemeClr val="tx2"/>
                </a:solidFill>
              </a:rPr>
              <a:t>are used </a:t>
            </a:r>
            <a:r>
              <a:rPr lang="en-US" sz="2400" dirty="0">
                <a:solidFill>
                  <a:schemeClr val="accent1"/>
                </a:solidFill>
              </a:rPr>
              <a:t>like local variables</a:t>
            </a:r>
          </a:p>
          <a:p>
            <a:pPr lvl="2"/>
            <a:r>
              <a:rPr lang="en-US" sz="2400" dirty="0">
                <a:solidFill>
                  <a:srgbClr val="F37440"/>
                </a:solidFill>
              </a:rPr>
              <a:t>Modifying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rgbClr val="F37440"/>
                </a:solidFill>
              </a:rPr>
              <a:t> passed parameter </a:t>
            </a:r>
            <a:r>
              <a:rPr lang="en-US" sz="2400" dirty="0">
                <a:solidFill>
                  <a:schemeClr val="tx2"/>
                </a:solidFill>
              </a:rPr>
              <a:t>in the </a:t>
            </a:r>
            <a:r>
              <a:rPr lang="en-US" sz="2400" dirty="0">
                <a:solidFill>
                  <a:srgbClr val="F37440"/>
                </a:solidFill>
              </a:rPr>
              <a:t>function </a:t>
            </a:r>
            <a:r>
              <a:rPr lang="en-US" sz="2400" dirty="0">
                <a:solidFill>
                  <a:schemeClr val="tx2"/>
                </a:solidFill>
              </a:rPr>
              <a:t>is</a:t>
            </a:r>
            <a:r>
              <a:rPr lang="en-US" sz="2400" dirty="0">
                <a:solidFill>
                  <a:srgbClr val="F37440"/>
                </a:solidFill>
              </a:rPr>
              <a:t> allowed </a:t>
            </a:r>
            <a:r>
              <a:rPr lang="en-US" sz="2400" dirty="0">
                <a:solidFill>
                  <a:schemeClr val="tx2"/>
                </a:solidFill>
              </a:rPr>
              <a:t>just like a</a:t>
            </a:r>
            <a:r>
              <a:rPr lang="en-US" sz="2400" dirty="0">
                <a:solidFill>
                  <a:srgbClr val="F37440"/>
                </a:solidFill>
              </a:rPr>
              <a:t> </a:t>
            </a:r>
            <a:r>
              <a:rPr lang="en-US" sz="2400" dirty="0">
                <a:solidFill>
                  <a:srgbClr val="2C895B"/>
                </a:solidFill>
              </a:rPr>
              <a:t>local variable</a:t>
            </a:r>
          </a:p>
          <a:p>
            <a:pPr lvl="2"/>
            <a:r>
              <a:rPr lang="en-US" sz="2400" dirty="0"/>
              <a:t>So, writing to the parameter, </a:t>
            </a:r>
            <a:r>
              <a:rPr lang="en-US" sz="2400" b="1" i="1" u="sng" dirty="0"/>
              <a:t>only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37440"/>
                </a:solidFill>
              </a:rPr>
              <a:t>changes the </a:t>
            </a:r>
            <a:r>
              <a:rPr lang="en-US" sz="2400" b="1" i="1" u="sng" dirty="0">
                <a:solidFill>
                  <a:srgbClr val="F37440"/>
                </a:solidFill>
              </a:rPr>
              <a:t>copy</a:t>
            </a:r>
            <a:endParaRPr lang="en-US" sz="2400" b="1" i="1" u="sng" dirty="0"/>
          </a:p>
          <a:p>
            <a:pPr marL="344487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return value from a function</a:t>
            </a:r>
            <a:r>
              <a:rPr lang="en-US" sz="2400" dirty="0"/>
              <a:t> in C is </a:t>
            </a:r>
            <a:r>
              <a:rPr lang="en-US" sz="2400" b="1" dirty="0">
                <a:solidFill>
                  <a:srgbClr val="0070C0"/>
                </a:solidFill>
              </a:rPr>
              <a:t>by value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5811C-1355-8E4E-B727-D2182601E8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096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43765"/>
          </a:xfrm>
        </p:spPr>
        <p:txBody>
          <a:bodyPr/>
          <a:lstStyle/>
          <a:p>
            <a:r>
              <a:rPr lang="en-US" dirty="0"/>
              <a:t>Passing Parameters – Call by Value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9666" y="4398650"/>
            <a:ext cx="10932668" cy="235718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when </a:t>
            </a:r>
            <a:r>
              <a:rPr lang="en-US" sz="24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 </a:t>
            </a:r>
            <a:r>
              <a:rPr lang="en-US" sz="2400" dirty="0"/>
              <a:t>is called</a:t>
            </a:r>
            <a:r>
              <a:rPr lang="en-US" sz="2400" dirty="0">
                <a:solidFill>
                  <a:schemeClr val="accent5"/>
                </a:solidFill>
              </a:rPr>
              <a:t>, a copy of x </a:t>
            </a:r>
            <a:r>
              <a:rPr lang="en-US" sz="2400" dirty="0">
                <a:solidFill>
                  <a:schemeClr val="tx2"/>
                </a:solidFill>
              </a:rPr>
              <a:t>is made to </a:t>
            </a:r>
            <a:r>
              <a:rPr lang="en-US" sz="2400" dirty="0">
                <a:solidFill>
                  <a:schemeClr val="accent5"/>
                </a:solidFill>
              </a:rPr>
              <a:t>another memory location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cannot change the variable x since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does not have the address of x, it is local to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r>
              <a:rPr lang="en-US" sz="2200" dirty="0"/>
              <a:t>so, 5 is printed</a:t>
            </a:r>
          </a:p>
          <a:p>
            <a:r>
              <a:rPr lang="en-US" sz="2400" dirty="0"/>
              <a:t>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400" dirty="0"/>
              <a:t>function is </a:t>
            </a:r>
            <a:r>
              <a:rPr lang="en-US" sz="2400" dirty="0">
                <a:solidFill>
                  <a:schemeClr val="accent5"/>
                </a:solidFill>
              </a:rPr>
              <a:t>free to change it's copy of the argument </a:t>
            </a:r>
            <a:r>
              <a:rPr lang="en-US" sz="2400" dirty="0">
                <a:solidFill>
                  <a:schemeClr val="tx2"/>
                </a:solidFill>
              </a:rPr>
              <a:t>(just like any local variable) </a:t>
            </a:r>
            <a:r>
              <a:rPr lang="en-US" sz="2400" dirty="0">
                <a:solidFill>
                  <a:schemeClr val="accent5"/>
                </a:solidFill>
              </a:rPr>
              <a:t>remember it does </a:t>
            </a:r>
            <a:r>
              <a:rPr lang="en-US" sz="2400" u="sng" dirty="0">
                <a:solidFill>
                  <a:schemeClr val="accent5"/>
                </a:solidFill>
              </a:rPr>
              <a:t>NOT</a:t>
            </a:r>
            <a:r>
              <a:rPr lang="en-US" sz="2400" dirty="0">
                <a:solidFill>
                  <a:schemeClr val="accent5"/>
                </a:solidFill>
              </a:rPr>
              <a:t> change the parameter in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192160" y="678819"/>
            <a:ext cx="664457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		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makes a copy of x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5 or 6 ?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local to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B6E844-CCE2-424F-A2EC-92BC650E20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342B82-7EE5-F04E-9E13-7AA7CB296FC9}"/>
              </a:ext>
            </a:extLst>
          </p:cNvPr>
          <p:cNvGrpSpPr/>
          <p:nvPr/>
        </p:nvGrpSpPr>
        <p:grpSpPr>
          <a:xfrm>
            <a:off x="7135794" y="2178648"/>
            <a:ext cx="4665264" cy="1820130"/>
            <a:chOff x="7334576" y="1631995"/>
            <a:chExt cx="4665264" cy="1820130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69C66CC-A35B-2E41-9886-EFE3E5447327}"/>
                </a:ext>
              </a:extLst>
            </p:cNvPr>
            <p:cNvSpPr txBox="1"/>
            <p:nvPr/>
          </p:nvSpPr>
          <p:spPr>
            <a:xfrm>
              <a:off x="9849371" y="2214394"/>
              <a:ext cx="1924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copy of contents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76332B-DAB2-A441-96BC-BDB86C96BC7A}"/>
                </a:ext>
              </a:extLst>
            </p:cNvPr>
            <p:cNvSpPr txBox="1"/>
            <p:nvPr/>
          </p:nvSpPr>
          <p:spPr>
            <a:xfrm>
              <a:off x="10472064" y="1656050"/>
              <a:ext cx="152777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03F00B-E57A-AF47-BA75-3CE783B9B539}"/>
                </a:ext>
              </a:extLst>
            </p:cNvPr>
            <p:cNvSpPr txBox="1"/>
            <p:nvPr/>
          </p:nvSpPr>
          <p:spPr>
            <a:xfrm>
              <a:off x="10412367" y="3054414"/>
              <a:ext cx="136197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scope </a:t>
              </a:r>
              <a:r>
                <a:rPr lang="en-US" dirty="0" err="1">
                  <a:solidFill>
                    <a:srgbClr val="0070C0"/>
                  </a:solidFill>
                </a:rPr>
                <a:t>inc</a:t>
              </a:r>
              <a:r>
                <a:rPr lang="en-US" dirty="0">
                  <a:solidFill>
                    <a:srgbClr val="0070C0"/>
                  </a:solidFill>
                </a:rPr>
                <a:t>()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34E5C85-B405-E045-8B27-10657851100F}"/>
                </a:ext>
              </a:extLst>
            </p:cNvPr>
            <p:cNvGrpSpPr/>
            <p:nvPr/>
          </p:nvGrpSpPr>
          <p:grpSpPr>
            <a:xfrm>
              <a:off x="7334576" y="1678917"/>
              <a:ext cx="1647148" cy="1773208"/>
              <a:chOff x="5381443" y="2052050"/>
              <a:chExt cx="1647148" cy="1773208"/>
            </a:xfrm>
          </p:grpSpPr>
          <p:sp>
            <p:nvSpPr>
              <p:cNvPr id="30" name="Left Brace 29">
                <a:extLst>
                  <a:ext uri="{FF2B5EF4-FFF2-40B4-BE49-F238E27FC236}">
                    <a16:creationId xmlns:a16="http://schemas.microsoft.com/office/drawing/2014/main" id="{5EF6A094-937A-234F-96FF-AB8ACCE295D9}"/>
                  </a:ext>
                </a:extLst>
              </p:cNvPr>
              <p:cNvSpPr/>
              <p:nvPr/>
            </p:nvSpPr>
            <p:spPr>
              <a:xfrm>
                <a:off x="6645954" y="2052050"/>
                <a:ext cx="382637" cy="1773208"/>
              </a:xfrm>
              <a:prstGeom prst="leftBrac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199D33-6949-A548-AB6C-FFB85AA6C8CE}"/>
                  </a:ext>
                </a:extLst>
              </p:cNvPr>
              <p:cNvSpPr txBox="1"/>
              <p:nvPr/>
            </p:nvSpPr>
            <p:spPr>
              <a:xfrm>
                <a:off x="5381443" y="2481106"/>
                <a:ext cx="1264045" cy="10156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different memory locations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36D0AF-D41A-BA40-9109-19F02805B016}"/>
                </a:ext>
              </a:extLst>
            </p:cNvPr>
            <p:cNvSpPr txBox="1"/>
            <p:nvPr/>
          </p:nvSpPr>
          <p:spPr>
            <a:xfrm>
              <a:off x="9230644" y="165605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4B0242E-4D9F-1744-931A-3B5806FB0D85}"/>
                </a:ext>
              </a:extLst>
            </p:cNvPr>
            <p:cNvSpPr txBox="1"/>
            <p:nvPr/>
          </p:nvSpPr>
          <p:spPr>
            <a:xfrm>
              <a:off x="8880122" y="1631995"/>
              <a:ext cx="32573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25BE418-A039-1F47-A1D0-F0FF6EE7DFC6}"/>
                </a:ext>
              </a:extLst>
            </p:cNvPr>
            <p:cNvSpPr txBox="1"/>
            <p:nvPr/>
          </p:nvSpPr>
          <p:spPr>
            <a:xfrm>
              <a:off x="9230644" y="302242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52A9A0-4A66-FF41-86E1-C0041CFAA045}"/>
                </a:ext>
              </a:extLst>
            </p:cNvPr>
            <p:cNvSpPr txBox="1"/>
            <p:nvPr/>
          </p:nvSpPr>
          <p:spPr>
            <a:xfrm>
              <a:off x="8880122" y="2998371"/>
              <a:ext cx="24718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solidFill>
                    <a:srgbClr val="2C895B"/>
                  </a:solidFill>
                </a:rPr>
                <a:t>i</a:t>
              </a:r>
              <a:endParaRPr lang="en-US" sz="2200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00EF02-3F8E-7140-8D63-D32DD96A198F}"/>
                </a:ext>
              </a:extLst>
            </p:cNvPr>
            <p:cNvCxnSpPr>
              <a:stCxn id="32" idx="2"/>
              <a:endCxn id="35" idx="0"/>
            </p:cNvCxnSpPr>
            <p:nvPr/>
          </p:nvCxnSpPr>
          <p:spPr>
            <a:xfrm>
              <a:off x="9728484" y="2042130"/>
              <a:ext cx="0" cy="980296"/>
            </a:xfrm>
            <a:prstGeom prst="straightConnector1">
              <a:avLst/>
            </a:prstGeom>
            <a:ln w="44450">
              <a:solidFill>
                <a:srgbClr val="FF0000"/>
              </a:solidFill>
              <a:prstDash val="sys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891CCF-03B4-E14A-A019-81C7BCF68126}"/>
              </a:ext>
            </a:extLst>
          </p:cNvPr>
          <p:cNvGrpSpPr/>
          <p:nvPr/>
        </p:nvGrpSpPr>
        <p:grpSpPr>
          <a:xfrm>
            <a:off x="1948070" y="695971"/>
            <a:ext cx="9852988" cy="1178243"/>
            <a:chOff x="1948070" y="695971"/>
            <a:chExt cx="9852988" cy="117824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395352-140E-374B-94C1-D10CF15BA914}"/>
                </a:ext>
              </a:extLst>
            </p:cNvPr>
            <p:cNvSpPr txBox="1"/>
            <p:nvPr/>
          </p:nvSpPr>
          <p:spPr>
            <a:xfrm>
              <a:off x="7599256" y="695971"/>
              <a:ext cx="4201802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if this was an expression like </a:t>
              </a:r>
              <a:r>
                <a:rPr lang="en-US" dirty="0" err="1">
                  <a:solidFill>
                    <a:schemeClr val="tx2"/>
                  </a:solidFill>
                </a:rPr>
                <a:t>inc</a:t>
              </a:r>
              <a:r>
                <a:rPr lang="en-US" dirty="0">
                  <a:solidFill>
                    <a:schemeClr val="tx2"/>
                  </a:solidFill>
                </a:rPr>
                <a:t>(x+1) it evaluates and stores the result in the memory allocated for the copy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D80090-511D-FD4C-A98B-658E5659709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1948070" y="1157636"/>
              <a:ext cx="5651186" cy="7165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30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632" y="238256"/>
            <a:ext cx="10515600" cy="508125"/>
          </a:xfrm>
        </p:spPr>
        <p:txBody>
          <a:bodyPr/>
          <a:lstStyle/>
          <a:p>
            <a:r>
              <a:rPr lang="en-US" dirty="0"/>
              <a:t>Output Parameters (Mimics Call by Reference)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F678-38CD-624F-A246-A5465CCFB6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7625" y="823162"/>
            <a:ext cx="6803891" cy="567791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</a:rPr>
              <a:t>Passing a pointer parameter </a:t>
            </a:r>
            <a:r>
              <a:rPr lang="en-US" sz="2000" dirty="0"/>
              <a:t>with the </a:t>
            </a:r>
            <a:r>
              <a:rPr lang="en-US" sz="2000" b="1" u="sng" dirty="0">
                <a:solidFill>
                  <a:srgbClr val="0070C0"/>
                </a:solidFill>
              </a:rPr>
              <a:t>intent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that the </a:t>
            </a:r>
            <a:r>
              <a:rPr lang="en-US" sz="2000" dirty="0">
                <a:solidFill>
                  <a:srgbClr val="0070C0"/>
                </a:solidFill>
              </a:rPr>
              <a:t>called function </a:t>
            </a:r>
            <a:r>
              <a:rPr lang="en-US" sz="2000" dirty="0"/>
              <a:t>will use the address </a:t>
            </a:r>
            <a:r>
              <a:rPr lang="en-US" sz="2000" dirty="0">
                <a:solidFill>
                  <a:srgbClr val="0070C0"/>
                </a:solidFill>
              </a:rPr>
              <a:t>it to store values for </a:t>
            </a:r>
            <a:r>
              <a:rPr lang="en-US" sz="2000" dirty="0"/>
              <a:t>use by the </a:t>
            </a:r>
            <a:r>
              <a:rPr lang="en-US" sz="2000" dirty="0">
                <a:solidFill>
                  <a:srgbClr val="F37440"/>
                </a:solidFill>
              </a:rPr>
              <a:t>calling function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0070C0"/>
                </a:solidFill>
              </a:rPr>
              <a:t>pointer parameter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output parameter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</a:rPr>
              <a:t>To pass the address of a variable x </a:t>
            </a:r>
            <a:r>
              <a:rPr lang="en-US" sz="2000" dirty="0"/>
              <a:t>use the </a:t>
            </a:r>
            <a:r>
              <a:rPr lang="en-US" sz="2000" b="1" dirty="0"/>
              <a:t>address operator 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70C0"/>
                </a:solidFill>
              </a:rPr>
              <a:t>&amp;x</a:t>
            </a:r>
            <a:r>
              <a:rPr lang="en-US" sz="2000" dirty="0"/>
              <a:t>) </a:t>
            </a:r>
            <a:r>
              <a:rPr lang="en-US" sz="2000" b="1" dirty="0"/>
              <a:t>or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0070C0"/>
                </a:solidFill>
              </a:rPr>
              <a:t>contents of a pointer variable that points at x,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dirty="0">
                <a:solidFill>
                  <a:srgbClr val="0070C0"/>
                </a:solidFill>
              </a:rPr>
              <a:t> the name of an array (the arrays address)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To be receive an address</a:t>
            </a:r>
            <a:r>
              <a:rPr lang="en-US" sz="2000" dirty="0"/>
              <a:t> in the called function, define the </a:t>
            </a:r>
            <a:r>
              <a:rPr lang="en-US" sz="2000" dirty="0">
                <a:solidFill>
                  <a:schemeClr val="accent1"/>
                </a:solidFill>
              </a:rPr>
              <a:t>corresponding parameter type</a:t>
            </a:r>
            <a:r>
              <a:rPr lang="en-US" sz="2000" dirty="0"/>
              <a:t> to be </a:t>
            </a:r>
            <a:r>
              <a:rPr lang="en-US" sz="2000">
                <a:solidFill>
                  <a:srgbClr val="0070C0"/>
                </a:solidFill>
              </a:rPr>
              <a:t>a pointer (add *)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It is common to describe this method as: </a:t>
            </a:r>
            <a:r>
              <a:rPr lang="en-US" sz="2000" dirty="0">
                <a:solidFill>
                  <a:schemeClr val="accent1"/>
                </a:solidFill>
              </a:rPr>
              <a:t>“pass a pointer to x</a:t>
            </a:r>
            <a:endParaRPr lang="en-US" sz="2000" dirty="0"/>
          </a:p>
          <a:p>
            <a:r>
              <a:rPr lang="en-US" sz="2000" dirty="0"/>
              <a:t>C is still using “</a:t>
            </a:r>
            <a:r>
              <a:rPr lang="en-US" sz="2000" i="1" dirty="0">
                <a:solidFill>
                  <a:schemeClr val="accent1"/>
                </a:solidFill>
              </a:rPr>
              <a:t>pass by value</a:t>
            </a:r>
            <a:r>
              <a:rPr lang="en-US" sz="2000" dirty="0"/>
              <a:t>” </a:t>
            </a:r>
          </a:p>
          <a:p>
            <a:pPr lvl="1"/>
            <a:r>
              <a:rPr lang="en-US" sz="2000" dirty="0"/>
              <a:t>we pass the </a:t>
            </a:r>
            <a:r>
              <a:rPr lang="en-US" sz="2000" b="1" dirty="0">
                <a:solidFill>
                  <a:schemeClr val="accent5"/>
                </a:solidFill>
              </a:rPr>
              <a:t>value </a:t>
            </a:r>
            <a:r>
              <a:rPr lang="en-US" sz="2000" dirty="0">
                <a:solidFill>
                  <a:schemeClr val="accent5"/>
                </a:solidFill>
              </a:rPr>
              <a:t>of the address/pointer </a:t>
            </a:r>
            <a:r>
              <a:rPr lang="en-US" sz="2000" dirty="0"/>
              <a:t>in 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b="1" dirty="0">
                <a:solidFill>
                  <a:schemeClr val="accent5"/>
                </a:solidFill>
              </a:rPr>
              <a:t>parameter copy</a:t>
            </a:r>
          </a:p>
          <a:p>
            <a:pPr lvl="1"/>
            <a:r>
              <a:rPr lang="en-US" sz="2000" b="1" dirty="0">
                <a:solidFill>
                  <a:schemeClr val="accent5"/>
                </a:solidFill>
              </a:rPr>
              <a:t>The called routine</a:t>
            </a:r>
            <a:r>
              <a:rPr lang="en-US" sz="2000" dirty="0"/>
              <a:t> uses the address to change a variable in the caller's scope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17FD9-4B21-A440-907A-3FDC045F8B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5007537-EF22-9D47-660D-9AA212B34233}"/>
              </a:ext>
            </a:extLst>
          </p:cNvPr>
          <p:cNvSpPr/>
          <p:nvPr/>
        </p:nvSpPr>
        <p:spPr bwMode="auto">
          <a:xfrm>
            <a:off x="7330629" y="688989"/>
            <a:ext cx="4503746" cy="54275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88BF680A-9622-85A5-8FA3-70D6FB48CFC8}"/>
              </a:ext>
            </a:extLst>
          </p:cNvPr>
          <p:cNvSpPr/>
          <p:nvPr/>
        </p:nvSpPr>
        <p:spPr>
          <a:xfrm>
            <a:off x="7330629" y="2244437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FAAA607B-22D6-2D46-ECA1-0288236F89F7}"/>
              </a:ext>
            </a:extLst>
          </p:cNvPr>
          <p:cNvSpPr/>
          <p:nvPr/>
        </p:nvSpPr>
        <p:spPr>
          <a:xfrm rot="10800000">
            <a:off x="9013586" y="4098136"/>
            <a:ext cx="652166" cy="4868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69F5-11D1-D44B-9C4A-5E36B3C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6" y="49088"/>
            <a:ext cx="10515600" cy="508125"/>
          </a:xfrm>
        </p:spPr>
        <p:txBody>
          <a:bodyPr/>
          <a:lstStyle/>
          <a:p>
            <a:r>
              <a:rPr lang="en-US" dirty="0"/>
              <a:t>Example Using Output Parameters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9261F3-51BB-5949-B2A3-245D47A9417B}"/>
              </a:ext>
            </a:extLst>
          </p:cNvPr>
          <p:cNvSpPr/>
          <p:nvPr/>
        </p:nvSpPr>
        <p:spPr bwMode="auto">
          <a:xfrm>
            <a:off x="2401755" y="825884"/>
            <a:ext cx="4801763" cy="516231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 = 5;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x);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</a:p>
          <a:p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(p != NULL)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+= 1;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(*p)++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CEC80-D698-0A4B-9924-94E88A6F1139}"/>
              </a:ext>
            </a:extLst>
          </p:cNvPr>
          <p:cNvSpPr/>
          <p:nvPr/>
        </p:nvSpPr>
        <p:spPr>
          <a:xfrm>
            <a:off x="9241110" y="4240641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2C895B"/>
              </a:solidFill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F23AF13-97D6-7F41-A452-003239D270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22933" y="369303"/>
            <a:ext cx="3679452" cy="148935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At the Call to </a:t>
            </a:r>
            <a:r>
              <a:rPr lang="en-US" b="1" dirty="0" err="1">
                <a:solidFill>
                  <a:srgbClr val="0070C0"/>
                </a:solidFill>
              </a:rPr>
              <a:t>inc</a:t>
            </a:r>
            <a:r>
              <a:rPr lang="en-US" b="1" dirty="0">
                <a:solidFill>
                  <a:srgbClr val="0070C0"/>
                </a:solidFill>
              </a:rPr>
              <a:t>() in main()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Allocate space for p 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Copy x's address into p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D372088-D15D-CB45-9CC9-24572E5860F2}"/>
              </a:ext>
            </a:extLst>
          </p:cNvPr>
          <p:cNvGrpSpPr/>
          <p:nvPr/>
        </p:nvGrpSpPr>
        <p:grpSpPr>
          <a:xfrm>
            <a:off x="183526" y="2211281"/>
            <a:ext cx="2909454" cy="707886"/>
            <a:chOff x="277091" y="1892853"/>
            <a:chExt cx="2909454" cy="70788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A970E-ACAF-4F4D-BBF2-3A8BBA3A6BE5}"/>
                </a:ext>
              </a:extLst>
            </p:cNvPr>
            <p:cNvSpPr txBox="1"/>
            <p:nvPr/>
          </p:nvSpPr>
          <p:spPr>
            <a:xfrm>
              <a:off x="277091" y="1892853"/>
              <a:ext cx="2117321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Pass the address of x (&amp;x)</a:t>
              </a:r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EDECF591-52C9-764F-8F59-DF7A67C34B65}"/>
                </a:ext>
              </a:extLst>
            </p:cNvPr>
            <p:cNvSpPr/>
            <p:nvPr/>
          </p:nvSpPr>
          <p:spPr>
            <a:xfrm>
              <a:off x="2394412" y="2215783"/>
              <a:ext cx="792133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CAC69F9-EF4E-104D-97A5-DD97F09B2F41}"/>
              </a:ext>
            </a:extLst>
          </p:cNvPr>
          <p:cNvGrpSpPr/>
          <p:nvPr/>
        </p:nvGrpSpPr>
        <p:grpSpPr>
          <a:xfrm>
            <a:off x="98707" y="4121528"/>
            <a:ext cx="2363558" cy="1015663"/>
            <a:chOff x="277091" y="1861840"/>
            <a:chExt cx="2363558" cy="101566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2268082-05D1-EA4A-BE5F-1E92D93EF2E5}"/>
                </a:ext>
              </a:extLst>
            </p:cNvPr>
            <p:cNvSpPr txBox="1"/>
            <p:nvPr/>
          </p:nvSpPr>
          <p:spPr>
            <a:xfrm>
              <a:off x="277091" y="1861840"/>
              <a:ext cx="1965679" cy="101566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Receive an address copy (int *p)</a:t>
              </a:r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202A6F91-7CEB-3141-B99A-E09E3DBF0A64}"/>
                </a:ext>
              </a:extLst>
            </p:cNvPr>
            <p:cNvSpPr/>
            <p:nvPr/>
          </p:nvSpPr>
          <p:spPr>
            <a:xfrm>
              <a:off x="2251323" y="2157812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6CE0025-8436-1348-B006-2EEE7A64B780}"/>
              </a:ext>
            </a:extLst>
          </p:cNvPr>
          <p:cNvGrpSpPr/>
          <p:nvPr/>
        </p:nvGrpSpPr>
        <p:grpSpPr>
          <a:xfrm>
            <a:off x="8689776" y="1975056"/>
            <a:ext cx="1370783" cy="464174"/>
            <a:chOff x="2508381" y="2624894"/>
            <a:chExt cx="1370783" cy="46417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A0E344E-FFB9-3A4C-A7E0-B23807EED39E}"/>
                </a:ext>
              </a:extLst>
            </p:cNvPr>
            <p:cNvGrpSpPr/>
            <p:nvPr/>
          </p:nvGrpSpPr>
          <p:grpSpPr>
            <a:xfrm>
              <a:off x="2508381" y="2624894"/>
              <a:ext cx="1204322" cy="464174"/>
              <a:chOff x="9337153" y="205743"/>
              <a:chExt cx="1204322" cy="46417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54B3B67-34B2-674A-9B68-BF697ECC355B}"/>
                  </a:ext>
                </a:extLst>
              </p:cNvPr>
              <p:cNvSpPr txBox="1"/>
              <p:nvPr/>
            </p:nvSpPr>
            <p:spPr>
              <a:xfrm>
                <a:off x="9337153" y="208252"/>
                <a:ext cx="43815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CD20D98-80D1-ED46-B690-7056E7ABDC3A}"/>
                  </a:ext>
                </a:extLst>
              </p:cNvPr>
              <p:cNvSpPr/>
              <p:nvPr/>
            </p:nvSpPr>
            <p:spPr>
              <a:xfrm>
                <a:off x="9889580" y="205743"/>
                <a:ext cx="651895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78093DF-E04E-2242-8780-75EA506869C7}"/>
                </a:ext>
              </a:extLst>
            </p:cNvPr>
            <p:cNvSpPr txBox="1"/>
            <p:nvPr/>
          </p:nvSpPr>
          <p:spPr>
            <a:xfrm>
              <a:off x="3278916" y="2680420"/>
              <a:ext cx="600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20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991F4E7-105A-5B4D-B7B8-F54152574A26}"/>
              </a:ext>
            </a:extLst>
          </p:cNvPr>
          <p:cNvSpPr txBox="1"/>
          <p:nvPr/>
        </p:nvSpPr>
        <p:spPr>
          <a:xfrm>
            <a:off x="9143440" y="4317584"/>
            <a:ext cx="871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0x1014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B87E96A-8D44-9D4C-A524-8CF1AFE2FB6F}"/>
              </a:ext>
            </a:extLst>
          </p:cNvPr>
          <p:cNvSpPr/>
          <p:nvPr/>
        </p:nvSpPr>
        <p:spPr>
          <a:xfrm>
            <a:off x="9241111" y="3778977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03F0AC-5715-B147-9CB7-F8DDA744EAC8}"/>
              </a:ext>
            </a:extLst>
          </p:cNvPr>
          <p:cNvSpPr/>
          <p:nvPr/>
        </p:nvSpPr>
        <p:spPr>
          <a:xfrm>
            <a:off x="9241110" y="3335199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44CB3C9-594B-F94A-9CC6-F7E5E159FC41}"/>
              </a:ext>
            </a:extLst>
          </p:cNvPr>
          <p:cNvSpPr/>
          <p:nvPr/>
        </p:nvSpPr>
        <p:spPr>
          <a:xfrm>
            <a:off x="9241110" y="289098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572AE0E-8617-4A45-AE72-6B2B3677992D}"/>
              </a:ext>
            </a:extLst>
          </p:cNvPr>
          <p:cNvSpPr/>
          <p:nvPr/>
        </p:nvSpPr>
        <p:spPr>
          <a:xfrm>
            <a:off x="9247878" y="2420595"/>
            <a:ext cx="645128" cy="461665"/>
          </a:xfrm>
          <a:prstGeom prst="rect">
            <a:avLst/>
          </a:prstGeom>
          <a:solidFill>
            <a:schemeClr val="bg1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75C80C6-14C1-C34C-88D5-78F9F9A1E283}"/>
              </a:ext>
            </a:extLst>
          </p:cNvPr>
          <p:cNvSpPr txBox="1"/>
          <p:nvPr/>
        </p:nvSpPr>
        <p:spPr>
          <a:xfrm>
            <a:off x="9310666" y="4747244"/>
            <a:ext cx="161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Word address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38B85E-690A-E047-8F40-E869717F7285}"/>
              </a:ext>
            </a:extLst>
          </p:cNvPr>
          <p:cNvSpPr txBox="1"/>
          <p:nvPr/>
        </p:nvSpPr>
        <p:spPr>
          <a:xfrm>
            <a:off x="9828358" y="440852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94F9A52-F1FB-7541-8DF7-EA8816FE32A0}"/>
              </a:ext>
            </a:extLst>
          </p:cNvPr>
          <p:cNvSpPr txBox="1"/>
          <p:nvPr/>
        </p:nvSpPr>
        <p:spPr>
          <a:xfrm>
            <a:off x="9828013" y="392278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04DC029-BAA2-FF47-A884-4005410BB38B}"/>
              </a:ext>
            </a:extLst>
          </p:cNvPr>
          <p:cNvSpPr txBox="1"/>
          <p:nvPr/>
        </p:nvSpPr>
        <p:spPr>
          <a:xfrm>
            <a:off x="9816819" y="348524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0x1008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BFD5CE2-7EF8-1D4A-9FAF-738A3B617AFB}"/>
              </a:ext>
            </a:extLst>
          </p:cNvPr>
          <p:cNvSpPr txBox="1"/>
          <p:nvPr/>
        </p:nvSpPr>
        <p:spPr>
          <a:xfrm>
            <a:off x="9816819" y="304770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0x100c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52B8DFC-6ECE-744D-B180-D12280CCD895}"/>
              </a:ext>
            </a:extLst>
          </p:cNvPr>
          <p:cNvSpPr txBox="1"/>
          <p:nvPr/>
        </p:nvSpPr>
        <p:spPr>
          <a:xfrm>
            <a:off x="9828013" y="260794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0x1010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16771B-0066-B345-BED1-144A94710A91}"/>
              </a:ext>
            </a:extLst>
          </p:cNvPr>
          <p:cNvSpPr txBox="1"/>
          <p:nvPr/>
        </p:nvSpPr>
        <p:spPr>
          <a:xfrm>
            <a:off x="9845555" y="213810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0x1014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FE3C85C-F042-2341-AC37-85FBC4AC3829}"/>
              </a:ext>
            </a:extLst>
          </p:cNvPr>
          <p:cNvSpPr txBox="1"/>
          <p:nvPr/>
        </p:nvSpPr>
        <p:spPr>
          <a:xfrm>
            <a:off x="8674883" y="4273684"/>
            <a:ext cx="43815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8E545CC-8671-0249-9F43-0C6573FDE866}"/>
              </a:ext>
            </a:extLst>
          </p:cNvPr>
          <p:cNvGrpSpPr/>
          <p:nvPr/>
        </p:nvGrpSpPr>
        <p:grpSpPr>
          <a:xfrm rot="16200000" flipV="1">
            <a:off x="7131988" y="3065512"/>
            <a:ext cx="2455088" cy="579356"/>
            <a:chOff x="463997" y="5610183"/>
            <a:chExt cx="3578026" cy="330946"/>
          </a:xfrm>
        </p:grpSpPr>
        <p:sp>
          <p:nvSpPr>
            <p:cNvPr id="99" name="Bent-Up Arrow 98">
              <a:extLst>
                <a:ext uri="{FF2B5EF4-FFF2-40B4-BE49-F238E27FC236}">
                  <a16:creationId xmlns:a16="http://schemas.microsoft.com/office/drawing/2014/main" id="{0B4E2E14-B16E-EC4E-8F1F-73B097D48EFB}"/>
                </a:ext>
              </a:extLst>
            </p:cNvPr>
            <p:cNvSpPr/>
            <p:nvPr/>
          </p:nvSpPr>
          <p:spPr>
            <a:xfrm>
              <a:off x="463997" y="5610183"/>
              <a:ext cx="3578026" cy="328868"/>
            </a:xfrm>
            <a:prstGeom prst="bentUpArrow">
              <a:avLst>
                <a:gd name="adj1" fmla="val 6886"/>
                <a:gd name="adj2" fmla="val 15935"/>
                <a:gd name="adj3" fmla="val 26413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D026674-03B7-3C4B-95B4-D532DBF8C0D7}"/>
                </a:ext>
              </a:extLst>
            </p:cNvPr>
            <p:cNvSpPr/>
            <p:nvPr/>
          </p:nvSpPr>
          <p:spPr>
            <a:xfrm>
              <a:off x="463998" y="5612261"/>
              <a:ext cx="45719" cy="32886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A449BA-AE90-A84D-A15C-2EA07D3DD9C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9277E3-2770-AB4D-A10E-12EA7FC76060}"/>
              </a:ext>
            </a:extLst>
          </p:cNvPr>
          <p:cNvSpPr txBox="1"/>
          <p:nvPr/>
        </p:nvSpPr>
        <p:spPr>
          <a:xfrm>
            <a:off x="9440957" y="2007282"/>
            <a:ext cx="37586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dirty="0">
              <a:solidFill>
                <a:srgbClr val="7030A0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159932-B7F0-3C44-9A20-DD094236225F}"/>
              </a:ext>
            </a:extLst>
          </p:cNvPr>
          <p:cNvGrpSpPr/>
          <p:nvPr/>
        </p:nvGrpSpPr>
        <p:grpSpPr>
          <a:xfrm>
            <a:off x="2810217" y="5611933"/>
            <a:ext cx="2308426" cy="1134898"/>
            <a:chOff x="211615" y="1544503"/>
            <a:chExt cx="2308426" cy="113489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2B6225-3B44-4044-BE41-5344FCB7F16E}"/>
                </a:ext>
              </a:extLst>
            </p:cNvPr>
            <p:cNvSpPr txBox="1"/>
            <p:nvPr/>
          </p:nvSpPr>
          <p:spPr>
            <a:xfrm>
              <a:off x="211615" y="1971515"/>
              <a:ext cx="2308426" cy="7078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Write to the output variable (*p)</a:t>
              </a:r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8EB97D3C-FAF3-8D40-8818-0DBAB486AA7D}"/>
                </a:ext>
              </a:extLst>
            </p:cNvPr>
            <p:cNvSpPr/>
            <p:nvPr/>
          </p:nvSpPr>
          <p:spPr>
            <a:xfrm rot="16200000">
              <a:off x="1065267" y="1633268"/>
              <a:ext cx="389326" cy="2117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Content Placeholder 27">
            <a:extLst>
              <a:ext uri="{FF2B5EF4-FFF2-40B4-BE49-F238E27FC236}">
                <a16:creationId xmlns:a16="http://schemas.microsoft.com/office/drawing/2014/main" id="{5C9AD1BD-039B-1787-4ED3-F86C6EF74749}"/>
              </a:ext>
            </a:extLst>
          </p:cNvPr>
          <p:cNvSpPr txBox="1">
            <a:spLocks/>
          </p:cNvSpPr>
          <p:nvPr/>
        </p:nvSpPr>
        <p:spPr>
          <a:xfrm>
            <a:off x="7815690" y="5209662"/>
            <a:ext cx="3626396" cy="14893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</a:rPr>
              <a:t>With a pointer to X</a:t>
            </a:r>
            <a:r>
              <a:rPr lang="en-US" sz="1800" dirty="0">
                <a:solidFill>
                  <a:srgbClr val="0070C0"/>
                </a:solidFill>
              </a:rPr>
              <a:t>,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 err="1">
                <a:solidFill>
                  <a:srgbClr val="0070C0"/>
                </a:solidFill>
              </a:rPr>
              <a:t>inc</a:t>
            </a:r>
            <a:r>
              <a:rPr lang="en-US" sz="1800" dirty="0">
                <a:solidFill>
                  <a:srgbClr val="0070C0"/>
                </a:solidFill>
              </a:rPr>
              <a:t>() can change x in main()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this is called a side effect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70C0"/>
                </a:solidFill>
              </a:rPr>
              <a:t>p just like any other local variable </a:t>
            </a:r>
            <a:endParaRPr lang="en-US" sz="1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4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  <p:bldP spid="31" grpId="0"/>
      <p:bldP spid="97" grpId="0" animBg="1"/>
      <p:bldP spid="39" grpId="0"/>
      <p:bldP spid="41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BB0-39BD-0D46-878B-BC1AB0D6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8317"/>
            <a:ext cx="11314006" cy="410065"/>
          </a:xfrm>
        </p:spPr>
        <p:txBody>
          <a:bodyPr/>
          <a:lstStyle/>
          <a:p>
            <a:r>
              <a:rPr lang="en-US" dirty="0"/>
              <a:t>Array Parameters: Call-By-Value or Call-By-Reference?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A16C-0D21-4048-B928-37552E34C5E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6137" y="508104"/>
            <a:ext cx="11673010" cy="612836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array parameter is automatically </a:t>
            </a:r>
            <a:r>
              <a:rPr lang="en-US" dirty="0">
                <a:solidFill>
                  <a:schemeClr val="accent5"/>
                </a:solidFill>
              </a:rPr>
              <a:t>“</a:t>
            </a:r>
            <a:r>
              <a:rPr lang="en-US" b="1" dirty="0">
                <a:solidFill>
                  <a:schemeClr val="accent5"/>
                </a:solidFill>
              </a:rPr>
              <a:t>promoted</a:t>
            </a:r>
            <a:r>
              <a:rPr lang="en-US" dirty="0">
                <a:solidFill>
                  <a:schemeClr val="accent5"/>
                </a:solidFill>
              </a:rPr>
              <a:t>” </a:t>
            </a:r>
            <a:r>
              <a:rPr lang="en-US" dirty="0"/>
              <a:t>to a pointer of type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*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and a </a:t>
            </a:r>
            <a:r>
              <a:rPr lang="en-US" b="1" u="sng" dirty="0">
                <a:solidFill>
                  <a:srgbClr val="0070C0"/>
                </a:solidFill>
              </a:rPr>
              <a:t>copy</a:t>
            </a:r>
            <a:r>
              <a:rPr lang="en-US" dirty="0">
                <a:solidFill>
                  <a:schemeClr val="accent5"/>
                </a:solidFill>
              </a:rPr>
              <a:t> of </a:t>
            </a:r>
            <a:r>
              <a:rPr lang="en-US" dirty="0"/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pointer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is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b="1" i="1" dirty="0">
                <a:solidFill>
                  <a:schemeClr val="accent5"/>
                </a:solidFill>
              </a:rPr>
              <a:t>passed by value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3600" dirty="0"/>
          </a:p>
          <a:p>
            <a:pPr lvl="1"/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Call-by-value pointer </a:t>
            </a:r>
            <a:r>
              <a:rPr lang="en-US" dirty="0">
                <a:solidFill>
                  <a:schemeClr val="tx2"/>
                </a:solidFill>
              </a:rPr>
              <a:t>(callee can change the pointer parameter to point to something else!)</a:t>
            </a:r>
          </a:p>
          <a:p>
            <a:r>
              <a:rPr lang="en-US" dirty="0"/>
              <a:t>Acts like </a:t>
            </a:r>
            <a:r>
              <a:rPr lang="en-US" dirty="0">
                <a:solidFill>
                  <a:srgbClr val="0070C0"/>
                </a:solidFill>
              </a:rPr>
              <a:t>call-by-reference </a:t>
            </a:r>
            <a:r>
              <a:rPr lang="en-US" dirty="0"/>
              <a:t>(called function can change the contents caller’s array)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E86A05-AB36-944D-9505-B2255DCDF574}"/>
              </a:ext>
            </a:extLst>
          </p:cNvPr>
          <p:cNvSpPr/>
          <p:nvPr/>
        </p:nvSpPr>
        <p:spPr bwMode="auto">
          <a:xfrm>
            <a:off x="2372234" y="1362759"/>
            <a:ext cx="7116072" cy="25241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numbers[]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(numbers);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”numbers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(numbers));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20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5671C11-8FBD-7B4F-B797-00241B9C1B69}"/>
              </a:ext>
            </a:extLst>
          </p:cNvPr>
          <p:cNvSpPr/>
          <p:nvPr/>
        </p:nvSpPr>
        <p:spPr bwMode="auto">
          <a:xfrm>
            <a:off x="510213" y="4117733"/>
            <a:ext cx="5711478" cy="15006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passa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a[])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”a size:%</a:t>
            </a:r>
            <a:r>
              <a:rPr lang="en-US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(a));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4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E80E1BF-F2B7-C642-8FD9-6D29FDA3889D}"/>
              </a:ext>
            </a:extLst>
          </p:cNvPr>
          <p:cNvGrpSpPr/>
          <p:nvPr/>
        </p:nvGrpSpPr>
        <p:grpSpPr>
          <a:xfrm>
            <a:off x="6096000" y="3082565"/>
            <a:ext cx="5498339" cy="2228647"/>
            <a:chOff x="6023937" y="2850318"/>
            <a:chExt cx="5498339" cy="222864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CDC6751-1FD2-0C4A-9F76-34D7CE9F51E8}"/>
                </a:ext>
              </a:extLst>
            </p:cNvPr>
            <p:cNvSpPr txBox="1"/>
            <p:nvPr/>
          </p:nvSpPr>
          <p:spPr>
            <a:xfrm>
              <a:off x="7310210" y="4155635"/>
              <a:ext cx="4212066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IMPORTANT: 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See the size difference </a:t>
              </a:r>
              <a:r>
                <a:rPr lang="en-US" dirty="0">
                  <a:solidFill>
                    <a:srgbClr val="FF0000"/>
                  </a:solidFill>
                </a:rPr>
                <a:t>20 in main() in </a:t>
              </a:r>
              <a:r>
                <a:rPr lang="en-US" dirty="0" err="1">
                  <a:solidFill>
                    <a:srgbClr val="FF0000"/>
                  </a:solidFill>
                </a:rPr>
                <a:t>passa</a:t>
              </a:r>
              <a:r>
                <a:rPr lang="en-US" dirty="0">
                  <a:solidFill>
                    <a:srgbClr val="FF0000"/>
                  </a:solidFill>
                </a:rPr>
                <a:t>() is 4 bytes (size of a pointer)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441E2B-704B-7648-BF57-34DB076D2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1937" y="2850318"/>
              <a:ext cx="0" cy="1305317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51B26EF-68D4-0C41-9B30-C49ECCE4814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023937" y="4617300"/>
              <a:ext cx="1286273" cy="822"/>
            </a:xfrm>
            <a:prstGeom prst="straightConnector1">
              <a:avLst/>
            </a:prstGeom>
            <a:ln w="254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633535-4EE5-6841-B0D4-1B1B7507F1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445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FFA9-9C72-BE4A-80F1-D1A7E2AB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0" y="31085"/>
            <a:ext cx="10515600" cy="515207"/>
          </a:xfrm>
        </p:spPr>
        <p:txBody>
          <a:bodyPr/>
          <a:lstStyle/>
          <a:p>
            <a:r>
              <a:rPr lang="en-US" dirty="0"/>
              <a:t>Arrays As Parameters: What is the size of the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331D-5EC2-9F45-ADAA-79C33B9257B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800" y="546292"/>
            <a:ext cx="11927778" cy="9281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It’s tricky to use arrays as parameters, as </a:t>
            </a:r>
            <a:r>
              <a:rPr lang="en-US" b="1" dirty="0">
                <a:solidFill>
                  <a:schemeClr val="accent1"/>
                </a:solidFill>
              </a:rPr>
              <a:t>they are passed as pointers to the start of the array</a:t>
            </a:r>
          </a:p>
          <a:p>
            <a:pPr lvl="1"/>
            <a:r>
              <a:rPr lang="en-US" dirty="0"/>
              <a:t>In C, </a:t>
            </a:r>
            <a:r>
              <a:rPr lang="en-US" b="1" u="sng" dirty="0">
                <a:solidFill>
                  <a:schemeClr val="accent5"/>
                </a:solidFill>
              </a:rPr>
              <a:t>Arrays do not know their own size</a:t>
            </a:r>
            <a:r>
              <a:rPr lang="en-US" b="1" dirty="0">
                <a:solidFill>
                  <a:schemeClr val="accent5"/>
                </a:solidFill>
              </a:rPr>
              <a:t> </a:t>
            </a:r>
            <a:r>
              <a:rPr lang="en-US" dirty="0"/>
              <a:t>and at runtime there is </a:t>
            </a:r>
            <a:r>
              <a:rPr lang="en-US" dirty="0">
                <a:solidFill>
                  <a:schemeClr val="accent5"/>
                </a:solidFill>
              </a:rPr>
              <a:t>no “bounds” checking on indexes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610FE6-F618-1F45-A0C8-D6A6E55B0F1C}"/>
              </a:ext>
            </a:extLst>
          </p:cNvPr>
          <p:cNvSpPr/>
          <p:nvPr/>
        </p:nvSpPr>
        <p:spPr bwMode="auto">
          <a:xfrm>
            <a:off x="1640076" y="1567747"/>
            <a:ext cx="7910651" cy="497308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(int a[]);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numb[] = {9, 8, 1, 9, 5};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int sum =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(numb);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a[])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= 0;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(int)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(a)/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(*a));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 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sz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// this does not work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sum += a[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DD165FE-1F48-FF49-A952-17D8F6517EF2}"/>
              </a:ext>
            </a:extLst>
          </p:cNvPr>
          <p:cNvGrpSpPr/>
          <p:nvPr/>
        </p:nvGrpSpPr>
        <p:grpSpPr>
          <a:xfrm>
            <a:off x="4384840" y="1641325"/>
            <a:ext cx="6055863" cy="646331"/>
            <a:chOff x="5687763" y="3623526"/>
            <a:chExt cx="605586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338923-1FBF-A048-95D4-C48C8E305705}"/>
                </a:ext>
              </a:extLst>
            </p:cNvPr>
            <p:cNvSpPr txBox="1"/>
            <p:nvPr/>
          </p:nvSpPr>
          <p:spPr>
            <a:xfrm>
              <a:off x="7416800" y="3623526"/>
              <a:ext cx="4326826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the name is the address, so this is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passing a pointer to the start of the array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2B4A4E3-6900-884A-A983-9D0FD67A00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7763" y="3798792"/>
              <a:ext cx="17290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C99CFD-671C-694B-8E7E-C23BE566AD60}"/>
              </a:ext>
            </a:extLst>
          </p:cNvPr>
          <p:cNvGrpSpPr/>
          <p:nvPr/>
        </p:nvGrpSpPr>
        <p:grpSpPr>
          <a:xfrm>
            <a:off x="4260915" y="3698905"/>
            <a:ext cx="6877277" cy="1200329"/>
            <a:chOff x="4229794" y="5638096"/>
            <a:chExt cx="687727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7D8051-1A33-CF41-B921-37483FD5B01E}"/>
                </a:ext>
              </a:extLst>
            </p:cNvPr>
            <p:cNvSpPr txBox="1"/>
            <p:nvPr/>
          </p:nvSpPr>
          <p:spPr>
            <a:xfrm>
              <a:off x="5654607" y="5638096"/>
              <a:ext cx="5452464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“inside” the body of </a:t>
              </a:r>
              <a:r>
                <a:rPr lang="en-US" dirty="0" err="1">
                  <a:solidFill>
                    <a:schemeClr val="tx2"/>
                  </a:solidFill>
                </a:rPr>
                <a:t>sumAll</a:t>
              </a:r>
              <a:r>
                <a:rPr lang="en-US" dirty="0">
                  <a:solidFill>
                    <a:schemeClr val="tx2"/>
                  </a:solidFill>
                </a:rPr>
                <a:t>(), the question is:</a:t>
              </a:r>
            </a:p>
            <a:p>
              <a:r>
                <a:rPr lang="en-US" dirty="0">
                  <a:solidFill>
                    <a:schemeClr val="tx2"/>
                  </a:solidFill>
                </a:rPr>
                <a:t>how big is that array? all I have is a POINTER to the first element…..</a:t>
              </a:r>
            </a:p>
            <a:p>
              <a:r>
                <a:rPr lang="en-US" dirty="0" err="1">
                  <a:solidFill>
                    <a:schemeClr val="tx2"/>
                  </a:solidFill>
                </a:rPr>
                <a:t>sz</a:t>
              </a:r>
              <a:r>
                <a:rPr lang="en-US" dirty="0">
                  <a:solidFill>
                    <a:schemeClr val="tx2"/>
                  </a:solidFill>
                </a:rPr>
                <a:t> is a 1 on 32 bit arm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05771B-73A7-664E-A7F6-7F2256FA0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29794" y="6322655"/>
              <a:ext cx="142481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93BD7E1-737F-D04C-B2D5-73B38E8B3D4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24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51CBEF-8E7A-C84B-A914-4E4C6F49DC7F}"/>
              </a:ext>
            </a:extLst>
          </p:cNvPr>
          <p:cNvSpPr/>
          <p:nvPr/>
        </p:nvSpPr>
        <p:spPr>
          <a:xfrm>
            <a:off x="91926" y="757797"/>
            <a:ext cx="5632983" cy="14453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85" y="133316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1: Pass the size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8053" y="677794"/>
            <a:ext cx="5621458" cy="1472747"/>
          </a:xfrm>
          <a:ln w="38100"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Two ways to pass array size</a:t>
            </a:r>
            <a:r>
              <a:rPr lang="en-US" b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pass the </a:t>
            </a:r>
            <a:r>
              <a:rPr lang="en-US" sz="2000" dirty="0">
                <a:solidFill>
                  <a:schemeClr val="accent1"/>
                </a:solidFill>
              </a:rPr>
              <a:t>count</a:t>
            </a:r>
            <a:r>
              <a:rPr lang="en-US" sz="2000" dirty="0"/>
              <a:t> as an additional argument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 a </a:t>
            </a:r>
            <a:r>
              <a:rPr lang="en-US" sz="2000" dirty="0">
                <a:solidFill>
                  <a:schemeClr val="accent1"/>
                </a:solidFill>
              </a:rPr>
              <a:t>sentinel element</a:t>
            </a:r>
            <a:r>
              <a:rPr lang="en-US" sz="2000" dirty="0"/>
              <a:t> as the last element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5812850" y="1188530"/>
            <a:ext cx="6287224" cy="250814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numb[]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(numb)/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(numb[0]);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(numb,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9728802-CE52-6346-9057-6452E4783D17}"/>
              </a:ext>
            </a:extLst>
          </p:cNvPr>
          <p:cNvGrpSpPr/>
          <p:nvPr/>
        </p:nvGrpSpPr>
        <p:grpSpPr>
          <a:xfrm>
            <a:off x="228053" y="2299095"/>
            <a:ext cx="5899573" cy="646331"/>
            <a:chOff x="-3471011" y="5391887"/>
            <a:chExt cx="5899573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540F2D1-05E2-F945-8C8E-C308BAA73403}"/>
                </a:ext>
              </a:extLst>
            </p:cNvPr>
            <p:cNvSpPr txBox="1"/>
            <p:nvPr/>
          </p:nvSpPr>
          <p:spPr>
            <a:xfrm>
              <a:off x="-3471011" y="5391887"/>
              <a:ext cx="516040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remember </a:t>
              </a:r>
              <a:r>
                <a:rPr lang="en-US" dirty="0">
                  <a:solidFill>
                    <a:schemeClr val="tx2"/>
                  </a:solidFill>
                </a:rPr>
                <a:t>you can only </a:t>
              </a:r>
              <a:r>
                <a:rPr lang="en-US" dirty="0">
                  <a:solidFill>
                    <a:srgbClr val="0070C0"/>
                  </a:solidFill>
                </a:rPr>
                <a:t>use </a:t>
              </a:r>
              <a:r>
                <a:rPr lang="en-US" dirty="0" err="1">
                  <a:solidFill>
                    <a:srgbClr val="0070C0"/>
                  </a:solidFill>
                </a:rPr>
                <a:t>sizeof</a:t>
              </a:r>
              <a:r>
                <a:rPr lang="en-US" dirty="0">
                  <a:solidFill>
                    <a:srgbClr val="0070C0"/>
                  </a:solidFill>
                </a:rPr>
                <a:t>() </a:t>
              </a:r>
              <a:r>
                <a:rPr lang="en-US" dirty="0">
                  <a:solidFill>
                    <a:schemeClr val="tx2"/>
                  </a:solidFill>
                </a:rPr>
                <a:t>to calculate element count</a:t>
              </a:r>
              <a:r>
                <a:rPr lang="en-US" dirty="0">
                  <a:solidFill>
                    <a:srgbClr val="0070C0"/>
                  </a:solidFill>
                </a:rPr>
                <a:t> where the array is </a:t>
              </a:r>
              <a:r>
                <a:rPr lang="en-US" u="sng" dirty="0">
                  <a:solidFill>
                    <a:srgbClr val="0070C0"/>
                  </a:solidFill>
                </a:rPr>
                <a:t>defined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97D3D19-0B74-5942-8409-B9CE8A75D3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9390" y="5570411"/>
              <a:ext cx="739172" cy="1612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32F4C7F-467E-4949-9167-F03295DAF064}"/>
              </a:ext>
            </a:extLst>
          </p:cNvPr>
          <p:cNvSpPr/>
          <p:nvPr/>
        </p:nvSpPr>
        <p:spPr bwMode="auto">
          <a:xfrm>
            <a:off x="5755754" y="3906440"/>
            <a:ext cx="3822093" cy="284039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sumAll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size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 =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*end;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end = a + size;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while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 &lt; end)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sum += *a++;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6C2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5FF7E7-6AD2-7F45-AEBF-BBC53A5A0C82}"/>
              </a:ext>
            </a:extLst>
          </p:cNvPr>
          <p:cNvGrpSpPr/>
          <p:nvPr/>
        </p:nvGrpSpPr>
        <p:grpSpPr>
          <a:xfrm>
            <a:off x="156494" y="3047479"/>
            <a:ext cx="4368319" cy="3491478"/>
            <a:chOff x="226830" y="2925019"/>
            <a:chExt cx="4368319" cy="349147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FE2935-E88D-6C40-BBF0-B8326F606084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0x110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79204B3-F5F0-B341-BE0F-EA60F5DC8DB7}"/>
                </a:ext>
              </a:extLst>
            </p:cNvPr>
            <p:cNvGrpSpPr/>
            <p:nvPr/>
          </p:nvGrpSpPr>
          <p:grpSpPr>
            <a:xfrm>
              <a:off x="226830" y="2925019"/>
              <a:ext cx="3504636" cy="3491478"/>
              <a:chOff x="226830" y="2925019"/>
              <a:chExt cx="3504636" cy="349147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73E2582-FBEE-544B-B1DE-C4655A885E82}"/>
                  </a:ext>
                </a:extLst>
              </p:cNvPr>
              <p:cNvGrpSpPr/>
              <p:nvPr/>
            </p:nvGrpSpPr>
            <p:grpSpPr>
              <a:xfrm>
                <a:off x="586285" y="2925019"/>
                <a:ext cx="3145181" cy="3491478"/>
                <a:chOff x="7027378" y="1215244"/>
                <a:chExt cx="3145181" cy="3491478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6301D15-0F99-FE44-844D-52EFF42B4453}"/>
                    </a:ext>
                  </a:extLst>
                </p:cNvPr>
                <p:cNvSpPr/>
                <p:nvPr/>
              </p:nvSpPr>
              <p:spPr>
                <a:xfrm>
                  <a:off x="8282298" y="1215244"/>
                  <a:ext cx="1890261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word content </a:t>
                  </a:r>
                </a:p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(int = 4 bytes)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95C2B0AC-4EE1-BF4A-BFD5-A506B65BB074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42068CA-DC7D-8445-A2A7-BCC48D6D7256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04B81EC-9562-DD4F-B1FB-0BF93FB7BC8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895EA336-27CA-8C46-ACAA-E082583B614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1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78FA969-21A6-9545-9311-B9B76F3C46EA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9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148F9BB-4465-A94F-9DC5-FCB8BBD29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5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1C02370-AFF8-7A4D-A89B-1F33F406EB5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C079C81-A6C3-0948-85C9-9D3782519CD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14" name="Right Brace 13">
                    <a:extLst>
                      <a:ext uri="{FF2B5EF4-FFF2-40B4-BE49-F238E27FC236}">
                        <a16:creationId xmlns:a16="http://schemas.microsoft.com/office/drawing/2014/main" id="{2809B021-9614-7348-90D2-F1E4231CD7A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E0D1A5F-6054-F449-B807-6151145DCF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569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end</a:t>
                    </a:r>
                  </a:p>
                </p:txBody>
              </p:sp>
              <p:sp>
                <p:nvSpPr>
                  <p:cNvPr id="18" name="Right Arrow 17">
                    <a:extLst>
                      <a:ext uri="{FF2B5EF4-FFF2-40B4-BE49-F238E27FC236}">
                        <a16:creationId xmlns:a16="http://schemas.microsoft.com/office/drawing/2014/main" id="{3413B898-8128-FD45-96E0-11E51A60FE01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118519-4D5F-624B-B57B-5EE4176D69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0" name="Right Arrow 19">
                    <a:extLst>
                      <a:ext uri="{FF2B5EF4-FFF2-40B4-BE49-F238E27FC236}">
                        <a16:creationId xmlns:a16="http://schemas.microsoft.com/office/drawing/2014/main" id="{DE1CD4D6-DEAD-8D4F-9330-E4C13F5CC802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6F7F7-0946-CA4B-913D-6E5B9719F365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86258D-AC75-2C4D-A0C5-12EB48107174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0x114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D359A6-E305-0F48-A1E7-F86411D0F3A5}"/>
                  </a:ext>
                </a:extLst>
              </p:cNvPr>
              <p:cNvSpPr txBox="1"/>
              <p:nvPr/>
            </p:nvSpPr>
            <p:spPr>
              <a:xfrm>
                <a:off x="1578741" y="5654667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numb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8CB8D56-0BE0-5246-979F-DBE442EB06EA}"/>
              </a:ext>
            </a:extLst>
          </p:cNvPr>
          <p:cNvSpPr txBox="1"/>
          <p:nvPr/>
        </p:nvSpPr>
        <p:spPr>
          <a:xfrm>
            <a:off x="3078966" y="603799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B35357-8192-1CA6-351F-392A3F6E04EF}"/>
              </a:ext>
            </a:extLst>
          </p:cNvPr>
          <p:cNvSpPr txBox="1"/>
          <p:nvPr/>
        </p:nvSpPr>
        <p:spPr>
          <a:xfrm>
            <a:off x="9876481" y="4965246"/>
            <a:ext cx="186461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same as:</a:t>
            </a:r>
          </a:p>
          <a:p>
            <a:r>
              <a:rPr lang="en-US" dirty="0"/>
              <a:t>sum = sum + *a;</a:t>
            </a:r>
          </a:p>
          <a:p>
            <a:r>
              <a:rPr lang="en-US" dirty="0"/>
              <a:t>a++;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EEABD0-8861-2A69-9A85-51AF97C27CB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870371" y="5426911"/>
            <a:ext cx="2006110" cy="611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83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2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A2DF-4D70-0049-988D-B7888DB6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053" y="115231"/>
            <a:ext cx="11735893" cy="444478"/>
          </a:xfrm>
        </p:spPr>
        <p:txBody>
          <a:bodyPr/>
          <a:lstStyle/>
          <a:p>
            <a:r>
              <a:rPr lang="en-US" dirty="0"/>
              <a:t>Arrays As Parameters, Approach 2: Use a sentinel element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2E88-DF8B-CC4E-AFC9-E9F203AB17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9481" y="570720"/>
            <a:ext cx="10599308" cy="825291"/>
          </a:xfrm>
          <a:solidFill>
            <a:schemeClr val="accent4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sentinel</a:t>
            </a:r>
            <a:r>
              <a:rPr lang="en-US" dirty="0"/>
              <a:t> is an element that contains a value that is not part of the normal data range</a:t>
            </a:r>
          </a:p>
          <a:p>
            <a:pPr lvl="1"/>
            <a:r>
              <a:rPr lang="en-US" dirty="0"/>
              <a:t>Forms of 0 are often used (like with strings). Examples: '\0', NULL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A74426-3E63-264D-BCE2-3007CC9039E5}"/>
              </a:ext>
            </a:extLst>
          </p:cNvPr>
          <p:cNvSpPr/>
          <p:nvPr/>
        </p:nvSpPr>
        <p:spPr bwMode="auto">
          <a:xfrm>
            <a:off x="1028173" y="1482039"/>
            <a:ext cx="10484355" cy="219748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a);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number of chars in string, not counting \0</a:t>
            </a:r>
            <a:endParaRPr lang="en-US" sz="1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'b'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'c'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'e', '\0'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BB1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"Number of chars is: %d\n"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8582F2-3B05-364A-AF4A-688B22C49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AA74FE-40AA-0C45-BB97-EDD840237892}"/>
              </a:ext>
            </a:extLst>
          </p:cNvPr>
          <p:cNvGrpSpPr/>
          <p:nvPr/>
        </p:nvGrpSpPr>
        <p:grpSpPr>
          <a:xfrm>
            <a:off x="7559459" y="3321433"/>
            <a:ext cx="4368319" cy="3372688"/>
            <a:chOff x="226830" y="3043809"/>
            <a:chExt cx="4368319" cy="337268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48B3F1-7466-E945-B3EE-30820CFE7B03}"/>
                </a:ext>
              </a:extLst>
            </p:cNvPr>
            <p:cNvSpPr txBox="1"/>
            <p:nvPr/>
          </p:nvSpPr>
          <p:spPr>
            <a:xfrm>
              <a:off x="3115257" y="4180669"/>
              <a:ext cx="1479892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0x103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0x102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0x101 </a:t>
              </a:r>
            </a:p>
            <a:p>
              <a:r>
                <a:rPr lang="en-US" sz="23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   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86378F-F1AB-A34F-B006-350F663A24C0}"/>
                </a:ext>
              </a:extLst>
            </p:cNvPr>
            <p:cNvGrpSpPr/>
            <p:nvPr/>
          </p:nvGrpSpPr>
          <p:grpSpPr>
            <a:xfrm>
              <a:off x="226830" y="3043809"/>
              <a:ext cx="2964727" cy="3372688"/>
              <a:chOff x="226830" y="3043809"/>
              <a:chExt cx="2964727" cy="337268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793FB2F-3228-F644-B585-43C20EF732EC}"/>
                  </a:ext>
                </a:extLst>
              </p:cNvPr>
              <p:cNvGrpSpPr/>
              <p:nvPr/>
            </p:nvGrpSpPr>
            <p:grpSpPr>
              <a:xfrm>
                <a:off x="586285" y="3043809"/>
                <a:ext cx="2605272" cy="3372688"/>
                <a:chOff x="7027378" y="1334034"/>
                <a:chExt cx="2605272" cy="337268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E4BE2E5-E78D-1A45-A40B-138FCB4B30C5}"/>
                    </a:ext>
                  </a:extLst>
                </p:cNvPr>
                <p:cNvSpPr/>
                <p:nvPr/>
              </p:nvSpPr>
              <p:spPr>
                <a:xfrm>
                  <a:off x="8681831" y="1334034"/>
                  <a:ext cx="851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 byte</a:t>
                  </a:r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46088E2-410D-1D45-89D3-3A8F81251BED}"/>
                    </a:ext>
                  </a:extLst>
                </p:cNvPr>
                <p:cNvGrpSpPr/>
                <p:nvPr/>
              </p:nvGrpSpPr>
              <p:grpSpPr>
                <a:xfrm>
                  <a:off x="7027378" y="1682726"/>
                  <a:ext cx="2605272" cy="3023996"/>
                  <a:chOff x="7027378" y="1682726"/>
                  <a:chExt cx="2605272" cy="3023996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ADF8235-D1AB-B545-84D6-ADA6E3E1FE12}"/>
                      </a:ext>
                    </a:extLst>
                  </p:cNvPr>
                  <p:cNvSpPr txBox="1"/>
                  <p:nvPr/>
                </p:nvSpPr>
                <p:spPr>
                  <a:xfrm>
                    <a:off x="8691367" y="396110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'a'</a:t>
                    </a: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CEE1E8A-05EB-8947-8C1B-DFBF4D3001F0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358482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'b'</a:t>
                    </a: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8646A0A0-CBF6-AB41-8150-15ECC8B4B7C6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3233039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'c'</a:t>
                    </a:r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4F7E17C6-4D9F-3F4E-AD27-8D6602847D1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863000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'd'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02F63F53-EA6A-2A47-B742-7E402959A9E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2" y="2493668"/>
                    <a:ext cx="941283" cy="36933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'e'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069D0CA-F136-CD44-9D7C-1072012862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81831" y="2098517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'\0'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C7589AAD-09A1-B046-912B-C8C6ECFB1114}"/>
                      </a:ext>
                    </a:extLst>
                  </p:cNvPr>
                  <p:cNvSpPr txBox="1"/>
                  <p:nvPr/>
                </p:nvSpPr>
                <p:spPr>
                  <a:xfrm>
                    <a:off x="8689357" y="4337390"/>
                    <a:ext cx="941283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0x??</a:t>
                    </a:r>
                  </a:p>
                </p:txBody>
              </p:sp>
              <p:sp>
                <p:nvSpPr>
                  <p:cNvPr id="53" name="Right Brace 52">
                    <a:extLst>
                      <a:ext uri="{FF2B5EF4-FFF2-40B4-BE49-F238E27FC236}">
                        <a16:creationId xmlns:a16="http://schemas.microsoft.com/office/drawing/2014/main" id="{24DA156A-8698-B748-833F-1D05124E1CFD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964044" y="1400513"/>
                    <a:ext cx="369332" cy="933757"/>
                  </a:xfrm>
                  <a:prstGeom prst="rightBrace">
                    <a:avLst/>
                  </a:prstGeom>
                  <a:ln w="25400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BA0853DB-5C0B-954D-B905-F3E353D6EC7A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1770477"/>
                    <a:ext cx="31290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</a:p>
                </p:txBody>
              </p:sp>
              <p:sp>
                <p:nvSpPr>
                  <p:cNvPr id="55" name="Right Arrow 54">
                    <a:extLst>
                      <a:ext uri="{FF2B5EF4-FFF2-40B4-BE49-F238E27FC236}">
                        <a16:creationId xmlns:a16="http://schemas.microsoft.com/office/drawing/2014/main" id="{B4865226-F205-3F4E-882C-53D2B1DF94CB}"/>
                      </a:ext>
                    </a:extLst>
                  </p:cNvPr>
                  <p:cNvSpPr/>
                  <p:nvPr/>
                </p:nvSpPr>
                <p:spPr>
                  <a:xfrm>
                    <a:off x="7810925" y="2317773"/>
                    <a:ext cx="861107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7FE12A5E-AE57-3D4C-999A-3ED78A4FEA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7378" y="364037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  <p:sp>
                <p:nvSpPr>
                  <p:cNvPr id="57" name="Right Arrow 56">
                    <a:extLst>
                      <a:ext uri="{FF2B5EF4-FFF2-40B4-BE49-F238E27FC236}">
                        <a16:creationId xmlns:a16="http://schemas.microsoft.com/office/drawing/2014/main" id="{EA8BEBE9-7CF6-2B46-873F-1D71B2A759F9}"/>
                      </a:ext>
                    </a:extLst>
                  </p:cNvPr>
                  <p:cNvSpPr/>
                  <p:nvPr/>
                </p:nvSpPr>
                <p:spPr>
                  <a:xfrm>
                    <a:off x="7632524" y="4056341"/>
                    <a:ext cx="453932" cy="17589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2BD18AC-D1E5-4747-ADFE-43997A6BFCB8}"/>
                  </a:ext>
                </a:extLst>
              </p:cNvPr>
              <p:cNvSpPr txBox="1"/>
              <p:nvPr/>
            </p:nvSpPr>
            <p:spPr>
              <a:xfrm>
                <a:off x="226830" y="5669398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14E9158-8E29-A448-B82B-0866DD7B0C12}"/>
                  </a:ext>
                </a:extLst>
              </p:cNvPr>
              <p:cNvSpPr txBox="1"/>
              <p:nvPr/>
            </p:nvSpPr>
            <p:spPr>
              <a:xfrm>
                <a:off x="400985" y="3800883"/>
                <a:ext cx="94128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0x105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A47114-315E-3743-BB7C-157A5EA7D316}"/>
                  </a:ext>
                </a:extLst>
              </p:cNvPr>
              <p:cNvSpPr txBox="1"/>
              <p:nvPr/>
            </p:nvSpPr>
            <p:spPr>
              <a:xfrm>
                <a:off x="1704602" y="5685418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buf</a:t>
                </a:r>
                <a:endParaRPr lang="en-US" dirty="0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EE74BA53-D9D4-9341-83D9-1CB0AD2D8555}"/>
              </a:ext>
            </a:extLst>
          </p:cNvPr>
          <p:cNvSpPr txBox="1"/>
          <p:nvPr/>
        </p:nvSpPr>
        <p:spPr>
          <a:xfrm>
            <a:off x="10507125" y="630162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8A3ED94-7170-F6D6-4706-9DEF83298139}"/>
              </a:ext>
            </a:extLst>
          </p:cNvPr>
          <p:cNvSpPr/>
          <p:nvPr/>
        </p:nvSpPr>
        <p:spPr bwMode="auto">
          <a:xfrm>
            <a:off x="910983" y="3806524"/>
            <a:ext cx="6258513" cy="288759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Assumes parameter is a terminated string */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char *p = 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(p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(*p++)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(p – s - 1);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366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" grpId="0"/>
      <p:bldP spid="30" grpId="0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34F8-B558-DE47-BB67-7A380A24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9999"/>
            <a:ext cx="11783021" cy="715294"/>
          </a:xfrm>
        </p:spPr>
        <p:txBody>
          <a:bodyPr/>
          <a:lstStyle/>
          <a:p>
            <a:r>
              <a:rPr lang="en-US" dirty="0"/>
              <a:t>Reference: Some String Routines in </a:t>
            </a:r>
            <a:r>
              <a:rPr lang="en-US" dirty="0" err="1"/>
              <a:t>libc</a:t>
            </a:r>
            <a:r>
              <a:rPr lang="en-US" dirty="0"/>
              <a:t> (#include &lt;</a:t>
            </a:r>
            <a:r>
              <a:rPr lang="en-US" dirty="0" err="1"/>
              <a:t>string.h</a:t>
            </a:r>
            <a:r>
              <a:rPr lang="en-US" dirty="0"/>
              <a:t>&gt;)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C2991F89-A1CE-9F4E-8B06-4E52020CF1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021724"/>
          <a:ext cx="11582400" cy="5535168"/>
        </p:xfrm>
        <a:graphic>
          <a:graphicData uri="http://schemas.openxmlformats.org/drawingml/2006/table">
            <a:tbl>
              <a:tblPr/>
              <a:tblGrid>
                <a:gridCol w="3574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7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0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Function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returns the # of chars in a C string (before null-terminating character).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str1, str2,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compares two strings; returns 0 if identical, &lt;0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before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alphabet, &gt;0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str1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comes after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str2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in alphabet.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stops comparing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characters.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character search: returns a pointer to the first occurrence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ch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find the last occurrence.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haystack, 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string search: returns a pointer to the start of the first occurrence of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or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NULL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if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needle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was not found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haystack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copies characters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to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, including null-terminating character.  Assumes enough space in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 Strings must not overlap.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trncpy</a:t>
                      </a:r>
                      <a:r>
                        <a:rPr kumimoji="0" lang="en-US" altLang="x-none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chars, and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does 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 null-terminating char.</a:t>
                      </a:r>
                      <a:endParaRPr kumimoji="0" lang="en-US" altLang="x-non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concatenate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src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onto the end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dst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trncat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stops concatenating after at most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 characters. 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Always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adds a null-terminating character.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95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contains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only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accept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 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kumimoji="0" lang="en-US" altLang="x-none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trcspn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returns the length of the initial part of </a:t>
                      </a:r>
                      <a:r>
                        <a:rPr kumimoji="0" lang="en-US" altLang="x-none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str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which does </a:t>
                      </a:r>
                      <a:r>
                        <a:rPr kumimoji="0" lang="en-US" altLang="x-none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 contain any characters in </a:t>
                      </a:r>
                      <a:r>
                        <a:rPr kumimoji="0" lang="en-US" altLang="x-none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reject</a:t>
                      </a:r>
                      <a:r>
                        <a:rPr kumimoji="0" lang="en-US" altLang="x-none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ea typeface="Times New Roman" charset="0"/>
                          <a:cs typeface="Consolas" panose="020B0609020204030204" pitchFamily="49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036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68A1A2-CCF7-EE48-A062-A08E39305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" y="252177"/>
            <a:ext cx="11906250" cy="522047"/>
          </a:xfrm>
        </p:spPr>
        <p:txBody>
          <a:bodyPr/>
          <a:lstStyle/>
          <a:p>
            <a:r>
              <a:rPr lang="en-US" dirty="0"/>
              <a:t>Do not overuse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18DFC8-5D9B-994B-85BE-98F74D935DA3}"/>
              </a:ext>
            </a:extLst>
          </p:cNvPr>
          <p:cNvSpPr txBox="1">
            <a:spLocks/>
          </p:cNvSpPr>
          <p:nvPr/>
        </p:nvSpPr>
        <p:spPr>
          <a:xfrm>
            <a:off x="910485" y="1232976"/>
            <a:ext cx="9474486" cy="1694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 string library function 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calculates string length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at runtime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Do not overuse </a:t>
            </a:r>
            <a:r>
              <a:rPr lang="en-US" sz="2400" b="1" dirty="0" err="1">
                <a:solidFill>
                  <a:srgbClr val="FF0000"/>
                </a:solidFill>
              </a:rPr>
              <a:t>strlen</a:t>
            </a:r>
            <a:r>
              <a:rPr lang="en-US" sz="2400" b="1" dirty="0">
                <a:solidFill>
                  <a:srgbClr val="FF0000"/>
                </a:solidFill>
              </a:rPr>
              <a:t>(), as it walks the array each time called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8E9D7F-6FEF-8A4D-A616-FD3B3560D0A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/>
              <p:nvPr/>
            </p:nvSpPr>
            <p:spPr bwMode="auto">
              <a:xfrm>
                <a:off x="292437" y="3294240"/>
                <a:ext cx="5645584" cy="3233236"/>
              </a:xfrm>
              <a:prstGeom prst="roundRect">
                <a:avLst>
                  <a:gd name="adj" fmla="val 15691"/>
                </a:avLst>
              </a:prstGeom>
              <a:solidFill>
                <a:schemeClr val="bg1">
                  <a:lumMod val="9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count_e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(char *s)  </a:t>
                </a:r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2C895B"/>
                            </a:solidFill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>
                    <a:solidFill>
                      <a:srgbClr val="2C895B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!!!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int count =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if (s == NULL)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return 0;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for (int j = 0; j &lt; </a:t>
                </a:r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strlen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(s)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; </a:t>
                </a:r>
                <a:r>
                  <a:rPr lang="en-US" dirty="0" err="1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j++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) {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    if (s[j] == 'e')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	    count++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}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return count ;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6156852-256D-D747-9AFA-9D98ADCD9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437" y="3294240"/>
                <a:ext cx="5645584" cy="3233236"/>
              </a:xfrm>
              <a:prstGeom prst="roundRect">
                <a:avLst>
                  <a:gd name="adj" fmla="val 15691"/>
                </a:avLst>
              </a:prstGeom>
              <a:blipFill>
                <a:blip r:embed="rId2"/>
                <a:stretch>
                  <a:fillRect b="-3488"/>
                </a:stretch>
              </a:blip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A2D4692-33C0-754C-873E-089BE63F833D}"/>
              </a:ext>
            </a:extLst>
          </p:cNvPr>
          <p:cNvSpPr/>
          <p:nvPr/>
        </p:nvSpPr>
        <p:spPr bwMode="auto">
          <a:xfrm>
            <a:off x="6955019" y="3215893"/>
            <a:ext cx="4840686" cy="3389930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count_e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*s) 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o(n) !!!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int count =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(s == NULL)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(*s) 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if (*s++ == 'e')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count++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count 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2D51E136-B312-FB42-9CEE-2745CB2F257B}"/>
              </a:ext>
            </a:extLst>
          </p:cNvPr>
          <p:cNvSpPr/>
          <p:nvPr/>
        </p:nvSpPr>
        <p:spPr>
          <a:xfrm>
            <a:off x="6217920" y="4731601"/>
            <a:ext cx="457200" cy="3886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  <p:bldP spid="15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9281"/>
          </a:xfrm>
        </p:spPr>
        <p:txBody>
          <a:bodyPr/>
          <a:lstStyle/>
          <a:p>
            <a:r>
              <a:rPr lang="en-US" dirty="0" err="1"/>
              <a:t>Lside</a:t>
            </a:r>
            <a:r>
              <a:rPr lang="en-US" dirty="0"/>
              <a:t> Indirection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50178" y="981157"/>
            <a:ext cx="11277600" cy="489568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"/>
              </a:rPr>
              <a:t>Performs the following steps when the </a:t>
            </a:r>
            <a:r>
              <a:rPr lang="en-US" sz="2400" dirty="0">
                <a:solidFill>
                  <a:srgbClr val="FF0000"/>
                </a:solidFill>
                <a:cs typeface="Courier"/>
              </a:rPr>
              <a:t>*</a:t>
            </a:r>
            <a:r>
              <a:rPr lang="en-US" sz="2400" dirty="0">
                <a:cs typeface="Courier"/>
              </a:rPr>
              <a:t> is on the </a:t>
            </a:r>
            <a:r>
              <a:rPr lang="en-US" sz="2400" dirty="0" err="1">
                <a:cs typeface="Courier"/>
              </a:rPr>
              <a:t>Lside</a:t>
            </a:r>
            <a:r>
              <a:rPr lang="en-US" sz="2400" dirty="0">
                <a:cs typeface="Courier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5"/>
                </a:solidFill>
              </a:rPr>
              <a:t>read </a:t>
            </a:r>
            <a:r>
              <a:rPr lang="en-US" sz="2400" dirty="0">
                <a:solidFill>
                  <a:schemeClr val="tx2"/>
                </a:solidFill>
              </a:rPr>
              <a:t>the</a:t>
            </a:r>
            <a:r>
              <a:rPr lang="en-US" sz="2400" dirty="0">
                <a:solidFill>
                  <a:schemeClr val="accent5"/>
                </a:solidFill>
              </a:rPr>
              <a:t> contents </a:t>
            </a:r>
            <a:r>
              <a:rPr lang="en-US" sz="2400" dirty="0">
                <a:solidFill>
                  <a:schemeClr val="tx2"/>
                </a:solidFill>
              </a:rPr>
              <a:t>of the </a:t>
            </a:r>
            <a:r>
              <a:rPr lang="en-US" sz="2400" dirty="0">
                <a:solidFill>
                  <a:schemeClr val="accent5"/>
                </a:solidFill>
              </a:rPr>
              <a:t>variable </a:t>
            </a:r>
            <a:r>
              <a:rPr lang="en-US" sz="2400" dirty="0">
                <a:solidFill>
                  <a:schemeClr val="tx2"/>
                </a:solidFill>
              </a:rPr>
              <a:t>to get </a:t>
            </a:r>
            <a:r>
              <a:rPr lang="en-US" sz="2400" dirty="0">
                <a:solidFill>
                  <a:schemeClr val="accent5"/>
                </a:solidFill>
              </a:rPr>
              <a:t>an address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rgbClr val="2C895B"/>
                </a:solidFill>
              </a:rPr>
              <a:t>write</a:t>
            </a:r>
            <a:r>
              <a:rPr lang="en-US" sz="2400" dirty="0">
                <a:solidFill>
                  <a:srgbClr val="2C895B"/>
                </a:solidFill>
              </a:rPr>
              <a:t> the evaluation of the </a:t>
            </a:r>
            <a:r>
              <a:rPr lang="en-US" sz="2400" dirty="0" err="1">
                <a:solidFill>
                  <a:srgbClr val="2C895B"/>
                </a:solidFill>
              </a:rPr>
              <a:t>Rside</a:t>
            </a:r>
            <a:r>
              <a:rPr lang="en-US" sz="2400" dirty="0">
                <a:solidFill>
                  <a:srgbClr val="2C895B"/>
                </a:solidFill>
              </a:rPr>
              <a:t> expression </a:t>
            </a:r>
            <a:r>
              <a:rPr lang="en-US" sz="2400" dirty="0">
                <a:solidFill>
                  <a:schemeClr val="accent5"/>
                </a:solidFill>
              </a:rPr>
              <a:t>to that address </a:t>
            </a:r>
          </a:p>
          <a:p>
            <a:pPr marL="800100" lvl="1" indent="-457200"/>
            <a:r>
              <a:rPr lang="en-US" sz="2400" dirty="0"/>
              <a:t>(requires </a:t>
            </a:r>
            <a:r>
              <a:rPr lang="en-US" sz="2400" dirty="0">
                <a:solidFill>
                  <a:srgbClr val="FF0000"/>
                </a:solidFill>
              </a:rPr>
              <a:t>one read of memory and one write of memory on the </a:t>
            </a:r>
            <a:r>
              <a:rPr lang="en-US" sz="2400" dirty="0" err="1">
                <a:solidFill>
                  <a:srgbClr val="FF0000"/>
                </a:solidFill>
              </a:rPr>
              <a:t>Lside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06427D2-9A44-8547-A66F-7FB644638F6A}"/>
              </a:ext>
            </a:extLst>
          </p:cNvPr>
          <p:cNvSpPr/>
          <p:nvPr/>
        </p:nvSpPr>
        <p:spPr bwMode="auto">
          <a:xfrm>
            <a:off x="1369977" y="3334840"/>
            <a:ext cx="10327443" cy="47505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 //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 value of x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the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memory pointed at by p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7CA3ED-9EEC-0148-8110-EA0CE49BB46B}"/>
              </a:ext>
            </a:extLst>
          </p:cNvPr>
          <p:cNvGrpSpPr/>
          <p:nvPr/>
        </p:nvGrpSpPr>
        <p:grpSpPr>
          <a:xfrm>
            <a:off x="3275399" y="4113674"/>
            <a:ext cx="3876376" cy="2126279"/>
            <a:chOff x="2606535" y="5213635"/>
            <a:chExt cx="3876376" cy="2126279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3A6B781A-DE87-A542-B843-8CF61097271E}"/>
                </a:ext>
              </a:extLst>
            </p:cNvPr>
            <p:cNvSpPr/>
            <p:nvPr/>
          </p:nvSpPr>
          <p:spPr>
            <a:xfrm rot="13018334" flipH="1" flipV="1">
              <a:off x="3972298" y="5682193"/>
              <a:ext cx="2510613" cy="1657721"/>
            </a:xfrm>
            <a:prstGeom prst="arc">
              <a:avLst>
                <a:gd name="adj1" fmla="val 12447677"/>
                <a:gd name="adj2" fmla="val 16118818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015FB65-306F-F54B-AA57-B07111F270DD}"/>
                </a:ext>
              </a:extLst>
            </p:cNvPr>
            <p:cNvGrpSpPr/>
            <p:nvPr/>
          </p:nvGrpSpPr>
          <p:grpSpPr>
            <a:xfrm>
              <a:off x="2606535" y="5213635"/>
              <a:ext cx="3693879" cy="1465107"/>
              <a:chOff x="2606535" y="5213635"/>
              <a:chExt cx="3693879" cy="146510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BBF76E3-54DC-FC4A-B585-DD6DAFEC0BDD}"/>
                  </a:ext>
                </a:extLst>
              </p:cNvPr>
              <p:cNvSpPr txBox="1"/>
              <p:nvPr/>
            </p:nvSpPr>
            <p:spPr>
              <a:xfrm>
                <a:off x="3741970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22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631C5BE-8468-6241-B025-27C49E956C2B}"/>
                  </a:ext>
                </a:extLst>
              </p:cNvPr>
              <p:cNvSpPr txBox="1"/>
              <p:nvPr/>
            </p:nvSpPr>
            <p:spPr>
              <a:xfrm>
                <a:off x="2963499" y="5270518"/>
                <a:ext cx="70243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chemeClr val="tx2"/>
                    </a:solidFill>
                  </a:rPr>
                  <a:t>int x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EE5AB6C-CF4F-1A4B-85AE-B05031AFE796}"/>
                  </a:ext>
                </a:extLst>
              </p:cNvPr>
              <p:cNvSpPr txBox="1"/>
              <p:nvPr/>
            </p:nvSpPr>
            <p:spPr>
              <a:xfrm>
                <a:off x="5304734" y="5787531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EB8A2AE-F5C5-A04C-B7AF-90F0A20A7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046" y="5972197"/>
                <a:ext cx="1095896" cy="837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163ABD8-3C50-3841-B1CE-8441C215B0BC}"/>
                  </a:ext>
                </a:extLst>
              </p:cNvPr>
              <p:cNvSpPr txBox="1"/>
              <p:nvPr/>
            </p:nvSpPr>
            <p:spPr>
              <a:xfrm>
                <a:off x="2606535" y="5784024"/>
                <a:ext cx="109517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err="1">
                    <a:solidFill>
                      <a:schemeClr val="tx2"/>
                    </a:solidFill>
                  </a:rPr>
                  <a:t>Lside</a:t>
                </a:r>
                <a:r>
                  <a:rPr lang="en-US" sz="2200" dirty="0">
                    <a:solidFill>
                      <a:schemeClr val="tx2"/>
                    </a:solidFill>
                  </a:rPr>
                  <a:t> p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2A2921-FDDA-254A-B148-F5C0E552F567}"/>
                  </a:ext>
                </a:extLst>
              </p:cNvPr>
              <p:cNvSpPr txBox="1"/>
              <p:nvPr/>
            </p:nvSpPr>
            <p:spPr>
              <a:xfrm>
                <a:off x="3726206" y="5287354"/>
                <a:ext cx="995680" cy="4308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0x0c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7F9240-235C-5F42-BE66-AD674309289B}"/>
                  </a:ext>
                </a:extLst>
              </p:cNvPr>
              <p:cNvSpPr txBox="1"/>
              <p:nvPr/>
            </p:nvSpPr>
            <p:spPr>
              <a:xfrm>
                <a:off x="5039882" y="5213635"/>
                <a:ext cx="78098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>
                    <a:solidFill>
                      <a:srgbClr val="FF0000"/>
                    </a:solidFill>
                  </a:rPr>
                  <a:t>copy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797781-8E25-0649-B0C7-269E319FBE18}"/>
                  </a:ext>
                </a:extLst>
              </p:cNvPr>
              <p:cNvSpPr txBox="1"/>
              <p:nvPr/>
            </p:nvSpPr>
            <p:spPr>
              <a:xfrm>
                <a:off x="5423766" y="6186274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2F02F-CCE1-1243-AD1A-ED73CF829454}"/>
                  </a:ext>
                </a:extLst>
              </p:cNvPr>
              <p:cNvSpPr txBox="1"/>
              <p:nvPr/>
            </p:nvSpPr>
            <p:spPr>
              <a:xfrm>
                <a:off x="3314717" y="6278632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281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The NULL Constant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719582"/>
            <a:ext cx="11916102" cy="584258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5"/>
                </a:solidFill>
              </a:rPr>
              <a:t>NULL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is a constant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2C895B"/>
                </a:solidFill>
              </a:rPr>
              <a:t>evaluates to zero (0)</a:t>
            </a:r>
          </a:p>
          <a:p>
            <a:r>
              <a:rPr lang="en-US" sz="2400" dirty="0"/>
              <a:t>You </a:t>
            </a:r>
            <a:r>
              <a:rPr lang="en-US" sz="2400" dirty="0">
                <a:solidFill>
                  <a:schemeClr val="accent5"/>
                </a:solidFill>
              </a:rPr>
              <a:t>assign a pointer variable to contain NULL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37440"/>
                </a:solidFill>
              </a:rPr>
              <a:t>indicate that the pointer does not point at anything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A pointer variable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7030A0"/>
                </a:solidFill>
              </a:rPr>
              <a:t>a value of NULL </a:t>
            </a:r>
            <a:r>
              <a:rPr lang="en-US" sz="2400" dirty="0"/>
              <a:t>is called a </a:t>
            </a:r>
            <a:r>
              <a:rPr lang="en-US" sz="2400" dirty="0">
                <a:solidFill>
                  <a:schemeClr val="accent5"/>
                </a:solidFill>
              </a:rPr>
              <a:t>“NULL pointer” (invalid address!) 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Memory location 0 (address is 0) is not a valid memory address in any C program</a:t>
            </a:r>
          </a:p>
          <a:p>
            <a:r>
              <a:rPr lang="en-US" sz="2400" dirty="0">
                <a:solidFill>
                  <a:schemeClr val="accent6"/>
                </a:solidFill>
              </a:rPr>
              <a:t>Dereferencing NULL at runtime will cause a program fault (segmentation fault)!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B22B-DB14-8E42-989F-437ED26A77D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159B96F-E711-E7A9-D981-67AC5E342763}"/>
              </a:ext>
            </a:extLst>
          </p:cNvPr>
          <p:cNvSpPr/>
          <p:nvPr/>
        </p:nvSpPr>
        <p:spPr bwMode="auto">
          <a:xfrm>
            <a:off x="535489" y="4279907"/>
            <a:ext cx="11121022" cy="199524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NULL;</a:t>
            </a: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	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4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segmentation fault! */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*(int *)900000 = 25;	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cast 900000 to a pointer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if writeable address space, it works */</a:t>
            </a:r>
          </a:p>
          <a:p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/* that memory location just changed */</a:t>
            </a:r>
          </a:p>
        </p:txBody>
      </p:sp>
    </p:spTree>
    <p:extLst>
      <p:ext uri="{BB962C8B-B14F-4D97-AF65-F5344CB8AC3E}">
        <p14:creationId xmlns:p14="http://schemas.microsoft.com/office/powerpoint/2010/main" val="244837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F612-97C1-1B41-A19B-CF3E015D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99" y="25201"/>
            <a:ext cx="10515600" cy="511501"/>
          </a:xfrm>
        </p:spPr>
        <p:txBody>
          <a:bodyPr/>
          <a:lstStyle/>
          <a:p>
            <a:r>
              <a:rPr lang="en-US" dirty="0"/>
              <a:t>Using the NULL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A0B5C-2EFE-384E-B74C-02616C3391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1758" y="979072"/>
            <a:ext cx="11616020" cy="50694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Many functions </a:t>
            </a:r>
            <a:r>
              <a:rPr lang="en-US" sz="2400" dirty="0">
                <a:solidFill>
                  <a:srgbClr val="2C895B"/>
                </a:solidFill>
              </a:rPr>
              <a:t>return NULL to indicate an error has occurred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/>
              <a:t>NULL is considered </a:t>
            </a:r>
            <a:r>
              <a:rPr lang="en-US" sz="2400" dirty="0">
                <a:solidFill>
                  <a:srgbClr val="FF0000"/>
                </a:solidFill>
              </a:rPr>
              <a:t>“false” </a:t>
            </a:r>
            <a:r>
              <a:rPr lang="en-US" sz="2400" dirty="0"/>
              <a:t>when used in a Boolean context</a:t>
            </a:r>
          </a:p>
          <a:p>
            <a:pPr lvl="1"/>
            <a:r>
              <a:rPr lang="en-US" sz="2400" b="1" dirty="0">
                <a:solidFill>
                  <a:schemeClr val="accent5"/>
                </a:solidFill>
              </a:rPr>
              <a:t>Remember: false expressions </a:t>
            </a:r>
            <a:r>
              <a:rPr lang="en-US" sz="2400" dirty="0"/>
              <a:t>in C are </a:t>
            </a:r>
            <a:r>
              <a:rPr lang="en-US" sz="2400" dirty="0">
                <a:solidFill>
                  <a:schemeClr val="accent5"/>
                </a:solidFill>
              </a:rPr>
              <a:t>defined to be zero </a:t>
            </a:r>
            <a:r>
              <a:rPr lang="en-US" sz="2400" i="1" dirty="0">
                <a:solidFill>
                  <a:schemeClr val="accent5"/>
                </a:solidFill>
              </a:rPr>
              <a:t>or </a:t>
            </a:r>
            <a:r>
              <a:rPr lang="en-US" sz="2400" dirty="0">
                <a:solidFill>
                  <a:schemeClr val="accent5"/>
                </a:solidFill>
              </a:rPr>
              <a:t>NULL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following two are equivalent (</a:t>
            </a:r>
            <a:r>
              <a:rPr lang="en-US" sz="2400" dirty="0">
                <a:solidFill>
                  <a:schemeClr val="accent5"/>
                </a:solidFill>
              </a:rPr>
              <a:t>the second one is preferred for readability</a:t>
            </a:r>
            <a:r>
              <a:rPr lang="en-US" sz="2400" dirty="0"/>
              <a:t>):</a:t>
            </a: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00000"/>
              </a:lnSpc>
            </a:pP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2DCA1-ED91-994B-85B2-10D7A3A2E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4584948-ACD2-EF43-AD6E-11AF712C42C4}"/>
              </a:ext>
            </a:extLst>
          </p:cNvPr>
          <p:cNvSpPr/>
          <p:nvPr/>
        </p:nvSpPr>
        <p:spPr bwMode="auto">
          <a:xfrm>
            <a:off x="3299823" y="5022680"/>
            <a:ext cx="3381763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(p) 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(p != NULL) ...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B641F8-642F-E9E2-B387-8238528A9C98}"/>
              </a:ext>
            </a:extLst>
          </p:cNvPr>
          <p:cNvSpPr/>
          <p:nvPr/>
        </p:nvSpPr>
        <p:spPr bwMode="auto">
          <a:xfrm>
            <a:off x="417318" y="1722110"/>
            <a:ext cx="11357363" cy="148851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these are all equivalent */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NULL; 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 to a pointer type</a:t>
            </a:r>
          </a:p>
          <a:p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(void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)0;  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automatically gets converted to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622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85C40A-DC55-924F-8AF4-744B873D26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372" y="2418591"/>
            <a:ext cx="11749628" cy="43056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fontAlgn="auto">
              <a:spcAft>
                <a:spcPts val="0"/>
              </a:spcAft>
              <a:buFont typeface="Wingdings" charset="2"/>
              <a:buNone/>
              <a:defRPr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array[ ], int size, FILE *stream)</a:t>
            </a:r>
            <a:endParaRPr lang="en-US" sz="8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a pointer (address) to an </a:t>
            </a:r>
            <a:r>
              <a:rPr lang="en-US" sz="2000" b="1" dirty="0">
                <a:solidFill>
                  <a:schemeClr val="accent1"/>
                </a:solidFill>
              </a:rPr>
              <a:t>array of char</a:t>
            </a:r>
            <a:endParaRPr lang="en-US" sz="2000" b="1" dirty="0"/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reads in at most </a:t>
            </a:r>
            <a:r>
              <a:rPr lang="en-US" sz="2000" b="1" dirty="0">
                <a:solidFill>
                  <a:srgbClr val="0070C0"/>
                </a:solidFill>
              </a:rPr>
              <a:t>one less than </a:t>
            </a:r>
            <a:r>
              <a:rPr lang="en-US" sz="2000" b="1" i="1" dirty="0">
                <a:solidFill>
                  <a:srgbClr val="FF0000"/>
                </a:solidFill>
              </a:rPr>
              <a:t>size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characters from </a:t>
            </a:r>
            <a:r>
              <a:rPr lang="en-US" sz="2000" b="1" i="1" dirty="0">
                <a:solidFill>
                  <a:srgbClr val="FF0000"/>
                </a:solidFill>
              </a:rPr>
              <a:t>stream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and stores them into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array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Reading stops after an 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or a newline '\n'</a:t>
            </a:r>
          </a:p>
          <a:p>
            <a:pPr lvl="1">
              <a:defRPr/>
            </a:pPr>
            <a:r>
              <a:rPr lang="en-US" sz="2000" dirty="0">
                <a:solidFill>
                  <a:schemeClr val="accent1"/>
                </a:solidFill>
              </a:rPr>
              <a:t>If a newline ('\n') is read, it is stored into the buffer</a:t>
            </a:r>
          </a:p>
          <a:p>
            <a:pPr lvl="1">
              <a:defRPr/>
            </a:pPr>
            <a:r>
              <a:rPr lang="en-US" sz="2000" b="1" dirty="0">
                <a:solidFill>
                  <a:schemeClr val="accent1"/>
                </a:solidFill>
              </a:rPr>
              <a:t>A terminating null byte ('\0') is always stored after the last character in the buffer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 lvl="3">
              <a:defRPr/>
            </a:pPr>
            <a:endParaRPr lang="en-US" sz="1000" dirty="0"/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Returns a </a:t>
            </a:r>
            <a:r>
              <a:rPr lang="en-US" sz="2000" b="1" dirty="0">
                <a:solidFill>
                  <a:srgbClr val="FF0000"/>
                </a:solidFill>
              </a:rPr>
              <a:t>NULL at end of 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(or a read failure), otherwise a pointer to array (pointers later…)</a:t>
            </a:r>
          </a:p>
          <a:p>
            <a:pPr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3 </a:t>
            </a:r>
            <a:r>
              <a:rPr lang="en-US" sz="20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F0D91-E215-FF4E-939B-66E980E9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3329"/>
            <a:ext cx="10515600" cy="381045"/>
          </a:xfrm>
        </p:spPr>
        <p:txBody>
          <a:bodyPr/>
          <a:lstStyle/>
          <a:p>
            <a:r>
              <a:rPr lang="en-US" dirty="0"/>
              <a:t>Simple String IO - Reading</a:t>
            </a:r>
          </a:p>
        </p:txBody>
      </p:sp>
      <p:grpSp>
        <p:nvGrpSpPr>
          <p:cNvPr id="4" name="Group 55">
            <a:extLst>
              <a:ext uri="{FF2B5EF4-FFF2-40B4-BE49-F238E27FC236}">
                <a16:creationId xmlns:a16="http://schemas.microsoft.com/office/drawing/2014/main" id="{93672AFB-27F0-9F43-9082-7AFB5DFA3A14}"/>
              </a:ext>
            </a:extLst>
          </p:cNvPr>
          <p:cNvGrpSpPr>
            <a:grpSpLocks/>
          </p:cNvGrpSpPr>
          <p:nvPr/>
        </p:nvGrpSpPr>
        <p:grpSpPr bwMode="auto">
          <a:xfrm>
            <a:off x="998854" y="5182795"/>
            <a:ext cx="7315200" cy="457200"/>
            <a:chOff x="576" y="2496"/>
            <a:chExt cx="4981" cy="288"/>
          </a:xfrm>
        </p:grpSpPr>
        <p:grpSp>
          <p:nvGrpSpPr>
            <p:cNvPr id="5" name="Group 45">
              <a:extLst>
                <a:ext uri="{FF2B5EF4-FFF2-40B4-BE49-F238E27FC236}">
                  <a16:creationId xmlns:a16="http://schemas.microsoft.com/office/drawing/2014/main" id="{17CD5680-2A52-684D-A203-C66A911588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496"/>
              <a:ext cx="2767" cy="288"/>
              <a:chOff x="533400" y="3048000"/>
              <a:chExt cx="8297733" cy="685800"/>
            </a:xfrm>
          </p:grpSpPr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B450D81C-3FED-624F-A7B2-B73880BAE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t</a:t>
                </a:r>
              </a:p>
            </p:txBody>
          </p:sp>
          <p:sp>
            <p:nvSpPr>
              <p:cNvPr id="15" name="Rectangle 8">
                <a:extLst>
                  <a:ext uri="{FF2B5EF4-FFF2-40B4-BE49-F238E27FC236}">
                    <a16:creationId xmlns:a16="http://schemas.microsoft.com/office/drawing/2014/main" id="{CD807903-3F93-BF4B-9C07-93C4FF5F6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24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6" name="Rectangle 9">
                <a:extLst>
                  <a:ext uri="{FF2B5EF4-FFF2-40B4-BE49-F238E27FC236}">
                    <a16:creationId xmlns:a16="http://schemas.microsoft.com/office/drawing/2014/main" id="{950DE4D7-9B89-4442-B984-4E0A981D7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2267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17" name="Rectangle 10">
                <a:extLst>
                  <a:ext uri="{FF2B5EF4-FFF2-40B4-BE49-F238E27FC236}">
                    <a16:creationId xmlns:a16="http://schemas.microsoft.com/office/drawing/2014/main" id="{C0F562C7-29F8-0540-9C14-922382ADD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2133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Rectangle 11">
                <a:extLst>
                  <a:ext uri="{FF2B5EF4-FFF2-40B4-BE49-F238E27FC236}">
                    <a16:creationId xmlns:a16="http://schemas.microsoft.com/office/drawing/2014/main" id="{0B3B81DA-364C-4D47-8F3E-8959B7FEC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0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s</a:t>
                </a:r>
              </a:p>
            </p:txBody>
          </p:sp>
          <p:sp>
            <p:nvSpPr>
              <p:cNvPr id="19" name="Rectangle 12">
                <a:extLst>
                  <a:ext uri="{FF2B5EF4-FFF2-40B4-BE49-F238E27FC236}">
                    <a16:creationId xmlns:a16="http://schemas.microsoft.com/office/drawing/2014/main" id="{2C742289-FD37-A04C-87FA-0AA93E247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3667" y="3048000"/>
                <a:ext cx="8283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0" name="Rectangle 13">
                <a:extLst>
                  <a:ext uri="{FF2B5EF4-FFF2-40B4-BE49-F238E27FC236}">
                    <a16:creationId xmlns:a16="http://schemas.microsoft.com/office/drawing/2014/main" id="{90754A79-A734-7049-AF1A-89B830FE3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533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h</a:t>
                </a:r>
              </a:p>
            </p:txBody>
          </p:sp>
          <p:sp>
            <p:nvSpPr>
              <p:cNvPr id="21" name="Rectangle 14">
                <a:extLst>
                  <a:ext uri="{FF2B5EF4-FFF2-40B4-BE49-F238E27FC236}">
                    <a16:creationId xmlns:a16="http://schemas.microsoft.com/office/drawing/2014/main" id="{22C6497D-DEEE-ED45-9B51-C830A1DD1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2534" y="3048000"/>
                <a:ext cx="8283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Rectangle 15">
                <a:extLst>
                  <a:ext uri="{FF2B5EF4-FFF2-40B4-BE49-F238E27FC236}">
                    <a16:creationId xmlns:a16="http://schemas.microsoft.com/office/drawing/2014/main" id="{A34E3434-8FDD-BD42-A765-BD5B04989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0867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r>
                  <a:rPr lang="en-US" altLang="en-US" sz="2800">
                    <a:solidFill>
                      <a:schemeClr val="tx1">
                        <a:lumMod val="50000"/>
                      </a:schemeClr>
                    </a:solidFill>
                  </a:rPr>
                  <a:t>a</a:t>
                </a:r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D48F334D-7E99-BA46-A6DD-F9461F0E8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01000" y="3048000"/>
                <a:ext cx="830133" cy="68580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/>
                <a:endParaRPr lang="en-US" altLang="en-US" sz="280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28096A7C-94D3-0E40-A090-A81743132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s</a:t>
              </a: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F0234B5-EBF5-D44C-9C0A-C2D06EFB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\n</a:t>
              </a: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B5453C34-6632-D547-BBA3-191C6364E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6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g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8AD1A7B8-C8A0-EB4F-8B3E-710F1CEB4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" y="2496"/>
              <a:ext cx="2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n</a:t>
              </a: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C4D29838-8165-064E-99AF-8CF8AE553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3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3CB3C351-E212-1844-A8B3-00D560A0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2496"/>
              <a:ext cx="276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r</a:t>
              </a: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7B847CC3-10AB-AD49-A02E-35862FCB6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t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2D5E34B-BF0A-BA48-8752-8344D40BD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0" y="2496"/>
              <a:ext cx="277" cy="288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2800">
                  <a:solidFill>
                    <a:schemeClr val="tx1">
                      <a:lumMod val="50000"/>
                    </a:schemeClr>
                  </a:solidFill>
                </a:rPr>
                <a:t>\0</a:t>
              </a:r>
            </a:p>
          </p:txBody>
        </p:sp>
      </p:grpSp>
      <p:graphicFrame>
        <p:nvGraphicFramePr>
          <p:cNvPr id="27" name="Group 4">
            <a:extLst>
              <a:ext uri="{FF2B5EF4-FFF2-40B4-BE49-F238E27FC236}">
                <a16:creationId xmlns:a16="http://schemas.microsoft.com/office/drawing/2014/main" id="{EF9B40D2-1FF1-9E4C-8DE8-34EE4550BB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197848"/>
              </p:ext>
            </p:extLst>
          </p:nvPr>
        </p:nvGraphicFramePr>
        <p:xfrm>
          <a:off x="1441921" y="427048"/>
          <a:ext cx="8809924" cy="2011680"/>
        </p:xfrm>
        <a:graphic>
          <a:graphicData uri="http://schemas.openxmlformats.org/drawingml/2006/table">
            <a:tbl>
              <a:tblPr/>
              <a:tblGrid>
                <a:gridCol w="2748050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6061874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 a 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#include &lt;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char *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strpt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myStr</a:t>
                      </a:r>
                      <a:r>
                        <a:rPr lang="en-US" sz="2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[BFSZ];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strptr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fgets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myStr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BFSZ, stdin);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B776916-DB3B-B14F-9726-A50297EA5D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FA0EF-321C-A045-B389-BEC88FD310AE}"/>
              </a:ext>
            </a:extLst>
          </p:cNvPr>
          <p:cNvSpPr txBox="1"/>
          <p:nvPr/>
        </p:nvSpPr>
        <p:spPr>
          <a:xfrm>
            <a:off x="7703842" y="872707"/>
            <a:ext cx="3403530" cy="923330"/>
          </a:xfrm>
          <a:prstGeom prst="rect">
            <a:avLst/>
          </a:prstGeom>
          <a:solidFill>
            <a:schemeClr val="bg1"/>
          </a:solidFill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must pass the size of the array so </a:t>
            </a:r>
            <a:r>
              <a:rPr lang="en-US" dirty="0" err="1">
                <a:solidFill>
                  <a:srgbClr val="0070C0"/>
                </a:solidFill>
              </a:rPr>
              <a:t>fgets</a:t>
            </a:r>
            <a:r>
              <a:rPr lang="en-US" dirty="0">
                <a:solidFill>
                  <a:srgbClr val="0070C0"/>
                </a:solidFill>
              </a:rPr>
              <a:t>() knows how much space there is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42740EF-2212-7E4B-B97B-633C8DBE8524}"/>
              </a:ext>
            </a:extLst>
          </p:cNvPr>
          <p:cNvSpPr/>
          <p:nvPr/>
        </p:nvSpPr>
        <p:spPr>
          <a:xfrm>
            <a:off x="7928149" y="1834786"/>
            <a:ext cx="96811" cy="2712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0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B3D2-C8D9-4177-EBE5-0F825997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 Pointer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59B59D2-D17B-266A-BFAD-9F78F03727A4}"/>
              </a:ext>
            </a:extLst>
          </p:cNvPr>
          <p:cNvSpPr/>
          <p:nvPr/>
        </p:nvSpPr>
        <p:spPr bwMode="auto">
          <a:xfrm>
            <a:off x="6443868" y="647700"/>
            <a:ext cx="5046643" cy="452889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#define BUFSZ 512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*);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[BUFSZ];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fgets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BUFSZ, stdin) != NULL)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%s\n",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next(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 != NULL)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("after: %s\n",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else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("no comma found\n");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E19E63-3229-2A07-E69C-8E7789DD1BBE}"/>
              </a:ext>
            </a:extLst>
          </p:cNvPr>
          <p:cNvSpPr/>
          <p:nvPr/>
        </p:nvSpPr>
        <p:spPr bwMode="auto">
          <a:xfrm>
            <a:off x="861767" y="1924452"/>
            <a:ext cx="5046643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*next(char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NULL)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while ((*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'\0') &amp;&amp;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','))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(*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',')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++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NULL;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0363875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EF07-90E4-D74B-A950-25B81BC0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11" y="151890"/>
            <a:ext cx="12212140" cy="404608"/>
          </a:xfrm>
        </p:spPr>
        <p:txBody>
          <a:bodyPr/>
          <a:lstStyle/>
          <a:p>
            <a:r>
              <a:rPr lang="en-US" dirty="0"/>
              <a:t>Returning a Pointer To a Local Variable (Dangling Pointer)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CC40-DA54-FE4B-985B-3C96E51205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9043" y="551953"/>
            <a:ext cx="11678443" cy="2390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There are many situations where </a:t>
            </a:r>
            <a:r>
              <a:rPr lang="en-US" dirty="0">
                <a:solidFill>
                  <a:srgbClr val="2C895B"/>
                </a:solidFill>
              </a:rPr>
              <a:t>a function will return a pointer</a:t>
            </a:r>
            <a:r>
              <a:rPr lang="en-US" dirty="0"/>
              <a:t>, but </a:t>
            </a:r>
            <a:r>
              <a:rPr lang="en-US" dirty="0">
                <a:solidFill>
                  <a:srgbClr val="2C895B"/>
                </a:solidFill>
              </a:rPr>
              <a:t>a function must never return a pointer to a memory location </a:t>
            </a:r>
            <a:r>
              <a:rPr lang="en-US" dirty="0"/>
              <a:t>that is </a:t>
            </a:r>
            <a:r>
              <a:rPr lang="en-US" dirty="0">
                <a:solidFill>
                  <a:srgbClr val="FF0000"/>
                </a:solidFill>
              </a:rPr>
              <a:t>no longer valid </a:t>
            </a:r>
            <a:r>
              <a:rPr lang="en-US" dirty="0">
                <a:solidFill>
                  <a:schemeClr val="tx2"/>
                </a:solidFill>
              </a:rPr>
              <a:t>such as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passed parameter copy </a:t>
            </a:r>
            <a:r>
              <a:rPr lang="en-US" dirty="0"/>
              <a:t>as the caller may or will deallocate it after the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Address of a </a:t>
            </a:r>
            <a:r>
              <a:rPr lang="en-US" dirty="0">
                <a:solidFill>
                  <a:srgbClr val="2C895B"/>
                </a:solidFill>
              </a:rPr>
              <a:t>local variable (automatic) </a:t>
            </a:r>
            <a:r>
              <a:rPr lang="en-US" dirty="0"/>
              <a:t>that is invalid on function return </a:t>
            </a:r>
          </a:p>
          <a:p>
            <a:r>
              <a:rPr lang="en-US" dirty="0"/>
              <a:t>These errors are called a </a:t>
            </a:r>
            <a:r>
              <a:rPr lang="en-US" dirty="0">
                <a:solidFill>
                  <a:srgbClr val="FF0000"/>
                </a:solidFill>
              </a:rPr>
              <a:t>dangling pointer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94E327-3D17-FE48-8E2F-83C9A03C42B3}"/>
              </a:ext>
            </a:extLst>
          </p:cNvPr>
          <p:cNvGrpSpPr/>
          <p:nvPr/>
        </p:nvGrpSpPr>
        <p:grpSpPr>
          <a:xfrm>
            <a:off x="643505" y="3007114"/>
            <a:ext cx="7434956" cy="1235154"/>
            <a:chOff x="643505" y="3007114"/>
            <a:chExt cx="7434956" cy="12351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E18258-93D3-A642-BD5F-958BD731C1A5}"/>
                </a:ext>
              </a:extLst>
            </p:cNvPr>
            <p:cNvGrpSpPr/>
            <p:nvPr/>
          </p:nvGrpSpPr>
          <p:grpSpPr>
            <a:xfrm>
              <a:off x="643505" y="3007114"/>
              <a:ext cx="7434956" cy="1235154"/>
              <a:chOff x="131075" y="607151"/>
              <a:chExt cx="7434956" cy="1235154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BFE96DD-DDDC-714A-B522-D3EB881B5696}"/>
                  </a:ext>
                </a:extLst>
              </p:cNvPr>
              <p:cNvSpPr/>
              <p:nvPr/>
            </p:nvSpPr>
            <p:spPr bwMode="auto">
              <a:xfrm>
                <a:off x="3417025" y="607151"/>
                <a:ext cx="4149006" cy="1235154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bad_idea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n;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5FB7CB-191F-9A4F-92FB-E1C0FACBC5EB}"/>
                  </a:ext>
                </a:extLst>
              </p:cNvPr>
              <p:cNvSpPr txBox="1"/>
              <p:nvPr/>
            </p:nvSpPr>
            <p:spPr>
              <a:xfrm>
                <a:off x="131075" y="607151"/>
                <a:ext cx="2614464" cy="1200329"/>
              </a:xfrm>
              <a:prstGeom prst="rect">
                <a:avLst/>
              </a:prstGeom>
              <a:noFill/>
              <a:ln w="317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n is a parameter with the scope of </a:t>
                </a:r>
                <a:r>
                  <a:rPr lang="en-US" dirty="0" err="1">
                    <a:solidFill>
                      <a:srgbClr val="0070C0"/>
                    </a:solidFill>
                  </a:rPr>
                  <a:t>bad_idea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algn="r"/>
                <a:r>
                  <a:rPr lang="en-US" dirty="0">
                    <a:solidFill>
                      <a:srgbClr val="0070C0"/>
                    </a:solidFill>
                  </a:rPr>
                  <a:t>it is no longer valid after the function returns </a:t>
                </a:r>
              </a:p>
            </p:txBody>
          </p:sp>
        </p:grp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E077CCF6-B606-E94E-BD21-2B2CA63C169F}"/>
                </a:ext>
              </a:extLst>
            </p:cNvPr>
            <p:cNvSpPr/>
            <p:nvPr/>
          </p:nvSpPr>
          <p:spPr>
            <a:xfrm>
              <a:off x="3299792" y="3419341"/>
              <a:ext cx="583096" cy="2053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9CCBD76-6ACC-694D-A3AF-9367A6E51133}"/>
              </a:ext>
            </a:extLst>
          </p:cNvPr>
          <p:cNvGrpSpPr/>
          <p:nvPr/>
        </p:nvGrpSpPr>
        <p:grpSpPr>
          <a:xfrm>
            <a:off x="639931" y="4617433"/>
            <a:ext cx="7438530" cy="2031325"/>
            <a:chOff x="639931" y="4617433"/>
            <a:chExt cx="7438530" cy="203132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775BBA-F1AD-7743-927C-A20980F25898}"/>
                </a:ext>
              </a:extLst>
            </p:cNvPr>
            <p:cNvGrpSpPr/>
            <p:nvPr/>
          </p:nvGrpSpPr>
          <p:grpSpPr>
            <a:xfrm>
              <a:off x="639931" y="4617433"/>
              <a:ext cx="7438530" cy="2031325"/>
              <a:chOff x="6964360" y="1317246"/>
              <a:chExt cx="7438530" cy="2031325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73AC7E-F9C5-524A-92E7-A03B13E6907F}"/>
                  </a:ext>
                </a:extLst>
              </p:cNvPr>
              <p:cNvSpPr txBox="1"/>
              <p:nvPr/>
            </p:nvSpPr>
            <p:spPr>
              <a:xfrm>
                <a:off x="6964360" y="1317246"/>
                <a:ext cx="2614464" cy="2031325"/>
              </a:xfrm>
              <a:prstGeom prst="rect">
                <a:avLst/>
              </a:prstGeom>
              <a:noFill/>
              <a:ln w="34925">
                <a:solidFill>
                  <a:srgbClr val="F3753F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37440"/>
                    </a:solidFill>
                  </a:rPr>
                  <a:t>a is an automatic (local) with a scope and </a:t>
                </a:r>
                <a:r>
                  <a:rPr lang="en-US" b="1" u="sng" dirty="0">
                    <a:solidFill>
                      <a:srgbClr val="F37440"/>
                    </a:solidFill>
                  </a:rPr>
                  <a:t>lifetime</a:t>
                </a:r>
                <a:r>
                  <a:rPr lang="en-US" dirty="0">
                    <a:solidFill>
                      <a:srgbClr val="F37440"/>
                    </a:solidFill>
                  </a:rPr>
                  <a:t> within bad_idea2</a:t>
                </a:r>
              </a:p>
              <a:p>
                <a:r>
                  <a:rPr lang="en-US" dirty="0">
                    <a:solidFill>
                      <a:srgbClr val="F37440"/>
                    </a:solidFill>
                  </a:rPr>
                  <a:t>a is no longer a valid location after the function returns </a:t>
                </a:r>
                <a:endParaRPr lang="en-US" sz="2000" dirty="0"/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BE40729-4456-024E-B65F-F3DCD9CF73DA}"/>
                  </a:ext>
                </a:extLst>
              </p:cNvPr>
              <p:cNvSpPr/>
              <p:nvPr/>
            </p:nvSpPr>
            <p:spPr bwMode="auto">
              <a:xfrm>
                <a:off x="10165494" y="1521209"/>
                <a:ext cx="4237396" cy="1520190"/>
              </a:xfrm>
              <a:prstGeom prst="roundRect">
                <a:avLst>
                  <a:gd name="adj" fmla="val 5733"/>
                </a:avLst>
              </a:prstGeom>
              <a:solidFill>
                <a:schemeClr val="bg1">
                  <a:lumMod val="95000"/>
                </a:schemeClr>
              </a:solidFill>
              <a:ln w="34925" cap="flat" cmpd="sng" algn="ctr">
                <a:solidFill>
                  <a:srgbClr val="F3753F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*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bad_idea2(int n)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int a = n * n;</a:t>
                </a:r>
                <a:b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return </a:t>
                </a:r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&amp;</a:t>
                </a:r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a; </a:t>
                </a:r>
                <a:r>
                  <a:rPr lang="en-US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// NEVER do this </a:t>
                </a:r>
              </a:p>
              <a:p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</a:p>
            </p:txBody>
          </p:sp>
        </p:grp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5A1B8CA7-9C0C-394C-BF74-5D91534A4D12}"/>
                </a:ext>
              </a:extLst>
            </p:cNvPr>
            <p:cNvSpPr/>
            <p:nvPr/>
          </p:nvSpPr>
          <p:spPr>
            <a:xfrm>
              <a:off x="3244553" y="5478816"/>
              <a:ext cx="583096" cy="205350"/>
            </a:xfrm>
            <a:prstGeom prst="rightArrow">
              <a:avLst/>
            </a:prstGeom>
            <a:solidFill>
              <a:srgbClr val="F37440"/>
            </a:solidFill>
            <a:ln>
              <a:solidFill>
                <a:srgbClr val="F374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FDFB53-A5ED-8D4A-BDF8-45D815D7CA68}"/>
              </a:ext>
            </a:extLst>
          </p:cNvPr>
          <p:cNvSpPr/>
          <p:nvPr/>
        </p:nvSpPr>
        <p:spPr bwMode="auto">
          <a:xfrm>
            <a:off x="8452110" y="3267214"/>
            <a:ext cx="3540887" cy="323040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34925" cap="flat" cmpd="sng" algn="ctr">
            <a:solidFill>
              <a:srgbClr val="2C895B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ok to do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 is </a:t>
            </a:r>
            <a:r>
              <a:rPr lang="en-US" b="1" i="1" u="sng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dangling</a:t>
            </a:r>
          </a:p>
          <a:p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pointer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ok(int n)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n * n;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D1BA2-FF01-8A4A-A746-A8BE62FC68D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5166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17" grpId="0" animBg="1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 </a:t>
            </a:r>
            <a:r>
              <a:rPr lang="en-US" dirty="0" err="1"/>
              <a:t>strncpy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1D84D4-976D-244B-9C99-27362F044B83}"/>
              </a:ext>
            </a:extLst>
          </p:cNvPr>
          <p:cNvSpPr/>
          <p:nvPr/>
        </p:nvSpPr>
        <p:spPr bwMode="auto">
          <a:xfrm>
            <a:off x="2309280" y="3621024"/>
            <a:ext cx="7814636" cy="312580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*s1, int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((*s0++ = *s1++)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dirty="0" err="1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//watch short circuit here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AB86D7F-F6B9-2A47-83EC-AEDB86B094F9}"/>
              </a:ext>
            </a:extLst>
          </p:cNvPr>
          <p:cNvSpPr/>
          <p:nvPr/>
        </p:nvSpPr>
        <p:spPr bwMode="auto">
          <a:xfrm>
            <a:off x="2857680" y="1488034"/>
            <a:ext cx="7266236" cy="189859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adds a length limit on copy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str1[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/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str1[0]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copied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"hello",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\0 not copied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44114"/>
              </p:ext>
            </p:extLst>
          </p:nvPr>
        </p:nvGraphicFramePr>
        <p:xfrm>
          <a:off x="3029231" y="587800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0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BEF4-AFA3-5048-ABBE-217B2C569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9851"/>
          </a:xfrm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1D7F7-602D-364A-AFD3-69CF4B37011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0989" y="649395"/>
            <a:ext cx="7500003" cy="171741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/>
              <a:t>Generic (uniform) 2D array format:  </a:t>
            </a:r>
            <a:br>
              <a:rPr lang="en-US" sz="2400" dirty="0"/>
            </a:br>
            <a:r>
              <a:rPr lang="en-US" sz="2000" b="1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name[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{{values},…,{values}};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allocates a single, </a:t>
            </a:r>
            <a:r>
              <a:rPr lang="en-US" sz="2000" u="sng" dirty="0">
                <a:solidFill>
                  <a:schemeClr val="accent5"/>
                </a:solidFill>
              </a:rPr>
              <a:t>contiguous</a:t>
            </a:r>
            <a:r>
              <a:rPr lang="en-US" sz="2000" dirty="0">
                <a:solidFill>
                  <a:schemeClr val="accent5"/>
                </a:solidFill>
              </a:rPr>
              <a:t> block of memory</a:t>
            </a:r>
          </a:p>
          <a:p>
            <a:pPr lvl="1"/>
            <a:r>
              <a:rPr lang="en-US" sz="2000" dirty="0"/>
              <a:t>The array is organized in </a:t>
            </a:r>
            <a:r>
              <a:rPr lang="en-US" sz="2000" b="1" i="1" dirty="0">
                <a:solidFill>
                  <a:srgbClr val="0070C0"/>
                </a:solidFill>
              </a:rPr>
              <a:t>row-major</a:t>
            </a:r>
            <a:r>
              <a:rPr lang="en-US" sz="2000" i="1" dirty="0"/>
              <a:t> format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277C28F-68B6-9F4F-92FF-E92820EC0211}"/>
              </a:ext>
            </a:extLst>
          </p:cNvPr>
          <p:cNvSpPr/>
          <p:nvPr/>
        </p:nvSpPr>
        <p:spPr bwMode="auto">
          <a:xfrm>
            <a:off x="641232" y="2466351"/>
            <a:ext cx="7122246" cy="4172624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3-column array of char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matrix[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2000" i="1" dirty="0">
              <a:solidFill>
                <a:srgbClr val="5A5A5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2-row, 5-column (row length) array of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Must specify row length, compiler counts rows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grid[][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 = {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},</a:t>
            </a:r>
          </a:p>
          <a:p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33997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grid[1][2] using pointers is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grid + 1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+ 2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09DD94-C2F4-194B-A8E1-D41E386F1CDF}"/>
              </a:ext>
            </a:extLst>
          </p:cNvPr>
          <p:cNvGrpSpPr/>
          <p:nvPr/>
        </p:nvGrpSpPr>
        <p:grpSpPr>
          <a:xfrm>
            <a:off x="3748798" y="1521648"/>
            <a:ext cx="8169674" cy="5117327"/>
            <a:chOff x="3748798" y="1521648"/>
            <a:chExt cx="8169674" cy="511732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C5040C-5660-ED46-972F-094B7713AE75}"/>
                </a:ext>
              </a:extLst>
            </p:cNvPr>
            <p:cNvSpPr txBox="1"/>
            <p:nvPr/>
          </p:nvSpPr>
          <p:spPr>
            <a:xfrm>
              <a:off x="9320966" y="596110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1FBB5D-8261-0C47-A72A-0308C1755744}"/>
                </a:ext>
              </a:extLst>
            </p:cNvPr>
            <p:cNvSpPr txBox="1"/>
            <p:nvPr/>
          </p:nvSpPr>
          <p:spPr>
            <a:xfrm>
              <a:off x="9320966" y="559106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556EE7-D13E-5E42-A85B-E32787F0063D}"/>
                </a:ext>
              </a:extLst>
            </p:cNvPr>
            <p:cNvSpPr txBox="1"/>
            <p:nvPr/>
          </p:nvSpPr>
          <p:spPr>
            <a:xfrm>
              <a:off x="9320966" y="5233038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B0F15A-88F7-4742-BA7A-78CA0B21C687}"/>
                </a:ext>
              </a:extLst>
            </p:cNvPr>
            <p:cNvSpPr txBox="1"/>
            <p:nvPr/>
          </p:nvSpPr>
          <p:spPr>
            <a:xfrm>
              <a:off x="9320966" y="4862999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8CF014-32F3-7D40-A4A3-874283A10D24}"/>
                </a:ext>
              </a:extLst>
            </p:cNvPr>
            <p:cNvSpPr txBox="1"/>
            <p:nvPr/>
          </p:nvSpPr>
          <p:spPr>
            <a:xfrm>
              <a:off x="9320966" y="4493667"/>
              <a:ext cx="1287532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3FE5F5-BCE1-2349-9080-7FD3A919EE2A}"/>
                </a:ext>
              </a:extLst>
            </p:cNvPr>
            <p:cNvSpPr txBox="1"/>
            <p:nvPr/>
          </p:nvSpPr>
          <p:spPr>
            <a:xfrm>
              <a:off x="9320966" y="4123628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D48D29-FC92-D54D-BA57-89D0DC00100E}"/>
                </a:ext>
              </a:extLst>
            </p:cNvPr>
            <p:cNvSpPr txBox="1"/>
            <p:nvPr/>
          </p:nvSpPr>
          <p:spPr>
            <a:xfrm>
              <a:off x="9320966" y="3754650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32DD97-70B4-B240-8612-5ECC61503088}"/>
                </a:ext>
              </a:extLst>
            </p:cNvPr>
            <p:cNvSpPr txBox="1"/>
            <p:nvPr/>
          </p:nvSpPr>
          <p:spPr>
            <a:xfrm>
              <a:off x="9320966" y="3384611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4077D-1B03-D748-A421-B1F11EACDED5}"/>
                </a:ext>
              </a:extLst>
            </p:cNvPr>
            <p:cNvSpPr txBox="1"/>
            <p:nvPr/>
          </p:nvSpPr>
          <p:spPr>
            <a:xfrm>
              <a:off x="9320966" y="3014572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9E48A4-0048-CD40-AABA-6429F75C530A}"/>
                </a:ext>
              </a:extLst>
            </p:cNvPr>
            <p:cNvSpPr txBox="1"/>
            <p:nvPr/>
          </p:nvSpPr>
          <p:spPr>
            <a:xfrm>
              <a:off x="9320966" y="2644533"/>
              <a:ext cx="128753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5B5676-9B2E-8641-B4C0-193FC72E2EEB}"/>
                </a:ext>
              </a:extLst>
            </p:cNvPr>
            <p:cNvSpPr txBox="1"/>
            <p:nvPr/>
          </p:nvSpPr>
          <p:spPr>
            <a:xfrm>
              <a:off x="9320966" y="2281205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42FB09E5-0B5D-9C46-A7FF-A891AED34BA9}"/>
                </a:ext>
              </a:extLst>
            </p:cNvPr>
            <p:cNvSpPr/>
            <p:nvPr/>
          </p:nvSpPr>
          <p:spPr>
            <a:xfrm rot="16200000">
              <a:off x="9766285" y="1426145"/>
              <a:ext cx="396719" cy="1258492"/>
            </a:xfrm>
            <a:prstGeom prst="rightBrac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4907CA-DB01-CF43-85AB-3E7041E47DD3}"/>
                </a:ext>
              </a:extLst>
            </p:cNvPr>
            <p:cNvSpPr/>
            <p:nvPr/>
          </p:nvSpPr>
          <p:spPr>
            <a:xfrm>
              <a:off x="8885403" y="1521648"/>
              <a:ext cx="24865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1 word (int = 4 bytes)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7FF1BD-7BD1-1F42-96E3-150BB9439D50}"/>
                </a:ext>
              </a:extLst>
            </p:cNvPr>
            <p:cNvSpPr txBox="1"/>
            <p:nvPr/>
          </p:nvSpPr>
          <p:spPr>
            <a:xfrm>
              <a:off x="10632114" y="595602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9EAC0F6-1189-054E-BD85-8EAA98DA571E}"/>
                </a:ext>
              </a:extLst>
            </p:cNvPr>
            <p:cNvSpPr txBox="1"/>
            <p:nvPr/>
          </p:nvSpPr>
          <p:spPr>
            <a:xfrm>
              <a:off x="10609485" y="5577318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0x0004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10A4BE6-3AE6-9F45-9D95-32AC6CDCCA8E}"/>
                </a:ext>
              </a:extLst>
            </p:cNvPr>
            <p:cNvSpPr txBox="1"/>
            <p:nvPr/>
          </p:nvSpPr>
          <p:spPr>
            <a:xfrm>
              <a:off x="10579459" y="521858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0x0008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C737CE6-5DDB-3841-94B7-460541AED391}"/>
                </a:ext>
              </a:extLst>
            </p:cNvPr>
            <p:cNvSpPr txBox="1"/>
            <p:nvPr/>
          </p:nvSpPr>
          <p:spPr>
            <a:xfrm>
              <a:off x="10600800" y="487037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0x000c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4A226A-4B59-B140-8D1B-95777B46E45A}"/>
                </a:ext>
              </a:extLst>
            </p:cNvPr>
            <p:cNvSpPr txBox="1"/>
            <p:nvPr/>
          </p:nvSpPr>
          <p:spPr>
            <a:xfrm>
              <a:off x="10594066" y="446566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0x0010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E2F2077-6E7A-CD49-A649-8652974AD81F}"/>
                </a:ext>
              </a:extLst>
            </p:cNvPr>
            <p:cNvSpPr txBox="1"/>
            <p:nvPr/>
          </p:nvSpPr>
          <p:spPr>
            <a:xfrm>
              <a:off x="10586328" y="408895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F4F4BA1-B3C0-594F-B857-0D50DCFD51DF}"/>
                </a:ext>
              </a:extLst>
            </p:cNvPr>
            <p:cNvSpPr/>
            <p:nvPr/>
          </p:nvSpPr>
          <p:spPr>
            <a:xfrm>
              <a:off x="10608498" y="2127001"/>
              <a:ext cx="130997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high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1F0C440-FCDC-B245-A4DD-BACFAF10EAD2}"/>
                </a:ext>
              </a:extLst>
            </p:cNvPr>
            <p:cNvSpPr/>
            <p:nvPr/>
          </p:nvSpPr>
          <p:spPr>
            <a:xfrm>
              <a:off x="10579459" y="6331198"/>
              <a:ext cx="12314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low memory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9CF7FD-04F6-FB43-9AAD-39015DF06962}"/>
                </a:ext>
              </a:extLst>
            </p:cNvPr>
            <p:cNvGrpSpPr/>
            <p:nvPr/>
          </p:nvGrpSpPr>
          <p:grpSpPr>
            <a:xfrm>
              <a:off x="3748798" y="2619934"/>
              <a:ext cx="5588632" cy="3705420"/>
              <a:chOff x="3976030" y="2505077"/>
              <a:chExt cx="5588632" cy="370542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FCBB090-BE9D-0943-944B-FD4497F06C74}"/>
                  </a:ext>
                </a:extLst>
              </p:cNvPr>
              <p:cNvGrpSpPr/>
              <p:nvPr/>
            </p:nvGrpSpPr>
            <p:grpSpPr>
              <a:xfrm>
                <a:off x="3976030" y="4378103"/>
                <a:ext cx="3719938" cy="757300"/>
                <a:chOff x="3976030" y="4378103"/>
                <a:chExt cx="3719938" cy="757300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F284C26-3168-A347-95CD-A6BD194D4381}"/>
                    </a:ext>
                  </a:extLst>
                </p:cNvPr>
                <p:cNvSpPr txBox="1"/>
                <p:nvPr/>
              </p:nvSpPr>
              <p:spPr>
                <a:xfrm>
                  <a:off x="3976030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[0][0]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1003026-289E-C247-88B3-6A1E01134014}"/>
                    </a:ext>
                  </a:extLst>
                </p:cNvPr>
                <p:cNvSpPr txBox="1"/>
                <p:nvPr/>
              </p:nvSpPr>
              <p:spPr>
                <a:xfrm>
                  <a:off x="4728801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[0][1]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20C1142-E34A-A04D-8A48-BE49EFCB08DF}"/>
                    </a:ext>
                  </a:extLst>
                </p:cNvPr>
                <p:cNvSpPr txBox="1"/>
                <p:nvPr/>
              </p:nvSpPr>
              <p:spPr>
                <a:xfrm>
                  <a:off x="5472135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[0][2]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4D4E78C-F98A-8248-9B32-3D15942DE1DD}"/>
                    </a:ext>
                  </a:extLst>
                </p:cNvPr>
                <p:cNvSpPr txBox="1"/>
                <p:nvPr/>
              </p:nvSpPr>
              <p:spPr>
                <a:xfrm>
                  <a:off x="3981816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[1][0]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5E063AF-B34A-D541-A2F8-DA00C142AEA5}"/>
                    </a:ext>
                  </a:extLst>
                </p:cNvPr>
                <p:cNvSpPr txBox="1"/>
                <p:nvPr/>
              </p:nvSpPr>
              <p:spPr>
                <a:xfrm>
                  <a:off x="4734587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[1][1]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39351BA-4134-D040-8AD8-0FC366468024}"/>
                    </a:ext>
                  </a:extLst>
                </p:cNvPr>
                <p:cNvSpPr txBox="1"/>
                <p:nvPr/>
              </p:nvSpPr>
              <p:spPr>
                <a:xfrm>
                  <a:off x="5477921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[1][2]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02E5934-799C-9A46-BA6D-DE40964834CD}"/>
                    </a:ext>
                  </a:extLst>
                </p:cNvPr>
                <p:cNvSpPr txBox="1"/>
                <p:nvPr/>
              </p:nvSpPr>
              <p:spPr>
                <a:xfrm>
                  <a:off x="6208412" y="4766071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[0][3]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179B1EE-31BD-0F48-85B5-DE6A72ADEF99}"/>
                    </a:ext>
                  </a:extLst>
                </p:cNvPr>
                <p:cNvSpPr txBox="1"/>
                <p:nvPr/>
              </p:nvSpPr>
              <p:spPr>
                <a:xfrm>
                  <a:off x="6214198" y="4387421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[1][3]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67964AA-45BC-8840-9753-4D61834EC479}"/>
                    </a:ext>
                  </a:extLst>
                </p:cNvPr>
                <p:cNvSpPr txBox="1"/>
                <p:nvPr/>
              </p:nvSpPr>
              <p:spPr>
                <a:xfrm>
                  <a:off x="6954374" y="4756753"/>
                  <a:ext cx="73580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[0][4]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E20F252-DF49-6D45-9E32-80C46DD7D516}"/>
                    </a:ext>
                  </a:extLst>
                </p:cNvPr>
                <p:cNvSpPr txBox="1"/>
                <p:nvPr/>
              </p:nvSpPr>
              <p:spPr>
                <a:xfrm>
                  <a:off x="6960160" y="4378103"/>
                  <a:ext cx="735808" cy="36933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2225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[1][4]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462EB64-ED26-6448-B838-2314A80F32AA}"/>
                  </a:ext>
                </a:extLst>
              </p:cNvPr>
              <p:cNvGrpSpPr/>
              <p:nvPr/>
            </p:nvGrpSpPr>
            <p:grpSpPr>
              <a:xfrm>
                <a:off x="8329010" y="2505077"/>
                <a:ext cx="1235652" cy="3705420"/>
                <a:chOff x="8329010" y="2505077"/>
                <a:chExt cx="1235652" cy="3705420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C5D887-61FF-184F-ABC8-F983104C827C}"/>
                    </a:ext>
                  </a:extLst>
                </p:cNvPr>
                <p:cNvSpPr txBox="1"/>
                <p:nvPr/>
              </p:nvSpPr>
              <p:spPr>
                <a:xfrm>
                  <a:off x="8366854" y="58411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grid[0][0]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24A1BCF-51B1-004B-8B56-233D10D2A4F3}"/>
                    </a:ext>
                  </a:extLst>
                </p:cNvPr>
                <p:cNvSpPr txBox="1"/>
                <p:nvPr/>
              </p:nvSpPr>
              <p:spPr>
                <a:xfrm>
                  <a:off x="8353386" y="5476865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grid[0][1]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19F2FB9-7533-654E-8305-6308124B2DAC}"/>
                    </a:ext>
                  </a:extLst>
                </p:cNvPr>
                <p:cNvSpPr txBox="1"/>
                <p:nvPr/>
              </p:nvSpPr>
              <p:spPr>
                <a:xfrm>
                  <a:off x="8337909" y="510244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grid[0][2]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17561A0-0DE9-2742-AD67-5F874DEB51F1}"/>
                    </a:ext>
                  </a:extLst>
                </p:cNvPr>
                <p:cNvSpPr txBox="1"/>
                <p:nvPr/>
              </p:nvSpPr>
              <p:spPr>
                <a:xfrm>
                  <a:off x="8345013" y="3999049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grid[1][0]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A062F53-9974-694F-BE12-96E4AFF9A1D7}"/>
                    </a:ext>
                  </a:extLst>
                </p:cNvPr>
                <p:cNvSpPr txBox="1"/>
                <p:nvPr/>
              </p:nvSpPr>
              <p:spPr>
                <a:xfrm>
                  <a:off x="8351747" y="363223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grid[1][1]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6C1A73F-8D1C-4C47-863D-CE353A5BF0F3}"/>
                    </a:ext>
                  </a:extLst>
                </p:cNvPr>
                <p:cNvSpPr txBox="1"/>
                <p:nvPr/>
              </p:nvSpPr>
              <p:spPr>
                <a:xfrm>
                  <a:off x="8354718" y="3251823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grid[1][2]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BFD8157-8597-534B-AB95-8C4F6ABF655D}"/>
                    </a:ext>
                  </a:extLst>
                </p:cNvPr>
                <p:cNvSpPr txBox="1"/>
                <p:nvPr/>
              </p:nvSpPr>
              <p:spPr>
                <a:xfrm>
                  <a:off x="8347458" y="4723288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grid[0][3]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EB6F5DA-E90D-8648-BEE8-D09BC3B7A5A1}"/>
                    </a:ext>
                  </a:extLst>
                </p:cNvPr>
                <p:cNvSpPr txBox="1"/>
                <p:nvPr/>
              </p:nvSpPr>
              <p:spPr>
                <a:xfrm>
                  <a:off x="8331981" y="4348870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grid[0][4]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0239AD9-8D88-CB49-B481-1B4631A72B77}"/>
                    </a:ext>
                  </a:extLst>
                </p:cNvPr>
                <p:cNvSpPr txBox="1"/>
                <p:nvPr/>
              </p:nvSpPr>
              <p:spPr>
                <a:xfrm>
                  <a:off x="8329010" y="288548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grid[1][3]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A99D430-6B40-D245-AA8D-36EC8E89D286}"/>
                    </a:ext>
                  </a:extLst>
                </p:cNvPr>
                <p:cNvSpPr txBox="1"/>
                <p:nvPr/>
              </p:nvSpPr>
              <p:spPr>
                <a:xfrm>
                  <a:off x="8331981" y="2505077"/>
                  <a:ext cx="1197808" cy="369332"/>
                </a:xfrm>
                <a:prstGeom prst="rect">
                  <a:avLst/>
                </a:prstGeom>
                <a:noFill/>
                <a:ln w="2222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grid[1][4]</a:t>
                  </a: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286E39-1010-8F4B-95E3-2D2B286B8DC5}"/>
                </a:ext>
              </a:extLst>
            </p:cNvPr>
            <p:cNvSpPr txBox="1"/>
            <p:nvPr/>
          </p:nvSpPr>
          <p:spPr>
            <a:xfrm>
              <a:off x="10579458" y="3712011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E35BAFE-2141-0148-A86D-9EA757F560E3}"/>
                </a:ext>
              </a:extLst>
            </p:cNvPr>
            <p:cNvSpPr txBox="1"/>
            <p:nvPr/>
          </p:nvSpPr>
          <p:spPr>
            <a:xfrm>
              <a:off x="10594066" y="3391985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0x001c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6463A92-31D9-BE4A-91EA-0AFBD4740E05}"/>
                </a:ext>
              </a:extLst>
            </p:cNvPr>
            <p:cNvSpPr txBox="1"/>
            <p:nvPr/>
          </p:nvSpPr>
          <p:spPr>
            <a:xfrm>
              <a:off x="10586328" y="3000063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C18438-4A1F-AB43-BC9E-D22C80A8A26F}"/>
                </a:ext>
              </a:extLst>
            </p:cNvPr>
            <p:cNvSpPr txBox="1"/>
            <p:nvPr/>
          </p:nvSpPr>
          <p:spPr>
            <a:xfrm>
              <a:off x="10597120" y="2630704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0x0024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0320C2C-1F33-034A-A713-C6F7481716C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7725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6710-AC2F-344A-9944-73242F33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1201"/>
          </a:xfrm>
        </p:spPr>
        <p:txBody>
          <a:bodyPr/>
          <a:lstStyle/>
          <a:p>
            <a:r>
              <a:rPr lang="en-US" dirty="0"/>
              <a:t>String Literals (Read-Only)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6BAE-1940-4649-A4CE-AAA30C9321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96893" y="716776"/>
            <a:ext cx="11398213" cy="579235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strings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200" dirty="0">
                <a:solidFill>
                  <a:srgbClr val="0070C0"/>
                </a:solidFill>
              </a:rPr>
              <a:t>quotations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e.g.,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"string") are </a:t>
            </a:r>
            <a:r>
              <a:rPr lang="en-US" sz="2200" b="1" dirty="0">
                <a:solidFill>
                  <a:srgbClr val="7030A0"/>
                </a:solidFill>
              </a:rPr>
              <a:t>part of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an </a:t>
            </a:r>
            <a:r>
              <a:rPr lang="en-US" sz="2200" b="1" dirty="0">
                <a:solidFill>
                  <a:schemeClr val="accent1"/>
                </a:solidFill>
              </a:rPr>
              <a:t>expression</a:t>
            </a:r>
            <a:r>
              <a:rPr lang="en-US" sz="2200" b="1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200" i="1" dirty="0">
                <a:solidFill>
                  <a:schemeClr val="tx1">
                    <a:lumMod val="50000"/>
                  </a:schemeClr>
                </a:solidFill>
              </a:rPr>
              <a:t>i.e., </a:t>
            </a:r>
            <a:r>
              <a:rPr lang="en-US" sz="2200" i="1" dirty="0">
                <a:solidFill>
                  <a:srgbClr val="FF0000"/>
                </a:solidFill>
              </a:rPr>
              <a:t>not </a:t>
            </a:r>
            <a:r>
              <a:rPr lang="en-US" sz="2200" dirty="0">
                <a:solidFill>
                  <a:srgbClr val="FF0000"/>
                </a:solidFill>
              </a:rPr>
              <a:t>part of an </a:t>
            </a:r>
            <a:r>
              <a:rPr lang="en-US" sz="2200" i="1" dirty="0">
                <a:solidFill>
                  <a:srgbClr val="FF0000"/>
                </a:solidFill>
              </a:rPr>
              <a:t>array initialization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 they are called </a:t>
            </a:r>
            <a:r>
              <a:rPr lang="en-US" sz="2200" b="1" i="1" dirty="0">
                <a:solidFill>
                  <a:schemeClr val="accent1"/>
                </a:solidFill>
              </a:rPr>
              <a:t>string literals</a:t>
            </a:r>
            <a:endParaRPr lang="en-US" sz="22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What is a </a:t>
            </a:r>
            <a:r>
              <a:rPr lang="en-US" sz="2200" b="1" i="1" dirty="0">
                <a:solidFill>
                  <a:schemeClr val="accent1"/>
                </a:solidFill>
              </a:rPr>
              <a:t>string literal:</a:t>
            </a:r>
            <a:endParaRPr lang="en-US" sz="2200" b="1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a </a:t>
            </a:r>
            <a:r>
              <a:rPr lang="en-US" sz="2200" dirty="0">
                <a:solidFill>
                  <a:srgbClr val="2C895B"/>
                </a:solidFill>
              </a:rPr>
              <a:t>null-terminated string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array 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Located in the </a:t>
            </a:r>
            <a:r>
              <a:rPr lang="en-US" sz="2200" b="1" dirty="0">
                <a:solidFill>
                  <a:srgbClr val="FF0000"/>
                </a:solidFill>
              </a:rPr>
              <a:t>read-only data </a:t>
            </a:r>
            <a:r>
              <a:rPr lang="en-US" sz="2200" dirty="0">
                <a:solidFill>
                  <a:srgbClr val="FF0000"/>
                </a:solidFill>
              </a:rPr>
              <a:t>segment of memory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Is </a:t>
            </a:r>
            <a:r>
              <a:rPr lang="en-US" sz="2200" dirty="0">
                <a:solidFill>
                  <a:srgbClr val="F37440"/>
                </a:solidFill>
              </a:rPr>
              <a:t>not assigned a variable name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 by the compiler, so it is only accessible by the location in memory where it is stored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String literals </a:t>
            </a:r>
            <a:r>
              <a:rPr lang="en-US" sz="2200" dirty="0">
                <a:solidFill>
                  <a:schemeClr val="tx2"/>
                </a:solidFill>
              </a:rPr>
              <a:t>are a type of </a:t>
            </a:r>
            <a:r>
              <a:rPr lang="en-US" sz="2200" b="1" i="1" dirty="0">
                <a:solidFill>
                  <a:srgbClr val="2C895B"/>
                </a:solidFill>
              </a:rPr>
              <a:t>anonymous variable</a:t>
            </a:r>
          </a:p>
          <a:p>
            <a:pPr lvl="1"/>
            <a:r>
              <a:rPr lang="en-US" sz="2200" dirty="0"/>
              <a:t>M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emory containing </a:t>
            </a:r>
            <a:r>
              <a:rPr lang="en-US" sz="2200" dirty="0">
                <a:solidFill>
                  <a:srgbClr val="0070C0"/>
                </a:solidFill>
              </a:rPr>
              <a:t>data without a name bound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to them (only the address is known)</a:t>
            </a:r>
          </a:p>
          <a:p>
            <a:r>
              <a:rPr lang="en-US" sz="2200" dirty="0"/>
              <a:t>The </a:t>
            </a:r>
            <a:r>
              <a:rPr lang="en-US" sz="2200" i="1" dirty="0">
                <a:solidFill>
                  <a:schemeClr val="accent1"/>
                </a:solidFill>
              </a:rPr>
              <a:t>string literal </a:t>
            </a:r>
            <a:r>
              <a:rPr lang="en-US" sz="2200" dirty="0">
                <a:solidFill>
                  <a:srgbClr val="F37440"/>
                </a:solidFill>
              </a:rPr>
              <a:t>in the </a:t>
            </a:r>
            <a:r>
              <a:rPr lang="en-US" sz="2200" dirty="0" err="1">
                <a:solidFill>
                  <a:srgbClr val="F37440"/>
                </a:solidFill>
              </a:rPr>
              <a:t>printf</a:t>
            </a:r>
            <a:r>
              <a:rPr lang="en-US" sz="2200" dirty="0">
                <a:solidFill>
                  <a:srgbClr val="F37440"/>
                </a:solidFill>
              </a:rPr>
              <a:t>()'s,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are replaced with the </a:t>
            </a:r>
            <a:r>
              <a:rPr lang="en-US" sz="2200" dirty="0">
                <a:solidFill>
                  <a:srgbClr val="0070C0"/>
                </a:solidFill>
              </a:rPr>
              <a:t>starting address of the corresponding array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(first or [0] element) when the code is compiled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F097E-DDBD-4E49-9BA3-B03B80FB06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5ADA68C-429F-8D4A-9EC1-7E491DDBE902}"/>
              </a:ext>
            </a:extLst>
          </p:cNvPr>
          <p:cNvSpPr/>
          <p:nvPr/>
        </p:nvSpPr>
        <p:spPr bwMode="auto">
          <a:xfrm>
            <a:off x="1929710" y="1696622"/>
            <a:ext cx="6991266" cy="805953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b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literal %s\n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another literal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218640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12270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3"/>
                </a:solidFill>
                <a:cs typeface="Courier New" panose="02070309020205020404" pitchFamily="49" charset="0"/>
              </a:rPr>
              <a:t>mess1</a:t>
            </a:r>
            <a:r>
              <a:rPr lang="en-US" sz="2200" dirty="0">
                <a:cs typeface="Courier New" panose="02070309020205020404" pitchFamily="49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(type is char [ ])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enough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 </a:t>
            </a:r>
          </a:p>
          <a:p>
            <a:pPr marL="354012" lvl="1" indent="0">
              <a:buNone/>
            </a:pPr>
            <a:endParaRPr lang="en-US" sz="36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chemeClr val="accent5"/>
              </a:solidFill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5"/>
                </a:solidFill>
                <a:cs typeface="Courier New" panose="02070309020205020404" pitchFamily="49" charset="0"/>
              </a:rPr>
              <a:t>mess2 </a:t>
            </a:r>
            <a:r>
              <a:rPr lang="en-US" sz="2200" dirty="0">
                <a:solidFill>
                  <a:schemeClr val="accent6"/>
                </a:solidFill>
                <a:cs typeface="Courier New" panose="02070309020205020404" pitchFamily="49" charset="0"/>
              </a:rPr>
              <a:t>is a </a:t>
            </a:r>
            <a:r>
              <a:rPr lang="en-US" sz="2200" b="1" dirty="0">
                <a:solidFill>
                  <a:schemeClr val="accent5"/>
                </a:solidFill>
                <a:cs typeface="Courier New" panose="02070309020205020404" pitchFamily="49" charset="0"/>
              </a:rPr>
              <a:t>pointer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 to an </a:t>
            </a:r>
            <a:r>
              <a:rPr lang="en-US" sz="2200" b="1" dirty="0">
                <a:solidFill>
                  <a:srgbClr val="FF0000"/>
                </a:solidFill>
                <a:cs typeface="Courier New" panose="02070309020205020404" pitchFamily="49" charset="0"/>
              </a:rPr>
              <a:t>immutable</a:t>
            </a:r>
            <a:r>
              <a:rPr lang="en-US" sz="2200" dirty="0">
                <a:solidFill>
                  <a:srgbClr val="FF0000"/>
                </a:solidFill>
                <a:cs typeface="Courier New" panose="02070309020205020404" pitchFamily="49" charset="0"/>
              </a:rPr>
              <a:t> array </a:t>
            </a:r>
            <a:r>
              <a:rPr lang="en-US" sz="2200" dirty="0">
                <a:solidFill>
                  <a:schemeClr val="tx2"/>
                </a:solidFill>
                <a:cs typeface="Courier New" panose="02070309020205020404" pitchFamily="49" charset="0"/>
              </a:rPr>
              <a:t>with space to hold the string + ’\0</a:t>
            </a:r>
            <a:r>
              <a:rPr lang="en-US" sz="2200" dirty="0">
                <a:solidFill>
                  <a:schemeClr val="tx2"/>
                </a:solidFill>
              </a:rPr>
              <a:t>’ 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37440"/>
              </a:solidFill>
            </a:endParaRPr>
          </a:p>
          <a:p>
            <a:r>
              <a:rPr lang="en-US" sz="2200" dirty="0">
                <a:solidFill>
                  <a:srgbClr val="F37440"/>
                </a:solidFill>
              </a:rPr>
              <a:t>mess3</a:t>
            </a:r>
            <a:r>
              <a:rPr lang="en-US" sz="2200" dirty="0">
                <a:solidFill>
                  <a:schemeClr val="accent6"/>
                </a:solidFill>
              </a:rPr>
              <a:t> is a </a:t>
            </a:r>
            <a:r>
              <a:rPr lang="en-US" sz="2200" dirty="0">
                <a:solidFill>
                  <a:schemeClr val="accent1"/>
                </a:solidFill>
              </a:rPr>
              <a:t>pointer</a:t>
            </a:r>
            <a:r>
              <a:rPr lang="en-US" sz="2200" dirty="0">
                <a:solidFill>
                  <a:schemeClr val="accent6"/>
                </a:solidFill>
              </a:rPr>
              <a:t> to a mutable array</a:t>
            </a:r>
          </a:p>
          <a:p>
            <a:endParaRPr lang="en-US" sz="2200" dirty="0">
              <a:solidFill>
                <a:schemeClr val="accent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- 1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EAD05C7-123F-2C4C-8D03-E28FCF50CF87}"/>
              </a:ext>
            </a:extLst>
          </p:cNvPr>
          <p:cNvSpPr/>
          <p:nvPr/>
        </p:nvSpPr>
        <p:spPr bwMode="auto">
          <a:xfrm>
            <a:off x="1531416" y="1109948"/>
            <a:ext cx="8278628" cy="79305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"Hello World";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*(mess1 + 5) = '\0';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shortens string to "Hello"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A1C494-55D8-EF4B-94CF-B1690E993B27}"/>
              </a:ext>
            </a:extLst>
          </p:cNvPr>
          <p:cNvSpPr/>
          <p:nvPr/>
        </p:nvSpPr>
        <p:spPr bwMode="auto">
          <a:xfrm>
            <a:off x="769189" y="2843661"/>
            <a:ext cx="10951097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"Hello World";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World" read only string literal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mess2 is a pointer NOT an array!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37BA742-70CF-096C-7809-B6ED489AF2C6}"/>
              </a:ext>
            </a:extLst>
          </p:cNvPr>
          <p:cNvSpPr/>
          <p:nvPr/>
        </p:nvSpPr>
        <p:spPr bwMode="auto">
          <a:xfrm>
            <a:off x="201432" y="4636721"/>
            <a:ext cx="8634455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{"Hello World"};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*(mess3 + 1)  = '\0';		   // ok</a:t>
            </a:r>
            <a:endParaRPr lang="en-US" sz="20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4179E-05DD-67B0-E1FB-57ABA5B0C0A8}"/>
              </a:ext>
            </a:extLst>
          </p:cNvPr>
          <p:cNvSpPr txBox="1"/>
          <p:nvPr/>
        </p:nvSpPr>
        <p:spPr>
          <a:xfrm>
            <a:off x="5225250" y="1965450"/>
            <a:ext cx="1830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World\0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0B64C0-DE31-32DE-B839-CDDDDACED3F9}"/>
              </a:ext>
            </a:extLst>
          </p:cNvPr>
          <p:cNvSpPr txBox="1"/>
          <p:nvPr/>
        </p:nvSpPr>
        <p:spPr>
          <a:xfrm>
            <a:off x="4168550" y="197068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mess1[ 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C52B30-7124-1606-2CCA-D475EA4859CB}"/>
              </a:ext>
            </a:extLst>
          </p:cNvPr>
          <p:cNvGrpSpPr/>
          <p:nvPr/>
        </p:nvGrpSpPr>
        <p:grpSpPr>
          <a:xfrm>
            <a:off x="2915631" y="3678933"/>
            <a:ext cx="7229635" cy="400834"/>
            <a:chOff x="2915631" y="3678933"/>
            <a:chExt cx="7229635" cy="40083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F7BC3A-D651-E444-6A34-875CE456B82A}"/>
                </a:ext>
              </a:extLst>
            </p:cNvPr>
            <p:cNvSpPr txBox="1"/>
            <p:nvPr/>
          </p:nvSpPr>
          <p:spPr>
            <a:xfrm>
              <a:off x="4920343" y="3699158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41E262-7682-DC0A-9995-55B39090F744}"/>
                </a:ext>
              </a:extLst>
            </p:cNvPr>
            <p:cNvSpPr txBox="1"/>
            <p:nvPr/>
          </p:nvSpPr>
          <p:spPr>
            <a:xfrm>
              <a:off x="2915631" y="369513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mess2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778D89-7B28-1DF6-5609-D9CF3100DE4C}"/>
                </a:ext>
              </a:extLst>
            </p:cNvPr>
            <p:cNvSpPr txBox="1"/>
            <p:nvPr/>
          </p:nvSpPr>
          <p:spPr>
            <a:xfrm>
              <a:off x="3759155" y="3710435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55A4403-88AC-0EAC-E5CD-E31DA862EB05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3912888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94A4E3-2CAE-229A-E106-C96C5C02857F}"/>
                </a:ext>
              </a:extLst>
            </p:cNvPr>
            <p:cNvGrpSpPr/>
            <p:nvPr/>
          </p:nvGrpSpPr>
          <p:grpSpPr>
            <a:xfrm>
              <a:off x="6751293" y="3678933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8BD70B-94C1-E991-44EA-496D1B2F066A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359ABB3-D636-D73E-9691-AF33BB843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D7A5848-0501-2F98-868D-A18A4EFE47AA}"/>
              </a:ext>
            </a:extLst>
          </p:cNvPr>
          <p:cNvGrpSpPr/>
          <p:nvPr/>
        </p:nvGrpSpPr>
        <p:grpSpPr>
          <a:xfrm>
            <a:off x="8835887" y="4561669"/>
            <a:ext cx="3154681" cy="707886"/>
            <a:chOff x="4060867" y="3639076"/>
            <a:chExt cx="3154681" cy="7078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198246-874F-D2CC-623E-5517221F32C4}"/>
                </a:ext>
              </a:extLst>
            </p:cNvPr>
            <p:cNvSpPr txBox="1"/>
            <p:nvPr/>
          </p:nvSpPr>
          <p:spPr>
            <a:xfrm>
              <a:off x="4485639" y="3639076"/>
              <a:ext cx="2729909" cy="70788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using the cast </a:t>
              </a:r>
              <a:r>
                <a:rPr lang="en-US" sz="2000" dirty="0">
                  <a:solidFill>
                    <a:srgbClr val="7030A0"/>
                  </a:solidFill>
                </a:rPr>
                <a:t>(char []) </a:t>
              </a:r>
              <a:r>
                <a:rPr lang="en-US" sz="2000" dirty="0">
                  <a:solidFill>
                    <a:srgbClr val="FF0000"/>
                  </a:solidFill>
                </a:rPr>
                <a:t>makes it mutable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9334E39-CC77-D488-DFAD-D7F565D5E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60867" y="3962242"/>
              <a:ext cx="4481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2E1A4B-8865-058E-E77F-463D5D254D6D}"/>
              </a:ext>
            </a:extLst>
          </p:cNvPr>
          <p:cNvGrpSpPr/>
          <p:nvPr/>
        </p:nvGrpSpPr>
        <p:grpSpPr>
          <a:xfrm>
            <a:off x="2915631" y="5706586"/>
            <a:ext cx="6532996" cy="398984"/>
            <a:chOff x="2915631" y="5706586"/>
            <a:chExt cx="6532996" cy="3989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B17CC82-4C3C-D543-0E67-4C4BEDFA953D}"/>
                </a:ext>
              </a:extLst>
            </p:cNvPr>
            <p:cNvSpPr txBox="1"/>
            <p:nvPr/>
          </p:nvSpPr>
          <p:spPr>
            <a:xfrm>
              <a:off x="4920343" y="5724961"/>
              <a:ext cx="1830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 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BB8111-0C72-5AF4-2330-82AD3E7D09D8}"/>
                </a:ext>
              </a:extLst>
            </p:cNvPr>
            <p:cNvSpPr txBox="1"/>
            <p:nvPr/>
          </p:nvSpPr>
          <p:spPr>
            <a:xfrm>
              <a:off x="2915631" y="5720934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mess3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5737F2-085C-EE95-7614-C09C83BF0DDA}"/>
                </a:ext>
              </a:extLst>
            </p:cNvPr>
            <p:cNvSpPr txBox="1"/>
            <p:nvPr/>
          </p:nvSpPr>
          <p:spPr>
            <a:xfrm>
              <a:off x="3759155" y="5736238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242D87C-387A-6706-61DC-4B81B2FF318A}"/>
                </a:ext>
              </a:extLst>
            </p:cNvPr>
            <p:cNvCxnSpPr>
              <a:cxnSpLocks/>
            </p:cNvCxnSpPr>
            <p:nvPr/>
          </p:nvCxnSpPr>
          <p:spPr>
            <a:xfrm>
              <a:off x="4166883" y="5938691"/>
              <a:ext cx="753460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C058454-18C9-F263-FCC5-AAB8A98656D0}"/>
                </a:ext>
              </a:extLst>
            </p:cNvPr>
            <p:cNvGrpSpPr/>
            <p:nvPr/>
          </p:nvGrpSpPr>
          <p:grpSpPr>
            <a:xfrm>
              <a:off x="6751293" y="5706586"/>
              <a:ext cx="2697334" cy="369332"/>
              <a:chOff x="3253751" y="3637123"/>
              <a:chExt cx="2697334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9A27D9-3C87-0F69-AC6E-097A0A82D71E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089A163-1C46-C8C3-FDFE-560E85C59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292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50" grpId="0" animBg="1"/>
      <p:bldP spid="9" grpId="0" animBg="1"/>
      <p:bldP spid="7" grpId="0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8AB38BD-EF36-D043-A91C-3CFABFD69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0831" y="705013"/>
            <a:ext cx="11799737" cy="592431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7030A0"/>
                </a:solidFill>
              </a:rPr>
              <a:t>mess4</a:t>
            </a:r>
            <a:r>
              <a:rPr lang="en-US" sz="2200" dirty="0">
                <a:solidFill>
                  <a:schemeClr val="tx2"/>
                </a:solidFill>
              </a:rPr>
              <a:t> is an </a:t>
            </a:r>
            <a:r>
              <a:rPr lang="en-US" sz="2200" dirty="0">
                <a:solidFill>
                  <a:schemeClr val="accent1"/>
                </a:solidFill>
              </a:rPr>
              <a:t>array of pointers </a:t>
            </a:r>
            <a:r>
              <a:rPr lang="en-US" sz="2200" dirty="0">
                <a:solidFill>
                  <a:schemeClr val="tx2"/>
                </a:solidFill>
              </a:rPr>
              <a:t>to immutable arrays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mess5 </a:t>
            </a:r>
            <a:r>
              <a:rPr lang="en-US" sz="2200" dirty="0">
                <a:solidFill>
                  <a:schemeClr val="tx2"/>
                </a:solidFill>
              </a:rPr>
              <a:t>is an </a:t>
            </a:r>
            <a:r>
              <a:rPr lang="en-US" sz="2200" dirty="0">
                <a:solidFill>
                  <a:schemeClr val="accent1"/>
                </a:solidFill>
              </a:rPr>
              <a:t>array of pointers</a:t>
            </a:r>
            <a:r>
              <a:rPr lang="en-US" sz="2200" dirty="0">
                <a:solidFill>
                  <a:schemeClr val="tx2"/>
                </a:solidFill>
              </a:rPr>
              <a:t> to mutable arrays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08B85B-41EE-0349-A6C3-4561795A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76" y="56991"/>
            <a:ext cx="10515600" cy="499503"/>
          </a:xfrm>
        </p:spPr>
        <p:txBody>
          <a:bodyPr/>
          <a:lstStyle/>
          <a:p>
            <a:r>
              <a:rPr lang="en-US" dirty="0"/>
              <a:t>String Literals, Mutable and Immutable arrays - 2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DEB096-28AF-824C-A778-2DB3A980CBD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245FEB-81C4-AEBF-0AE2-D73FD582DF25}"/>
              </a:ext>
            </a:extLst>
          </p:cNvPr>
          <p:cNvSpPr/>
          <p:nvPr/>
        </p:nvSpPr>
        <p:spPr bwMode="auto">
          <a:xfrm>
            <a:off x="1447809" y="1212261"/>
            <a:ext cx="8114084" cy="70467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{"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Hello","World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immutable string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*(*mess4 + 1)  = '\0';		 </a:t>
            </a:r>
            <a:r>
              <a:rPr lang="en-US" sz="20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bus error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A53EA7-03B1-F7A7-7F85-DB93FC27684F}"/>
              </a:ext>
            </a:extLst>
          </p:cNvPr>
          <p:cNvSpPr/>
          <p:nvPr/>
        </p:nvSpPr>
        <p:spPr bwMode="auto">
          <a:xfrm>
            <a:off x="583446" y="4099270"/>
            <a:ext cx="9743467" cy="897381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mess5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 = {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{"Hello"}, </a:t>
            </a:r>
            <a:r>
              <a:rPr lang="en-US" sz="22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{"World"}};</a:t>
            </a:r>
            <a:endParaRPr lang="en-US" sz="2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*(*mess5 + 1)  = '\0';			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OK!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C33167-610F-5F2B-9C1A-EA5A159CC1BD}"/>
              </a:ext>
            </a:extLst>
          </p:cNvPr>
          <p:cNvGrpSpPr/>
          <p:nvPr/>
        </p:nvGrpSpPr>
        <p:grpSpPr>
          <a:xfrm>
            <a:off x="8809226" y="1212261"/>
            <a:ext cx="3181342" cy="1200329"/>
            <a:chOff x="3253751" y="3364071"/>
            <a:chExt cx="3181342" cy="12003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8C24DE-09FB-0B59-D9D2-97B730CC6A21}"/>
                </a:ext>
              </a:extLst>
            </p:cNvPr>
            <p:cNvSpPr txBox="1"/>
            <p:nvPr/>
          </p:nvSpPr>
          <p:spPr>
            <a:xfrm>
              <a:off x="4069208" y="3364071"/>
              <a:ext cx="2365885" cy="1200329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Bus error: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00B050"/>
                  </a:solidFill>
                </a:rPr>
                <a:t>read only memory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Seg fault: </a:t>
              </a:r>
              <a:r>
                <a:rPr lang="en-US" dirty="0">
                  <a:solidFill>
                    <a:srgbClr val="0070C0"/>
                  </a:solidFill>
                </a:rPr>
                <a:t>writing </a:t>
              </a:r>
              <a:r>
                <a:rPr lang="en-US" dirty="0">
                  <a:solidFill>
                    <a:srgbClr val="7030A0"/>
                  </a:solidFill>
                </a:rPr>
                <a:t>unallocated memory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3E37EB-29D2-2F70-A62C-14B939F0F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53751" y="3833592"/>
              <a:ext cx="815457" cy="0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6E077AA-5881-4926-7C55-CA4394742E13}"/>
              </a:ext>
            </a:extLst>
          </p:cNvPr>
          <p:cNvGrpSpPr/>
          <p:nvPr/>
        </p:nvGrpSpPr>
        <p:grpSpPr>
          <a:xfrm>
            <a:off x="2176357" y="2116048"/>
            <a:ext cx="6565121" cy="1003373"/>
            <a:chOff x="2176357" y="2116048"/>
            <a:chExt cx="6565121" cy="10033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7EF38E-9FF6-C650-F477-A97E2C85EFDC}"/>
                </a:ext>
              </a:extLst>
            </p:cNvPr>
            <p:cNvGrpSpPr/>
            <p:nvPr/>
          </p:nvGrpSpPr>
          <p:grpSpPr>
            <a:xfrm>
              <a:off x="5347505" y="2738828"/>
              <a:ext cx="3393973" cy="369332"/>
              <a:chOff x="3253751" y="3637123"/>
              <a:chExt cx="3393973" cy="3693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002EA5-1385-AC3F-893E-D752E67E0442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2587480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read only string literal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B9E9C8A-51A6-0497-4EA9-C076D79DB2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1AB738-977A-CAD4-21CA-A6FB74EA819D}"/>
                </a:ext>
              </a:extLst>
            </p:cNvPr>
            <p:cNvSpPr txBox="1"/>
            <p:nvPr/>
          </p:nvSpPr>
          <p:spPr>
            <a:xfrm>
              <a:off x="4201883" y="2116048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E6B849C-A2F9-D90A-A586-C6EC110FEAE4}"/>
                </a:ext>
              </a:extLst>
            </p:cNvPr>
            <p:cNvSpPr txBox="1"/>
            <p:nvPr/>
          </p:nvSpPr>
          <p:spPr>
            <a:xfrm>
              <a:off x="2176357" y="261129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mess4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C0260A9-B542-A737-A1F9-AF5C460D32CA}"/>
                </a:ext>
              </a:extLst>
            </p:cNvPr>
            <p:cNvSpPr txBox="1"/>
            <p:nvPr/>
          </p:nvSpPr>
          <p:spPr>
            <a:xfrm>
              <a:off x="3040696" y="2208381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C98F1B3-7CE7-AC86-5BC3-5EE41D1E57E3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3366170" y="2300714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95F3661-292A-A9B7-DE94-C11C281D9157}"/>
                </a:ext>
              </a:extLst>
            </p:cNvPr>
            <p:cNvSpPr txBox="1"/>
            <p:nvPr/>
          </p:nvSpPr>
          <p:spPr>
            <a:xfrm>
              <a:off x="3040696" y="2577713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40C5B1-044F-87D3-5BCB-52D0C0724C9F}"/>
                </a:ext>
              </a:extLst>
            </p:cNvPr>
            <p:cNvSpPr txBox="1"/>
            <p:nvPr/>
          </p:nvSpPr>
          <p:spPr>
            <a:xfrm>
              <a:off x="4201883" y="2750089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C26F93-0697-A164-50A8-40FA1E1C4762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2738828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646C6AC-79E8-B7E1-2178-5B065FEB14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3010" y="2291402"/>
              <a:ext cx="880988" cy="54538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2901E3-B5F4-7DE8-DA09-AB399879C5F4}"/>
              </a:ext>
            </a:extLst>
          </p:cNvPr>
          <p:cNvGrpSpPr/>
          <p:nvPr/>
        </p:nvGrpSpPr>
        <p:grpSpPr>
          <a:xfrm>
            <a:off x="2176357" y="5149614"/>
            <a:ext cx="5810600" cy="1003373"/>
            <a:chOff x="2176357" y="5149614"/>
            <a:chExt cx="5810600" cy="10033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D31F63-983A-9148-BBBF-9922E67DBACB}"/>
                </a:ext>
              </a:extLst>
            </p:cNvPr>
            <p:cNvSpPr txBox="1"/>
            <p:nvPr/>
          </p:nvSpPr>
          <p:spPr>
            <a:xfrm>
              <a:off x="4201883" y="5149614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World\0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3F820D-A037-2912-A7E9-DBDEBC64B5BC}"/>
                </a:ext>
              </a:extLst>
            </p:cNvPr>
            <p:cNvSpPr txBox="1"/>
            <p:nvPr/>
          </p:nvSpPr>
          <p:spPr>
            <a:xfrm>
              <a:off x="2176357" y="5644862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mess5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587769-46BE-DB79-F576-447E5088CE94}"/>
                </a:ext>
              </a:extLst>
            </p:cNvPr>
            <p:cNvSpPr txBox="1"/>
            <p:nvPr/>
          </p:nvSpPr>
          <p:spPr>
            <a:xfrm>
              <a:off x="3040696" y="5241947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19C05EC-245A-87AA-5E94-E4593B9791B7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3366170" y="5334280"/>
              <a:ext cx="835713" cy="115884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58DD278-9369-ADA6-EF77-AE5AC733DA77}"/>
                </a:ext>
              </a:extLst>
            </p:cNvPr>
            <p:cNvSpPr txBox="1"/>
            <p:nvPr/>
          </p:nvSpPr>
          <p:spPr>
            <a:xfrm>
              <a:off x="3040696" y="5611279"/>
              <a:ext cx="6509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1866D43-CD31-6B28-BF6A-E1A1FBE68B19}"/>
                </a:ext>
              </a:extLst>
            </p:cNvPr>
            <p:cNvSpPr txBox="1"/>
            <p:nvPr/>
          </p:nvSpPr>
          <p:spPr>
            <a:xfrm>
              <a:off x="4201883" y="5783655"/>
              <a:ext cx="10711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Hello\0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D880C47-DA26-83BE-16FB-A8742066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366170" y="5772394"/>
              <a:ext cx="835713" cy="195927"/>
            </a:xfrm>
            <a:prstGeom prst="straightConnector1">
              <a:avLst/>
            </a:prstGeom>
            <a:ln w="2540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3B780C0-3786-A761-E460-7FA1F7B3ABFE}"/>
                </a:ext>
              </a:extLst>
            </p:cNvPr>
            <p:cNvGrpSpPr/>
            <p:nvPr/>
          </p:nvGrpSpPr>
          <p:grpSpPr>
            <a:xfrm>
              <a:off x="5289623" y="5714514"/>
              <a:ext cx="2697334" cy="369332"/>
              <a:chOff x="3253751" y="3637123"/>
              <a:chExt cx="2697334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6F091D1-FB65-ED7C-B583-619B9CD67916}"/>
                  </a:ext>
                </a:extLst>
              </p:cNvPr>
              <p:cNvSpPr txBox="1"/>
              <p:nvPr/>
            </p:nvSpPr>
            <p:spPr>
              <a:xfrm>
                <a:off x="4060244" y="3637123"/>
                <a:ext cx="1890841" cy="369332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2C895B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mutable string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86B04BF-F217-629C-15E3-44CEA18089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3751" y="3833592"/>
                <a:ext cx="815457" cy="0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CCB7E6-3F7E-C8CB-7F5F-D762541ADB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39317" y="5334280"/>
              <a:ext cx="840186" cy="461665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60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 animBg="1"/>
      <p:bldP spid="7" grpId="0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842F387-9108-62F5-2DC7-B46A08B33DBE}"/>
              </a:ext>
            </a:extLst>
          </p:cNvPr>
          <p:cNvSpPr/>
          <p:nvPr/>
        </p:nvSpPr>
        <p:spPr>
          <a:xfrm>
            <a:off x="7994442" y="2418079"/>
            <a:ext cx="1508545" cy="3684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172E8-F43A-2D47-ABC8-A831738FAC3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8133" y="1130992"/>
            <a:ext cx="5476932" cy="535767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Contents</a:t>
            </a:r>
            <a:r>
              <a:rPr lang="en-US" sz="2800" i="1" dirty="0"/>
              <a:t> of </a:t>
            </a:r>
            <a:r>
              <a:rPr lang="en-US" sz="2800" b="1" i="1" dirty="0">
                <a:solidFill>
                  <a:schemeClr val="accent1"/>
                </a:solidFill>
              </a:rPr>
              <a:t>p</a:t>
            </a:r>
            <a:r>
              <a:rPr lang="en-US" sz="2800" i="1" dirty="0"/>
              <a:t> is the </a:t>
            </a:r>
            <a:r>
              <a:rPr lang="en-US" sz="2800" i="1" dirty="0">
                <a:solidFill>
                  <a:srgbClr val="00B050"/>
                </a:solidFill>
              </a:rPr>
              <a:t>address</a:t>
            </a:r>
            <a:r>
              <a:rPr lang="en-US" sz="2800" i="1" dirty="0"/>
              <a:t> of </a:t>
            </a:r>
            <a:r>
              <a:rPr lang="en-US" sz="2800" b="1" i="1" dirty="0" err="1">
                <a:solidFill>
                  <a:schemeClr val="accent1"/>
                </a:solidFill>
              </a:rPr>
              <a:t>i</a:t>
            </a:r>
            <a:r>
              <a:rPr lang="en-US" sz="2800" b="1" i="1" dirty="0">
                <a:solidFill>
                  <a:schemeClr val="accent1"/>
                </a:solidFill>
              </a:rPr>
              <a:t> </a:t>
            </a:r>
            <a:r>
              <a:rPr lang="en-US" sz="2800" i="1" dirty="0"/>
              <a:t>(p points at </a:t>
            </a:r>
            <a:r>
              <a:rPr lang="en-US" sz="2800" i="1" dirty="0" err="1"/>
              <a:t>i</a:t>
            </a:r>
            <a:r>
              <a:rPr lang="en-US" sz="2800" i="1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A92CE4-BDA9-EF49-A090-7F090C68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293471"/>
            <a:ext cx="10515600" cy="400124"/>
          </a:xfrm>
        </p:spPr>
        <p:txBody>
          <a:bodyPr/>
          <a:lstStyle/>
          <a:p>
            <a:r>
              <a:rPr lang="en-US" dirty="0" err="1"/>
              <a:t>Lside</a:t>
            </a:r>
            <a:r>
              <a:rPr lang="en-US" dirty="0"/>
              <a:t> Indirection (or dereference) Operator: 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4894EC-0D09-3746-A12F-4B144940E165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96E13F-605C-674E-85F7-9044F2956370}"/>
              </a:ext>
            </a:extLst>
          </p:cNvPr>
          <p:cNvSpPr txBox="1"/>
          <p:nvPr/>
        </p:nvSpPr>
        <p:spPr>
          <a:xfrm>
            <a:off x="2057919" y="2210172"/>
            <a:ext cx="4534917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42;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("*p is %d\n",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480712-79B9-4D49-BBCE-618E893F79F5}"/>
              </a:ext>
            </a:extLst>
          </p:cNvPr>
          <p:cNvSpPr txBox="1"/>
          <p:nvPr/>
        </p:nvSpPr>
        <p:spPr>
          <a:xfrm>
            <a:off x="3067255" y="5136011"/>
            <a:ext cx="1821323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is 42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E6289-4A84-0155-22A7-9E93F4EE8734}"/>
              </a:ext>
            </a:extLst>
          </p:cNvPr>
          <p:cNvGrpSpPr/>
          <p:nvPr/>
        </p:nvGrpSpPr>
        <p:grpSpPr>
          <a:xfrm>
            <a:off x="86490" y="3994955"/>
            <a:ext cx="2058299" cy="1584935"/>
            <a:chOff x="1231389" y="4249829"/>
            <a:chExt cx="2058299" cy="158493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2F7A84-77D4-F341-0618-45DB13A3F65A}"/>
                </a:ext>
              </a:extLst>
            </p:cNvPr>
            <p:cNvSpPr txBox="1"/>
            <p:nvPr/>
          </p:nvSpPr>
          <p:spPr>
            <a:xfrm>
              <a:off x="1231389" y="4634435"/>
              <a:ext cx="186138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One read here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read to get an address</a:t>
              </a:r>
            </a:p>
            <a:p>
              <a:pPr marL="342900" indent="-342900">
                <a:buAutoNum type="arabicParenBoth"/>
              </a:pPr>
              <a:r>
                <a:rPr lang="en-US" dirty="0">
                  <a:solidFill>
                    <a:schemeClr val="accent6"/>
                  </a:solidFill>
                </a:rPr>
                <a:t>one write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68AF22FF-15CA-D924-4E9E-94DE58655D55}"/>
                </a:ext>
              </a:extLst>
            </p:cNvPr>
            <p:cNvSpPr/>
            <p:nvPr/>
          </p:nvSpPr>
          <p:spPr>
            <a:xfrm rot="2570568">
              <a:off x="3066168" y="4249829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29FD560-81B9-97C9-4C5A-96133D863DF9}"/>
              </a:ext>
            </a:extLst>
          </p:cNvPr>
          <p:cNvSpPr txBox="1"/>
          <p:nvPr/>
        </p:nvSpPr>
        <p:spPr>
          <a:xfrm>
            <a:off x="8053752" y="2613493"/>
            <a:ext cx="1449235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43C77-BA91-851E-FBE0-A9353B21977E}"/>
              </a:ext>
            </a:extLst>
          </p:cNvPr>
          <p:cNvSpPr txBox="1"/>
          <p:nvPr/>
        </p:nvSpPr>
        <p:spPr>
          <a:xfrm>
            <a:off x="6899270" y="2645710"/>
            <a:ext cx="1194558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i or (</a:t>
            </a:r>
            <a:r>
              <a:rPr lang="en-US" sz="2400" dirty="0">
                <a:solidFill>
                  <a:srgbClr val="FF0000"/>
                </a:solidFill>
              </a:rPr>
              <a:t>*</a:t>
            </a:r>
            <a:r>
              <a:rPr lang="en-US" sz="2400" dirty="0">
                <a:solidFill>
                  <a:schemeClr val="tx2"/>
                </a:solidFill>
              </a:rPr>
              <a:t>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BD007-C96E-1685-EAB2-648AB08994BC}"/>
              </a:ext>
            </a:extLst>
          </p:cNvPr>
          <p:cNvSpPr txBox="1"/>
          <p:nvPr/>
        </p:nvSpPr>
        <p:spPr>
          <a:xfrm>
            <a:off x="8037376" y="3938617"/>
            <a:ext cx="1465611" cy="46166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0x10000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258CA-0E94-6E0D-DAD9-A58463B53B30}"/>
              </a:ext>
            </a:extLst>
          </p:cNvPr>
          <p:cNvSpPr txBox="1"/>
          <p:nvPr/>
        </p:nvSpPr>
        <p:spPr>
          <a:xfrm>
            <a:off x="7014687" y="3947550"/>
            <a:ext cx="979755" cy="537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p = </a:t>
            </a:r>
            <a:r>
              <a:rPr lang="en-US" sz="2400" dirty="0">
                <a:solidFill>
                  <a:srgbClr val="FF0000"/>
                </a:solidFill>
              </a:rPr>
              <a:t>&amp;</a:t>
            </a:r>
            <a:r>
              <a:rPr lang="en-US" sz="2400" dirty="0" err="1">
                <a:solidFill>
                  <a:schemeClr val="tx2"/>
                </a:solidFill>
              </a:rPr>
              <a:t>i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1" name="U-Turn Arrow 10">
            <a:extLst>
              <a:ext uri="{FF2B5EF4-FFF2-40B4-BE49-F238E27FC236}">
                <a16:creationId xmlns:a16="http://schemas.microsoft.com/office/drawing/2014/main" id="{5417E29F-5C4A-7048-0D25-DA748E183AEF}"/>
              </a:ext>
            </a:extLst>
          </p:cNvPr>
          <p:cNvSpPr/>
          <p:nvPr/>
        </p:nvSpPr>
        <p:spPr>
          <a:xfrm rot="5400000" flipH="1">
            <a:off x="8871253" y="3258912"/>
            <a:ext cx="1419476" cy="472690"/>
          </a:xfrm>
          <a:prstGeom prst="uturnArrow">
            <a:avLst>
              <a:gd name="adj1" fmla="val 13051"/>
              <a:gd name="adj2" fmla="val 14545"/>
              <a:gd name="adj3" fmla="val 25000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2B21F-CC6E-93FD-1BB2-ED9774A8DCC0}"/>
              </a:ext>
            </a:extLst>
          </p:cNvPr>
          <p:cNvSpPr txBox="1"/>
          <p:nvPr/>
        </p:nvSpPr>
        <p:spPr>
          <a:xfrm>
            <a:off x="9932720" y="40315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0x8000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A31793-EB5C-E0E5-7DE9-D269E8D5A4BA}"/>
              </a:ext>
            </a:extLst>
          </p:cNvPr>
          <p:cNvSpPr txBox="1"/>
          <p:nvPr/>
        </p:nvSpPr>
        <p:spPr>
          <a:xfrm>
            <a:off x="10014432" y="264181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0x10000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C9202B-AE94-637D-BB8F-6CA53A856198}"/>
              </a:ext>
            </a:extLst>
          </p:cNvPr>
          <p:cNvSpPr/>
          <p:nvPr/>
        </p:nvSpPr>
        <p:spPr>
          <a:xfrm>
            <a:off x="8684860" y="3182972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D3CA2C-3E43-F3E7-6EBD-4C2BE2C8B07E}"/>
              </a:ext>
            </a:extLst>
          </p:cNvPr>
          <p:cNvSpPr/>
          <p:nvPr/>
        </p:nvSpPr>
        <p:spPr>
          <a:xfrm>
            <a:off x="8684859" y="3429000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E1D9F5-6E8B-8157-3C30-6E68D3B332E7}"/>
              </a:ext>
            </a:extLst>
          </p:cNvPr>
          <p:cNvSpPr/>
          <p:nvPr/>
        </p:nvSpPr>
        <p:spPr>
          <a:xfrm>
            <a:off x="8684859" y="3683808"/>
            <a:ext cx="122415" cy="12241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F66A81-E816-D4E8-372B-241704B521E8}"/>
              </a:ext>
            </a:extLst>
          </p:cNvPr>
          <p:cNvSpPr txBox="1"/>
          <p:nvPr/>
        </p:nvSpPr>
        <p:spPr>
          <a:xfrm>
            <a:off x="8320704" y="1301791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contents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F108-92B2-921A-8FCE-D2D14F95A624}"/>
              </a:ext>
            </a:extLst>
          </p:cNvPr>
          <p:cNvSpPr txBox="1"/>
          <p:nvPr/>
        </p:nvSpPr>
        <p:spPr>
          <a:xfrm>
            <a:off x="10001608" y="1657823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</a:t>
            </a:r>
          </a:p>
          <a:p>
            <a:r>
              <a:rPr lang="en-US" dirty="0"/>
              <a:t>address</a:t>
            </a:r>
          </a:p>
          <a:p>
            <a:r>
              <a:rPr lang="en-US" dirty="0"/>
              <a:t>4 bytes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FA6872-2D83-36F3-7A2F-07661C3799F3}"/>
              </a:ext>
            </a:extLst>
          </p:cNvPr>
          <p:cNvSpPr/>
          <p:nvPr/>
        </p:nvSpPr>
        <p:spPr>
          <a:xfrm>
            <a:off x="10442540" y="3154096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EE9393-0A57-BB07-F2AA-B9ECACBE62FC}"/>
              </a:ext>
            </a:extLst>
          </p:cNvPr>
          <p:cNvSpPr/>
          <p:nvPr/>
        </p:nvSpPr>
        <p:spPr>
          <a:xfrm>
            <a:off x="10442539" y="3400124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37D4DB-04E0-FC65-5B59-BB4598E4E81E}"/>
              </a:ext>
            </a:extLst>
          </p:cNvPr>
          <p:cNvSpPr/>
          <p:nvPr/>
        </p:nvSpPr>
        <p:spPr>
          <a:xfrm>
            <a:off x="10442539" y="3654932"/>
            <a:ext cx="122415" cy="1224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460F75-2B7B-89A5-7CBC-1AB71F913C0B}"/>
              </a:ext>
            </a:extLst>
          </p:cNvPr>
          <p:cNvSpPr txBox="1"/>
          <p:nvPr/>
        </p:nvSpPr>
        <p:spPr>
          <a:xfrm>
            <a:off x="9516047" y="5843615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address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514A87-A989-B8CD-0D78-90EBC2BD94F5}"/>
              </a:ext>
            </a:extLst>
          </p:cNvPr>
          <p:cNvGrpSpPr/>
          <p:nvPr/>
        </p:nvGrpSpPr>
        <p:grpSpPr>
          <a:xfrm>
            <a:off x="147315" y="2859806"/>
            <a:ext cx="2028797" cy="646331"/>
            <a:chOff x="1315889" y="4694962"/>
            <a:chExt cx="2028797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2E40F89-3B92-21DF-1F17-95A746847B6B}"/>
                </a:ext>
              </a:extLst>
            </p:cNvPr>
            <p:cNvSpPr txBox="1"/>
            <p:nvPr/>
          </p:nvSpPr>
          <p:spPr>
            <a:xfrm>
              <a:off x="1315889" y="4694962"/>
              <a:ext cx="18613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No reads here</a:t>
              </a:r>
            </a:p>
            <a:p>
              <a:r>
                <a:rPr lang="en-US" dirty="0">
                  <a:solidFill>
                    <a:schemeClr val="accent6"/>
                  </a:solidFill>
                </a:rPr>
                <a:t>one write</a:t>
              </a:r>
            </a:p>
          </p:txBody>
        </p:sp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036F9708-4B3C-47FE-1C39-C93268ECA4AF}"/>
                </a:ext>
              </a:extLst>
            </p:cNvPr>
            <p:cNvSpPr/>
            <p:nvPr/>
          </p:nvSpPr>
          <p:spPr>
            <a:xfrm rot="8094592">
              <a:off x="3026673" y="5016457"/>
              <a:ext cx="223520" cy="412506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7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2" grpId="0"/>
      <p:bldP spid="34" grpId="0" animBg="1"/>
      <p:bldP spid="3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16982" y="613681"/>
            <a:ext cx="11806103" cy="596296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accent1"/>
                </a:solidFill>
              </a:rPr>
              <a:t>2D array of chars  (where rows </a:t>
            </a:r>
            <a:r>
              <a:rPr lang="en-US" sz="2400" dirty="0">
                <a:solidFill>
                  <a:srgbClr val="2C895B"/>
                </a:solidFill>
              </a:rPr>
              <a:t>may include </a:t>
            </a:r>
            <a:r>
              <a:rPr lang="en-US" sz="2400" dirty="0">
                <a:solidFill>
                  <a:schemeClr val="accent1"/>
                </a:solidFill>
              </a:rPr>
              <a:t>strings)</a:t>
            </a:r>
            <a:endParaRPr lang="en-US" sz="2400" dirty="0"/>
          </a:p>
          <a:p>
            <a:r>
              <a:rPr lang="en-US" sz="2400" dirty="0"/>
              <a:t>Each row has </a:t>
            </a:r>
            <a:r>
              <a:rPr lang="en-US" sz="2400" dirty="0">
                <a:solidFill>
                  <a:schemeClr val="accent1"/>
                </a:solidFill>
              </a:rPr>
              <a:t>the same fixed number of memory allocated </a:t>
            </a:r>
            <a:endParaRPr lang="en-US" sz="2400" dirty="0"/>
          </a:p>
          <a:p>
            <a:r>
              <a:rPr lang="en-US" sz="2400" dirty="0"/>
              <a:t>All the rows are the same length regardless of the actual string length)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column size must be large enough for the longest string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char aos2d[3][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] = {"my", "two dimensional", "char array"};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39" y="155827"/>
            <a:ext cx="11188149" cy="468643"/>
          </a:xfrm>
        </p:spPr>
        <p:txBody>
          <a:bodyPr/>
          <a:lstStyle/>
          <a:p>
            <a:r>
              <a:rPr lang="en-US" dirty="0"/>
              <a:t>2D Array of Char (where elements may contain strings)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273A1-7D96-8149-BD8D-2D5CD7486374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F106A7F-745A-6D4F-A5A5-BD558E2877BD}"/>
              </a:ext>
            </a:extLst>
          </p:cNvPr>
          <p:cNvGraphicFramePr>
            <a:graphicFrameLocks noGrp="1"/>
          </p:cNvGraphicFramePr>
          <p:nvPr/>
        </p:nvGraphicFramePr>
        <p:xfrm>
          <a:off x="1375727" y="3428905"/>
          <a:ext cx="1057292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060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71675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419724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351696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661632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330487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96060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83968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382249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344773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769353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639639B8-AC1E-E44A-ABB4-9348D7A0C058}"/>
              </a:ext>
            </a:extLst>
          </p:cNvPr>
          <p:cNvGrpSpPr/>
          <p:nvPr/>
        </p:nvGrpSpPr>
        <p:grpSpPr>
          <a:xfrm>
            <a:off x="126010" y="3442898"/>
            <a:ext cx="1361897" cy="1098527"/>
            <a:chOff x="188955" y="3704798"/>
            <a:chExt cx="1361897" cy="109852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9FE95D-A863-5E40-A0E4-486BBBB0C88A}"/>
                </a:ext>
              </a:extLst>
            </p:cNvPr>
            <p:cNvSpPr txBox="1"/>
            <p:nvPr/>
          </p:nvSpPr>
          <p:spPr>
            <a:xfrm>
              <a:off x="188955" y="4433993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aos2d[0]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97532F-6124-A343-A1CE-59A64CA27242}"/>
                </a:ext>
              </a:extLst>
            </p:cNvPr>
            <p:cNvSpPr txBox="1"/>
            <p:nvPr/>
          </p:nvSpPr>
          <p:spPr>
            <a:xfrm>
              <a:off x="188955" y="4088122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aos2d[1]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38EA96-8E87-A743-A254-6205AB641549}"/>
                </a:ext>
              </a:extLst>
            </p:cNvPr>
            <p:cNvSpPr txBox="1"/>
            <p:nvPr/>
          </p:nvSpPr>
          <p:spPr>
            <a:xfrm>
              <a:off x="231860" y="3704798"/>
              <a:ext cx="13189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tx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aos2d[2]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E1BD652-AD6D-BA3F-358A-2616C0ACD182}"/>
              </a:ext>
            </a:extLst>
          </p:cNvPr>
          <p:cNvGrpSpPr/>
          <p:nvPr/>
        </p:nvGrpSpPr>
        <p:grpSpPr>
          <a:xfrm>
            <a:off x="246366" y="2868297"/>
            <a:ext cx="11863819" cy="2285942"/>
            <a:chOff x="328181" y="3809070"/>
            <a:chExt cx="11863819" cy="22859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B4CF58-13FA-F832-5F02-67E4E67D6FFE}"/>
                </a:ext>
              </a:extLst>
            </p:cNvPr>
            <p:cNvSpPr txBox="1"/>
            <p:nvPr/>
          </p:nvSpPr>
          <p:spPr>
            <a:xfrm>
              <a:off x="357039" y="5350427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low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41AD9C0-77D9-9BF6-0239-CBC20987BCD0}"/>
                </a:ext>
              </a:extLst>
            </p:cNvPr>
            <p:cNvSpPr txBox="1"/>
            <p:nvPr/>
          </p:nvSpPr>
          <p:spPr>
            <a:xfrm>
              <a:off x="11173773" y="5448681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F86BFF-392D-FA71-5267-4F409DDCD489}"/>
                </a:ext>
              </a:extLst>
            </p:cNvPr>
            <p:cNvSpPr txBox="1"/>
            <p:nvPr/>
          </p:nvSpPr>
          <p:spPr>
            <a:xfrm>
              <a:off x="328181" y="3809070"/>
              <a:ext cx="1018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high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memory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6655F8C-3EE6-714E-D995-CF77FDA881A9}"/>
              </a:ext>
            </a:extLst>
          </p:cNvPr>
          <p:cNvSpPr/>
          <p:nvPr/>
        </p:nvSpPr>
        <p:spPr bwMode="auto">
          <a:xfrm>
            <a:off x="2285162" y="4607170"/>
            <a:ext cx="8353529" cy="1881498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ROWS 3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[ROWS][22] = { "my", "two dimensional", "char array"};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)[22] =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points at a row of 22 chars </a:t>
            </a:r>
            <a:b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ROWS;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*(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799090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  <p:bldP spid="1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58405" y="597355"/>
            <a:ext cx="11919414" cy="570184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accent1"/>
                </a:solidFill>
              </a:rPr>
              <a:t>2D </a:t>
            </a:r>
            <a:r>
              <a:rPr lang="en-US" sz="2200" dirty="0">
                <a:solidFill>
                  <a:schemeClr val="accent1"/>
                </a:solidFill>
              </a:rPr>
              <a:t>char arrays </a:t>
            </a:r>
            <a:r>
              <a:rPr lang="en-US" sz="2200" dirty="0"/>
              <a:t>are an </a:t>
            </a:r>
            <a:r>
              <a:rPr lang="en-US" sz="2200" dirty="0">
                <a:solidFill>
                  <a:schemeClr val="accent1"/>
                </a:solidFill>
              </a:rPr>
              <a:t>inefficient way to store strings </a:t>
            </a:r>
            <a:r>
              <a:rPr lang="en-US" sz="2200" dirty="0"/>
              <a:t>(wastes memory) </a:t>
            </a:r>
            <a:r>
              <a:rPr lang="en-US" sz="2200" dirty="0">
                <a:solidFill>
                  <a:schemeClr val="accent1"/>
                </a:solidFill>
              </a:rPr>
              <a:t>unless</a:t>
            </a:r>
            <a:r>
              <a:rPr lang="en-US" sz="2200" dirty="0"/>
              <a:t> all the strings are similar lengths, so </a:t>
            </a:r>
            <a:r>
              <a:rPr lang="en-US" sz="2200" dirty="0">
                <a:solidFill>
                  <a:schemeClr val="accent1"/>
                </a:solidFill>
              </a:rPr>
              <a:t>2D char arrays </a:t>
            </a:r>
            <a:r>
              <a:rPr lang="en-US" sz="2200" i="1" dirty="0">
                <a:solidFill>
                  <a:schemeClr val="accent1"/>
                </a:solidFill>
              </a:rPr>
              <a:t>are rarely used </a:t>
            </a:r>
            <a:r>
              <a:rPr lang="en-US" sz="2200" dirty="0">
                <a:solidFill>
                  <a:schemeClr val="accent1"/>
                </a:solidFill>
              </a:rPr>
              <a:t>with string elements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An array of pointers </a:t>
            </a:r>
            <a:r>
              <a:rPr lang="en-US" sz="2200" dirty="0"/>
              <a:t>is </a:t>
            </a:r>
            <a:r>
              <a:rPr lang="en-US" sz="2200" dirty="0">
                <a:solidFill>
                  <a:schemeClr val="accent1"/>
                </a:solidFill>
              </a:rPr>
              <a:t>common for strings as </a:t>
            </a:r>
            <a:r>
              <a:rPr lang="en-US" sz="2200" i="1" dirty="0">
                <a:solidFill>
                  <a:schemeClr val="accent1"/>
                </a:solidFill>
              </a:rPr>
              <a:t>"rows" </a:t>
            </a:r>
            <a:r>
              <a:rPr lang="en-US" sz="2200" dirty="0">
                <a:solidFill>
                  <a:schemeClr val="accent1"/>
                </a:solidFill>
              </a:rPr>
              <a:t>can very in length</a:t>
            </a:r>
            <a:r>
              <a:rPr lang="en-US" sz="22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char *</a:t>
            </a:r>
            <a:r>
              <a:rPr lang="en-US" sz="2200" dirty="0" err="1"/>
              <a:t>aos</a:t>
            </a:r>
            <a:r>
              <a:rPr lang="en-US" sz="2200" dirty="0"/>
              <a:t>[3];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	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aos</a:t>
            </a:r>
            <a:r>
              <a:rPr lang="en-US" sz="2200" dirty="0"/>
              <a:t> is an </a:t>
            </a:r>
            <a:r>
              <a:rPr lang="en-US" sz="2200" dirty="0">
                <a:solidFill>
                  <a:schemeClr val="accent3"/>
                </a:solidFill>
              </a:rPr>
              <a:t>array of pointers</a:t>
            </a:r>
            <a:r>
              <a:rPr lang="en-US" sz="2200" dirty="0"/>
              <a:t>; each pointer points at a</a:t>
            </a:r>
            <a:r>
              <a:rPr lang="en-US" sz="2200" dirty="0">
                <a:solidFill>
                  <a:srgbClr val="FF0000"/>
                </a:solidFill>
              </a:rPr>
              <a:t> character array (also a string here)</a:t>
            </a:r>
          </a:p>
          <a:p>
            <a:r>
              <a:rPr lang="en-US" sz="2400" dirty="0">
                <a:solidFill>
                  <a:srgbClr val="FF0000"/>
                </a:solidFill>
              </a:rPr>
              <a:t>Not a 2D array</a:t>
            </a:r>
            <a:r>
              <a:rPr lang="en-US" sz="2400" dirty="0"/>
              <a:t>, but any char can be accessed as if it was in a 2D array of chars</a:t>
            </a:r>
          </a:p>
          <a:p>
            <a:pPr lvl="1"/>
            <a:r>
              <a:rPr lang="en-US" sz="2200" dirty="0"/>
              <a:t>When I was learning, this was the most confusing syntax aspects of 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 (This is NOT a 2D array)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4287465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3429000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483391" y="2513695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1150306" y="2989593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439444" y="2699115"/>
            <a:ext cx="1043947" cy="1773770"/>
            <a:chOff x="1439444" y="2699115"/>
            <a:chExt cx="1043947" cy="17737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439444" y="3915483"/>
              <a:ext cx="1043947" cy="55740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439444" y="3614352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439444" y="2699115"/>
              <a:ext cx="1043947" cy="5369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365138" y="2989593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33018F-3314-9447-1CF2-6B7EB1B372AF}"/>
              </a:ext>
            </a:extLst>
          </p:cNvPr>
          <p:cNvGrpSpPr/>
          <p:nvPr/>
        </p:nvGrpSpPr>
        <p:grpSpPr>
          <a:xfrm>
            <a:off x="2024408" y="3889643"/>
            <a:ext cx="2851218" cy="385348"/>
            <a:chOff x="2024408" y="3889643"/>
            <a:chExt cx="2851218" cy="3853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3426D8-C80C-7E14-121D-95F27B6267F5}"/>
                </a:ext>
              </a:extLst>
            </p:cNvPr>
            <p:cNvSpPr txBox="1"/>
            <p:nvPr/>
          </p:nvSpPr>
          <p:spPr>
            <a:xfrm>
              <a:off x="2024408" y="3905659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[0][0]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30C953-1EC3-BFC4-26BC-A70DC2DA30A4}"/>
                </a:ext>
              </a:extLst>
            </p:cNvPr>
            <p:cNvSpPr txBox="1"/>
            <p:nvPr/>
          </p:nvSpPr>
          <p:spPr>
            <a:xfrm>
              <a:off x="3806102" y="3889643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[0][2]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242102-15C9-B328-65E2-566290C738BD}"/>
              </a:ext>
            </a:extLst>
          </p:cNvPr>
          <p:cNvGrpSpPr/>
          <p:nvPr/>
        </p:nvGrpSpPr>
        <p:grpSpPr>
          <a:xfrm>
            <a:off x="2032013" y="2821951"/>
            <a:ext cx="6994011" cy="400793"/>
            <a:chOff x="2032013" y="2821951"/>
            <a:chExt cx="6994011" cy="40079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D64D21-6461-35B9-F721-E9E68AD3CA94}"/>
                </a:ext>
              </a:extLst>
            </p:cNvPr>
            <p:cNvSpPr txBox="1"/>
            <p:nvPr/>
          </p:nvSpPr>
          <p:spPr>
            <a:xfrm>
              <a:off x="2032013" y="2853412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[2][0]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7075208-D729-9E5C-8CE2-D57556993D95}"/>
                </a:ext>
              </a:extLst>
            </p:cNvPr>
            <p:cNvSpPr txBox="1"/>
            <p:nvPr/>
          </p:nvSpPr>
          <p:spPr>
            <a:xfrm>
              <a:off x="7845380" y="2821951"/>
              <a:ext cx="1180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6"/>
                  </a:solidFill>
                </a:rPr>
                <a:t>aos</a:t>
              </a:r>
              <a:r>
                <a:rPr lang="en-US" dirty="0">
                  <a:solidFill>
                    <a:schemeClr val="accent6"/>
                  </a:solidFill>
                </a:rPr>
                <a:t>[2][11]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701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F1E4FB-F894-4C48-A248-38880F6A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16" y="-125933"/>
            <a:ext cx="10515600" cy="715294"/>
          </a:xfrm>
        </p:spPr>
        <p:txBody>
          <a:bodyPr/>
          <a:lstStyle/>
          <a:p>
            <a:r>
              <a:rPr lang="en-US" dirty="0"/>
              <a:t>Pointer Array to Mutable Strings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B1745F-7C75-8F44-A505-74355D8BBB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07996" y="680668"/>
            <a:ext cx="4307390" cy="216799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Make an </a:t>
            </a:r>
            <a:r>
              <a:rPr lang="en-US" sz="2200" dirty="0">
                <a:solidFill>
                  <a:srgbClr val="2C895B"/>
                </a:solidFill>
              </a:rPr>
              <a:t>array of pointers </a:t>
            </a:r>
            <a:r>
              <a:rPr lang="en-US" sz="2200" dirty="0"/>
              <a:t>to </a:t>
            </a:r>
            <a:r>
              <a:rPr lang="en-US" sz="2200" dirty="0">
                <a:solidFill>
                  <a:srgbClr val="FF0000"/>
                </a:solidFill>
              </a:rPr>
              <a:t>mutable strings </a:t>
            </a:r>
            <a:r>
              <a:rPr lang="en-US" sz="2200" dirty="0"/>
              <a:t>requires using a </a:t>
            </a:r>
            <a:r>
              <a:rPr lang="en-US" sz="2200" dirty="0">
                <a:solidFill>
                  <a:srgbClr val="7030A0"/>
                </a:solidFill>
              </a:rPr>
              <a:t>cast to an array (char [ ]) </a:t>
            </a:r>
          </a:p>
          <a:p>
            <a:r>
              <a:rPr lang="en-US" sz="2200" dirty="0"/>
              <a:t>Add a NULL sentinel at the end to indicate the end of the array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766AB2-1051-AF47-AC43-A2A9B762B4C0}"/>
              </a:ext>
            </a:extLst>
          </p:cNvPr>
          <p:cNvSpPr/>
          <p:nvPr/>
        </p:nvSpPr>
        <p:spPr bwMode="auto">
          <a:xfrm>
            <a:off x="723322" y="2943173"/>
            <a:ext cx="7630319" cy="3618992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("%c\n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+ 1));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!=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("%s\n", 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j = 0; 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(*(*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j));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in string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9DC8C-32EC-2C4A-A014-150D3CE12847}"/>
              </a:ext>
            </a:extLst>
          </p:cNvPr>
          <p:cNvSpPr txBox="1"/>
          <p:nvPr/>
        </p:nvSpPr>
        <p:spPr>
          <a:xfrm>
            <a:off x="8655957" y="4546396"/>
            <a:ext cx="1750878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Menlo" panose="020B0609030804020204" pitchFamily="49" charset="0"/>
              </a:rPr>
              <a:t>%./</a:t>
            </a:r>
            <a:r>
              <a:rPr lang="en-US" sz="2000" dirty="0" err="1">
                <a:solidFill>
                  <a:schemeClr val="tx2"/>
                </a:solidFill>
                <a:latin typeface="Menlo" panose="020B0609030804020204" pitchFamily="49" charset="0"/>
              </a:rPr>
              <a:t>a.out</a:t>
            </a:r>
            <a:endParaRPr lang="en-US" sz="2000" dirty="0">
              <a:solidFill>
                <a:schemeClr val="tx2"/>
              </a:solidFill>
              <a:latin typeface="Menlo" panose="020B0609030804020204" pitchFamily="49" charset="0"/>
            </a:endParaRPr>
          </a:p>
          <a:p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endParaRPr lang="en-US" sz="2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347D19-38FE-DE4E-9FB1-71DA658EA51B}"/>
              </a:ext>
            </a:extLst>
          </p:cNvPr>
          <p:cNvSpPr txBox="1"/>
          <p:nvPr/>
        </p:nvSpPr>
        <p:spPr>
          <a:xfrm>
            <a:off x="10210701" y="3931237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689387F-56C2-A443-9D37-F4D337432753}"/>
              </a:ext>
            </a:extLst>
          </p:cNvPr>
          <p:cNvSpPr txBox="1"/>
          <p:nvPr/>
        </p:nvSpPr>
        <p:spPr>
          <a:xfrm>
            <a:off x="8944006" y="3184871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 </a:t>
            </a:r>
          </a:p>
          <a:p>
            <a:r>
              <a:rPr lang="en-US" sz="1600" dirty="0"/>
              <a:t>memory</a:t>
            </a: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3C16D86B-E842-9E47-9755-FAD0A156BE78}"/>
              </a:ext>
            </a:extLst>
          </p:cNvPr>
          <p:cNvGraphicFramePr>
            <a:graphicFrameLocks noGrp="1"/>
          </p:cNvGraphicFramePr>
          <p:nvPr/>
        </p:nvGraphicFramePr>
        <p:xfrm>
          <a:off x="8983479" y="2386159"/>
          <a:ext cx="54791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451953D-8915-A243-8A5A-353A36EBE8EF}"/>
              </a:ext>
            </a:extLst>
          </p:cNvPr>
          <p:cNvSpPr txBox="1"/>
          <p:nvPr/>
        </p:nvSpPr>
        <p:spPr>
          <a:xfrm>
            <a:off x="8187311" y="238766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47659-47D5-214F-85C2-D772174ED28F}"/>
              </a:ext>
            </a:extLst>
          </p:cNvPr>
          <p:cNvSpPr txBox="1"/>
          <p:nvPr/>
        </p:nvSpPr>
        <p:spPr>
          <a:xfrm>
            <a:off x="8259527" y="274779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aos</a:t>
            </a:r>
            <a:r>
              <a:rPr lang="en-US" dirty="0"/>
              <a:t>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A8B43-A8AD-554F-9D5F-23D3FB100D5B}"/>
              </a:ext>
            </a:extLst>
          </p:cNvPr>
          <p:cNvSpPr txBox="1"/>
          <p:nvPr/>
        </p:nvSpPr>
        <p:spPr>
          <a:xfrm>
            <a:off x="10210701" y="3564998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9BCF26-B492-9549-908F-AE4CEAB2068A}"/>
              </a:ext>
            </a:extLst>
          </p:cNvPr>
          <p:cNvSpPr txBox="1"/>
          <p:nvPr/>
        </p:nvSpPr>
        <p:spPr>
          <a:xfrm>
            <a:off x="10210330" y="3219903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6B4A9C-51A0-5A4D-A2D6-25E2F6207616}"/>
              </a:ext>
            </a:extLst>
          </p:cNvPr>
          <p:cNvSpPr txBox="1"/>
          <p:nvPr/>
        </p:nvSpPr>
        <p:spPr>
          <a:xfrm>
            <a:off x="10210330" y="2850571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54613-192F-6846-91AC-EA2105B11E59}"/>
              </a:ext>
            </a:extLst>
          </p:cNvPr>
          <p:cNvSpPr txBox="1"/>
          <p:nvPr/>
        </p:nvSpPr>
        <p:spPr>
          <a:xfrm>
            <a:off x="10210330" y="2479332"/>
            <a:ext cx="42467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75D268-D6B3-AE4F-8417-5CC1DCD58625}"/>
              </a:ext>
            </a:extLst>
          </p:cNvPr>
          <p:cNvSpPr txBox="1"/>
          <p:nvPr/>
        </p:nvSpPr>
        <p:spPr>
          <a:xfrm>
            <a:off x="10210700" y="2122119"/>
            <a:ext cx="4246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D4ECD8-6B4D-9745-AAA0-8C96F7FC4DA2}"/>
              </a:ext>
            </a:extLst>
          </p:cNvPr>
          <p:cNvSpPr txBox="1"/>
          <p:nvPr/>
        </p:nvSpPr>
        <p:spPr>
          <a:xfrm>
            <a:off x="10210701" y="1371328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7C3072-2B44-444C-AD71-D03C79A4215E}"/>
              </a:ext>
            </a:extLst>
          </p:cNvPr>
          <p:cNvSpPr txBox="1"/>
          <p:nvPr/>
        </p:nvSpPr>
        <p:spPr>
          <a:xfrm>
            <a:off x="10210701" y="99653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3E5E09-B719-1546-B84F-B5C2BFDA03EB}"/>
              </a:ext>
            </a:extLst>
          </p:cNvPr>
          <p:cNvSpPr txBox="1"/>
          <p:nvPr/>
        </p:nvSpPr>
        <p:spPr>
          <a:xfrm>
            <a:off x="10210701" y="625256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03086F-E277-444D-9707-CBCF36FEFA6A}"/>
              </a:ext>
            </a:extLst>
          </p:cNvPr>
          <p:cNvSpPr txBox="1"/>
          <p:nvPr/>
        </p:nvSpPr>
        <p:spPr>
          <a:xfrm>
            <a:off x="10211072" y="268325"/>
            <a:ext cx="42468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\0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7DA1AB-2544-B44A-9E2F-4247B335BD2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9232758" y="1555994"/>
            <a:ext cx="977943" cy="106695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40F575-BE6B-E149-B681-29D51AAB97D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9257113" y="2943173"/>
            <a:ext cx="953588" cy="117273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E318D5-B3B0-A74B-A8F1-E1E28AC5186A}"/>
              </a:ext>
            </a:extLst>
          </p:cNvPr>
          <p:cNvSpPr txBox="1"/>
          <p:nvPr/>
        </p:nvSpPr>
        <p:spPr>
          <a:xfrm>
            <a:off x="10644230" y="284047"/>
            <a:ext cx="129073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59AA9A-5DAA-4142-937B-603E84B43668}"/>
              </a:ext>
            </a:extLst>
          </p:cNvPr>
          <p:cNvSpPr txBox="1"/>
          <p:nvPr/>
        </p:nvSpPr>
        <p:spPr>
          <a:xfrm>
            <a:off x="10644230" y="2147917"/>
            <a:ext cx="1290738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+5</a:t>
            </a:r>
          </a:p>
          <a:p>
            <a:endParaRPr lang="en-US" sz="800" dirty="0"/>
          </a:p>
          <a:p>
            <a:r>
              <a:rPr lang="en-US" sz="1600" dirty="0"/>
              <a:t>+4</a:t>
            </a:r>
          </a:p>
          <a:p>
            <a:endParaRPr lang="en-US" sz="900" dirty="0"/>
          </a:p>
          <a:p>
            <a:r>
              <a:rPr lang="en-US" sz="1600" dirty="0"/>
              <a:t>+3</a:t>
            </a:r>
          </a:p>
          <a:p>
            <a:endParaRPr lang="en-US" sz="700" dirty="0"/>
          </a:p>
          <a:p>
            <a:r>
              <a:rPr lang="en-US" sz="1600" dirty="0"/>
              <a:t>+2</a:t>
            </a:r>
          </a:p>
          <a:p>
            <a:endParaRPr lang="en-US" sz="700" dirty="0"/>
          </a:p>
          <a:p>
            <a:r>
              <a:rPr lang="en-US" sz="1600" dirty="0"/>
              <a:t>+1</a:t>
            </a:r>
          </a:p>
          <a:p>
            <a:endParaRPr lang="en-US" sz="1600" dirty="0"/>
          </a:p>
          <a:p>
            <a:r>
              <a:rPr lang="en-US" sz="1600" dirty="0"/>
              <a:t>low memory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6E78F9-5426-AA4C-892A-540929D67F7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D9FDF7-CF92-864E-853D-7451E81A27ED}"/>
              </a:ext>
            </a:extLst>
          </p:cNvPr>
          <p:cNvSpPr/>
          <p:nvPr/>
        </p:nvSpPr>
        <p:spPr bwMode="auto">
          <a:xfrm>
            <a:off x="4732150" y="552914"/>
            <a:ext cx="3472036" cy="2070033"/>
          </a:xfrm>
          <a:prstGeom prst="roundRect">
            <a:avLst>
              <a:gd name="adj" fmla="val 889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[] =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abcde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[])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fgh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"},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*)  {NULL}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9AA799-E620-B047-B171-22C40376763B}"/>
              </a:ext>
            </a:extLst>
          </p:cNvPr>
          <p:cNvSpPr txBox="1"/>
          <p:nvPr/>
        </p:nvSpPr>
        <p:spPr>
          <a:xfrm>
            <a:off x="7896803" y="3517807"/>
            <a:ext cx="6354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ptc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D52A2E-1FED-5E40-AD63-1543CB9BBC95}"/>
              </a:ext>
            </a:extLst>
          </p:cNvPr>
          <p:cNvCxnSpPr>
            <a:cxnSpLocks/>
          </p:cNvCxnSpPr>
          <p:nvPr/>
        </p:nvCxnSpPr>
        <p:spPr>
          <a:xfrm flipV="1">
            <a:off x="8523560" y="3117129"/>
            <a:ext cx="459919" cy="563908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8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4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95949F-8583-C84D-ABF0-0C233BEEE5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5939" y="668473"/>
            <a:ext cx="11919414" cy="589369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dirty="0"/>
              <a:t>		</a:t>
            </a:r>
            <a:br>
              <a:rPr lang="en-US" sz="2200" dirty="0"/>
            </a:br>
            <a:r>
              <a:rPr lang="en-US" sz="2200" dirty="0"/>
              <a:t>How to access: </a:t>
            </a:r>
            <a:r>
              <a:rPr lang="en-US" sz="22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[1][1] </a:t>
            </a:r>
            <a:r>
              <a:rPr lang="en-US" sz="2200" dirty="0"/>
              <a:t>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*(*(</a:t>
            </a:r>
            <a:r>
              <a:rPr lang="en-US" sz="22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+ 1) + 1) </a:t>
            </a:r>
            <a:r>
              <a:rPr lang="en-US" sz="2200" dirty="0"/>
              <a:t>which contains '</a:t>
            </a:r>
            <a:r>
              <a:rPr lang="en-US" sz="2200" b="1" dirty="0">
                <a:solidFill>
                  <a:srgbClr val="FF0000"/>
                </a:solidFill>
              </a:rPr>
              <a:t>n</a:t>
            </a:r>
            <a:r>
              <a:rPr lang="en-US" sz="2200" dirty="0"/>
              <a:t>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its address is 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(*(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+ 1)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AE1230-5953-BE4C-9EB8-C61F935F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25" y="128712"/>
            <a:ext cx="11188149" cy="468643"/>
          </a:xfrm>
        </p:spPr>
        <p:txBody>
          <a:bodyPr/>
          <a:lstStyle/>
          <a:p>
            <a:r>
              <a:rPr lang="en-US" dirty="0"/>
              <a:t>Pointer Array to 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EDD4D-5AD0-1C4C-8A60-D9CAEB7C1F8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2ABA2DF-211F-1C4F-8BF4-9D8C08F2DBE6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951520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2CD370-B32C-3F44-8FD3-700AAE02EA75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2481201"/>
          <a:ext cx="968732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33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55070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29959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8730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  <a:gridCol w="293361">
                  <a:extLst>
                    <a:ext uri="{9D8B030D-6E8A-4147-A177-3AD203B41FA5}">
                      <a16:colId xmlns:a16="http://schemas.microsoft.com/office/drawing/2014/main" val="67083405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407368849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23351416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515846658"/>
                    </a:ext>
                  </a:extLst>
                </a:gridCol>
                <a:gridCol w="320589">
                  <a:extLst>
                    <a:ext uri="{9D8B030D-6E8A-4147-A177-3AD203B41FA5}">
                      <a16:colId xmlns:a16="http://schemas.microsoft.com/office/drawing/2014/main" val="2204027495"/>
                    </a:ext>
                  </a:extLst>
                </a:gridCol>
                <a:gridCol w="560077">
                  <a:extLst>
                    <a:ext uri="{9D8B030D-6E8A-4147-A177-3AD203B41FA5}">
                      <a16:colId xmlns:a16="http://schemas.microsoft.com/office/drawing/2014/main" val="4294899710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3346798851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1774054506"/>
                    </a:ext>
                  </a:extLst>
                </a:gridCol>
                <a:gridCol w="440333">
                  <a:extLst>
                    <a:ext uri="{9D8B030D-6E8A-4147-A177-3AD203B41FA5}">
                      <a16:colId xmlns:a16="http://schemas.microsoft.com/office/drawing/2014/main" val="20382465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7663954"/>
                    </a:ext>
                  </a:extLst>
                </a:gridCol>
                <a:gridCol w="672387">
                  <a:extLst>
                    <a:ext uri="{9D8B030D-6E8A-4147-A177-3AD203B41FA5}">
                      <a16:colId xmlns:a16="http://schemas.microsoft.com/office/drawing/2014/main" val="3626352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3BD824D-51F1-B04C-A0FB-A1DED6BF504A}"/>
              </a:ext>
            </a:extLst>
          </p:cNvPr>
          <p:cNvGraphicFramePr>
            <a:graphicFrameLocks noGrp="1"/>
          </p:cNvGraphicFramePr>
          <p:nvPr/>
        </p:nvGraphicFramePr>
        <p:xfrm>
          <a:off x="2275581" y="1994650"/>
          <a:ext cx="620996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3493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29699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377287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088231538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27397534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742915555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1492702833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02827358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805858670"/>
                    </a:ext>
                  </a:extLst>
                </a:gridCol>
                <a:gridCol w="503493">
                  <a:extLst>
                    <a:ext uri="{9D8B030D-6E8A-4147-A177-3AD203B41FA5}">
                      <a16:colId xmlns:a16="http://schemas.microsoft.com/office/drawing/2014/main" val="3527108578"/>
                    </a:ext>
                  </a:extLst>
                </a:gridCol>
                <a:gridCol w="671546">
                  <a:extLst>
                    <a:ext uri="{9D8B030D-6E8A-4147-A177-3AD203B41FA5}">
                      <a16:colId xmlns:a16="http://schemas.microsoft.com/office/drawing/2014/main" val="4054502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CC1D751-7631-3D4E-AA33-2026F567C014}"/>
              </a:ext>
            </a:extLst>
          </p:cNvPr>
          <p:cNvGraphicFramePr>
            <a:graphicFrameLocks noGrp="1"/>
          </p:cNvGraphicFramePr>
          <p:nvPr/>
        </p:nvGraphicFramePr>
        <p:xfrm>
          <a:off x="942496" y="2041794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45E00FA-2B2F-AD46-B839-E85925030218}"/>
              </a:ext>
            </a:extLst>
          </p:cNvPr>
          <p:cNvGrpSpPr/>
          <p:nvPr/>
        </p:nvGrpSpPr>
        <p:grpSpPr>
          <a:xfrm>
            <a:off x="1231634" y="2180070"/>
            <a:ext cx="1043947" cy="956870"/>
            <a:chOff x="1231634" y="2180070"/>
            <a:chExt cx="1043947" cy="95687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389545C-A9FD-354D-9E9D-BAE8A278ADAA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1231634" y="2974085"/>
              <a:ext cx="1043947" cy="16285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C0875AF-6F47-E549-B908-8AD1BB41975C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1231634" y="2666553"/>
              <a:ext cx="1043947" cy="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B601B52-F740-4447-A870-73F7F040BAB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231634" y="2180070"/>
              <a:ext cx="1043947" cy="73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D324470-5BF1-3C44-BB73-D5F9BA75E1D9}"/>
              </a:ext>
            </a:extLst>
          </p:cNvPr>
          <p:cNvGrpSpPr/>
          <p:nvPr/>
        </p:nvGrpSpPr>
        <p:grpSpPr>
          <a:xfrm>
            <a:off x="157328" y="2041794"/>
            <a:ext cx="821696" cy="1097237"/>
            <a:chOff x="200479" y="2805224"/>
            <a:chExt cx="821696" cy="109723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1DC7D0-40D2-4741-83AF-4F956CFB8530}"/>
                </a:ext>
              </a:extLst>
            </p:cNvPr>
            <p:cNvSpPr txBox="1"/>
            <p:nvPr/>
          </p:nvSpPr>
          <p:spPr>
            <a:xfrm>
              <a:off x="209132" y="2805224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[2]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21CB1D-6F7B-7646-B950-9BF4A0724985}"/>
                </a:ext>
              </a:extLst>
            </p:cNvPr>
            <p:cNvSpPr txBox="1"/>
            <p:nvPr/>
          </p:nvSpPr>
          <p:spPr>
            <a:xfrm>
              <a:off x="201459" y="317743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[1]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6D8CCC-FE38-F844-913B-5467D6F7587E}"/>
                </a:ext>
              </a:extLst>
            </p:cNvPr>
            <p:cNvSpPr txBox="1"/>
            <p:nvPr/>
          </p:nvSpPr>
          <p:spPr>
            <a:xfrm>
              <a:off x="200479" y="3533129"/>
              <a:ext cx="8130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7030A0"/>
                  </a:solidFill>
                </a:rPr>
                <a:t>aos</a:t>
              </a:r>
              <a:r>
                <a:rPr lang="en-US" dirty="0">
                  <a:solidFill>
                    <a:srgbClr val="7030A0"/>
                  </a:solidFill>
                </a:rPr>
                <a:t>[0]</a:t>
              </a:r>
            </a:p>
          </p:txBody>
        </p:sp>
      </p:grp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FE5AAA47-73EC-6C1B-9523-E85A3916591A}"/>
              </a:ext>
            </a:extLst>
          </p:cNvPr>
          <p:cNvGraphicFramePr>
            <a:graphicFrameLocks noGrp="1"/>
          </p:cNvGraphicFramePr>
          <p:nvPr/>
        </p:nvGraphicFramePr>
        <p:xfrm>
          <a:off x="2608043" y="3814090"/>
          <a:ext cx="547917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1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07655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EEDA6C4D-0601-BF61-2B66-96DD998956A5}"/>
              </a:ext>
            </a:extLst>
          </p:cNvPr>
          <p:cNvGraphicFramePr>
            <a:graphicFrameLocks noGrp="1"/>
          </p:cNvGraphicFramePr>
          <p:nvPr/>
        </p:nvGraphicFramePr>
        <p:xfrm>
          <a:off x="4490448" y="3834921"/>
          <a:ext cx="3040542" cy="335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135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760135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950672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  <a:gridCol w="569600">
                  <a:extLst>
                    <a:ext uri="{9D8B030D-6E8A-4147-A177-3AD203B41FA5}">
                      <a16:colId xmlns:a16="http://schemas.microsoft.com/office/drawing/2014/main" val="3899760060"/>
                    </a:ext>
                  </a:extLst>
                </a:gridCol>
              </a:tblGrid>
              <a:tr h="335389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98444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8AF346BE-72DB-E634-AF32-AF4F2992D959}"/>
              </a:ext>
            </a:extLst>
          </p:cNvPr>
          <p:cNvGrpSpPr/>
          <p:nvPr/>
        </p:nvGrpSpPr>
        <p:grpSpPr>
          <a:xfrm>
            <a:off x="1843693" y="3835370"/>
            <a:ext cx="817853" cy="1075957"/>
            <a:chOff x="1843693" y="3835370"/>
            <a:chExt cx="817853" cy="10759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A1F146-C243-D250-9D7F-E1D60D2F5F97}"/>
                </a:ext>
              </a:extLst>
            </p:cNvPr>
            <p:cNvSpPr txBox="1"/>
            <p:nvPr/>
          </p:nvSpPr>
          <p:spPr>
            <a:xfrm>
              <a:off x="1843693" y="421998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aos+1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70AD87-468B-C098-B06A-E6AC5536395E}"/>
                </a:ext>
              </a:extLst>
            </p:cNvPr>
            <p:cNvSpPr txBox="1"/>
            <p:nvPr/>
          </p:nvSpPr>
          <p:spPr>
            <a:xfrm>
              <a:off x="2059934" y="4541995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184C02-4DF1-8D1C-80B2-D3EF936FDB62}"/>
                </a:ext>
              </a:extLst>
            </p:cNvPr>
            <p:cNvSpPr txBox="1"/>
            <p:nvPr/>
          </p:nvSpPr>
          <p:spPr>
            <a:xfrm>
              <a:off x="1843693" y="383537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aos+2</a:t>
              </a:r>
              <a:endParaRPr lang="en-US" dirty="0"/>
            </a:p>
          </p:txBody>
        </p:sp>
      </p:grpSp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9A8C6B5D-2110-B436-C4E3-F827F65247B2}"/>
              </a:ext>
            </a:extLst>
          </p:cNvPr>
          <p:cNvGraphicFramePr>
            <a:graphicFrameLocks noGrp="1"/>
          </p:cNvGraphicFramePr>
          <p:nvPr/>
        </p:nvGraphicFramePr>
        <p:xfrm>
          <a:off x="4475908" y="5630574"/>
          <a:ext cx="1781092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7917">
                  <a:extLst>
                    <a:ext uri="{9D8B030D-6E8A-4147-A177-3AD203B41FA5}">
                      <a16:colId xmlns:a16="http://schemas.microsoft.com/office/drawing/2014/main" val="1107905401"/>
                    </a:ext>
                  </a:extLst>
                </a:gridCol>
                <a:gridCol w="547917">
                  <a:extLst>
                    <a:ext uri="{9D8B030D-6E8A-4147-A177-3AD203B41FA5}">
                      <a16:colId xmlns:a16="http://schemas.microsoft.com/office/drawing/2014/main" val="292857183"/>
                    </a:ext>
                  </a:extLst>
                </a:gridCol>
                <a:gridCol w="685258">
                  <a:extLst>
                    <a:ext uri="{9D8B030D-6E8A-4147-A177-3AD203B41FA5}">
                      <a16:colId xmlns:a16="http://schemas.microsoft.com/office/drawing/2014/main" val="244935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'\0'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227308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A12980-8F33-FD12-11F7-15AB86950780}"/>
              </a:ext>
            </a:extLst>
          </p:cNvPr>
          <p:cNvCxnSpPr>
            <a:cxnSpLocks/>
          </p:cNvCxnSpPr>
          <p:nvPr/>
        </p:nvCxnSpPr>
        <p:spPr>
          <a:xfrm>
            <a:off x="2822984" y="4720136"/>
            <a:ext cx="1669373" cy="10751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97D27A-FD03-1E53-C151-1ADAE24F57C6}"/>
              </a:ext>
            </a:extLst>
          </p:cNvPr>
          <p:cNvGrpSpPr/>
          <p:nvPr/>
        </p:nvGrpSpPr>
        <p:grpSpPr>
          <a:xfrm>
            <a:off x="4236291" y="5105779"/>
            <a:ext cx="2781472" cy="1447583"/>
            <a:chOff x="4236291" y="5105779"/>
            <a:chExt cx="2781472" cy="14475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D6382A-9A4D-8F85-8F24-09C330E749A7}"/>
                </a:ext>
              </a:extLst>
            </p:cNvPr>
            <p:cNvSpPr txBox="1"/>
            <p:nvPr/>
          </p:nvSpPr>
          <p:spPr>
            <a:xfrm>
              <a:off x="4236291" y="618403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343497-E041-E541-B20B-9294E33AC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049" y="601375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C915725-9475-8F5B-2885-25E6E07CD540}"/>
                </a:ext>
              </a:extLst>
            </p:cNvPr>
            <p:cNvSpPr txBox="1"/>
            <p:nvPr/>
          </p:nvSpPr>
          <p:spPr>
            <a:xfrm>
              <a:off x="4915863" y="5105779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</a:t>
              </a:r>
              <a:endParaRPr lang="en-US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F4F1B93-1436-A618-F471-55770F9B6EB6}"/>
                </a:ext>
              </a:extLst>
            </p:cNvPr>
            <p:cNvCxnSpPr>
              <a:cxnSpLocks/>
            </p:cNvCxnSpPr>
            <p:nvPr/>
          </p:nvCxnSpPr>
          <p:spPr>
            <a:xfrm>
              <a:off x="5229873" y="544357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E6873C-6C9F-5DCE-E3C5-3C5F3874840F}"/>
                </a:ext>
              </a:extLst>
            </p:cNvPr>
            <p:cNvSpPr txBox="1"/>
            <p:nvPr/>
          </p:nvSpPr>
          <p:spPr>
            <a:xfrm>
              <a:off x="5440087" y="6176708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aos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C5B942-D3D5-8CE1-9BBD-EE7424EB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1845" y="6006428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538D59-EF54-25CE-8C22-085D8DB40B20}"/>
              </a:ext>
            </a:extLst>
          </p:cNvPr>
          <p:cNvGrpSpPr/>
          <p:nvPr/>
        </p:nvGrpSpPr>
        <p:grpSpPr>
          <a:xfrm>
            <a:off x="2814781" y="3308945"/>
            <a:ext cx="6371663" cy="1443073"/>
            <a:chOff x="2814781" y="3308945"/>
            <a:chExt cx="6371663" cy="144307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F6FE86-6B64-0929-D61E-F1AC5796F345}"/>
                </a:ext>
              </a:extLst>
            </p:cNvPr>
            <p:cNvSpPr txBox="1"/>
            <p:nvPr/>
          </p:nvSpPr>
          <p:spPr>
            <a:xfrm>
              <a:off x="3155960" y="3784810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*(aos+1)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C9875E8-9222-EBF5-F743-E0230B134A8F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2814781" y="4002615"/>
              <a:ext cx="1675667" cy="3962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95CEFD-80D0-BBB0-FDE1-305AA02ACC51}"/>
                </a:ext>
              </a:extLst>
            </p:cNvPr>
            <p:cNvSpPr txBox="1"/>
            <p:nvPr/>
          </p:nvSpPr>
          <p:spPr>
            <a:xfrm>
              <a:off x="4490448" y="334837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+ 1)</a:t>
              </a:r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7D2871-B672-4A15-6EC7-4596D0410CF2}"/>
                </a:ext>
              </a:extLst>
            </p:cNvPr>
            <p:cNvCxnSpPr>
              <a:cxnSpLocks/>
            </p:cNvCxnSpPr>
            <p:nvPr/>
          </p:nvCxnSpPr>
          <p:spPr>
            <a:xfrm>
              <a:off x="5590198" y="3678271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C3464A-0979-EE1C-9E11-BE17D9F8CE54}"/>
                </a:ext>
              </a:extLst>
            </p:cNvPr>
            <p:cNvSpPr txBox="1"/>
            <p:nvPr/>
          </p:nvSpPr>
          <p:spPr>
            <a:xfrm>
              <a:off x="4236291" y="4382686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**(aos+1)</a:t>
              </a:r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910325D-F05C-DB98-CDD4-81561A8B5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3778" y="4167740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510401-AFC3-4FC6-1FD5-FEBB8FADDDC2}"/>
                </a:ext>
              </a:extLst>
            </p:cNvPr>
            <p:cNvSpPr txBox="1"/>
            <p:nvPr/>
          </p:nvSpPr>
          <p:spPr>
            <a:xfrm>
              <a:off x="6052980" y="433603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+ 2)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185687-EFB2-26CD-6B6C-A85E7FDCD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4738" y="4165755"/>
              <a:ext cx="0" cy="2409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4BA974-8288-9D5F-80ED-854A2FA12DFB}"/>
                </a:ext>
              </a:extLst>
            </p:cNvPr>
            <p:cNvSpPr txBox="1"/>
            <p:nvPr/>
          </p:nvSpPr>
          <p:spPr>
            <a:xfrm>
              <a:off x="6975582" y="3308945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 *(aos+1) + 3)</a:t>
              </a:r>
              <a:endParaRPr lang="en-US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733161B-7C5F-42C9-84BF-BA82628CBB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168" y="3663693"/>
              <a:ext cx="0" cy="1870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B05C198-B075-DB72-01FD-900BF2ED5347}"/>
              </a:ext>
            </a:extLst>
          </p:cNvPr>
          <p:cNvSpPr txBox="1"/>
          <p:nvPr/>
        </p:nvSpPr>
        <p:spPr>
          <a:xfrm>
            <a:off x="2913645" y="5252033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endParaRPr lang="en-US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(address)</a:t>
            </a:r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4AA31B0-A343-3AE4-26BF-7FE503362EC6}"/>
              </a:ext>
            </a:extLst>
          </p:cNvPr>
          <p:cNvGrpSpPr/>
          <p:nvPr/>
        </p:nvGrpSpPr>
        <p:grpSpPr>
          <a:xfrm>
            <a:off x="352497" y="3139031"/>
            <a:ext cx="2341028" cy="3167769"/>
            <a:chOff x="352497" y="3139031"/>
            <a:chExt cx="2341028" cy="316776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A07AF5-5DE4-356E-B3DC-16AB7B97CD93}"/>
                </a:ext>
              </a:extLst>
            </p:cNvPr>
            <p:cNvSpPr txBox="1"/>
            <p:nvPr/>
          </p:nvSpPr>
          <p:spPr>
            <a:xfrm>
              <a:off x="352497" y="5383470"/>
              <a:ext cx="23410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Notice that the first elements address is the array name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89EE993-1BA9-C196-389F-479E8EA1DBEB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563850" y="3139031"/>
              <a:ext cx="476751" cy="227930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1085A6-7625-206E-D360-6A9D4F513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23011" y="4903132"/>
              <a:ext cx="536090" cy="48033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9CB4B86-8814-37EA-3393-B5650284D388}"/>
              </a:ext>
            </a:extLst>
          </p:cNvPr>
          <p:cNvSpPr txBox="1"/>
          <p:nvPr/>
        </p:nvSpPr>
        <p:spPr>
          <a:xfrm>
            <a:off x="9172719" y="741918"/>
            <a:ext cx="29051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aos+2 is not shown due to space limits on the slide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7C0C2A-A96F-3DF4-7460-14A704FAE494}"/>
              </a:ext>
            </a:extLst>
          </p:cNvPr>
          <p:cNvSpPr txBox="1"/>
          <p:nvPr/>
        </p:nvSpPr>
        <p:spPr>
          <a:xfrm>
            <a:off x="9041805" y="4429704"/>
            <a:ext cx="2499761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='X';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',')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or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(**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aos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== ','</a:t>
            </a:r>
          </a:p>
        </p:txBody>
      </p:sp>
    </p:spTree>
    <p:extLst>
      <p:ext uri="{BB962C8B-B14F-4D97-AF65-F5344CB8AC3E}">
        <p14:creationId xmlns:p14="http://schemas.microsoft.com/office/powerpoint/2010/main" val="15397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8" grpId="0"/>
      <p:bldP spid="53" grpId="0" animBg="1"/>
      <p:bldP spid="5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898939" y="352482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115" name="Content Placeholder 114">
            <a:extLst>
              <a:ext uri="{FF2B5EF4-FFF2-40B4-BE49-F238E27FC236}">
                <a16:creationId xmlns:a16="http://schemas.microsoft.com/office/drawing/2014/main" id="{FCD35ED6-9D1A-F14B-8D5B-E3ED2DC49D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8992" y="508023"/>
            <a:ext cx="11139644" cy="256588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Arguments are passed to main() as a pointer to an array of pointers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marL="11112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Conceptually: %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 *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[2] ….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is the number of VALID elements (they point at something) 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[0])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 </a:t>
            </a:r>
            <a:r>
              <a:rPr lang="en-US" sz="2000" b="1" dirty="0">
                <a:solidFill>
                  <a:schemeClr val="tx2"/>
                </a:solidFill>
                <a:cs typeface="Courier New" panose="02070309020205020404" pitchFamily="49" charset="0"/>
              </a:rPr>
              <a:t>usually </a:t>
            </a:r>
            <a:r>
              <a:rPr lang="en-US" sz="2000" dirty="0">
                <a:cs typeface="Courier New" panose="02070309020205020404" pitchFamily="49" charset="0"/>
              </a:rPr>
              <a:t>is the </a:t>
            </a:r>
            <a:r>
              <a:rPr lang="en-US" sz="2000" dirty="0">
                <a:solidFill>
                  <a:srgbClr val="7030A0"/>
                </a:solidFill>
              </a:rPr>
              <a:t>name</a:t>
            </a:r>
            <a:r>
              <a:rPr lang="en-US" sz="2000" dirty="0"/>
              <a:t> of the executable file (% </a:t>
            </a:r>
            <a:r>
              <a:rPr lang="en-US" sz="2000" dirty="0">
                <a:solidFill>
                  <a:srgbClr val="7030A0"/>
                </a:solidFill>
              </a:rPr>
              <a:t>./vim 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marL="354012" indent="-342900">
              <a:lnSpc>
                <a:spcPct val="100000"/>
              </a:lnSpc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/>
              <a:t> always contains a NULL (0)  sentinel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(or **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000" dirty="0">
                <a:solidFill>
                  <a:srgbClr val="0070C0"/>
                </a:solidFill>
              </a:rPr>
              <a:t>elements point at </a:t>
            </a:r>
            <a:r>
              <a:rPr lang="en-US" sz="2000" b="1" dirty="0">
                <a:solidFill>
                  <a:srgbClr val="0070C0"/>
                </a:solidFill>
              </a:rPr>
              <a:t>mutable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strings</a:t>
            </a:r>
            <a:r>
              <a:rPr lang="en-US" sz="2000" dirty="0">
                <a:solidFill>
                  <a:srgbClr val="0070C0"/>
                </a:solidFill>
              </a:rPr>
              <a:t>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26974" y="421083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30011" y="3869299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910651" y="3869300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5553" y="353285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909776" y="42251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71243" y="6228442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749636" y="6223229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71243" y="576672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749636" y="576151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125883" y="3517308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0" y="3204427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896509" y="3146486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989873" y="4574556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545100" y="4466522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366717" y="4061575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366717" y="3710247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C5D6AA1-0625-AC61-9512-5B4AC11783DC}"/>
              </a:ext>
            </a:extLst>
          </p:cNvPr>
          <p:cNvSpPr txBox="1"/>
          <p:nvPr/>
        </p:nvSpPr>
        <p:spPr>
          <a:xfrm>
            <a:off x="7325236" y="4236982"/>
            <a:ext cx="460254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*(argv+0));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*(argv+1));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("%s\n", *(argv+2));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17942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545641" y="632605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293441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323193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711969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100745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489521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487829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259554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638767" y="6322971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72690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108158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487371" y="506453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821754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200967" y="370360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370050" y="5566671"/>
            <a:ext cx="3819114" cy="759381"/>
            <a:chOff x="2370050" y="5566671"/>
            <a:chExt cx="3819114" cy="759381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738126" y="5566671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414564" y="5663965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370050" y="5976851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191422" y="5840742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2986450" y="3053874"/>
            <a:ext cx="1495552" cy="662087"/>
            <a:chOff x="2986450" y="3053874"/>
            <a:chExt cx="1495552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271160" y="4403400"/>
            <a:ext cx="1495552" cy="662087"/>
            <a:chOff x="3271160" y="4403400"/>
            <a:chExt cx="1495552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728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uiExpand="1" build="p" animBg="1"/>
      <p:bldP spid="9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AEF07D-6BF8-5D8E-8EFA-4D77CBD08F4E}"/>
              </a:ext>
            </a:extLst>
          </p:cNvPr>
          <p:cNvSpPr/>
          <p:nvPr/>
        </p:nvSpPr>
        <p:spPr>
          <a:xfrm>
            <a:off x="1057822" y="101637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53284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4C38B-9824-390C-22AE-77FA09A714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02189" y="2843581"/>
            <a:ext cx="5578760" cy="39891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[0][0]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**(argv+0)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[0][8]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  <a:p>
            <a:pPr marL="0" indent="0">
              <a:buNone/>
            </a:pPr>
            <a:endParaRPr lang="en-US" sz="24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**(argv+0)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*(pt+8)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equiv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*(*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+ 8)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913133-5933-E14E-B1BD-DC47C068875B}"/>
              </a:ext>
            </a:extLst>
          </p:cNvPr>
          <p:cNvSpPr txBox="1"/>
          <p:nvPr/>
        </p:nvSpPr>
        <p:spPr>
          <a:xfrm>
            <a:off x="185857" y="170239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2838E-E9F6-7F41-8A41-140862B98FF9}"/>
              </a:ext>
            </a:extLst>
          </p:cNvPr>
          <p:cNvSpPr txBox="1"/>
          <p:nvPr/>
        </p:nvSpPr>
        <p:spPr>
          <a:xfrm>
            <a:off x="188894" y="136085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C928C-B33A-E748-ACFC-34C7FAB66B60}"/>
              </a:ext>
            </a:extLst>
          </p:cNvPr>
          <p:cNvSpPr/>
          <p:nvPr/>
        </p:nvSpPr>
        <p:spPr>
          <a:xfrm>
            <a:off x="1069534" y="136085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FCA512-89A2-6C4D-B3E4-7524EA6E4F16}"/>
              </a:ext>
            </a:extLst>
          </p:cNvPr>
          <p:cNvSpPr txBox="1"/>
          <p:nvPr/>
        </p:nvSpPr>
        <p:spPr>
          <a:xfrm>
            <a:off x="164436" y="1024405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1ADC5-CF25-7C4D-AA95-B20FBF8AB93C}"/>
              </a:ext>
            </a:extLst>
          </p:cNvPr>
          <p:cNvSpPr/>
          <p:nvPr/>
        </p:nvSpPr>
        <p:spPr>
          <a:xfrm>
            <a:off x="1068659" y="1716749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C6F7EE2-08ED-F94F-919E-EC106E8B6C8E}"/>
              </a:ext>
            </a:extLst>
          </p:cNvPr>
          <p:cNvSpPr txBox="1"/>
          <p:nvPr/>
        </p:nvSpPr>
        <p:spPr>
          <a:xfrm>
            <a:off x="230126" y="3719997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DD9301F-9683-FB46-8D49-FF5EFA9C7C49}"/>
              </a:ext>
            </a:extLst>
          </p:cNvPr>
          <p:cNvSpPr/>
          <p:nvPr/>
        </p:nvSpPr>
        <p:spPr>
          <a:xfrm>
            <a:off x="908519" y="371478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9C6AE2-C34F-4641-9852-204119F9BDEA}"/>
              </a:ext>
            </a:extLst>
          </p:cNvPr>
          <p:cNvSpPr txBox="1"/>
          <p:nvPr/>
        </p:nvSpPr>
        <p:spPr>
          <a:xfrm>
            <a:off x="230126" y="325828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500BFF-DC5C-4049-B6C3-D6EF820D209E}"/>
              </a:ext>
            </a:extLst>
          </p:cNvPr>
          <p:cNvSpPr/>
          <p:nvPr/>
        </p:nvSpPr>
        <p:spPr>
          <a:xfrm>
            <a:off x="908519" y="325306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95566-379C-8812-4B7A-84AAB90F5F7A}"/>
              </a:ext>
            </a:extLst>
          </p:cNvPr>
          <p:cNvSpPr txBox="1"/>
          <p:nvPr/>
        </p:nvSpPr>
        <p:spPr>
          <a:xfrm>
            <a:off x="4284766" y="1008863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FF4B0-D656-DEB7-8E40-6CE642C7045E}"/>
              </a:ext>
            </a:extLst>
          </p:cNvPr>
          <p:cNvSpPr txBox="1"/>
          <p:nvPr/>
        </p:nvSpPr>
        <p:spPr>
          <a:xfrm>
            <a:off x="158883" y="6959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2185A9-B2C3-B30E-1CB9-697E8754667D}"/>
              </a:ext>
            </a:extLst>
          </p:cNvPr>
          <p:cNvSpPr/>
          <p:nvPr/>
        </p:nvSpPr>
        <p:spPr>
          <a:xfrm>
            <a:off x="1055392" y="638041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878226-EC01-B134-B503-FEAEBCAE7458}"/>
              </a:ext>
            </a:extLst>
          </p:cNvPr>
          <p:cNvCxnSpPr>
            <a:cxnSpLocks/>
          </p:cNvCxnSpPr>
          <p:nvPr/>
        </p:nvCxnSpPr>
        <p:spPr>
          <a:xfrm flipV="1">
            <a:off x="1148756" y="2066111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467191-C8DA-70F9-F368-B4DCFF553B01}"/>
              </a:ext>
            </a:extLst>
          </p:cNvPr>
          <p:cNvCxnSpPr>
            <a:cxnSpLocks/>
          </p:cNvCxnSpPr>
          <p:nvPr/>
        </p:nvCxnSpPr>
        <p:spPr>
          <a:xfrm>
            <a:off x="1703983" y="1958077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A01D81E-CE7C-5491-5344-B05549E5599B}"/>
              </a:ext>
            </a:extLst>
          </p:cNvPr>
          <p:cNvCxnSpPr>
            <a:cxnSpLocks/>
          </p:cNvCxnSpPr>
          <p:nvPr/>
        </p:nvCxnSpPr>
        <p:spPr>
          <a:xfrm>
            <a:off x="1525600" y="1553130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A898EEE-3AED-5D23-0B6E-59FFE08611BD}"/>
              </a:ext>
            </a:extLst>
          </p:cNvPr>
          <p:cNvCxnSpPr>
            <a:cxnSpLocks/>
          </p:cNvCxnSpPr>
          <p:nvPr/>
        </p:nvCxnSpPr>
        <p:spPr>
          <a:xfrm>
            <a:off x="1525600" y="1201802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D06AA9E-2D7E-2764-F685-522F19A6FEF3}"/>
              </a:ext>
            </a:extLst>
          </p:cNvPr>
          <p:cNvSpPr/>
          <p:nvPr/>
        </p:nvSpPr>
        <p:spPr>
          <a:xfrm>
            <a:off x="233830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699AAB-8683-697B-8F56-8795663D1904}"/>
              </a:ext>
            </a:extLst>
          </p:cNvPr>
          <p:cNvSpPr/>
          <p:nvPr/>
        </p:nvSpPr>
        <p:spPr>
          <a:xfrm>
            <a:off x="2704524" y="38176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324857-384E-1CC6-E22C-231DE4795D7E}"/>
              </a:ext>
            </a:extLst>
          </p:cNvPr>
          <p:cNvSpPr/>
          <p:nvPr/>
        </p:nvSpPr>
        <p:spPr>
          <a:xfrm>
            <a:off x="309330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D9B9D5-B0EA-EF55-D9DC-EAD2B47DDC0C}"/>
              </a:ext>
            </a:extLst>
          </p:cNvPr>
          <p:cNvSpPr/>
          <p:nvPr/>
        </p:nvSpPr>
        <p:spPr>
          <a:xfrm>
            <a:off x="3482076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18172-BA40-19C3-C5A9-BCB293D85002}"/>
              </a:ext>
            </a:extLst>
          </p:cNvPr>
          <p:cNvSpPr/>
          <p:nvPr/>
        </p:nvSpPr>
        <p:spPr>
          <a:xfrm>
            <a:off x="3870852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E01925-9DF5-556B-B8E4-3CAC6F33B2BB}"/>
              </a:ext>
            </a:extLst>
          </p:cNvPr>
          <p:cNvSpPr/>
          <p:nvPr/>
        </p:nvSpPr>
        <p:spPr>
          <a:xfrm>
            <a:off x="4259628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D197801-C674-5750-7238-CEFFF761097F}"/>
              </a:ext>
            </a:extLst>
          </p:cNvPr>
          <p:cNvSpPr/>
          <p:nvPr/>
        </p:nvSpPr>
        <p:spPr>
          <a:xfrm>
            <a:off x="4648404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58DCF-591C-5979-48B4-D933BF3D9223}"/>
              </a:ext>
            </a:extLst>
          </p:cNvPr>
          <p:cNvSpPr/>
          <p:nvPr/>
        </p:nvSpPr>
        <p:spPr>
          <a:xfrm>
            <a:off x="503718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47ADED6-83AB-2820-513D-AC7902C6B5BF}"/>
              </a:ext>
            </a:extLst>
          </p:cNvPr>
          <p:cNvSpPr/>
          <p:nvPr/>
        </p:nvSpPr>
        <p:spPr>
          <a:xfrm>
            <a:off x="5418437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3001E2-F5D9-786B-E5BD-12F565573F8B}"/>
              </a:ext>
            </a:extLst>
          </p:cNvPr>
          <p:cNvSpPr/>
          <p:nvPr/>
        </p:nvSpPr>
        <p:spPr>
          <a:xfrm>
            <a:off x="5797650" y="381452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0924C8-9086-EE8D-7ED4-3ABD35D80E07}"/>
              </a:ext>
            </a:extLst>
          </p:cNvPr>
          <p:cNvSpPr/>
          <p:nvPr/>
        </p:nvSpPr>
        <p:spPr>
          <a:xfrm>
            <a:off x="288578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5EEDEA-401B-5D87-0DD5-5A3AC88F92B8}"/>
              </a:ext>
            </a:extLst>
          </p:cNvPr>
          <p:cNvSpPr/>
          <p:nvPr/>
        </p:nvSpPr>
        <p:spPr>
          <a:xfrm>
            <a:off x="3267041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B5011CF-32B2-78F8-BBB2-A9F33D76AD78}"/>
              </a:ext>
            </a:extLst>
          </p:cNvPr>
          <p:cNvSpPr/>
          <p:nvPr/>
        </p:nvSpPr>
        <p:spPr>
          <a:xfrm>
            <a:off x="3646254" y="255608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CAC63AC-AF3F-47D4-85DD-FB34A4B05496}"/>
              </a:ext>
            </a:extLst>
          </p:cNvPr>
          <p:cNvSpPr/>
          <p:nvPr/>
        </p:nvSpPr>
        <p:spPr>
          <a:xfrm>
            <a:off x="2980637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1A6B-14B6-AB74-85EE-E391C5C07AD4}"/>
              </a:ext>
            </a:extLst>
          </p:cNvPr>
          <p:cNvSpPr/>
          <p:nvPr/>
        </p:nvSpPr>
        <p:spPr>
          <a:xfrm>
            <a:off x="3359850" y="119515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C5B440-AC59-9BFF-7965-B2F28DFB70BC}"/>
              </a:ext>
            </a:extLst>
          </p:cNvPr>
          <p:cNvGrpSpPr/>
          <p:nvPr/>
        </p:nvGrpSpPr>
        <p:grpSpPr>
          <a:xfrm>
            <a:off x="2539087" y="3065254"/>
            <a:ext cx="3310933" cy="776278"/>
            <a:chOff x="2528933" y="3041329"/>
            <a:chExt cx="3310933" cy="77627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22DC8B-68FE-07D1-E2AC-5A1A8716B38A}"/>
                </a:ext>
              </a:extLst>
            </p:cNvPr>
            <p:cNvSpPr txBox="1"/>
            <p:nvPr/>
          </p:nvSpPr>
          <p:spPr>
            <a:xfrm>
              <a:off x="4388828" y="3041329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D4A8FB3-9A77-FF28-072C-139CF96264E1}"/>
                </a:ext>
              </a:extLst>
            </p:cNvPr>
            <p:cNvSpPr txBox="1"/>
            <p:nvPr/>
          </p:nvSpPr>
          <p:spPr>
            <a:xfrm>
              <a:off x="2724721" y="3194148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EEDB628-14C9-8C99-7CB0-72C5040D0417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 flipH="1">
              <a:off x="2528933" y="346840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C77701E-3016-14F6-B91D-B66D919500F7}"/>
                </a:ext>
              </a:extLst>
            </p:cNvPr>
            <p:cNvCxnSpPr>
              <a:cxnSpLocks/>
              <a:endCxn id="78" idx="0"/>
            </p:cNvCxnSpPr>
            <p:nvPr/>
          </p:nvCxnSpPr>
          <p:spPr>
            <a:xfrm>
              <a:off x="5350305" y="3332297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522EA81-FAFE-B99B-9FF6-0C5A80C7EAA5}"/>
              </a:ext>
            </a:extLst>
          </p:cNvPr>
          <p:cNvGrpSpPr/>
          <p:nvPr/>
        </p:nvGrpSpPr>
        <p:grpSpPr>
          <a:xfrm>
            <a:off x="3145333" y="545429"/>
            <a:ext cx="3521748" cy="662087"/>
            <a:chOff x="2986450" y="3053874"/>
            <a:chExt cx="3521748" cy="66208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2261967-94B2-7B5C-25FA-91F808AB77F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B37DC-E3EF-7017-B50C-87A93B9E0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7A704DF-4070-52BC-DAC5-9FB13F4AEA96}"/>
              </a:ext>
            </a:extLst>
          </p:cNvPr>
          <p:cNvGrpSpPr/>
          <p:nvPr/>
        </p:nvGrpSpPr>
        <p:grpSpPr>
          <a:xfrm>
            <a:off x="3430043" y="1894955"/>
            <a:ext cx="4028297" cy="662087"/>
            <a:chOff x="3271160" y="4403400"/>
            <a:chExt cx="4028297" cy="66208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5EEC79-EFDE-D892-51FB-8D800142E61E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02C0850-10EE-D2D1-D58B-A64381750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06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42CF2B-D32F-7246-ABB2-48AD6F40D1BB}"/>
              </a:ext>
            </a:extLst>
          </p:cNvPr>
          <p:cNvSpPr/>
          <p:nvPr/>
        </p:nvSpPr>
        <p:spPr bwMode="auto">
          <a:xfrm>
            <a:off x="7055144" y="4203672"/>
            <a:ext cx="466936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while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!= NULL)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while 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!= '\0')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CCC3B252-BD6D-44F8-0106-A02DAA859672}"/>
              </a:ext>
            </a:extLst>
          </p:cNvPr>
          <p:cNvSpPr/>
          <p:nvPr/>
        </p:nvSpPr>
        <p:spPr bwMode="auto">
          <a:xfrm>
            <a:off x="678698" y="4312019"/>
            <a:ext cx="5690139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char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for (int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 != NULL;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    for (int j = 0;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 != '\0';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][j]);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     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('\n');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3315028" y="100531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2443063" y="16913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2446100" y="134979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3326740" y="1349794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2421642" y="1013344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3325865" y="1705688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2487332" y="3708936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3165725" y="37037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2487332" y="3247220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3165725" y="324200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6541972" y="997802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2416089" y="6849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3312598" y="626980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3405962" y="2055050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3961189" y="1947016"/>
            <a:ext cx="634321" cy="188345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3782806" y="1542069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3782806" y="1190741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459551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4961730" y="380654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535050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5739282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6128058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6516834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6905610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729438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7675643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8054856" y="380346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514299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5524247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5903460" y="2545027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5237843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5617056" y="1184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4562070" y="3081508"/>
            <a:ext cx="3595967" cy="790174"/>
            <a:chOff x="2686702" y="3044963"/>
            <a:chExt cx="3595967" cy="79017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831631" y="3044963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[0][8]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[0][0]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6043" y="3457568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471725" y="3352908"/>
              <a:ext cx="258761" cy="48222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5402539" y="534368"/>
            <a:ext cx="3521748" cy="662087"/>
            <a:chOff x="2986450" y="3053874"/>
            <a:chExt cx="3521748" cy="6620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3477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[2][0] or 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6450" y="3366760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5687249" y="1883894"/>
            <a:ext cx="4028297" cy="662087"/>
            <a:chOff x="3271160" y="4403400"/>
            <a:chExt cx="4028297" cy="66208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3983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[1][1] or 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1160" y="4716286"/>
              <a:ext cx="281425" cy="34920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758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6" grpId="0"/>
      <p:bldP spid="3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D910-21A8-9542-BE61-9816F6BD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1" y="81831"/>
            <a:ext cx="11139645" cy="425130"/>
          </a:xfrm>
        </p:spPr>
        <p:txBody>
          <a:bodyPr/>
          <a:lstStyle/>
          <a:p>
            <a:r>
              <a:rPr lang="en-US" dirty="0"/>
              <a:t>main() Command line arguments: </a:t>
            </a:r>
            <a:r>
              <a:rPr lang="en-US" dirty="0" err="1"/>
              <a:t>argc</a:t>
            </a:r>
            <a:r>
              <a:rPr lang="en-US" dirty="0"/>
              <a:t>,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64616-041F-364C-B33B-2E1CDEA6BE84}"/>
              </a:ext>
            </a:extLst>
          </p:cNvPr>
          <p:cNvSpPr txBox="1"/>
          <p:nvPr/>
        </p:nvSpPr>
        <p:spPr>
          <a:xfrm>
            <a:off x="1192777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064F7A-D72F-3FD0-B4F1-73CFF5B1F00C}"/>
              </a:ext>
            </a:extLst>
          </p:cNvPr>
          <p:cNvSpPr/>
          <p:nvPr/>
        </p:nvSpPr>
        <p:spPr>
          <a:xfrm>
            <a:off x="836922" y="120179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C3B8B2-744D-F3AB-9B38-265392DAB38A}"/>
              </a:ext>
            </a:extLst>
          </p:cNvPr>
          <p:cNvSpPr txBox="1"/>
          <p:nvPr/>
        </p:nvSpPr>
        <p:spPr>
          <a:xfrm>
            <a:off x="-35043" y="188781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33F72D-BABF-2278-F9C7-1571B3A38264}"/>
              </a:ext>
            </a:extLst>
          </p:cNvPr>
          <p:cNvSpPr txBox="1"/>
          <p:nvPr/>
        </p:nvSpPr>
        <p:spPr>
          <a:xfrm>
            <a:off x="-32006" y="1546270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EACFA6-0C5C-FA6D-5B41-6ABF0A0279D1}"/>
              </a:ext>
            </a:extLst>
          </p:cNvPr>
          <p:cNvSpPr/>
          <p:nvPr/>
        </p:nvSpPr>
        <p:spPr>
          <a:xfrm>
            <a:off x="848634" y="1546271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B292FC-C979-4736-5BDE-3A3F2945F10A}"/>
              </a:ext>
            </a:extLst>
          </p:cNvPr>
          <p:cNvSpPr txBox="1"/>
          <p:nvPr/>
        </p:nvSpPr>
        <p:spPr>
          <a:xfrm>
            <a:off x="-56464" y="1209821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C180CA-5A2F-49EE-68E0-C4AC71F36761}"/>
              </a:ext>
            </a:extLst>
          </p:cNvPr>
          <p:cNvSpPr/>
          <p:nvPr/>
        </p:nvSpPr>
        <p:spPr>
          <a:xfrm>
            <a:off x="847759" y="1902165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BD4058-C3D0-8A9F-0542-A08EA6EBECAB}"/>
              </a:ext>
            </a:extLst>
          </p:cNvPr>
          <p:cNvSpPr txBox="1"/>
          <p:nvPr/>
        </p:nvSpPr>
        <p:spPr>
          <a:xfrm>
            <a:off x="91755" y="3911641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C3561-7788-E5D7-1240-3D3E583A72BD}"/>
              </a:ext>
            </a:extLst>
          </p:cNvPr>
          <p:cNvSpPr/>
          <p:nvPr/>
        </p:nvSpPr>
        <p:spPr>
          <a:xfrm>
            <a:off x="770148" y="390642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785A7D-9AFF-427E-7B6A-3A0788FECB7A}"/>
              </a:ext>
            </a:extLst>
          </p:cNvPr>
          <p:cNvSpPr txBox="1"/>
          <p:nvPr/>
        </p:nvSpPr>
        <p:spPr>
          <a:xfrm>
            <a:off x="91755" y="34499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EDB4C0-FEB5-90EC-77F4-3194CA828552}"/>
              </a:ext>
            </a:extLst>
          </p:cNvPr>
          <p:cNvSpPr/>
          <p:nvPr/>
        </p:nvSpPr>
        <p:spPr>
          <a:xfrm>
            <a:off x="770148" y="34447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A1B778-1699-6996-F4E0-450510D944DA}"/>
              </a:ext>
            </a:extLst>
          </p:cNvPr>
          <p:cNvSpPr txBox="1"/>
          <p:nvPr/>
        </p:nvSpPr>
        <p:spPr>
          <a:xfrm>
            <a:off x="788344" y="4550494"/>
            <a:ext cx="298992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 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(space between c and 3)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313636-D5CC-E26A-0341-F0C11C0E44AF}"/>
              </a:ext>
            </a:extLst>
          </p:cNvPr>
          <p:cNvSpPr txBox="1"/>
          <p:nvPr/>
        </p:nvSpPr>
        <p:spPr>
          <a:xfrm>
            <a:off x="-62017" y="881398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380EC-3554-2F70-CFD2-CE9E4ED33CAB}"/>
              </a:ext>
            </a:extLst>
          </p:cNvPr>
          <p:cNvSpPr/>
          <p:nvPr/>
        </p:nvSpPr>
        <p:spPr>
          <a:xfrm>
            <a:off x="834492" y="823457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0DA7DE6-D29F-7634-52B8-9DE0D8F9A992}"/>
              </a:ext>
            </a:extLst>
          </p:cNvPr>
          <p:cNvCxnSpPr>
            <a:cxnSpLocks/>
          </p:cNvCxnSpPr>
          <p:nvPr/>
        </p:nvCxnSpPr>
        <p:spPr>
          <a:xfrm flipV="1">
            <a:off x="927856" y="2251527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FAAC15-464D-9CED-D2F0-9E02F1497376}"/>
              </a:ext>
            </a:extLst>
          </p:cNvPr>
          <p:cNvCxnSpPr>
            <a:cxnSpLocks/>
          </p:cNvCxnSpPr>
          <p:nvPr/>
        </p:nvCxnSpPr>
        <p:spPr>
          <a:xfrm>
            <a:off x="1304700" y="2080371"/>
            <a:ext cx="812704" cy="194657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5EDBA1-0C56-A1B3-8F67-4A7A0022E77C}"/>
              </a:ext>
            </a:extLst>
          </p:cNvPr>
          <p:cNvCxnSpPr>
            <a:cxnSpLocks/>
          </p:cNvCxnSpPr>
          <p:nvPr/>
        </p:nvCxnSpPr>
        <p:spPr>
          <a:xfrm>
            <a:off x="1304700" y="1738546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62AC0E5-0BB9-42A1-A01F-F9526366C147}"/>
              </a:ext>
            </a:extLst>
          </p:cNvPr>
          <p:cNvCxnSpPr>
            <a:cxnSpLocks/>
          </p:cNvCxnSpPr>
          <p:nvPr/>
        </p:nvCxnSpPr>
        <p:spPr>
          <a:xfrm>
            <a:off x="1304700" y="1387218"/>
            <a:ext cx="1401940" cy="225336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3FA7D4-B522-0451-0CEE-5D620ADC87D9}"/>
              </a:ext>
            </a:extLst>
          </p:cNvPr>
          <p:cNvSpPr/>
          <p:nvPr/>
        </p:nvSpPr>
        <p:spPr>
          <a:xfrm>
            <a:off x="211740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768C6F2-3F57-F459-A541-47657CE9D976}"/>
              </a:ext>
            </a:extLst>
          </p:cNvPr>
          <p:cNvSpPr/>
          <p:nvPr/>
        </p:nvSpPr>
        <p:spPr>
          <a:xfrm>
            <a:off x="2483624" y="400302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A615A-C2CF-3585-C53E-FDD046C21A36}"/>
              </a:ext>
            </a:extLst>
          </p:cNvPr>
          <p:cNvSpPr/>
          <p:nvPr/>
        </p:nvSpPr>
        <p:spPr>
          <a:xfrm>
            <a:off x="287240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A28BA0-A5F0-DECE-7AF8-1FE35EAF75D4}"/>
              </a:ext>
            </a:extLst>
          </p:cNvPr>
          <p:cNvSpPr/>
          <p:nvPr/>
        </p:nvSpPr>
        <p:spPr>
          <a:xfrm>
            <a:off x="3261176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87588-D4A2-39E8-12DA-BD4DE6A00A48}"/>
              </a:ext>
            </a:extLst>
          </p:cNvPr>
          <p:cNvSpPr/>
          <p:nvPr/>
        </p:nvSpPr>
        <p:spPr>
          <a:xfrm>
            <a:off x="3649952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940C1FA-5947-9752-8B13-9C6D754C1538}"/>
              </a:ext>
            </a:extLst>
          </p:cNvPr>
          <p:cNvSpPr/>
          <p:nvPr/>
        </p:nvSpPr>
        <p:spPr>
          <a:xfrm>
            <a:off x="4038728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29A0257-F356-7002-E8FA-11EFBE33807A}"/>
              </a:ext>
            </a:extLst>
          </p:cNvPr>
          <p:cNvSpPr/>
          <p:nvPr/>
        </p:nvSpPr>
        <p:spPr>
          <a:xfrm>
            <a:off x="4427504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4AD597-8A06-8CA2-AD52-359E3A8ECC44}"/>
              </a:ext>
            </a:extLst>
          </p:cNvPr>
          <p:cNvSpPr/>
          <p:nvPr/>
        </p:nvSpPr>
        <p:spPr>
          <a:xfrm>
            <a:off x="481628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DAC273-F88D-991F-B1CB-81E8EDE81228}"/>
              </a:ext>
            </a:extLst>
          </p:cNvPr>
          <p:cNvSpPr/>
          <p:nvPr/>
        </p:nvSpPr>
        <p:spPr>
          <a:xfrm>
            <a:off x="5197537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F3486-3452-E268-1C29-0732E9D7A414}"/>
              </a:ext>
            </a:extLst>
          </p:cNvPr>
          <p:cNvSpPr/>
          <p:nvPr/>
        </p:nvSpPr>
        <p:spPr>
          <a:xfrm>
            <a:off x="5576750" y="399994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9EE4D9-DDEA-3546-0FC7-DE3C6328F772}"/>
              </a:ext>
            </a:extLst>
          </p:cNvPr>
          <p:cNvSpPr/>
          <p:nvPr/>
        </p:nvSpPr>
        <p:spPr>
          <a:xfrm>
            <a:off x="266488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ED64079-C7A4-FB82-30B9-8AC880E4CC35}"/>
              </a:ext>
            </a:extLst>
          </p:cNvPr>
          <p:cNvSpPr/>
          <p:nvPr/>
        </p:nvSpPr>
        <p:spPr>
          <a:xfrm>
            <a:off x="3046141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465FFAB-5B19-0A3A-98D7-58AD0FD9A0D6}"/>
              </a:ext>
            </a:extLst>
          </p:cNvPr>
          <p:cNvSpPr/>
          <p:nvPr/>
        </p:nvSpPr>
        <p:spPr>
          <a:xfrm>
            <a:off x="3425354" y="274150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8279EB2-38C3-40C1-588B-0EE0CEB1482F}"/>
              </a:ext>
            </a:extLst>
          </p:cNvPr>
          <p:cNvSpPr/>
          <p:nvPr/>
        </p:nvSpPr>
        <p:spPr>
          <a:xfrm>
            <a:off x="2759737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83E9878-D0B1-241B-D486-6182DFD9AF96}"/>
              </a:ext>
            </a:extLst>
          </p:cNvPr>
          <p:cNvSpPr/>
          <p:nvPr/>
        </p:nvSpPr>
        <p:spPr>
          <a:xfrm>
            <a:off x="3138950" y="1380573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0E0E84-EF91-79E9-D3CA-AA09ACBED7A1}"/>
              </a:ext>
            </a:extLst>
          </p:cNvPr>
          <p:cNvGrpSpPr/>
          <p:nvPr/>
        </p:nvGrpSpPr>
        <p:grpSpPr>
          <a:xfrm>
            <a:off x="2101498" y="3327461"/>
            <a:ext cx="3284618" cy="859185"/>
            <a:chOff x="2686702" y="3087047"/>
            <a:chExt cx="3284618" cy="85918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6980C67-31F5-18B5-2EE5-8EEE27C94D3C}"/>
                </a:ext>
              </a:extLst>
            </p:cNvPr>
            <p:cNvSpPr txBox="1"/>
            <p:nvPr/>
          </p:nvSpPr>
          <p:spPr>
            <a:xfrm>
              <a:off x="4013733" y="3087047"/>
              <a:ext cx="19575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EAAEB0C-82C5-8CB0-CBF8-BC2E4CF177CA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0AC1046-CD44-2DBD-15DE-283EB4D711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861" y="3457568"/>
              <a:ext cx="263607" cy="48866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EB351A-90DF-E989-8FAE-EFABC3A38847}"/>
                </a:ext>
              </a:extLst>
            </p:cNvPr>
            <p:cNvCxnSpPr>
              <a:cxnSpLocks/>
            </p:cNvCxnSpPr>
            <p:nvPr/>
          </p:nvCxnSpPr>
          <p:spPr>
            <a:xfrm>
              <a:off x="5691945" y="3410327"/>
              <a:ext cx="229436" cy="468819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A7B306-2693-42EF-70BB-64C452599BBC}"/>
              </a:ext>
            </a:extLst>
          </p:cNvPr>
          <p:cNvGrpSpPr/>
          <p:nvPr/>
        </p:nvGrpSpPr>
        <p:grpSpPr>
          <a:xfrm>
            <a:off x="2968947" y="730845"/>
            <a:ext cx="1704313" cy="802344"/>
            <a:chOff x="3030964" y="3053874"/>
            <a:chExt cx="1704313" cy="8023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5A82B6C-2AEE-05F8-AA53-702E968EB014}"/>
                </a:ext>
              </a:extLst>
            </p:cNvPr>
            <p:cNvSpPr txBox="1"/>
            <p:nvPr/>
          </p:nvSpPr>
          <p:spPr>
            <a:xfrm>
              <a:off x="3030964" y="3053874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+ 2)</a:t>
              </a:r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A9D5CCB-8427-338C-F55F-F6ADAF679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0964" y="3366760"/>
              <a:ext cx="236911" cy="48945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84FFD60-88BA-3F23-7AE8-762DCAA4742D}"/>
              </a:ext>
            </a:extLst>
          </p:cNvPr>
          <p:cNvGrpSpPr/>
          <p:nvPr/>
        </p:nvGrpSpPr>
        <p:grpSpPr>
          <a:xfrm>
            <a:off x="3253657" y="2080371"/>
            <a:ext cx="2464136" cy="800107"/>
            <a:chOff x="3315674" y="4403400"/>
            <a:chExt cx="2464136" cy="800107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ECCCE-FBA6-1EB8-A1BA-BFC3561557DB}"/>
                </a:ext>
              </a:extLst>
            </p:cNvPr>
            <p:cNvSpPr txBox="1"/>
            <p:nvPr/>
          </p:nvSpPr>
          <p:spPr>
            <a:xfrm>
              <a:off x="3315674" y="4403400"/>
              <a:ext cx="2464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 + 1)</a:t>
              </a:r>
              <a:endParaRPr lang="en-US" dirty="0"/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4BFB40B-62A4-AA55-9FAB-0BDCDC2B91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3193" y="4716286"/>
              <a:ext cx="229392" cy="487221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39990F-D5E9-FD0B-D870-89DCBBFCAF60}"/>
              </a:ext>
            </a:extLst>
          </p:cNvPr>
          <p:cNvSpPr txBox="1"/>
          <p:nvPr/>
        </p:nvSpPr>
        <p:spPr>
          <a:xfrm>
            <a:off x="6204014" y="198042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877AC1-955B-FBA5-8670-3228797D9AAA}"/>
              </a:ext>
            </a:extLst>
          </p:cNvPr>
          <p:cNvSpPr txBox="1"/>
          <p:nvPr/>
        </p:nvSpPr>
        <p:spPr>
          <a:xfrm>
            <a:off x="6207051" y="1638882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BC7614-E51F-22CB-99D2-CBB6F22B8C5B}"/>
              </a:ext>
            </a:extLst>
          </p:cNvPr>
          <p:cNvSpPr/>
          <p:nvPr/>
        </p:nvSpPr>
        <p:spPr>
          <a:xfrm>
            <a:off x="7087691" y="1638883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6D097-DBCE-CD3B-25EC-6500B70CEF58}"/>
              </a:ext>
            </a:extLst>
          </p:cNvPr>
          <p:cNvSpPr txBox="1"/>
          <p:nvPr/>
        </p:nvSpPr>
        <p:spPr>
          <a:xfrm>
            <a:off x="6182593" y="1302433"/>
            <a:ext cx="893386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argv+2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47F7E5-A468-3C0D-41DD-A7FF86823E68}"/>
              </a:ext>
            </a:extLst>
          </p:cNvPr>
          <p:cNvSpPr/>
          <p:nvPr/>
        </p:nvSpPr>
        <p:spPr>
          <a:xfrm>
            <a:off x="7086816" y="1994777"/>
            <a:ext cx="843853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715802-02D4-A9AF-06F7-6715BFFA5689}"/>
              </a:ext>
            </a:extLst>
          </p:cNvPr>
          <p:cNvSpPr txBox="1"/>
          <p:nvPr/>
        </p:nvSpPr>
        <p:spPr>
          <a:xfrm>
            <a:off x="6248283" y="3998025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argc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C58B75-BCA7-11E8-5CB5-86B635DB37A8}"/>
              </a:ext>
            </a:extLst>
          </p:cNvPr>
          <p:cNvSpPr/>
          <p:nvPr/>
        </p:nvSpPr>
        <p:spPr>
          <a:xfrm>
            <a:off x="6926676" y="3992812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6CE896-EFE6-9EAA-A8B1-F91087C557C3}"/>
              </a:ext>
            </a:extLst>
          </p:cNvPr>
          <p:cNvSpPr txBox="1"/>
          <p:nvPr/>
        </p:nvSpPr>
        <p:spPr>
          <a:xfrm>
            <a:off x="6248283" y="3536309"/>
            <a:ext cx="67839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argv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244C3-0AD4-CF21-BA28-39058D24477E}"/>
              </a:ext>
            </a:extLst>
          </p:cNvPr>
          <p:cNvSpPr/>
          <p:nvPr/>
        </p:nvSpPr>
        <p:spPr>
          <a:xfrm>
            <a:off x="6926676" y="353109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A5694B-EC14-DEBD-047F-AA93B0DE008B}"/>
              </a:ext>
            </a:extLst>
          </p:cNvPr>
          <p:cNvSpPr txBox="1"/>
          <p:nvPr/>
        </p:nvSpPr>
        <p:spPr>
          <a:xfrm>
            <a:off x="7027401" y="4643106"/>
            <a:ext cx="338906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.% ./extract –c3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(No space between c and 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99F241-E98A-0751-7C85-A7029243E118}"/>
              </a:ext>
            </a:extLst>
          </p:cNvPr>
          <p:cNvSpPr/>
          <p:nvPr/>
        </p:nvSpPr>
        <p:spPr>
          <a:xfrm>
            <a:off x="7081532" y="1273408"/>
            <a:ext cx="843853" cy="35772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NULL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AD368-EF6E-91FA-B2AF-2B68EE0E32A2}"/>
              </a:ext>
            </a:extLst>
          </p:cNvPr>
          <p:cNvCxnSpPr>
            <a:cxnSpLocks/>
          </p:cNvCxnSpPr>
          <p:nvPr/>
        </p:nvCxnSpPr>
        <p:spPr>
          <a:xfrm flipV="1">
            <a:off x="7166913" y="2344139"/>
            <a:ext cx="0" cy="1402295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2694BB-6B4F-2C6A-3A55-6913BB358837}"/>
              </a:ext>
            </a:extLst>
          </p:cNvPr>
          <p:cNvCxnSpPr>
            <a:cxnSpLocks/>
          </p:cNvCxnSpPr>
          <p:nvPr/>
        </p:nvCxnSpPr>
        <p:spPr>
          <a:xfrm>
            <a:off x="7491549" y="2143493"/>
            <a:ext cx="864912" cy="1976067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495FF0-6A0C-C6D1-2AA0-907FA327A083}"/>
              </a:ext>
            </a:extLst>
          </p:cNvPr>
          <p:cNvCxnSpPr>
            <a:cxnSpLocks/>
          </p:cNvCxnSpPr>
          <p:nvPr/>
        </p:nvCxnSpPr>
        <p:spPr>
          <a:xfrm>
            <a:off x="7543757" y="1831158"/>
            <a:ext cx="1360184" cy="104932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C2A044-B4B5-345D-D07D-2C0CAFB96F12}"/>
              </a:ext>
            </a:extLst>
          </p:cNvPr>
          <p:cNvSpPr/>
          <p:nvPr/>
        </p:nvSpPr>
        <p:spPr>
          <a:xfrm>
            <a:off x="835646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C95113-D7F7-9849-EA00-E29864837E9E}"/>
              </a:ext>
            </a:extLst>
          </p:cNvPr>
          <p:cNvSpPr/>
          <p:nvPr/>
        </p:nvSpPr>
        <p:spPr>
          <a:xfrm>
            <a:off x="8722681" y="409563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/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1FF3CF7-15A5-AF72-0C18-7353222C19F1}"/>
              </a:ext>
            </a:extLst>
          </p:cNvPr>
          <p:cNvSpPr/>
          <p:nvPr/>
        </p:nvSpPr>
        <p:spPr>
          <a:xfrm>
            <a:off x="911145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4E1C4-921C-987E-E807-244872C62BA7}"/>
              </a:ext>
            </a:extLst>
          </p:cNvPr>
          <p:cNvSpPr/>
          <p:nvPr/>
        </p:nvSpPr>
        <p:spPr>
          <a:xfrm>
            <a:off x="9500233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546E70-1863-1487-ED9E-A5152F656F8D}"/>
              </a:ext>
            </a:extLst>
          </p:cNvPr>
          <p:cNvSpPr/>
          <p:nvPr/>
        </p:nvSpPr>
        <p:spPr>
          <a:xfrm>
            <a:off x="9889009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4267FB-CAE7-B783-ACD7-48FB475BA5D5}"/>
              </a:ext>
            </a:extLst>
          </p:cNvPr>
          <p:cNvSpPr/>
          <p:nvPr/>
        </p:nvSpPr>
        <p:spPr>
          <a:xfrm>
            <a:off x="10277785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6D193E-A3C1-710E-D2E2-D5D2F7DA51BF}"/>
              </a:ext>
            </a:extLst>
          </p:cNvPr>
          <p:cNvSpPr/>
          <p:nvPr/>
        </p:nvSpPr>
        <p:spPr>
          <a:xfrm>
            <a:off x="10666561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865993D-F981-734B-D786-7609FB189CB4}"/>
              </a:ext>
            </a:extLst>
          </p:cNvPr>
          <p:cNvSpPr/>
          <p:nvPr/>
        </p:nvSpPr>
        <p:spPr>
          <a:xfrm>
            <a:off x="1105533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7A89FD-9FEF-B1E5-121C-655B6071C66C}"/>
              </a:ext>
            </a:extLst>
          </p:cNvPr>
          <p:cNvSpPr/>
          <p:nvPr/>
        </p:nvSpPr>
        <p:spPr>
          <a:xfrm>
            <a:off x="11436594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0DD01E6-BAC7-CFEB-E03E-BA7B47497F71}"/>
              </a:ext>
            </a:extLst>
          </p:cNvPr>
          <p:cNvSpPr/>
          <p:nvPr/>
        </p:nvSpPr>
        <p:spPr>
          <a:xfrm>
            <a:off x="11815807" y="4092554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09BB52C-177B-3A03-FD47-48E3299163E1}"/>
              </a:ext>
            </a:extLst>
          </p:cNvPr>
          <p:cNvSpPr/>
          <p:nvPr/>
        </p:nvSpPr>
        <p:spPr>
          <a:xfrm>
            <a:off x="8903941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343EBF9-5C2F-EE12-4DB6-D4B6E6973B8D}"/>
              </a:ext>
            </a:extLst>
          </p:cNvPr>
          <p:cNvSpPr/>
          <p:nvPr/>
        </p:nvSpPr>
        <p:spPr>
          <a:xfrm>
            <a:off x="9285198" y="2834116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BD270E-0403-7B61-09D7-1FD72278F73F}"/>
              </a:ext>
            </a:extLst>
          </p:cNvPr>
          <p:cNvSpPr/>
          <p:nvPr/>
        </p:nvSpPr>
        <p:spPr>
          <a:xfrm>
            <a:off x="10020085" y="2826348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\0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2CBE2D2-92CE-401A-8B41-4212B00C21C6}"/>
              </a:ext>
            </a:extLst>
          </p:cNvPr>
          <p:cNvSpPr/>
          <p:nvPr/>
        </p:nvSpPr>
        <p:spPr>
          <a:xfrm>
            <a:off x="9649772" y="2825105"/>
            <a:ext cx="381257" cy="33139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6710231-C889-2807-C4AC-B3CCB07D95AC}"/>
              </a:ext>
            </a:extLst>
          </p:cNvPr>
          <p:cNvGrpSpPr/>
          <p:nvPr/>
        </p:nvGrpSpPr>
        <p:grpSpPr>
          <a:xfrm>
            <a:off x="8323021" y="3419515"/>
            <a:ext cx="3351483" cy="830680"/>
            <a:chOff x="2686702" y="3093881"/>
            <a:chExt cx="3351483" cy="830680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15F9115-33DA-896E-94D7-C56B2507EEA7}"/>
                </a:ext>
              </a:extLst>
            </p:cNvPr>
            <p:cNvSpPr txBox="1"/>
            <p:nvPr/>
          </p:nvSpPr>
          <p:spPr>
            <a:xfrm>
              <a:off x="4333872" y="3093881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+ 8)</a:t>
              </a:r>
              <a:endParaRPr lang="en-US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C4D847E-833D-8B9B-D7E6-F2132A7CE7D8}"/>
                </a:ext>
              </a:extLst>
            </p:cNvPr>
            <p:cNvSpPr txBox="1"/>
            <p:nvPr/>
          </p:nvSpPr>
          <p:spPr>
            <a:xfrm>
              <a:off x="2686702" y="314591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endParaRPr lang="en-US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1A8E1BE-D74B-0C9A-C285-3872175BB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13321" y="3457568"/>
              <a:ext cx="254147" cy="46699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989E971-41A7-F199-132E-6A765CD353C9}"/>
                </a:ext>
              </a:extLst>
            </p:cNvPr>
            <p:cNvCxnSpPr>
              <a:cxnSpLocks/>
            </p:cNvCxnSpPr>
            <p:nvPr/>
          </p:nvCxnSpPr>
          <p:spPr>
            <a:xfrm>
              <a:off x="5879066" y="3461196"/>
              <a:ext cx="93251" cy="4509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3E89AF4-7AEB-B37D-AD0D-51BFFCC6B728}"/>
              </a:ext>
            </a:extLst>
          </p:cNvPr>
          <p:cNvGrpSpPr/>
          <p:nvPr/>
        </p:nvGrpSpPr>
        <p:grpSpPr>
          <a:xfrm>
            <a:off x="9492714" y="2172983"/>
            <a:ext cx="2210862" cy="772691"/>
            <a:chOff x="3315674" y="4403400"/>
            <a:chExt cx="2210862" cy="77269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667C586-6CBD-FB94-51E7-8E12C5175630}"/>
                </a:ext>
              </a:extLst>
            </p:cNvPr>
            <p:cNvSpPr txBox="1"/>
            <p:nvPr/>
          </p:nvSpPr>
          <p:spPr>
            <a:xfrm>
              <a:off x="3315674" y="4403400"/>
              <a:ext cx="2210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*(*(</a:t>
              </a:r>
              <a:r>
                <a:rPr lang="en-US" sz="1800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argv</a:t>
              </a:r>
              <a:r>
                <a:rPr lang="en-US" sz="18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+ 1)+2)</a:t>
              </a:r>
              <a:endParaRPr lang="en-US" dirty="0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65959F0-7871-873B-5126-DB2AD865E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1969" y="4702897"/>
              <a:ext cx="231585" cy="4731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714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29F3C-8120-A44A-BC22-37112D25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buffer overflow: common security flaw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0235-7794-7C45-8549-7003EAB96BD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5101" y="1075006"/>
            <a:ext cx="11013585" cy="213650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dirty="0">
                <a:solidFill>
                  <a:srgbClr val="0070C0"/>
                </a:solidFill>
              </a:rPr>
              <a:t>buffer overflow </a:t>
            </a:r>
            <a:r>
              <a:rPr lang="en-US" sz="2200" dirty="0"/>
              <a:t>occurs when data is written </a:t>
            </a:r>
            <a:r>
              <a:rPr lang="en-US" sz="2200" dirty="0">
                <a:solidFill>
                  <a:srgbClr val="0070C0"/>
                </a:solidFill>
              </a:rPr>
              <a:t>outside the boundaries </a:t>
            </a:r>
            <a:r>
              <a:rPr lang="en-US" sz="2200" dirty="0"/>
              <a:t>of the </a:t>
            </a:r>
            <a:r>
              <a:rPr lang="en-US" sz="2200" dirty="0">
                <a:solidFill>
                  <a:srgbClr val="0070C0"/>
                </a:solidFill>
              </a:rPr>
              <a:t>memory allocated to target variable </a:t>
            </a:r>
            <a:r>
              <a:rPr lang="en-US" sz="2200" dirty="0"/>
              <a:t>(or target buffer)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is a very </a:t>
            </a:r>
            <a:r>
              <a:rPr lang="en-US" sz="2000" i="1" dirty="0">
                <a:solidFill>
                  <a:schemeClr val="accent1"/>
                </a:solidFill>
              </a:rPr>
              <a:t>common source of buffer overrun security flaws</a:t>
            </a:r>
            <a:r>
              <a:rPr lang="en-US" sz="2000" dirty="0"/>
              <a:t>: </a:t>
            </a:r>
          </a:p>
          <a:p>
            <a:pPr lvl="1"/>
            <a:r>
              <a:rPr lang="en-US" sz="1800" dirty="0"/>
              <a:t>always ensure that the </a:t>
            </a:r>
            <a:r>
              <a:rPr lang="en-US" sz="1800" dirty="0">
                <a:solidFill>
                  <a:srgbClr val="0070C0"/>
                </a:solidFill>
              </a:rPr>
              <a:t>destination array is </a:t>
            </a:r>
            <a:r>
              <a:rPr lang="en-US" sz="1800" b="1" dirty="0">
                <a:solidFill>
                  <a:srgbClr val="0070C0"/>
                </a:solidFill>
              </a:rPr>
              <a:t>large enough </a:t>
            </a:r>
            <a:r>
              <a:rPr lang="en-US" sz="1800" dirty="0"/>
              <a:t>(and don’t forget the null terminator) </a:t>
            </a:r>
          </a:p>
          <a:p>
            <a:pPr>
              <a:lnSpc>
                <a:spcPct val="100000"/>
              </a:lnSpc>
            </a:pP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can cause </a:t>
            </a:r>
            <a:r>
              <a:rPr lang="en-US" sz="2000" dirty="0">
                <a:solidFill>
                  <a:schemeClr val="accent1"/>
                </a:solidFill>
              </a:rPr>
              <a:t>problems when the </a:t>
            </a:r>
            <a:r>
              <a:rPr lang="en-US" sz="2000" b="1" i="1" dirty="0">
                <a:solidFill>
                  <a:schemeClr val="accent1"/>
                </a:solidFill>
              </a:rPr>
              <a:t>destination</a:t>
            </a:r>
            <a:r>
              <a:rPr lang="en-US" sz="2000" dirty="0">
                <a:solidFill>
                  <a:schemeClr val="accent1"/>
                </a:solidFill>
              </a:rPr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source</a:t>
            </a:r>
            <a:r>
              <a:rPr lang="en-US" sz="2000" dirty="0">
                <a:solidFill>
                  <a:schemeClr val="accent1"/>
                </a:solidFill>
              </a:rPr>
              <a:t> regions </a:t>
            </a:r>
            <a:r>
              <a:rPr lang="en-US" sz="2000" b="1" i="1" dirty="0">
                <a:solidFill>
                  <a:schemeClr val="accent1"/>
                </a:solidFill>
              </a:rPr>
              <a:t>overlap</a:t>
            </a:r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1AB38F7-323A-634C-9436-DA0D443DA079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5322570"/>
            <a:ext cx="5867400" cy="533400"/>
            <a:chOff x="528" y="2544"/>
            <a:chExt cx="3696" cy="336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F1B7600F-A228-2A41-B129-7808B65E4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A5BD424-7598-CB4E-B58D-051434B07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7D48EE50-2AEF-564F-9C62-B22074AA7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32F32BE9-6DF9-A742-AE5D-188C44711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97C6CE30-846F-B243-95C9-CC00AD5C8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A718CFA4-D9D2-834E-9B66-AF0883107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1FA9B845-93A1-DB4B-8B92-DC05526BC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59D34598-16BF-2D4E-8C94-B90A4CBC5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544"/>
              <a:ext cx="336" cy="336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3">
              <a:extLst>
                <a:ext uri="{FF2B5EF4-FFF2-40B4-BE49-F238E27FC236}">
                  <a16:creationId xmlns:a16="http://schemas.microsoft.com/office/drawing/2014/main" id="{9E1B074B-DC61-6347-B8CE-1CEF00F02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DF5109AC-56DF-0640-9618-73E08F1B1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23F5A6BA-8309-814A-A0E7-53606EDE4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544"/>
              <a:ext cx="336" cy="336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" name="Line 16">
            <a:extLst>
              <a:ext uri="{FF2B5EF4-FFF2-40B4-BE49-F238E27FC236}">
                <a16:creationId xmlns:a16="http://schemas.microsoft.com/office/drawing/2014/main" id="{C1659CF1-D1AF-0449-A5ED-CA1E381D92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05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9B912484-CD00-374F-96C6-5A7DDA600D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045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C2B8C383-22FC-B745-8725-FB23053B05F6}"/>
              </a:ext>
            </a:extLst>
          </p:cNvPr>
          <p:cNvGrpSpPr>
            <a:grpSpLocks/>
          </p:cNvGrpSpPr>
          <p:nvPr/>
        </p:nvGrpSpPr>
        <p:grpSpPr bwMode="auto">
          <a:xfrm>
            <a:off x="1727200" y="4027170"/>
            <a:ext cx="7010400" cy="717550"/>
            <a:chOff x="576" y="3360"/>
            <a:chExt cx="4416" cy="452"/>
          </a:xfrm>
        </p:grpSpPr>
        <p:grpSp>
          <p:nvGrpSpPr>
            <p:cNvPr id="19" name="Group 19">
              <a:extLst>
                <a:ext uri="{FF2B5EF4-FFF2-40B4-BE49-F238E27FC236}">
                  <a16:creationId xmlns:a16="http://schemas.microsoft.com/office/drawing/2014/main" id="{A55F86A7-712B-8D44-B7B5-913007EB2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360"/>
              <a:ext cx="3696" cy="336"/>
              <a:chOff x="528" y="2544"/>
              <a:chExt cx="3696" cy="336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08F8B2D-38E1-664C-9D26-4FD027CA8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ED1E05-967D-7C47-9F36-EA670D04C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CF61E56-699E-C148-B0C5-2A9BE5B5E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8610FBB-5C65-744F-952A-29CEE5202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2C99A22-EEA5-5644-A112-1C0057E6B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584E08B-79B4-7B43-A275-F93E0D092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65971AA-4E78-0341-AD4F-071D53616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093B32-F37E-FC45-96FC-DAB7CA91C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329F993-261B-9C4D-9BA4-0BB4038BB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2A6558-5ED2-D148-995D-5ECAC15DB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5D0A0B7-E580-9846-B03A-75E7D8328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2544"/>
                <a:ext cx="336" cy="336"/>
              </a:xfrm>
              <a:prstGeom prst="rect">
                <a:avLst/>
              </a:prstGeom>
              <a:solidFill>
                <a:srgbClr val="00FF00"/>
              </a:solidFill>
              <a:ln w="2857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" name="Text Box 31">
              <a:extLst>
                <a:ext uri="{FF2B5EF4-FFF2-40B4-BE49-F238E27FC236}">
                  <a16:creationId xmlns:a16="http://schemas.microsoft.com/office/drawing/2014/main" id="{D1FFF72A-DB45-BC4B-B81B-E32364218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408"/>
              <a:ext cx="66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Source</a:t>
              </a:r>
            </a:p>
            <a:p>
              <a:pPr algn="ctr" eaLnBrk="1" hangingPunct="1"/>
              <a:r>
                <a:rPr lang="en-US" altLang="en-US" b="1">
                  <a:latin typeface="Arial" panose="020B0604020202020204" pitchFamily="34" charset="0"/>
                </a:rPr>
                <a:t>Memory</a:t>
              </a:r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id="{5D6DD995-5B67-504D-9897-D0DF11208EE4}"/>
              </a:ext>
            </a:extLst>
          </p:cNvPr>
          <p:cNvSpPr>
            <a:spLocks/>
          </p:cNvSpPr>
          <p:nvPr/>
        </p:nvSpPr>
        <p:spPr bwMode="auto">
          <a:xfrm rot="16200000">
            <a:off x="7651750" y="5384483"/>
            <a:ext cx="571500" cy="1600200"/>
          </a:xfrm>
          <a:prstGeom prst="leftBrace">
            <a:avLst>
              <a:gd name="adj1" fmla="val 2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33">
            <a:extLst>
              <a:ext uri="{FF2B5EF4-FFF2-40B4-BE49-F238E27FC236}">
                <a16:creationId xmlns:a16="http://schemas.microsoft.com/office/drawing/2014/main" id="{C06F922C-FDBB-214B-8965-3B036D7F212D}"/>
              </a:ext>
            </a:extLst>
          </p:cNvPr>
          <p:cNvSpPr>
            <a:spLocks/>
          </p:cNvSpPr>
          <p:nvPr/>
        </p:nvSpPr>
        <p:spPr bwMode="auto">
          <a:xfrm rot="16200000">
            <a:off x="4718050" y="4050983"/>
            <a:ext cx="571500" cy="4267200"/>
          </a:xfrm>
          <a:prstGeom prst="leftBrace">
            <a:avLst>
              <a:gd name="adj1" fmla="val 62222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AC27EF79-DCBD-194B-B5E8-DF55B5413E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44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00082A19-775C-A048-9F34-BE29DFE19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95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88B704CF-908E-7E47-BB65-5BE44D706E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12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EF1FA4D9-C794-DE4C-A815-953B01C01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7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E10CC48D-4915-A54D-A4B8-58762308B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8025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D4CD0C1-A3AB-6340-B4CA-E18E1C5AE6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4365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0">
            <a:extLst>
              <a:ext uri="{FF2B5EF4-FFF2-40B4-BE49-F238E27FC236}">
                <a16:creationId xmlns:a16="http://schemas.microsoft.com/office/drawing/2014/main" id="{11751C40-F1FC-114D-8860-9016DC2A30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8800" y="456057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1">
            <a:extLst>
              <a:ext uri="{FF2B5EF4-FFF2-40B4-BE49-F238E27FC236}">
                <a16:creationId xmlns:a16="http://schemas.microsoft.com/office/drawing/2014/main" id="{717DA8C2-E4A7-2E40-B834-CCABB9CF35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756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2">
            <a:extLst>
              <a:ext uri="{FF2B5EF4-FFF2-40B4-BE49-F238E27FC236}">
                <a16:creationId xmlns:a16="http://schemas.microsoft.com/office/drawing/2014/main" id="{13A377CF-D2E7-CA40-9859-E09345446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09000" y="4560570"/>
            <a:ext cx="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1423229B-36F0-164F-9713-849A8B77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6389370"/>
            <a:ext cx="285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Allocated Memory (8 Bytes)</a:t>
            </a:r>
          </a:p>
        </p:txBody>
      </p:sp>
      <p:sp>
        <p:nvSpPr>
          <p:cNvPr id="44" name="AutoShape 44">
            <a:extLst>
              <a:ext uri="{FF2B5EF4-FFF2-40B4-BE49-F238E27FC236}">
                <a16:creationId xmlns:a16="http://schemas.microsoft.com/office/drawing/2014/main" id="{17175515-974D-4844-A42A-892DE91A6B3D}"/>
              </a:ext>
            </a:extLst>
          </p:cNvPr>
          <p:cNvSpPr>
            <a:spLocks/>
          </p:cNvSpPr>
          <p:nvPr/>
        </p:nvSpPr>
        <p:spPr bwMode="auto">
          <a:xfrm rot="5400000">
            <a:off x="5575300" y="864870"/>
            <a:ext cx="457200" cy="5867400"/>
          </a:xfrm>
          <a:prstGeom prst="leftBrace">
            <a:avLst>
              <a:gd name="adj1" fmla="val 106944"/>
              <a:gd name="adj2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5">
            <a:extLst>
              <a:ext uri="{FF2B5EF4-FFF2-40B4-BE49-F238E27FC236}">
                <a16:creationId xmlns:a16="http://schemas.microsoft.com/office/drawing/2014/main" id="{CAC90E30-2EAE-6743-BAFB-98B9AF210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3265170"/>
            <a:ext cx="1765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11 Bytes of Data</a:t>
            </a:r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01BC86A7-F77A-DF40-9998-5B8B94E06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3800" y="4560570"/>
            <a:ext cx="1263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Copy </a:t>
            </a:r>
          </a:p>
          <a:p>
            <a:pPr algn="ctr" eaLnBrk="1" hangingPunct="1"/>
            <a:r>
              <a:rPr lang="en-US" altLang="en-US" b="1">
                <a:latin typeface="Arial" panose="020B0604020202020204" pitchFamily="34" charset="0"/>
              </a:rPr>
              <a:t>Operation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D9030FA6-6072-384C-A472-C41824D91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9800" y="6313170"/>
            <a:ext cx="1563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600" b="1">
                <a:latin typeface="Arial" panose="020B0604020202020204" pitchFamily="34" charset="0"/>
              </a:rPr>
              <a:t>Other Memory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FBC9F4-05D7-5840-9BB4-9940845229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0522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FC03-952D-044E-A72D-E20D38E2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43396"/>
            <a:ext cx="11547598" cy="461101"/>
          </a:xfrm>
        </p:spPr>
        <p:txBody>
          <a:bodyPr/>
          <a:lstStyle/>
          <a:p>
            <a:r>
              <a:rPr lang="en-US" dirty="0" err="1"/>
              <a:t>strcpy</a:t>
            </a:r>
            <a:r>
              <a:rPr lang="en-US" dirty="0"/>
              <a:t>() buffer overflow: over-write of an adjacent variable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C2696AD-1631-8344-AC5E-CC45727B778D}"/>
              </a:ext>
            </a:extLst>
          </p:cNvPr>
          <p:cNvSpPr/>
          <p:nvPr/>
        </p:nvSpPr>
        <p:spPr bwMode="auto">
          <a:xfrm>
            <a:off x="162911" y="552164"/>
            <a:ext cx="7677076" cy="3667286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 main(void)		/* file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s1[]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"before";</a:t>
            </a:r>
          </a:p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r2[4] = "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s2[]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"after";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("s2: %s\nr2: %s\nr2:%s\n", s2, r2, s1);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(r2,"hello"); </a:t>
            </a:r>
            <a:r>
              <a:rPr lang="en-US" i="1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length &gt; buffer size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("\ns2:%s\nr2: %s\nr2:%s\n",s2,r2,s1);    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aphicFrame>
        <p:nvGraphicFramePr>
          <p:cNvPr id="10" name="Group 63">
            <a:extLst>
              <a:ext uri="{FF2B5EF4-FFF2-40B4-BE49-F238E27FC236}">
                <a16:creationId xmlns:a16="http://schemas.microsoft.com/office/drawing/2014/main" id="{3E1C73F9-10A2-C741-980E-798D2942ABEE}"/>
              </a:ext>
            </a:extLst>
          </p:cNvPr>
          <p:cNvGraphicFramePr>
            <a:graphicFrameLocks noGrp="1"/>
          </p:cNvGraphicFramePr>
          <p:nvPr/>
        </p:nvGraphicFramePr>
        <p:xfrm>
          <a:off x="134006" y="4267118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'x'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'y'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'z'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'b'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4EE721-6509-3944-A4F2-FD50546EF18D}"/>
              </a:ext>
            </a:extLst>
          </p:cNvPr>
          <p:cNvSpPr txBox="1"/>
          <p:nvPr/>
        </p:nvSpPr>
        <p:spPr>
          <a:xfrm>
            <a:off x="70562" y="5306495"/>
            <a:ext cx="1149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low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25411-A9C2-F244-89A1-B11B661512A2}"/>
              </a:ext>
            </a:extLst>
          </p:cNvPr>
          <p:cNvSpPr txBox="1"/>
          <p:nvPr/>
        </p:nvSpPr>
        <p:spPr>
          <a:xfrm>
            <a:off x="10880832" y="5377356"/>
            <a:ext cx="1218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high memory</a:t>
            </a:r>
          </a:p>
          <a:p>
            <a:r>
              <a:rPr lang="en-US" sz="1400" dirty="0">
                <a:solidFill>
                  <a:srgbClr val="0070C0"/>
                </a:solidFill>
              </a:rPr>
              <a:t>address</a:t>
            </a:r>
          </a:p>
        </p:txBody>
      </p:sp>
      <p:graphicFrame>
        <p:nvGraphicFramePr>
          <p:cNvPr id="14" name="Group 63">
            <a:extLst>
              <a:ext uri="{FF2B5EF4-FFF2-40B4-BE49-F238E27FC236}">
                <a16:creationId xmlns:a16="http://schemas.microsoft.com/office/drawing/2014/main" id="{6AF91EB0-263F-D940-9E49-BE8BF193A035}"/>
              </a:ext>
            </a:extLst>
          </p:cNvPr>
          <p:cNvGraphicFramePr>
            <a:graphicFrameLocks noGrp="1"/>
          </p:cNvGraphicFramePr>
          <p:nvPr/>
        </p:nvGraphicFramePr>
        <p:xfrm>
          <a:off x="162910" y="5738203"/>
          <a:ext cx="11923987" cy="879136"/>
        </p:xfrm>
        <a:graphic>
          <a:graphicData uri="http://schemas.openxmlformats.org/drawingml/2006/table">
            <a:tbl>
              <a:tblPr/>
              <a:tblGrid>
                <a:gridCol w="701411">
                  <a:extLst>
                    <a:ext uri="{9D8B030D-6E8A-4147-A177-3AD203B41FA5}">
                      <a16:colId xmlns:a16="http://schemas.microsoft.com/office/drawing/2014/main" val="354205156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07419897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419428603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794492007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177723285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99022705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11054026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86225236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22683146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167147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137392883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3684369480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4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89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s2[5]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r2[3]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s1[0]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s1[1]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s1[2]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s1[3]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s1[4]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s1[5]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s1[6]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8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'a'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't'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'f'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'r'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Up Arrow 14">
            <a:extLst>
              <a:ext uri="{FF2B5EF4-FFF2-40B4-BE49-F238E27FC236}">
                <a16:creationId xmlns:a16="http://schemas.microsoft.com/office/drawing/2014/main" id="{DEC4D4B4-012A-DE47-A87C-E964FCA227DD}"/>
              </a:ext>
            </a:extLst>
          </p:cNvPr>
          <p:cNvSpPr/>
          <p:nvPr/>
        </p:nvSpPr>
        <p:spPr>
          <a:xfrm>
            <a:off x="11676993" y="5205127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E5C1E0E7-A6DC-DF43-BAD7-18A6ED35836B}"/>
              </a:ext>
            </a:extLst>
          </p:cNvPr>
          <p:cNvSpPr/>
          <p:nvPr/>
        </p:nvSpPr>
        <p:spPr>
          <a:xfrm>
            <a:off x="366662" y="5165878"/>
            <a:ext cx="115614" cy="20273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B8D01E-6AA5-FA4C-966A-6B8D27EC7C8A}"/>
              </a:ext>
            </a:extLst>
          </p:cNvPr>
          <p:cNvSpPr txBox="1"/>
          <p:nvPr/>
        </p:nvSpPr>
        <p:spPr>
          <a:xfrm>
            <a:off x="4600304" y="516587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4F4AF4-BC8A-B04C-AB5B-1D01DE0F6B04}"/>
              </a:ext>
            </a:extLst>
          </p:cNvPr>
          <p:cNvSpPr txBox="1"/>
          <p:nvPr/>
        </p:nvSpPr>
        <p:spPr>
          <a:xfrm>
            <a:off x="4587766" y="656811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strcpy</a:t>
            </a:r>
            <a:r>
              <a:rPr lang="en-US" dirty="0"/>
              <a:t>() overflow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D9062C8-45AD-2948-99D6-38F6FA0B7C6C}"/>
              </a:ext>
            </a:extLst>
          </p:cNvPr>
          <p:cNvSpPr/>
          <p:nvPr/>
        </p:nvSpPr>
        <p:spPr bwMode="auto">
          <a:xfrm>
            <a:off x="8045791" y="1569469"/>
            <a:ext cx="2440871" cy="248179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endParaRPr lang="en-US" sz="2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before</a:t>
            </a:r>
          </a:p>
          <a:p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s2: after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 hello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s1: 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BEDF0-0E37-444B-9A6A-C9557C8F95C5}"/>
              </a:ext>
            </a:extLst>
          </p:cNvPr>
          <p:cNvSpPr txBox="1"/>
          <p:nvPr/>
        </p:nvSpPr>
        <p:spPr>
          <a:xfrm>
            <a:off x="4147430" y="1277081"/>
            <a:ext cx="249972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these are mutable arrays, not literals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E4F65C-199C-3149-BC99-3EB6583BDC86}"/>
              </a:ext>
            </a:extLst>
          </p:cNvPr>
          <p:cNvSpPr txBox="1"/>
          <p:nvPr/>
        </p:nvSpPr>
        <p:spPr>
          <a:xfrm>
            <a:off x="8530523" y="807587"/>
            <a:ext cx="307638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compile on pi-cluster with</a:t>
            </a:r>
          </a:p>
          <a:p>
            <a:r>
              <a:rPr lang="en-US" dirty="0" err="1">
                <a:solidFill>
                  <a:srgbClr val="0070C0"/>
                </a:solidFill>
              </a:rPr>
              <a:t>gcc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test.c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7A17E5-C274-7548-8C75-408286AF5A1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2198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5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0" y="181340"/>
            <a:ext cx="11778937" cy="389281"/>
          </a:xfrm>
        </p:spPr>
        <p:txBody>
          <a:bodyPr/>
          <a:lstStyle/>
          <a:p>
            <a:r>
              <a:rPr lang="en-US" dirty="0"/>
              <a:t>Each use of a * operator results in one additional read: </a:t>
            </a:r>
            <a:r>
              <a:rPr lang="en-US" dirty="0" err="1"/>
              <a:t>Rside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3AAC-EE21-A047-9303-12BA3DBA018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28889" y="670824"/>
            <a:ext cx="10932333" cy="123520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  <a:cs typeface="Consolas" panose="020B0609020204030204" pitchFamily="49" charset="0"/>
              </a:rPr>
              <a:t>RULE: </a:t>
            </a:r>
            <a:r>
              <a:rPr lang="en-US" sz="2800" b="1" dirty="0">
                <a:cs typeface="Consolas" panose="020B0609020204030204" pitchFamily="49" charset="0"/>
              </a:rPr>
              <a:t>Each</a:t>
            </a:r>
            <a:r>
              <a:rPr lang="en-US" sz="2800" dirty="0"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*</a:t>
            </a:r>
            <a:r>
              <a:rPr lang="en-US" sz="2800" dirty="0">
                <a:cs typeface="Consolas" panose="020B0609020204030204" pitchFamily="49" charset="0"/>
              </a:rPr>
              <a:t> when used as a dereference operator in a </a:t>
            </a:r>
            <a:r>
              <a:rPr lang="en-US" sz="2800" dirty="0">
                <a:solidFill>
                  <a:srgbClr val="FF0000"/>
                </a:solidFill>
                <a:cs typeface="Consolas" panose="020B0609020204030204" pitchFamily="49" charset="0"/>
              </a:rPr>
              <a:t>statement</a:t>
            </a:r>
            <a:r>
              <a:rPr lang="en-US" sz="2800" dirty="0">
                <a:cs typeface="Consolas" panose="020B0609020204030204" pitchFamily="49" charset="0"/>
              </a:rPr>
              <a:t> (either </a:t>
            </a:r>
            <a:r>
              <a:rPr lang="en-US" sz="2800" dirty="0" err="1">
                <a:solidFill>
                  <a:srgbClr val="F37440"/>
                </a:solidFill>
                <a:cs typeface="Consolas" panose="020B0609020204030204" pitchFamily="49" charset="0"/>
              </a:rPr>
              <a:t>Lside</a:t>
            </a:r>
            <a:r>
              <a:rPr lang="en-US" sz="2800" dirty="0">
                <a:cs typeface="Consolas" panose="020B0609020204030204" pitchFamily="49" charset="0"/>
              </a:rPr>
              <a:t> or </a:t>
            </a:r>
            <a:r>
              <a:rPr lang="en-US" sz="2800" dirty="0" err="1">
                <a:solidFill>
                  <a:srgbClr val="2C895B"/>
                </a:solidFill>
                <a:cs typeface="Consolas" panose="020B0609020204030204" pitchFamily="49" charset="0"/>
              </a:rPr>
              <a:t>Rside</a:t>
            </a:r>
            <a:r>
              <a:rPr lang="en-US" sz="2800" dirty="0">
                <a:cs typeface="Consolas" panose="020B0609020204030204" pitchFamily="49" charset="0"/>
              </a:rPr>
              <a:t>) it 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causes an </a:t>
            </a:r>
            <a:r>
              <a:rPr lang="en-US" sz="2800" u="sng" dirty="0">
                <a:solidFill>
                  <a:srgbClr val="0070C0"/>
                </a:solidFill>
                <a:cs typeface="Consolas" panose="020B0609020204030204" pitchFamily="49" charset="0"/>
              </a:rPr>
              <a:t>additional</a:t>
            </a:r>
            <a:r>
              <a:rPr lang="en-US" sz="2800" dirty="0">
                <a:solidFill>
                  <a:srgbClr val="0070C0"/>
                </a:solidFill>
                <a:cs typeface="Consolas" panose="020B0609020204030204" pitchFamily="49" charset="0"/>
              </a:rPr>
              <a:t> read to be performed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9F2FC9-5764-0A48-A38F-89035694DF04}"/>
              </a:ext>
            </a:extLst>
          </p:cNvPr>
          <p:cNvSpPr txBox="1"/>
          <p:nvPr/>
        </p:nvSpPr>
        <p:spPr>
          <a:xfrm>
            <a:off x="493680" y="2246087"/>
            <a:ext cx="287676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z;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one read</a:t>
            </a:r>
            <a:endParaRPr lang="en-US" sz="20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6546C1-D604-C348-908A-D9BB2DFF0A06}"/>
              </a:ext>
            </a:extLst>
          </p:cNvPr>
          <p:cNvSpPr txBox="1"/>
          <p:nvPr/>
        </p:nvSpPr>
        <p:spPr>
          <a:xfrm>
            <a:off x="7567652" y="2261355"/>
            <a:ext cx="436012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 </a:t>
            </a: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*p;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two reads on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rside</a:t>
            </a:r>
            <a:endParaRPr lang="en-US" sz="2000" dirty="0">
              <a:solidFill>
                <a:srgbClr val="00B050"/>
              </a:solidFill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93BBDF-74A9-B546-9005-AB9AE6CA8FB6}"/>
              </a:ext>
            </a:extLst>
          </p:cNvPr>
          <p:cNvGrpSpPr/>
          <p:nvPr/>
        </p:nvGrpSpPr>
        <p:grpSpPr>
          <a:xfrm>
            <a:off x="279607" y="3772095"/>
            <a:ext cx="2640088" cy="1413296"/>
            <a:chOff x="4708576" y="1363428"/>
            <a:chExt cx="2640088" cy="14132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FA7A6A-5181-2148-9331-D6168E1D9F64}"/>
                </a:ext>
              </a:extLst>
            </p:cNvPr>
            <p:cNvSpPr txBox="1"/>
            <p:nvPr/>
          </p:nvSpPr>
          <p:spPr>
            <a:xfrm>
              <a:off x="5513409" y="1511156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DEC0BB-D5A7-7141-94E8-B07DAB6BB561}"/>
                </a:ext>
              </a:extLst>
            </p:cNvPr>
            <p:cNvSpPr txBox="1"/>
            <p:nvPr/>
          </p:nvSpPr>
          <p:spPr>
            <a:xfrm>
              <a:off x="5200503" y="148755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z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EB16B0-3ABC-4348-829A-C09B9C6DEC1E}"/>
                </a:ext>
              </a:extLst>
            </p:cNvPr>
            <p:cNvSpPr txBox="1"/>
            <p:nvPr/>
          </p:nvSpPr>
          <p:spPr>
            <a:xfrm>
              <a:off x="5487699" y="2238637"/>
              <a:ext cx="995680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267C080-B948-454C-BCEE-9E4F6A2064D0}"/>
                </a:ext>
              </a:extLst>
            </p:cNvPr>
            <p:cNvSpPr txBox="1"/>
            <p:nvPr/>
          </p:nvSpPr>
          <p:spPr>
            <a:xfrm>
              <a:off x="5157858" y="222107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</a:rPr>
                <a:t>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C4BEDD-B48C-494B-AAE0-D77FC775CD14}"/>
                </a:ext>
              </a:extLst>
            </p:cNvPr>
            <p:cNvSpPr txBox="1"/>
            <p:nvPr/>
          </p:nvSpPr>
          <p:spPr>
            <a:xfrm>
              <a:off x="6498829" y="136342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094B610-E33E-A242-AFA6-045227E78338}"/>
                </a:ext>
              </a:extLst>
            </p:cNvPr>
            <p:cNvSpPr/>
            <p:nvPr/>
          </p:nvSpPr>
          <p:spPr>
            <a:xfrm flipH="1" flipV="1">
              <a:off x="4708576" y="1665976"/>
              <a:ext cx="2640088" cy="775447"/>
            </a:xfrm>
            <a:prstGeom prst="arc">
              <a:avLst>
                <a:gd name="adj1" fmla="val 8792160"/>
                <a:gd name="adj2" fmla="val 13225474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D780C10-8758-9442-BF93-2FD13F536FE6}"/>
                </a:ext>
              </a:extLst>
            </p:cNvPr>
            <p:cNvSpPr txBox="1"/>
            <p:nvPr/>
          </p:nvSpPr>
          <p:spPr>
            <a:xfrm>
              <a:off x="6473044" y="24073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4B3E5A0-3C01-AB4B-B346-2BCA483E12EC}"/>
              </a:ext>
            </a:extLst>
          </p:cNvPr>
          <p:cNvGrpSpPr/>
          <p:nvPr/>
        </p:nvGrpSpPr>
        <p:grpSpPr>
          <a:xfrm>
            <a:off x="7502052" y="3338139"/>
            <a:ext cx="4382365" cy="2508434"/>
            <a:chOff x="190430" y="3554349"/>
            <a:chExt cx="4382365" cy="250843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3E8BFE0-8967-8D4A-9A8F-DE477B6DE645}"/>
                </a:ext>
              </a:extLst>
            </p:cNvPr>
            <p:cNvSpPr txBox="1"/>
            <p:nvPr/>
          </p:nvSpPr>
          <p:spPr>
            <a:xfrm>
              <a:off x="584816" y="4583576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4BE6749-17B1-C349-93B5-19E579F243F4}"/>
                </a:ext>
              </a:extLst>
            </p:cNvPr>
            <p:cNvSpPr txBox="1"/>
            <p:nvPr/>
          </p:nvSpPr>
          <p:spPr>
            <a:xfrm>
              <a:off x="256068" y="4600324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AD75D6-4EBA-E94F-980B-1075268A5711}"/>
                </a:ext>
              </a:extLst>
            </p:cNvPr>
            <p:cNvSpPr txBox="1"/>
            <p:nvPr/>
          </p:nvSpPr>
          <p:spPr>
            <a:xfrm>
              <a:off x="2673782" y="4569547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2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84C3FEC-E1C3-0E4F-A2EB-F83636DFBD51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 flipV="1">
              <a:off x="1082656" y="4784991"/>
              <a:ext cx="1591126" cy="15388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9BBF78-6DF5-984C-A560-7E0E380A8759}"/>
                </a:ext>
              </a:extLst>
            </p:cNvPr>
            <p:cNvSpPr txBox="1"/>
            <p:nvPr/>
          </p:nvSpPr>
          <p:spPr>
            <a:xfrm>
              <a:off x="217777" y="538175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217371-825C-1B4F-91F0-C70332F4C72F}"/>
                </a:ext>
              </a:extLst>
            </p:cNvPr>
            <p:cNvSpPr txBox="1"/>
            <p:nvPr/>
          </p:nvSpPr>
          <p:spPr>
            <a:xfrm>
              <a:off x="546525" y="5368532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71B5F8E-26FF-154F-9F01-25D5A0C0289D}"/>
                </a:ext>
              </a:extLst>
            </p:cNvPr>
            <p:cNvSpPr/>
            <p:nvPr/>
          </p:nvSpPr>
          <p:spPr>
            <a:xfrm flipH="1" flipV="1">
              <a:off x="210403" y="3554349"/>
              <a:ext cx="3218655" cy="2028324"/>
            </a:xfrm>
            <a:prstGeom prst="arc">
              <a:avLst>
                <a:gd name="adj1" fmla="val 1177544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052DFC-F859-4E40-ACCC-0D94AFC4144D}"/>
                </a:ext>
              </a:extLst>
            </p:cNvPr>
            <p:cNvSpPr txBox="1"/>
            <p:nvPr/>
          </p:nvSpPr>
          <p:spPr>
            <a:xfrm>
              <a:off x="3133465" y="496181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777DC10-EE88-CF40-877F-03C0A0EDC8A4}"/>
                </a:ext>
              </a:extLst>
            </p:cNvPr>
            <p:cNvSpPr txBox="1"/>
            <p:nvPr/>
          </p:nvSpPr>
          <p:spPr>
            <a:xfrm>
              <a:off x="666438" y="566267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FEA10F-888A-C44C-AFE1-2FE0F987C504}"/>
                </a:ext>
              </a:extLst>
            </p:cNvPr>
            <p:cNvSpPr txBox="1"/>
            <p:nvPr/>
          </p:nvSpPr>
          <p:spPr>
            <a:xfrm>
              <a:off x="190430" y="4891443"/>
              <a:ext cx="18501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(address)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0BB6C25-9E00-6446-BEC5-E6B0E90DEE0F}"/>
                </a:ext>
              </a:extLst>
            </p:cNvPr>
            <p:cNvSpPr txBox="1"/>
            <p:nvPr/>
          </p:nvSpPr>
          <p:spPr>
            <a:xfrm>
              <a:off x="3649144" y="4569733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 or *p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5167114-4509-F15A-5532-2C6DD2586D47}"/>
              </a:ext>
            </a:extLst>
          </p:cNvPr>
          <p:cNvGrpSpPr/>
          <p:nvPr/>
        </p:nvGrpSpPr>
        <p:grpSpPr>
          <a:xfrm>
            <a:off x="4139815" y="2685202"/>
            <a:ext cx="1581231" cy="2517726"/>
            <a:chOff x="4091054" y="3738001"/>
            <a:chExt cx="1581231" cy="2517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F8CBCD-BE5E-0A3F-B9E4-B57D0D868F10}"/>
                </a:ext>
              </a:extLst>
            </p:cNvPr>
            <p:cNvSpPr/>
            <p:nvPr/>
          </p:nvSpPr>
          <p:spPr>
            <a:xfrm>
              <a:off x="4091054" y="3738001"/>
              <a:ext cx="1121541" cy="2517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350764-722B-6F5F-A54C-F1E764797A6B}"/>
                </a:ext>
              </a:extLst>
            </p:cNvPr>
            <p:cNvSpPr txBox="1"/>
            <p:nvPr/>
          </p:nvSpPr>
          <p:spPr>
            <a:xfrm>
              <a:off x="4143773" y="443118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B62580-30F7-FC5B-F3A0-8AD89AB10DD9}"/>
                </a:ext>
              </a:extLst>
            </p:cNvPr>
            <p:cNvSpPr txBox="1"/>
            <p:nvPr/>
          </p:nvSpPr>
          <p:spPr>
            <a:xfrm>
              <a:off x="5359379" y="3818228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03629C-621E-C446-AEE2-B909D33E7B18}"/>
                </a:ext>
              </a:extLst>
            </p:cNvPr>
            <p:cNvSpPr txBox="1"/>
            <p:nvPr/>
          </p:nvSpPr>
          <p:spPr>
            <a:xfrm>
              <a:off x="4153984" y="387581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D5F1DD59-E557-245B-5787-1A42685E29EE}"/>
                </a:ext>
              </a:extLst>
            </p:cNvPr>
            <p:cNvSpPr/>
            <p:nvPr/>
          </p:nvSpPr>
          <p:spPr>
            <a:xfrm rot="6374867">
              <a:off x="4801507" y="4049776"/>
              <a:ext cx="568977" cy="634475"/>
            </a:xfrm>
            <a:prstGeom prst="arc">
              <a:avLst>
                <a:gd name="adj1" fmla="val 9835281"/>
                <a:gd name="adj2" fmla="val 20276156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9AE3728-C1A8-9289-CCE1-672C4B852A22}"/>
                </a:ext>
              </a:extLst>
            </p:cNvPr>
            <p:cNvSpPr txBox="1"/>
            <p:nvPr/>
          </p:nvSpPr>
          <p:spPr>
            <a:xfrm>
              <a:off x="5281872" y="4422270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FF3A869-FB36-28D3-EF6A-43886BAB263E}"/>
              </a:ext>
            </a:extLst>
          </p:cNvPr>
          <p:cNvGrpSpPr/>
          <p:nvPr/>
        </p:nvGrpSpPr>
        <p:grpSpPr>
          <a:xfrm>
            <a:off x="3709564" y="2891118"/>
            <a:ext cx="3555226" cy="1627131"/>
            <a:chOff x="3660803" y="3943917"/>
            <a:chExt cx="3555226" cy="16271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6B83D1-5D17-07FE-57BF-8C5F2D6783F7}"/>
                </a:ext>
              </a:extLst>
            </p:cNvPr>
            <p:cNvSpPr txBox="1"/>
            <p:nvPr/>
          </p:nvSpPr>
          <p:spPr>
            <a:xfrm>
              <a:off x="4143773" y="5184968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6A78F4-CF3E-EBAF-3C17-B7B587A8363A}"/>
                </a:ext>
              </a:extLst>
            </p:cNvPr>
            <p:cNvSpPr txBox="1"/>
            <p:nvPr/>
          </p:nvSpPr>
          <p:spPr>
            <a:xfrm>
              <a:off x="5208427" y="5119731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68DE84-972A-B3D8-BA4A-DC9E1B2120EB}"/>
                </a:ext>
              </a:extLst>
            </p:cNvPr>
            <p:cNvSpPr txBox="1"/>
            <p:nvPr/>
          </p:nvSpPr>
          <p:spPr>
            <a:xfrm>
              <a:off x="5570389" y="4457882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B3533F-3218-5B4E-7F10-7AE7B57B0F2B}"/>
                </a:ext>
              </a:extLst>
            </p:cNvPr>
            <p:cNvSpPr txBox="1"/>
            <p:nvPr/>
          </p:nvSpPr>
          <p:spPr>
            <a:xfrm>
              <a:off x="5369932" y="4093384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3DF04D1-DD68-E165-F41D-8DD6B7266EE8}"/>
                </a:ext>
              </a:extLst>
            </p:cNvPr>
            <p:cNvSpPr txBox="1"/>
            <p:nvPr/>
          </p:nvSpPr>
          <p:spPr>
            <a:xfrm>
              <a:off x="5535761" y="516535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0" name="U-Turn Arrow 19">
              <a:extLst>
                <a:ext uri="{FF2B5EF4-FFF2-40B4-BE49-F238E27FC236}">
                  <a16:creationId xmlns:a16="http://schemas.microsoft.com/office/drawing/2014/main" id="{C78ACF71-7D4E-E436-9CE7-097ADBCA51B0}"/>
                </a:ext>
              </a:extLst>
            </p:cNvPr>
            <p:cNvSpPr/>
            <p:nvPr/>
          </p:nvSpPr>
          <p:spPr>
            <a:xfrm rot="5400000" flipH="1" flipV="1">
              <a:off x="3201987" y="4402733"/>
              <a:ext cx="1465498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62CEE60-BFA9-C3DB-E6AE-BB21BCB7773E}"/>
              </a:ext>
            </a:extLst>
          </p:cNvPr>
          <p:cNvSpPr txBox="1"/>
          <p:nvPr/>
        </p:nvSpPr>
        <p:spPr>
          <a:xfrm>
            <a:off x="6000702" y="6100313"/>
            <a:ext cx="59270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Aside: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z);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same as y = 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1C2208-6000-2EA3-5E71-D7FF905E28BA}"/>
              </a:ext>
            </a:extLst>
          </p:cNvPr>
          <p:cNvSpPr txBox="1"/>
          <p:nvPr/>
        </p:nvSpPr>
        <p:spPr>
          <a:xfrm>
            <a:off x="5617144" y="279630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*p</a:t>
            </a:r>
          </a:p>
        </p:txBody>
      </p:sp>
    </p:spTree>
    <p:extLst>
      <p:ext uri="{BB962C8B-B14F-4D97-AF65-F5344CB8AC3E}">
        <p14:creationId xmlns:p14="http://schemas.microsoft.com/office/powerpoint/2010/main" val="33106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8" grpId="0"/>
      <p:bldP spid="35" grpId="0" animBg="1"/>
      <p:bldP spid="44" grpId="0" animBg="1"/>
      <p:bldP spid="23" grpId="0" animBg="1"/>
      <p:bldP spid="2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CF512-9C42-CF4B-B66C-DBEB567CABF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13449" y="782101"/>
            <a:ext cx="8398041" cy="56685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/>
              <a:t>Heap: “pool” of memory that is available to a program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Managed by C runtime library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linked to your code</a:t>
            </a:r>
            <a:r>
              <a:rPr lang="en-US" sz="2200" dirty="0"/>
              <a:t>; </a:t>
            </a:r>
            <a:r>
              <a:rPr lang="en-US" sz="2200" b="1" dirty="0"/>
              <a:t> not managed by the OS</a:t>
            </a:r>
          </a:p>
          <a:p>
            <a:r>
              <a:rPr lang="en-US" sz="2200" dirty="0"/>
              <a:t>Heap memory is </a:t>
            </a:r>
            <a:r>
              <a:rPr lang="en-US" sz="2200" b="1" dirty="0"/>
              <a:t>dynamically </a:t>
            </a:r>
            <a:r>
              <a:rPr lang="en-US" sz="2200" i="1" dirty="0">
                <a:solidFill>
                  <a:srgbClr val="F3753F"/>
                </a:solidFill>
              </a:rPr>
              <a:t>"borrowed"</a:t>
            </a:r>
            <a:r>
              <a:rPr lang="en-US" sz="2200" i="1" dirty="0"/>
              <a:t>  or "</a:t>
            </a:r>
            <a:r>
              <a:rPr lang="en-US" sz="2200" i="1" dirty="0">
                <a:solidFill>
                  <a:srgbClr val="FF0000"/>
                </a:solidFill>
              </a:rPr>
              <a:t>allocated"</a:t>
            </a:r>
            <a:r>
              <a:rPr lang="en-US" sz="2200" i="1" dirty="0"/>
              <a:t> </a:t>
            </a:r>
            <a:r>
              <a:rPr lang="en-US" sz="2200" dirty="0"/>
              <a:t>by</a:t>
            </a:r>
            <a:r>
              <a:rPr lang="en-US" sz="2200" i="1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calling a library </a:t>
            </a:r>
            <a:r>
              <a:rPr lang="en-US" sz="2200" dirty="0"/>
              <a:t>function</a:t>
            </a:r>
          </a:p>
          <a:p>
            <a:r>
              <a:rPr lang="en-US" sz="2200" dirty="0"/>
              <a:t>When heap memory is no longer needed, it is </a:t>
            </a:r>
            <a:r>
              <a:rPr lang="en-US" sz="2200" i="1" dirty="0">
                <a:solidFill>
                  <a:srgbClr val="2C895B"/>
                </a:solidFill>
              </a:rPr>
              <a:t>"returned" </a:t>
            </a:r>
            <a:r>
              <a:rPr lang="en-US" sz="2200" i="1" dirty="0"/>
              <a:t>or </a:t>
            </a:r>
            <a:r>
              <a:rPr lang="en-US" sz="2200" i="1" dirty="0">
                <a:solidFill>
                  <a:srgbClr val="FF0000"/>
                </a:solidFill>
              </a:rPr>
              <a:t>deallocated</a:t>
            </a:r>
            <a:r>
              <a:rPr lang="en-US" sz="2200" i="1" dirty="0"/>
              <a:t>  for </a:t>
            </a:r>
            <a:r>
              <a:rPr lang="en-US" sz="2200" b="1" dirty="0">
                <a:solidFill>
                  <a:srgbClr val="2C895B"/>
                </a:solidFill>
              </a:rPr>
              <a:t>reuse</a:t>
            </a:r>
            <a:endParaRPr lang="en-US" sz="2200" dirty="0">
              <a:solidFill>
                <a:srgbClr val="2C895B"/>
              </a:solidFill>
            </a:endParaRPr>
          </a:p>
          <a:p>
            <a:r>
              <a:rPr lang="en-US" sz="2200" dirty="0">
                <a:solidFill>
                  <a:srgbClr val="0070C0"/>
                </a:solidFill>
              </a:rPr>
              <a:t>Heap memory has a lifetime from allocation until it is deallocated</a:t>
            </a:r>
          </a:p>
          <a:p>
            <a:pPr lvl="1"/>
            <a:r>
              <a:rPr lang="en-US" sz="2200" dirty="0">
                <a:solidFill>
                  <a:schemeClr val="accent3"/>
                </a:solidFill>
              </a:rPr>
              <a:t>Lifetime is independent of the scope it is allocated in </a:t>
            </a:r>
            <a:r>
              <a:rPr lang="en-US" sz="2200" dirty="0"/>
              <a:t>(it is like a static variable)</a:t>
            </a:r>
          </a:p>
          <a:p>
            <a:r>
              <a:rPr lang="en-US" sz="2200" dirty="0"/>
              <a:t>If </a:t>
            </a:r>
            <a:r>
              <a:rPr lang="en-US" sz="2200" dirty="0">
                <a:solidFill>
                  <a:srgbClr val="0070C0"/>
                </a:solidFill>
              </a:rPr>
              <a:t>too much memory has already been allocated</a:t>
            </a:r>
            <a:r>
              <a:rPr lang="en-US" sz="2200" dirty="0"/>
              <a:t>, the library will attempt to borrow additional memory from the OS and will fail, returning a NULL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079BB-F530-1A4F-A394-ACBB62E5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054597" cy="533536"/>
          </a:xfrm>
        </p:spPr>
        <p:txBody>
          <a:bodyPr/>
          <a:lstStyle/>
          <a:p>
            <a:r>
              <a:rPr lang="en-US" dirty="0"/>
              <a:t>The Heap Memory Segment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45FA8-A793-2745-9331-1093F4325FE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F7AC507-4D02-B24A-8224-FEB908BE2BF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60391" y="572659"/>
            <a:ext cx="2526189" cy="59690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endParaRPr lang="en-US" b="0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A4BCCC-0DFE-BF47-B497-687C251EEF70}"/>
              </a:ext>
            </a:extLst>
          </p:cNvPr>
          <p:cNvSpPr/>
          <p:nvPr/>
        </p:nvSpPr>
        <p:spPr bwMode="auto">
          <a:xfrm>
            <a:off x="9160391" y="520299"/>
            <a:ext cx="2526189" cy="523604"/>
          </a:xfrm>
          <a:prstGeom prst="rect">
            <a:avLst/>
          </a:prstGeom>
          <a:solidFill>
            <a:srgbClr val="CC0066">
              <a:alpha val="6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OS kernel [protected]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E3D96C-7625-CC45-96D0-8721DDB2E0DC}"/>
              </a:ext>
            </a:extLst>
          </p:cNvPr>
          <p:cNvSpPr/>
          <p:nvPr/>
        </p:nvSpPr>
        <p:spPr bwMode="auto">
          <a:xfrm>
            <a:off x="9157612" y="1410426"/>
            <a:ext cx="2526189" cy="523604"/>
          </a:xfrm>
          <a:prstGeom prst="rect">
            <a:avLst/>
          </a:prstGeom>
          <a:solidFill>
            <a:srgbClr val="FFCA86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3511C-E24C-8244-82B2-42E0FA601F8B}"/>
              </a:ext>
            </a:extLst>
          </p:cNvPr>
          <p:cNvSpPr/>
          <p:nvPr/>
        </p:nvSpPr>
        <p:spPr bwMode="auto">
          <a:xfrm>
            <a:off x="9157611" y="3531023"/>
            <a:ext cx="2526189" cy="523604"/>
          </a:xfrm>
          <a:prstGeom prst="rect">
            <a:avLst/>
          </a:prstGeom>
          <a:solidFill>
            <a:srgbClr val="ED917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FB2A0C-DFAD-B04B-AACD-69692E96F138}"/>
              </a:ext>
            </a:extLst>
          </p:cNvPr>
          <p:cNvSpPr/>
          <p:nvPr/>
        </p:nvSpPr>
        <p:spPr bwMode="auto">
          <a:xfrm>
            <a:off x="9157611" y="4195276"/>
            <a:ext cx="2526189" cy="337950"/>
          </a:xfrm>
          <a:prstGeom prst="rect">
            <a:avLst/>
          </a:prstGeom>
          <a:solidFill>
            <a:srgbClr val="C9DEAE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BSS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F3D583-F61C-6648-9A25-B9253D0097BE}"/>
              </a:ext>
            </a:extLst>
          </p:cNvPr>
          <p:cNvSpPr/>
          <p:nvPr/>
        </p:nvSpPr>
        <p:spPr bwMode="auto">
          <a:xfrm>
            <a:off x="9160391" y="4937823"/>
            <a:ext cx="2526189" cy="471244"/>
          </a:xfrm>
          <a:prstGeom prst="rect">
            <a:avLst/>
          </a:prstGeom>
          <a:solidFill>
            <a:srgbClr val="FFFFB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Data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C138B7-F967-BF48-B931-701446DE4DF6}"/>
              </a:ext>
            </a:extLst>
          </p:cNvPr>
          <p:cNvCxnSpPr/>
          <p:nvPr/>
        </p:nvCxnSpPr>
        <p:spPr bwMode="auto">
          <a:xfrm>
            <a:off x="10420706" y="193403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5A6381-9906-E945-B119-A7967C3D120F}"/>
              </a:ext>
            </a:extLst>
          </p:cNvPr>
          <p:cNvCxnSpPr/>
          <p:nvPr/>
        </p:nvCxnSpPr>
        <p:spPr bwMode="auto">
          <a:xfrm>
            <a:off x="10420705" y="3112140"/>
            <a:ext cx="0" cy="41888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BE78932-D779-8943-AECD-B6D1F864068E}"/>
              </a:ext>
            </a:extLst>
          </p:cNvPr>
          <p:cNvSpPr/>
          <p:nvPr/>
        </p:nvSpPr>
        <p:spPr bwMode="auto">
          <a:xfrm>
            <a:off x="9160389" y="5409067"/>
            <a:ext cx="2526189" cy="11326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Text</a:t>
            </a:r>
            <a:endParaRPr lang="en-US" i="1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47600-92DD-7F4D-B4F8-661726146477}"/>
              </a:ext>
            </a:extLst>
          </p:cNvPr>
          <p:cNvSpPr/>
          <p:nvPr/>
        </p:nvSpPr>
        <p:spPr bwMode="auto">
          <a:xfrm>
            <a:off x="9157611" y="4533226"/>
            <a:ext cx="2526189" cy="33795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accent6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1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 animBg="1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3D89-1547-F246-99F1-83D12D40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14" y="190290"/>
            <a:ext cx="10515600" cy="306099"/>
          </a:xfrm>
        </p:spPr>
        <p:txBody>
          <a:bodyPr/>
          <a:lstStyle/>
          <a:p>
            <a:r>
              <a:rPr lang="en-US" dirty="0"/>
              <a:t>Heap Dynamic Memory Allocation Library Functions</a:t>
            </a:r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29790EA1-7D2A-F74F-8A51-8D107E3C1103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3164" y="574766"/>
          <a:ext cx="9765671" cy="28300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08359">
                  <a:extLst>
                    <a:ext uri="{9D8B030D-6E8A-4147-A177-3AD203B41FA5}">
                      <a16:colId xmlns:a16="http://schemas.microsoft.com/office/drawing/2014/main" val="2565008770"/>
                    </a:ext>
                  </a:extLst>
                </a:gridCol>
                <a:gridCol w="4616101">
                  <a:extLst>
                    <a:ext uri="{9D8B030D-6E8A-4147-A177-3AD203B41FA5}">
                      <a16:colId xmlns:a16="http://schemas.microsoft.com/office/drawing/2014/main" val="3116180703"/>
                    </a:ext>
                  </a:extLst>
                </a:gridCol>
                <a:gridCol w="2341211">
                  <a:extLst>
                    <a:ext uri="{9D8B030D-6E8A-4147-A177-3AD203B41FA5}">
                      <a16:colId xmlns:a16="http://schemas.microsoft.com/office/drawing/2014/main" val="2489619946"/>
                    </a:ext>
                  </a:extLst>
                </a:gridCol>
              </a:tblGrid>
              <a:tr h="49638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stdlib.h</a:t>
                      </a: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Clears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60099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*malloc(…)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6722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nmemb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size_t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424562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realloc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(…)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size_size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2363674"/>
                  </a:ext>
                </a:extLst>
              </a:tr>
              <a:tr h="58341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free(...)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*</a:t>
                      </a:r>
                      <a:r>
                        <a:rPr lang="en-US" sz="2000" b="1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ptr</a:t>
                      </a:r>
                      <a:endParaRPr lang="en-US" sz="2000" b="1" dirty="0">
                        <a:solidFill>
                          <a:schemeClr val="accent2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919584"/>
                  </a:ext>
                </a:extLst>
              </a:tr>
            </a:tbl>
          </a:graphicData>
        </a:graphic>
      </p:graphicFrame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7818F791-E654-DB4A-BFCE-181B6670209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27961" y="3575655"/>
            <a:ext cx="11599817" cy="2830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*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means these library functions return a pointer to </a:t>
            </a:r>
            <a:r>
              <a:rPr lang="en-US" sz="2000" dirty="0">
                <a:solidFill>
                  <a:srgbClr val="2C895B"/>
                </a:solidFill>
                <a:cs typeface="Courier New" panose="02070309020205020404" pitchFamily="49" charset="0"/>
              </a:rPr>
              <a:t>generic (untyped) memory </a:t>
            </a:r>
          </a:p>
          <a:p>
            <a:pPr lvl="1"/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Be careful with void * pointers and pointer math as void * points at untyped memory (not allowed in C, but allowed in </a:t>
            </a:r>
            <a:r>
              <a:rPr lang="en-US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). The assignment to a typed pointer </a:t>
            </a:r>
            <a:r>
              <a:rPr lang="en-US" sz="2000" i="1" dirty="0">
                <a:solidFill>
                  <a:schemeClr val="accent2"/>
                </a:solidFill>
                <a:cs typeface="Courier New" panose="02070309020205020404" pitchFamily="49" charset="0"/>
              </a:rPr>
              <a:t>"converts" </a:t>
            </a:r>
            <a:r>
              <a:rPr lang="en-US" sz="2000" dirty="0">
                <a:solidFill>
                  <a:schemeClr val="accent2"/>
                </a:solidFill>
                <a:cs typeface="Courier New" panose="02070309020205020404" pitchFamily="49" charset="0"/>
              </a:rPr>
              <a:t>it from a void *</a:t>
            </a:r>
          </a:p>
          <a:p>
            <a:r>
              <a:rPr lang="en-US" sz="2000" b="1" dirty="0" err="1">
                <a:solidFill>
                  <a:schemeClr val="accent2"/>
                </a:solidFill>
              </a:rPr>
              <a:t>size_t</a:t>
            </a:r>
            <a:r>
              <a:rPr lang="en-US" sz="2000" b="1" dirty="0">
                <a:solidFill>
                  <a:schemeClr val="accent2"/>
                </a:solidFill>
              </a:rPr>
              <a:t> is </a:t>
            </a:r>
            <a:r>
              <a:rPr lang="en-US" sz="2000" dirty="0">
                <a:solidFill>
                  <a:schemeClr val="accent2"/>
                </a:solidFill>
              </a:rPr>
              <a:t>an </a:t>
            </a:r>
            <a:r>
              <a:rPr lang="en-US" sz="2000" dirty="0">
                <a:solidFill>
                  <a:srgbClr val="0070C0"/>
                </a:solidFill>
              </a:rPr>
              <a:t>unsigned integer data type</a:t>
            </a:r>
            <a:r>
              <a:rPr lang="en-US" sz="2000" dirty="0"/>
              <a:t>, </a:t>
            </a:r>
            <a:r>
              <a:rPr lang="en-US" sz="2000" dirty="0">
                <a:solidFill>
                  <a:schemeClr val="accent2"/>
                </a:solidFill>
              </a:rPr>
              <a:t>the result of a </a:t>
            </a:r>
            <a:r>
              <a:rPr lang="en-US" sz="2000" dirty="0" err="1">
                <a:solidFill>
                  <a:srgbClr val="2C895B"/>
                </a:solidFill>
              </a:rPr>
              <a:t>sizeof</a:t>
            </a:r>
            <a:r>
              <a:rPr lang="en-US" sz="2000" dirty="0">
                <a:solidFill>
                  <a:srgbClr val="2C895B"/>
                </a:solidFill>
              </a:rPr>
              <a:t>()</a:t>
            </a:r>
            <a:r>
              <a:rPr lang="en-US" sz="2000" dirty="0">
                <a:solidFill>
                  <a:schemeClr val="accent2"/>
                </a:solidFill>
              </a:rPr>
              <a:t> operator </a:t>
            </a:r>
          </a:p>
          <a:p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please read: % man 3 malloc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1FB66-BEC8-1048-B298-DD576217FA6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C36A91D-3E50-1F4A-8939-7E87CD29E296}"/>
              </a:ext>
            </a:extLst>
          </p:cNvPr>
          <p:cNvSpPr/>
          <p:nvPr/>
        </p:nvSpPr>
        <p:spPr bwMode="auto">
          <a:xfrm>
            <a:off x="549125" y="5258128"/>
            <a:ext cx="10171328" cy="4406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malloc(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* 100);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an array of 100 </a:t>
            </a:r>
            <a:r>
              <a:rPr 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ints</a:t>
            </a:r>
            <a:endParaRPr lang="en-US" sz="20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6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039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178A-67DE-8D45-8075-3D754E0F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1" y="0"/>
            <a:ext cx="2961486" cy="589722"/>
          </a:xfrm>
        </p:spPr>
        <p:txBody>
          <a:bodyPr/>
          <a:lstStyle/>
          <a:p>
            <a:r>
              <a:rPr lang="en-US" sz="3200" dirty="0"/>
              <a:t>Use of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75524-6B09-FB47-9B90-4B01BE4025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5393" y="554687"/>
            <a:ext cx="12063045" cy="2266572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size)</a:t>
            </a:r>
          </a:p>
          <a:p>
            <a:pPr lvl="1"/>
            <a:r>
              <a:rPr lang="en-US" sz="2000" dirty="0"/>
              <a:t>Returns a pointer to a </a:t>
            </a:r>
            <a:r>
              <a:rPr lang="en-US" sz="2000" b="1" dirty="0">
                <a:solidFill>
                  <a:srgbClr val="0070C0"/>
                </a:solidFill>
              </a:rPr>
              <a:t>contiguous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block</a:t>
            </a:r>
            <a:r>
              <a:rPr lang="en-US" sz="2000" dirty="0"/>
              <a:t>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000" dirty="0"/>
              <a:t> bytes </a:t>
            </a:r>
            <a:r>
              <a:rPr lang="en-US" sz="2000" b="1" dirty="0">
                <a:solidFill>
                  <a:srgbClr val="0070C0"/>
                </a:solidFill>
              </a:rPr>
              <a:t>of </a:t>
            </a:r>
            <a:r>
              <a:rPr lang="en-US" sz="2000" b="1" u="sng" dirty="0">
                <a:solidFill>
                  <a:srgbClr val="C00000"/>
                </a:solidFill>
              </a:rPr>
              <a:t>uninitialized</a:t>
            </a:r>
            <a:r>
              <a:rPr lang="en-US" sz="2000" b="1" dirty="0">
                <a:solidFill>
                  <a:srgbClr val="0070C0"/>
                </a:solidFill>
              </a:rPr>
              <a:t> memory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from the heap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The block is </a:t>
            </a:r>
            <a:r>
              <a:rPr lang="en-US" sz="2000" b="1" dirty="0">
                <a:solidFill>
                  <a:srgbClr val="0070C0"/>
                </a:solidFill>
              </a:rPr>
              <a:t>aligned </a:t>
            </a:r>
            <a:r>
              <a:rPr lang="en-GB" sz="2000" b="1" dirty="0">
                <a:solidFill>
                  <a:srgbClr val="0070C0"/>
                </a:solidFill>
              </a:rPr>
              <a:t>to an 8-byte (arm32) or 16-byte (64-bit arm/intel) boundary</a:t>
            </a:r>
          </a:p>
          <a:p>
            <a:pPr lvl="2">
              <a:lnSpc>
                <a:spcPct val="100000"/>
              </a:lnSpc>
            </a:pPr>
            <a:r>
              <a:rPr lang="en-GB" sz="2000" dirty="0">
                <a:solidFill>
                  <a:schemeClr val="accent1"/>
                </a:solidFill>
              </a:rPr>
              <a:t>returns  </a:t>
            </a:r>
            <a:r>
              <a:rPr lang="en-GB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GB" sz="2000" dirty="0">
                <a:solidFill>
                  <a:schemeClr val="accent1"/>
                </a:solidFill>
              </a:rPr>
              <a:t> if allocation </a:t>
            </a:r>
            <a:r>
              <a:rPr lang="en-GB" sz="2000" dirty="0"/>
              <a:t>failed (also sets 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GB" sz="2000" dirty="0"/>
              <a:t>) </a:t>
            </a:r>
            <a:r>
              <a:rPr lang="en-GB" sz="2000" b="1" dirty="0">
                <a:solidFill>
                  <a:srgbClr val="FF0000"/>
                </a:solidFill>
              </a:rPr>
              <a:t>always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b="1" dirty="0">
                <a:solidFill>
                  <a:srgbClr val="FF0000"/>
                </a:solidFill>
              </a:rPr>
              <a:t>CHECK for NULL RETURN!</a:t>
            </a:r>
            <a:endParaRPr lang="en-US" sz="2000" b="1" dirty="0">
              <a:solidFill>
                <a:srgbClr val="FF0000"/>
              </a:solidFill>
            </a:endParaRPr>
          </a:p>
          <a:p>
            <a:pPr lvl="1"/>
            <a:r>
              <a:rPr lang="en-US" sz="2000" dirty="0"/>
              <a:t>Blocks </a:t>
            </a:r>
            <a:r>
              <a:rPr lang="en-US" sz="2000" dirty="0">
                <a:solidFill>
                  <a:srgbClr val="0070C0"/>
                </a:solidFill>
              </a:rPr>
              <a:t>returned on different calls to malloc() </a:t>
            </a:r>
            <a:r>
              <a:rPr lang="en-US" sz="2000" dirty="0">
                <a:solidFill>
                  <a:srgbClr val="2C895B"/>
                </a:solidFill>
              </a:rPr>
              <a:t>are not necessarily adjacent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GB" sz="2000" b="1" dirty="0"/>
              <a:t> </a:t>
            </a:r>
            <a:r>
              <a:rPr lang="en-GB" sz="2000" dirty="0"/>
              <a:t>is implicitly cast into any pointer type on assignment to a pointer variable</a:t>
            </a:r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C7ED99-59E5-B54C-A663-B613722C9FD1}"/>
              </a:ext>
            </a:extLst>
          </p:cNvPr>
          <p:cNvSpPr/>
          <p:nvPr/>
        </p:nvSpPr>
        <p:spPr bwMode="auto">
          <a:xfrm>
            <a:off x="1126135" y="3041239"/>
            <a:ext cx="9190897" cy="357878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		// need this for malloc()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</a:t>
            </a: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ALWAYS CHECK THE RETURN VALUE FROM MALLOC!!!! */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if ((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== NULL)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(stderr, "Unable to malloc memory");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NULL;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return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  </a:t>
            </a:r>
            <a:r>
              <a:rPr lang="en-US" sz="2000" i="1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 calling function must free memory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2F-7B4F-7749-AD6D-9F2B29E27B6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2613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4" grpId="0" animBg="1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F66E0-2279-2242-A469-0B44C705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0"/>
            <a:ext cx="10515600" cy="548640"/>
          </a:xfrm>
        </p:spPr>
        <p:txBody>
          <a:bodyPr/>
          <a:lstStyle/>
          <a:p>
            <a:r>
              <a:rPr lang="en-US" dirty="0"/>
              <a:t>Using and Freeing Heap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BB1-784F-A744-ADDF-15F8BD3C74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548640"/>
            <a:ext cx="11466802" cy="30122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(void *p)</a:t>
            </a:r>
          </a:p>
          <a:p>
            <a:pPr lvl="1"/>
            <a:r>
              <a:rPr lang="en-US" sz="2200" dirty="0"/>
              <a:t>Deallocates the </a:t>
            </a:r>
            <a:r>
              <a:rPr lang="en-US" sz="2200" dirty="0">
                <a:solidFill>
                  <a:schemeClr val="accent1"/>
                </a:solidFill>
              </a:rPr>
              <a:t>whole block pointed to by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to the pool of available memory</a:t>
            </a:r>
          </a:p>
          <a:p>
            <a:pPr lvl="1"/>
            <a:r>
              <a:rPr lang="en-US" sz="2200" dirty="0"/>
              <a:t>Freed memory is used in future allocation (</a:t>
            </a:r>
            <a:r>
              <a:rPr lang="en-US" sz="2200" dirty="0">
                <a:solidFill>
                  <a:srgbClr val="FF0000"/>
                </a:solidFill>
              </a:rPr>
              <a:t>expect the contents to change after freed</a:t>
            </a:r>
            <a:r>
              <a:rPr lang="en-US" sz="2200" dirty="0"/>
              <a:t>)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Pointer </a:t>
            </a:r>
            <a:r>
              <a:rPr lang="en-US" sz="2200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200" dirty="0">
                <a:solidFill>
                  <a:schemeClr val="accent1"/>
                </a:solidFill>
              </a:rPr>
              <a:t> must be the same address as </a:t>
            </a:r>
            <a:r>
              <a:rPr lang="en-US" sz="2200" i="1" dirty="0">
                <a:solidFill>
                  <a:srgbClr val="FF0000"/>
                </a:solidFill>
              </a:rPr>
              <a:t>originally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i="1" dirty="0">
                <a:solidFill>
                  <a:srgbClr val="FF0000"/>
                </a:solidFill>
              </a:rPr>
              <a:t>returned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accent1"/>
                </a:solidFill>
              </a:rPr>
              <a:t>by one of the heap allocation routines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2200" dirty="0"/>
          </a:p>
          <a:p>
            <a:pPr lvl="1"/>
            <a:r>
              <a:rPr lang="en-US" sz="2200" dirty="0"/>
              <a:t>Pointer argument to free() is not changed by the call to free()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Defensive programming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F3753F"/>
                </a:solidFill>
              </a:rPr>
              <a:t>set the pointer to NULL </a:t>
            </a:r>
            <a:r>
              <a:rPr lang="en-US" sz="2400" dirty="0">
                <a:solidFill>
                  <a:schemeClr val="accent1"/>
                </a:solidFill>
              </a:rPr>
              <a:t>after passing it to free()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B56E4DD-8A0B-EB47-B500-9EBDBAB94A9E}"/>
              </a:ext>
            </a:extLst>
          </p:cNvPr>
          <p:cNvSpPr/>
          <p:nvPr/>
        </p:nvSpPr>
        <p:spPr bwMode="auto">
          <a:xfrm>
            <a:off x="834887" y="3560886"/>
            <a:ext cx="10769738" cy="326207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#define COLCNT 1024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getbuf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(COLCNT);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lose </a:t>
            </a:r>
            <a:r>
              <a:rPr lang="en-US" sz="2000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!, NULL check not shown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+ COLCNT;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 = 'a';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fill each array element with 'a'</a:t>
            </a:r>
          </a:p>
          <a:p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</a:t>
            </a:r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 memory to the heap</a:t>
            </a:r>
          </a:p>
          <a:p>
            <a:r>
              <a:rPr 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NULL;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bufptr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82DE3-F422-354E-996B-826D5253BAF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2072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 animBg="1"/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84" y="141110"/>
            <a:ext cx="10515600" cy="494510"/>
          </a:xfrm>
        </p:spPr>
        <p:txBody>
          <a:bodyPr/>
          <a:lstStyle/>
          <a:p>
            <a:r>
              <a:rPr lang="en-US" dirty="0"/>
              <a:t>Heap Memory "Leaks"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3765" y="978321"/>
            <a:ext cx="11674014" cy="5288367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memory leak </a:t>
            </a:r>
            <a:r>
              <a:rPr lang="en-US" dirty="0"/>
              <a:t>is when you </a:t>
            </a:r>
            <a:r>
              <a:rPr lang="en-US" b="1" dirty="0">
                <a:solidFill>
                  <a:schemeClr val="accent1"/>
                </a:solidFill>
              </a:rPr>
              <a:t>allocate memory </a:t>
            </a:r>
            <a:r>
              <a:rPr lang="en-US" dirty="0">
                <a:solidFill>
                  <a:schemeClr val="accent1"/>
                </a:solidFill>
              </a:rPr>
              <a:t>on the heap, </a:t>
            </a:r>
            <a:r>
              <a:rPr lang="en-US" b="1" dirty="0">
                <a:solidFill>
                  <a:schemeClr val="accent1"/>
                </a:solidFill>
              </a:rPr>
              <a:t>but never free it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b="1" dirty="0">
              <a:solidFill>
                <a:schemeClr val="accent1"/>
              </a:solidFill>
            </a:endParaRPr>
          </a:p>
          <a:p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Best practice: </a:t>
            </a:r>
            <a:r>
              <a:rPr lang="en-US" dirty="0"/>
              <a:t>free up memory </a:t>
            </a:r>
            <a:r>
              <a:rPr lang="en-US" dirty="0">
                <a:solidFill>
                  <a:srgbClr val="0070C0"/>
                </a:solidFill>
              </a:rPr>
              <a:t>you allocated </a:t>
            </a:r>
            <a:r>
              <a:rPr lang="en-US" dirty="0"/>
              <a:t>when you no longer need it</a:t>
            </a:r>
          </a:p>
          <a:p>
            <a:pPr lvl="1"/>
            <a:r>
              <a:rPr lang="en-US" dirty="0"/>
              <a:t> If you keep allocating memory, you may run out of memory in the heap!</a:t>
            </a:r>
          </a:p>
          <a:p>
            <a:r>
              <a:rPr lang="en-US" dirty="0">
                <a:solidFill>
                  <a:srgbClr val="0070C0"/>
                </a:solidFill>
              </a:rPr>
              <a:t>Memory leaks </a:t>
            </a:r>
            <a:r>
              <a:rPr lang="en-US" dirty="0"/>
              <a:t>may cause </a:t>
            </a:r>
            <a:r>
              <a:rPr lang="en-US" dirty="0">
                <a:solidFill>
                  <a:srgbClr val="C00000"/>
                </a:solidFill>
              </a:rPr>
              <a:t>long running programs to fault </a:t>
            </a:r>
            <a:r>
              <a:rPr lang="en-US" dirty="0"/>
              <a:t>when they </a:t>
            </a:r>
            <a:r>
              <a:rPr lang="en-US" dirty="0">
                <a:solidFill>
                  <a:srgbClr val="F3753F"/>
                </a:solidFill>
              </a:rPr>
              <a:t>exhaust OS memory limits</a:t>
            </a:r>
          </a:p>
          <a:p>
            <a:r>
              <a:rPr lang="en-US" dirty="0" err="1">
                <a:solidFill>
                  <a:srgbClr val="F37440"/>
                </a:solidFill>
              </a:rPr>
              <a:t>Valgrind</a:t>
            </a:r>
            <a:r>
              <a:rPr lang="en-US" dirty="0"/>
              <a:t> is a tool for finding memory leaks (not pre-installed in all </a:t>
            </a:r>
            <a:r>
              <a:rPr lang="en-US" dirty="0" err="1"/>
              <a:t>linux</a:t>
            </a:r>
            <a:r>
              <a:rPr lang="en-US" dirty="0"/>
              <a:t> distributions though!)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410969" y="1532190"/>
            <a:ext cx="9370059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leaky_memory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*bytes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(*bytes));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code that never deallocates the memory */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480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816" y="1025696"/>
            <a:ext cx="4834340" cy="1045314"/>
          </a:xfrm>
        </p:spPr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– Finding Buffer Overflows and Memory leaks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152188" y="324911"/>
            <a:ext cx="7138628" cy="294536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1 #define SZ 50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2 #include &lt;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3 int main(void)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4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5     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6     if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malloc(SZ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))) == NULL)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7         return EXIT_FAILURE;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8  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*(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SZ) = 'A';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9    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0A1E3-9838-1C40-85DE-5373B486EFE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6DCCD9A-E9A7-261C-FB2A-D6A5883C8BB5}"/>
              </a:ext>
            </a:extLst>
          </p:cNvPr>
          <p:cNvSpPr/>
          <p:nvPr/>
        </p:nvSpPr>
        <p:spPr bwMode="auto">
          <a:xfrm>
            <a:off x="268224" y="3429000"/>
            <a:ext cx="8168640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valgrind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-q --leak-check=full --leak-resolution=med -s ./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valgexample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Invalid write of size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at 0x10444: main (valg.c:8)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Address 0x49d305a is 0 bytes after a block of size 50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alloc'd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50 bytes in 1 blocks are definitely lost in loss record 1 of 1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at 0x484A760: malloc (vg_replace_malloc.c:381)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   by 0x1041B: main (valg.c:6)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 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==651==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 SUMMARY: 2 errors from 2 contexts (suppressed: 0 from 0)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950962-C62B-377F-9723-94755E1A57C1}"/>
              </a:ext>
            </a:extLst>
          </p:cNvPr>
          <p:cNvGrpSpPr/>
          <p:nvPr/>
        </p:nvGrpSpPr>
        <p:grpSpPr>
          <a:xfrm>
            <a:off x="4781264" y="3670256"/>
            <a:ext cx="6820966" cy="646331"/>
            <a:chOff x="-2240953" y="3960458"/>
            <a:chExt cx="682096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3F8FD-3374-CF96-3647-2CDB2B085713}"/>
                </a:ext>
              </a:extLst>
            </p:cNvPr>
            <p:cNvSpPr txBox="1"/>
            <p:nvPr/>
          </p:nvSpPr>
          <p:spPr>
            <a:xfrm>
              <a:off x="1740194" y="3960458"/>
              <a:ext cx="2839819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Writing outside of allocated buffer space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3E75ED-5791-C0AC-787E-5EA4B10ABA78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2240953" y="4283624"/>
              <a:ext cx="3981147" cy="135258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2229B0-494D-8C68-7401-6AD11F91199F}"/>
              </a:ext>
            </a:extLst>
          </p:cNvPr>
          <p:cNvGrpSpPr/>
          <p:nvPr/>
        </p:nvGrpSpPr>
        <p:grpSpPr>
          <a:xfrm>
            <a:off x="8213132" y="5115287"/>
            <a:ext cx="3210772" cy="369332"/>
            <a:chOff x="-2219568" y="4194736"/>
            <a:chExt cx="3210772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925DA-4DD7-A23C-52F7-9C7DF8F77680}"/>
                </a:ext>
              </a:extLst>
            </p:cNvPr>
            <p:cNvSpPr txBox="1"/>
            <p:nvPr/>
          </p:nvSpPr>
          <p:spPr>
            <a:xfrm>
              <a:off x="-1044659" y="4194736"/>
              <a:ext cx="2035863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Memory not freed</a:t>
              </a:r>
              <a:endParaRPr lang="en-US" sz="1800" b="0" dirty="0">
                <a:solidFill>
                  <a:srgbClr val="FF0000"/>
                </a:solidFill>
                <a:latin typeface="Calibri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25067A1-6676-80D1-E4BA-E381B6ECC1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219568" y="4379402"/>
              <a:ext cx="1098557" cy="89092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92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78AD-F69C-F347-9A56-A06C4A90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90" y="254724"/>
            <a:ext cx="10515600" cy="547191"/>
          </a:xfrm>
        </p:spPr>
        <p:txBody>
          <a:bodyPr/>
          <a:lstStyle/>
          <a:p>
            <a:r>
              <a:rPr lang="en-US" dirty="0"/>
              <a:t>More Dangling Pointers: Reusing "freed"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24CE-72FC-F748-A395-0513FB18762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1898" y="997639"/>
            <a:ext cx="11623542" cy="533204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When a pointer points to a memory location that is no longer “valid”</a:t>
            </a:r>
          </a:p>
          <a:p>
            <a:r>
              <a:rPr lang="en-US" sz="2200" dirty="0"/>
              <a:t>Really hard to debug as the use of the return pointers may not generate a seg fault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  <a:cs typeface="Consolas" panose="020B0609020204030204" pitchFamily="49" charset="0"/>
              </a:rPr>
              <a:t>type code </a:t>
            </a:r>
            <a:r>
              <a:rPr lang="en-US" sz="2200" dirty="0"/>
              <a:t>often causes the allocators (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/>
              <a:t>and friends) to </a:t>
            </a:r>
            <a:r>
              <a:rPr lang="en-US" sz="2200" b="1" dirty="0">
                <a:solidFill>
                  <a:srgbClr val="0070C0"/>
                </a:solidFill>
              </a:rPr>
              <a:t>seg fault</a:t>
            </a:r>
          </a:p>
          <a:p>
            <a:pPr lvl="1"/>
            <a:r>
              <a:rPr lang="en-US" sz="2200" dirty="0"/>
              <a:t>Because it corrupts data structures the heap code uses to manage the memory pool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7C2387D-33E2-254E-B2CD-DB930E5F31DF}"/>
              </a:ext>
            </a:extLst>
          </p:cNvPr>
          <p:cNvSpPr/>
          <p:nvPr/>
        </p:nvSpPr>
        <p:spPr bwMode="auto">
          <a:xfrm>
            <a:off x="2012969" y="2194898"/>
            <a:ext cx="7039591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dangling_freed_heap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char *buff =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(BLKSZ *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(*buff));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free(buff);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buff;</a:t>
            </a:r>
          </a:p>
          <a:p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CEA7D-F7E9-674A-BDE0-8A60A5250B4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7418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C5B9-0D51-CE1C-4465-21E2662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strdup</a:t>
            </a:r>
            <a:r>
              <a:rPr lang="en-US" dirty="0"/>
              <a:t>(): Allocate Space and Copy a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AC11A4-B8AF-F42D-686D-F1FF83C54F39}"/>
              </a:ext>
            </a:extLst>
          </p:cNvPr>
          <p:cNvSpPr txBox="1"/>
          <p:nvPr/>
        </p:nvSpPr>
        <p:spPr>
          <a:xfrm>
            <a:off x="1288110" y="1523059"/>
            <a:ext cx="10034547" cy="38625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solidFill>
                  <a:schemeClr val="tx2"/>
                </a:solidFill>
              </a:rPr>
              <a:t> is a function that returns a </a:t>
            </a:r>
            <a:r>
              <a:rPr lang="en-US" sz="2400" b="1" dirty="0">
                <a:solidFill>
                  <a:schemeClr val="tx2"/>
                </a:solidFill>
              </a:rPr>
              <a:t>null-terminated</a:t>
            </a:r>
            <a:r>
              <a:rPr lang="en-US" sz="2400" dirty="0">
                <a:solidFill>
                  <a:schemeClr val="tx2"/>
                </a:solidFill>
              </a:rPr>
              <a:t>, heap-allocated string copy of the provided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Alternative: 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sz="2400" dirty="0">
                <a:solidFill>
                  <a:schemeClr val="tx2"/>
                </a:solidFill>
              </a:rPr>
              <a:t> and copy the string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*str = </a:t>
            </a:r>
            <a:r>
              <a:rPr 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strdup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"Hello, world!"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*str =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'h'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solidFill>
                <a:srgbClr val="F374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free(str);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= NULL;</a:t>
            </a:r>
          </a:p>
        </p:txBody>
      </p:sp>
    </p:spTree>
    <p:extLst>
      <p:ext uri="{BB962C8B-B14F-4D97-AF65-F5344CB8AC3E}">
        <p14:creationId xmlns:p14="http://schemas.microsoft.com/office/powerpoint/2010/main" val="37740821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16FD5-965D-9540-9674-F38F9A95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76967"/>
            <a:ext cx="10515600" cy="494856"/>
          </a:xfrm>
        </p:spPr>
        <p:txBody>
          <a:bodyPr/>
          <a:lstStyle/>
          <a:p>
            <a:r>
              <a:rPr lang="en-US" dirty="0" err="1"/>
              <a:t>Calloc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1C5D-9D8C-AC41-8BD9-65A684591F7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7305" y="565496"/>
            <a:ext cx="11363426" cy="618133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elementCnt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2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elementSize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/>
              <a:t>variant of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malloc()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/>
              <a:t>but </a:t>
            </a:r>
            <a:r>
              <a:rPr lang="en-US" sz="2200" dirty="0">
                <a:solidFill>
                  <a:srgbClr val="0070C0"/>
                </a:solidFill>
              </a:rPr>
              <a:t>zeros out </a:t>
            </a:r>
            <a:r>
              <a:rPr lang="en-US" sz="2200" dirty="0"/>
              <a:t>every byte of memory </a:t>
            </a:r>
            <a:r>
              <a:rPr lang="en-US" sz="2200" dirty="0">
                <a:solidFill>
                  <a:srgbClr val="0070C0"/>
                </a:solidFill>
              </a:rPr>
              <a:t>before</a:t>
            </a:r>
            <a:r>
              <a:rPr lang="en-US" sz="2200" dirty="0"/>
              <a:t> returning a pointer to it </a:t>
            </a:r>
            <a:r>
              <a:rPr lang="en-US" sz="2200" dirty="0">
                <a:solidFill>
                  <a:srgbClr val="FF0000"/>
                </a:solidFill>
              </a:rPr>
              <a:t>(so this has a runtime cost!)</a:t>
            </a:r>
            <a:endParaRPr lang="en-US" sz="2200" b="1" dirty="0">
              <a:solidFill>
                <a:srgbClr val="FF0000"/>
              </a:solidFill>
            </a:endParaRP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First parameter </a:t>
            </a:r>
            <a:r>
              <a:rPr lang="en-US" sz="2200" dirty="0"/>
              <a:t>is the number of elements you would like to allocate space for</a:t>
            </a:r>
          </a:p>
          <a:p>
            <a:pPr lvl="1"/>
            <a:r>
              <a:rPr lang="en-US" sz="2200" dirty="0">
                <a:solidFill>
                  <a:srgbClr val="00B050"/>
                </a:solidFill>
              </a:rPr>
              <a:t>Second parameter </a:t>
            </a:r>
            <a:r>
              <a:rPr lang="en-US" sz="2200" dirty="0"/>
              <a:t>is the size of each element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r>
              <a:rPr lang="en-US" sz="2200" dirty="0"/>
              <a:t>Originally designed to allocate arrays but works for any memory allocation  </a:t>
            </a:r>
          </a:p>
          <a:p>
            <a:pPr lvl="1"/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multiplies the two parameters together for the total size</a:t>
            </a:r>
          </a:p>
          <a:p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200" dirty="0">
                <a:solidFill>
                  <a:srgbClr val="0070C0"/>
                </a:solidFill>
              </a:rPr>
              <a:t>is more expensive at runtime </a:t>
            </a:r>
            <a:r>
              <a:rPr lang="en-US" sz="2200" dirty="0"/>
              <a:t>(uses both </a:t>
            </a:r>
            <a:r>
              <a:rPr lang="en-US" sz="2200" dirty="0" err="1"/>
              <a:t>cpu</a:t>
            </a:r>
            <a:r>
              <a:rPr lang="en-US" sz="2200" dirty="0"/>
              <a:t> and memory bandwidth) than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malloc() </a:t>
            </a:r>
            <a:r>
              <a:rPr lang="en-US" sz="2200" dirty="0"/>
              <a:t>because it must zero out memory it allocates at runtime</a:t>
            </a:r>
          </a:p>
          <a:p>
            <a:r>
              <a:rPr lang="en-US" sz="2200" dirty="0">
                <a:solidFill>
                  <a:schemeClr val="tx2"/>
                </a:solidFill>
              </a:rPr>
              <a:t>Use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200" dirty="0">
                <a:solidFill>
                  <a:srgbClr val="2C895B"/>
                </a:solidFill>
              </a:rPr>
              <a:t>only when you need the buffer</a:t>
            </a:r>
            <a:r>
              <a:rPr lang="en-US" sz="2200" dirty="0">
                <a:solidFill>
                  <a:schemeClr val="tx2"/>
                </a:solidFill>
              </a:rPr>
              <a:t> to be </a:t>
            </a:r>
            <a:r>
              <a:rPr lang="en-US" sz="2200" dirty="0">
                <a:solidFill>
                  <a:srgbClr val="0070C0"/>
                </a:solidFill>
              </a:rPr>
              <a:t>zero filled </a:t>
            </a:r>
            <a:r>
              <a:rPr lang="en-US" sz="2200" dirty="0">
                <a:solidFill>
                  <a:srgbClr val="FF0000"/>
                </a:solidFill>
              </a:rPr>
              <a:t>prior to FIRST use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7857D3-92C2-3E48-8A18-05781EAFB13E}"/>
              </a:ext>
            </a:extLst>
          </p:cNvPr>
          <p:cNvSpPr/>
          <p:nvPr/>
        </p:nvSpPr>
        <p:spPr bwMode="auto">
          <a:xfrm>
            <a:off x="1949956" y="2851596"/>
            <a:ext cx="7991087" cy="149692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allocate 10-element array of pointers to char, zero filled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**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calloc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E2661A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handle the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0F6DE-49F7-9746-BAB7-2A6108CBB7F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021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10" y="123714"/>
            <a:ext cx="11610379" cy="389281"/>
          </a:xfrm>
        </p:spPr>
        <p:txBody>
          <a:bodyPr/>
          <a:lstStyle/>
          <a:p>
            <a:r>
              <a:rPr lang="en-US" dirty="0"/>
              <a:t>Each use of a * operator results in one additional read: </a:t>
            </a:r>
            <a:r>
              <a:rPr lang="en-US" dirty="0" err="1"/>
              <a:t>Lside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21EF3B-2D10-CE41-B5B4-D57BD66022ED}"/>
              </a:ext>
            </a:extLst>
          </p:cNvPr>
          <p:cNvSpPr txBox="1"/>
          <p:nvPr/>
        </p:nvSpPr>
        <p:spPr>
          <a:xfrm>
            <a:off x="424663" y="1318149"/>
            <a:ext cx="5475374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*x;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y;    // one read on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lside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95305FE-370A-35CB-C17A-3DB553DA5DF5}"/>
              </a:ext>
            </a:extLst>
          </p:cNvPr>
          <p:cNvGrpSpPr/>
          <p:nvPr/>
        </p:nvGrpSpPr>
        <p:grpSpPr>
          <a:xfrm>
            <a:off x="339566" y="3353628"/>
            <a:ext cx="4858781" cy="2434175"/>
            <a:chOff x="339566" y="3353628"/>
            <a:chExt cx="4858781" cy="243417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658C4C08-0D95-BB14-E91D-1648526D5E1F}"/>
                </a:ext>
              </a:extLst>
            </p:cNvPr>
            <p:cNvSpPr/>
            <p:nvPr/>
          </p:nvSpPr>
          <p:spPr>
            <a:xfrm flipH="1" flipV="1">
              <a:off x="1272455" y="3353628"/>
              <a:ext cx="3218655" cy="2028324"/>
            </a:xfrm>
            <a:prstGeom prst="arc">
              <a:avLst>
                <a:gd name="adj1" fmla="val 10889978"/>
                <a:gd name="adj2" fmla="val 17048475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8D87797-9D66-28BF-E3D4-B8999A3AB223}"/>
                </a:ext>
              </a:extLst>
            </p:cNvPr>
            <p:cNvGrpSpPr/>
            <p:nvPr/>
          </p:nvGrpSpPr>
          <p:grpSpPr>
            <a:xfrm>
              <a:off x="339566" y="3975410"/>
              <a:ext cx="4858781" cy="1812393"/>
              <a:chOff x="339566" y="3975410"/>
              <a:chExt cx="4858781" cy="181239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A973B2A-0271-AAD4-860B-20AF80DD45AA}"/>
                  </a:ext>
                </a:extLst>
              </p:cNvPr>
              <p:cNvSpPr txBox="1"/>
              <p:nvPr/>
            </p:nvSpPr>
            <p:spPr>
              <a:xfrm>
                <a:off x="1707254" y="3996078"/>
                <a:ext cx="995680" cy="3860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08870B3-28F7-9BFC-9244-FFDE3FBA5D77}"/>
                  </a:ext>
                </a:extLst>
              </p:cNvPr>
              <p:cNvSpPr txBox="1"/>
              <p:nvPr/>
            </p:nvSpPr>
            <p:spPr>
              <a:xfrm>
                <a:off x="1361446" y="3975410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02772D-F390-56C9-4C26-2106A4E0FE45}"/>
                  </a:ext>
                </a:extLst>
              </p:cNvPr>
              <p:cNvSpPr txBox="1"/>
              <p:nvPr/>
            </p:nvSpPr>
            <p:spPr>
              <a:xfrm>
                <a:off x="3797421" y="3996078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1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E141DF4-8927-9868-60BF-2B6EDEAC8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9752" y="4375520"/>
                <a:ext cx="0" cy="787959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C2AFC1D-58FB-F845-599C-A6B853C2784B}"/>
                  </a:ext>
                </a:extLst>
              </p:cNvPr>
              <p:cNvSpPr txBox="1"/>
              <p:nvPr/>
            </p:nvSpPr>
            <p:spPr>
              <a:xfrm>
                <a:off x="744686" y="5088872"/>
                <a:ext cx="9236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z or *p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855821-A5CD-6528-9997-6BCF88A900D2}"/>
                  </a:ext>
                </a:extLst>
              </p:cNvPr>
              <p:cNvSpPr txBox="1"/>
              <p:nvPr/>
            </p:nvSpPr>
            <p:spPr>
              <a:xfrm>
                <a:off x="1646637" y="5121368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9C8F88-AF0F-F4E4-96D3-7B42CED93842}"/>
                  </a:ext>
                </a:extLst>
              </p:cNvPr>
              <p:cNvSpPr txBox="1"/>
              <p:nvPr/>
            </p:nvSpPr>
            <p:spPr>
              <a:xfrm>
                <a:off x="4500720" y="4375520"/>
                <a:ext cx="6976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03CD5C-554C-254F-3E59-8676BC822854}"/>
                  </a:ext>
                </a:extLst>
              </p:cNvPr>
              <p:cNvSpPr txBox="1"/>
              <p:nvPr/>
            </p:nvSpPr>
            <p:spPr>
              <a:xfrm>
                <a:off x="2761496" y="5387693"/>
                <a:ext cx="72648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166382-7A7F-41B5-48C0-3C5C1795DF79}"/>
                  </a:ext>
                </a:extLst>
              </p:cNvPr>
              <p:cNvSpPr txBox="1"/>
              <p:nvPr/>
            </p:nvSpPr>
            <p:spPr>
              <a:xfrm>
                <a:off x="339566" y="4539880"/>
                <a:ext cx="18501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(address)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1F6381-B211-6E0E-ABF9-FC0840359C6D}"/>
                  </a:ext>
                </a:extLst>
              </p:cNvPr>
              <p:cNvSpPr txBox="1"/>
              <p:nvPr/>
            </p:nvSpPr>
            <p:spPr>
              <a:xfrm>
                <a:off x="4772783" y="399626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y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C0E3FE9-9539-5D91-59AD-EA78465D3363}"/>
              </a:ext>
            </a:extLst>
          </p:cNvPr>
          <p:cNvGrpSpPr/>
          <p:nvPr/>
        </p:nvGrpSpPr>
        <p:grpSpPr>
          <a:xfrm>
            <a:off x="6995326" y="1787433"/>
            <a:ext cx="4741013" cy="2751952"/>
            <a:chOff x="6995326" y="1787433"/>
            <a:chExt cx="4741013" cy="27519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C1F577C-0572-C060-2FDA-C99D1B6BB847}"/>
                </a:ext>
              </a:extLst>
            </p:cNvPr>
            <p:cNvSpPr/>
            <p:nvPr/>
          </p:nvSpPr>
          <p:spPr>
            <a:xfrm>
              <a:off x="8611364" y="2021659"/>
              <a:ext cx="1121541" cy="2517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21155C-BA25-844B-8073-13D11870FFD5}"/>
                </a:ext>
              </a:extLst>
            </p:cNvPr>
            <p:cNvGrpSpPr/>
            <p:nvPr/>
          </p:nvGrpSpPr>
          <p:grpSpPr>
            <a:xfrm>
              <a:off x="8664083" y="2101886"/>
              <a:ext cx="3072256" cy="1747237"/>
              <a:chOff x="4600772" y="4015517"/>
              <a:chExt cx="3072256" cy="174723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4D56C83-1F37-CB49-805C-598D9F5CF36F}"/>
                  </a:ext>
                </a:extLst>
              </p:cNvPr>
              <p:cNvSpPr txBox="1"/>
              <p:nvPr/>
            </p:nvSpPr>
            <p:spPr>
              <a:xfrm>
                <a:off x="4600772" y="5382257"/>
                <a:ext cx="995680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0x10c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463FE92-BB16-EB42-8ED2-749625C9F31E}"/>
                  </a:ext>
                </a:extLst>
              </p:cNvPr>
              <p:cNvSpPr txBox="1"/>
              <p:nvPr/>
            </p:nvSpPr>
            <p:spPr>
              <a:xfrm>
                <a:off x="5665426" y="5317020"/>
                <a:ext cx="3273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8F6348C-93C4-0546-8AA1-C8597E7E99C9}"/>
                  </a:ext>
                </a:extLst>
              </p:cNvPr>
              <p:cNvSpPr txBox="1"/>
              <p:nvPr/>
            </p:nvSpPr>
            <p:spPr>
              <a:xfrm>
                <a:off x="4600772" y="4628471"/>
                <a:ext cx="995680" cy="4308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2762C07-A147-EC47-B208-E628271D94DC}"/>
                  </a:ext>
                </a:extLst>
              </p:cNvPr>
              <p:cNvSpPr txBox="1"/>
              <p:nvPr/>
            </p:nvSpPr>
            <p:spPr>
              <a:xfrm>
                <a:off x="5816378" y="4015517"/>
                <a:ext cx="92365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z or *p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434D5B4-6697-3041-8593-53124ECC8C28}"/>
                  </a:ext>
                </a:extLst>
              </p:cNvPr>
              <p:cNvSpPr txBox="1"/>
              <p:nvPr/>
            </p:nvSpPr>
            <p:spPr>
              <a:xfrm>
                <a:off x="4610983" y="4073105"/>
                <a:ext cx="995680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tx2"/>
                    </a:solidFill>
                  </a:rPr>
                  <a:t>2</a:t>
                </a:r>
              </a:p>
            </p:txBody>
          </p:sp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71B7EFED-4B67-424A-B882-B50F28F59F80}"/>
                  </a:ext>
                </a:extLst>
              </p:cNvPr>
              <p:cNvSpPr/>
              <p:nvPr/>
            </p:nvSpPr>
            <p:spPr>
              <a:xfrm rot="3243134" flipH="1">
                <a:off x="4944098" y="4190120"/>
                <a:ext cx="672795" cy="752221"/>
              </a:xfrm>
              <a:prstGeom prst="arc">
                <a:avLst>
                  <a:gd name="adj1" fmla="val 8419659"/>
                  <a:gd name="adj2" fmla="val 20276156"/>
                </a:avLst>
              </a:prstGeom>
              <a:ln w="34925">
                <a:solidFill>
                  <a:srgbClr val="FF0000"/>
                </a:solidFill>
                <a:prstDash val="sys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5E75812-FB2B-8640-BCBC-D6A8D5C5CD5D}"/>
                  </a:ext>
                </a:extLst>
              </p:cNvPr>
              <p:cNvSpPr txBox="1"/>
              <p:nvPr/>
            </p:nvSpPr>
            <p:spPr>
              <a:xfrm>
                <a:off x="6027388" y="4655171"/>
                <a:ext cx="15520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integer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D80912F-E654-5E43-8980-6B87D540B4E4}"/>
                  </a:ext>
                </a:extLst>
              </p:cNvPr>
              <p:cNvSpPr txBox="1"/>
              <p:nvPr/>
            </p:nvSpPr>
            <p:spPr>
              <a:xfrm>
                <a:off x="5826931" y="4290673"/>
                <a:ext cx="15808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write integer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DCFC69F-FC50-9040-B700-0061A77A0A67}"/>
                  </a:ext>
                </a:extLst>
              </p:cNvPr>
              <p:cNvSpPr txBox="1"/>
              <p:nvPr/>
            </p:nvSpPr>
            <p:spPr>
              <a:xfrm>
                <a:off x="5992760" y="5362644"/>
                <a:ext cx="168026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read address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4B37CC2-4361-1F45-AB45-C2548F6EC7E1}"/>
                  </a:ext>
                </a:extLst>
              </p:cNvPr>
              <p:cNvSpPr txBox="1"/>
              <p:nvPr/>
            </p:nvSpPr>
            <p:spPr>
              <a:xfrm>
                <a:off x="5738871" y="4619559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y</a:t>
                </a:r>
              </a:p>
            </p:txBody>
          </p:sp>
        </p:grpSp>
        <p:sp>
          <p:nvSpPr>
            <p:cNvPr id="20" name="U-Turn Arrow 19">
              <a:extLst>
                <a:ext uri="{FF2B5EF4-FFF2-40B4-BE49-F238E27FC236}">
                  <a16:creationId xmlns:a16="http://schemas.microsoft.com/office/drawing/2014/main" id="{793A2615-422A-429A-AFB4-D6DC5B32AEFE}"/>
                </a:ext>
              </a:extLst>
            </p:cNvPr>
            <p:cNvSpPr/>
            <p:nvPr/>
          </p:nvSpPr>
          <p:spPr>
            <a:xfrm rot="5400000" flipH="1" flipV="1">
              <a:off x="7754497" y="2718593"/>
              <a:ext cx="140109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EED1774-78D0-808C-5128-D74BD326565F}"/>
                </a:ext>
              </a:extLst>
            </p:cNvPr>
            <p:cNvSpPr txBox="1"/>
            <p:nvPr/>
          </p:nvSpPr>
          <p:spPr>
            <a:xfrm>
              <a:off x="6995326" y="1787433"/>
              <a:ext cx="1374094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8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70200-CF49-32FD-B83A-C5198C78D6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C6296-9637-5FDE-4CE7-C4ADA35DE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904466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E53F-0339-D049-B857-5DCD78B5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316465" cy="559352"/>
          </a:xfrm>
        </p:spPr>
        <p:txBody>
          <a:bodyPr/>
          <a:lstStyle/>
          <a:p>
            <a:r>
              <a:rPr lang="en-US" dirty="0"/>
              <a:t>Memory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ABE9F-E22F-5C46-9566-B73325DFFA5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6218" y="679351"/>
            <a:ext cx="11591560" cy="58828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Since memory addresses are implemented in hardware using binary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</a:t>
            </a:r>
            <a:r>
              <a:rPr lang="en-US" sz="2200" b="1" dirty="0">
                <a:solidFill>
                  <a:srgbClr val="0070C0"/>
                </a:solidFill>
              </a:rPr>
              <a:t> Size (number of byte sized cells)</a:t>
            </a:r>
            <a:r>
              <a:rPr lang="en-US" sz="2200" dirty="0">
                <a:solidFill>
                  <a:srgbClr val="0070C0"/>
                </a:solidFill>
              </a:rPr>
              <a:t> of Memory is </a:t>
            </a:r>
            <a:r>
              <a:rPr lang="en-US" sz="2200" dirty="0">
                <a:solidFill>
                  <a:schemeClr val="tx2"/>
                </a:solidFill>
              </a:rPr>
              <a:t>specified in </a:t>
            </a:r>
            <a:r>
              <a:rPr lang="en-US" sz="2200" b="1" dirty="0">
                <a:solidFill>
                  <a:srgbClr val="0070C0"/>
                </a:solidFill>
              </a:rPr>
              <a:t>powers of 2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Memory size/capacity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bytes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is specified by the</a:t>
            </a:r>
            <a:r>
              <a:rPr lang="en-US" sz="2400" dirty="0"/>
              <a:t> “</a:t>
            </a:r>
            <a:r>
              <a:rPr lang="en-US" sz="2400" dirty="0">
                <a:solidFill>
                  <a:srgbClr val="FF0000"/>
                </a:solidFill>
              </a:rPr>
              <a:t>Number of bits" </a:t>
            </a:r>
            <a:r>
              <a:rPr lang="en-US" sz="2400" dirty="0">
                <a:solidFill>
                  <a:srgbClr val="0070C0"/>
                </a:solidFill>
              </a:rPr>
              <a:t>in an address</a:t>
            </a:r>
            <a:endParaRPr lang="en-US" sz="2400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32 bits of address = </a:t>
            </a:r>
            <a:r>
              <a:rPr lang="en-US" sz="24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 =</a:t>
            </a:r>
            <a:r>
              <a:rPr lang="en-US" sz="2400" dirty="0">
                <a:solidFill>
                  <a:schemeClr val="tx2"/>
                </a:solidFill>
              </a:rPr>
              <a:t>  4,294,967,296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Address Range is 0 to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2"/>
                </a:solidFill>
              </a:rPr>
              <a:t>– 1 (unsigned)</a:t>
            </a:r>
          </a:p>
          <a:p>
            <a:pPr lvl="3"/>
            <a:endParaRPr lang="en-US" sz="2200" dirty="0">
              <a:solidFill>
                <a:schemeClr val="tx2"/>
              </a:solidFill>
            </a:endParaRPr>
          </a:p>
          <a:p>
            <a:r>
              <a:rPr lang="en-US" sz="2600" dirty="0">
                <a:solidFill>
                  <a:schemeClr val="tx2"/>
                </a:solidFill>
              </a:rPr>
              <a:t>Shorthand notation for address size (Memory Capacity)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KB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</a:t>
            </a:r>
            <a:r>
              <a:rPr lang="en-US" sz="2400" dirty="0">
                <a:solidFill>
                  <a:srgbClr val="0070C0"/>
                </a:solidFill>
              </a:rPr>
              <a:t> (K=1024) kilobyte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MB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 </a:t>
            </a:r>
            <a:r>
              <a:rPr lang="en-US" sz="2400" dirty="0">
                <a:solidFill>
                  <a:srgbClr val="0070C0"/>
                </a:solidFill>
              </a:rPr>
              <a:t>  megabyte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GB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 </a:t>
            </a:r>
            <a:r>
              <a:rPr lang="en-US" sz="2400" dirty="0">
                <a:solidFill>
                  <a:srgbClr val="0070C0"/>
                </a:solidFill>
              </a:rPr>
              <a:t>  gigabyte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  </a:t>
            </a:r>
            <a:r>
              <a:rPr lang="en-US" sz="2400" dirty="0">
                <a:solidFill>
                  <a:srgbClr val="0070C0"/>
                </a:solidFill>
              </a:rPr>
              <a:t>terabyte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PB =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baseline="30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  </a:t>
            </a:r>
            <a:r>
              <a:rPr lang="en-US" sz="2400" dirty="0">
                <a:solidFill>
                  <a:srgbClr val="0070C0"/>
                </a:solidFill>
              </a:rPr>
              <a:t>petabyte</a:t>
            </a:r>
            <a:endParaRPr lang="en-US" sz="2400" b="1" baseline="30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D0F647-39A6-834B-B222-A4C20216C8C2}"/>
              </a:ext>
            </a:extLst>
          </p:cNvPr>
          <p:cNvSpPr txBox="1"/>
          <p:nvPr/>
        </p:nvSpPr>
        <p:spPr>
          <a:xfrm>
            <a:off x="11796700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0" name="Picture 2" descr="DDR5 vs DDR4 - All the Design Challenges &amp; Advantages - Rambus">
            <a:extLst>
              <a:ext uri="{FF2B5EF4-FFF2-40B4-BE49-F238E27FC236}">
                <a16:creationId xmlns:a16="http://schemas.microsoft.com/office/drawing/2014/main" id="{79275A1A-CD16-4746-BCD7-C0D814EC5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4049" y="3948710"/>
            <a:ext cx="5905173" cy="236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CB37E39-3616-8747-B03A-66DB978492DB}"/>
              </a:ext>
            </a:extLst>
          </p:cNvPr>
          <p:cNvSpPr txBox="1"/>
          <p:nvPr/>
        </p:nvSpPr>
        <p:spPr>
          <a:xfrm>
            <a:off x="6266937" y="5826745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F92C55-4878-9C4A-A65E-32F0BC884533}"/>
              </a:ext>
            </a:extLst>
          </p:cNvPr>
          <p:cNvSpPr txBox="1"/>
          <p:nvPr/>
        </p:nvSpPr>
        <p:spPr>
          <a:xfrm>
            <a:off x="9437003" y="5829254"/>
            <a:ext cx="1406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Data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D6C549-E98B-294C-857B-D38EEB0950C0}"/>
              </a:ext>
            </a:extLst>
          </p:cNvPr>
          <p:cNvSpPr txBox="1"/>
          <p:nvPr/>
        </p:nvSpPr>
        <p:spPr>
          <a:xfrm>
            <a:off x="7673746" y="5664355"/>
            <a:ext cx="162577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Address Bits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80BF75-7E86-544C-98A9-F6E7F8E19AC5}"/>
              </a:ext>
            </a:extLst>
          </p:cNvPr>
          <p:cNvSpPr txBox="1"/>
          <p:nvPr/>
        </p:nvSpPr>
        <p:spPr>
          <a:xfrm>
            <a:off x="9476447" y="3548600"/>
            <a:ext cx="196277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Memory </a:t>
            </a:r>
            <a:r>
              <a:rPr lang="en-US" sz="2000" dirty="0" err="1"/>
              <a:t>dimm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989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/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71AE-54E3-7949-9AF8-A2581540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43972"/>
          </a:xfrm>
        </p:spPr>
        <p:txBody>
          <a:bodyPr/>
          <a:lstStyle/>
          <a:p>
            <a:r>
              <a:rPr lang="en-US" dirty="0"/>
              <a:t>Defining Strings: Initialization Equivalents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C927-6D1F-8E4F-9332-9BD22E14D6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63146" y="1856133"/>
            <a:ext cx="9465708" cy="978508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ollowing definitions create </a:t>
            </a:r>
            <a:r>
              <a:rPr lang="en-US" sz="2400" b="1" dirty="0">
                <a:solidFill>
                  <a:schemeClr val="accent1"/>
                </a:solidFill>
              </a:rPr>
              <a:t>equivalent</a:t>
            </a:r>
            <a:r>
              <a:rPr lang="en-US" sz="2400" dirty="0">
                <a:solidFill>
                  <a:schemeClr val="accent1"/>
                </a:solidFill>
              </a:rPr>
              <a:t> 4-character arrays</a:t>
            </a:r>
          </a:p>
          <a:p>
            <a:pPr lvl="1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These are all strings as they all include a null ('\0') terminator</a:t>
            </a:r>
            <a:br>
              <a:rPr lang="en-US" sz="2000" dirty="0">
                <a:solidFill>
                  <a:srgbClr val="00B050"/>
                </a:solidFill>
              </a:rPr>
            </a:b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F09BF-17B1-794E-8ED1-620AFFF327F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2AE6DD-C7E1-F848-B473-2BAD48235F43}"/>
              </a:ext>
            </a:extLst>
          </p:cNvPr>
          <p:cNvSpPr/>
          <p:nvPr/>
        </p:nvSpPr>
        <p:spPr bwMode="auto">
          <a:xfrm>
            <a:off x="776587" y="3286760"/>
            <a:ext cx="10917043" cy="2396409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'\0'};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't', 0};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{'c', 'a', 't'};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missing initial value defaults to 0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d[4]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{ 99, 97, 116, 0};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99 = 'c', 97 = 'a', 116 = 't'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e[4]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"cat"; </a:t>
            </a:r>
          </a:p>
          <a:p>
            <a:pPr marL="342900" lvl="1" indent="0">
              <a:buNone/>
            </a:pP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f[4]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"cat\0";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literal has 5 chars; array f string</a:t>
            </a:r>
          </a:p>
          <a:p>
            <a:pPr marL="342900" lvl="1" indent="0"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// length is 3</a:t>
            </a:r>
          </a:p>
        </p:txBody>
      </p:sp>
    </p:spTree>
    <p:extLst>
      <p:ext uri="{BB962C8B-B14F-4D97-AF65-F5344CB8AC3E}">
        <p14:creationId xmlns:p14="http://schemas.microsoft.com/office/powerpoint/2010/main" val="51742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5F8-6A92-114D-869A-02FCCD4A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3187"/>
          </a:xfrm>
        </p:spPr>
        <p:txBody>
          <a:bodyPr/>
          <a:lstStyle/>
          <a:p>
            <a:r>
              <a:rPr lang="en-US" dirty="0"/>
              <a:t>Pointer Practice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899770-B63A-1546-80B5-4B6299BE696D}"/>
              </a:ext>
            </a:extLst>
          </p:cNvPr>
          <p:cNvSpPr txBox="1">
            <a:spLocks/>
          </p:cNvSpPr>
          <p:nvPr/>
        </p:nvSpPr>
        <p:spPr>
          <a:xfrm>
            <a:off x="708846" y="618654"/>
            <a:ext cx="11081535" cy="61085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x = 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y = 2;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7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 = 1 +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y);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F7F9060-4D2D-404D-A755-1D75F63ED61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730714" y="613186"/>
            <a:ext cx="5091766" cy="731520"/>
          </a:xfrm>
          <a:prstGeom prst="wedgeRoundRectCallout">
            <a:avLst>
              <a:gd name="adj1" fmla="val -59008"/>
              <a:gd name="adj2" fmla="val -11384"/>
              <a:gd name="adj3" fmla="val 1666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variable,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which is a pointer to </a:t>
            </a:r>
            <a:b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contains the address of) an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memory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C727925-67B6-994A-B634-CDC65B3F3C67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772220" y="1684643"/>
            <a:ext cx="5050260" cy="1001509"/>
          </a:xfrm>
          <a:prstGeom prst="wedgeRoundRectCallout">
            <a:avLst>
              <a:gd name="adj1" fmla="val -58723"/>
              <a:gd name="adj2" fmla="val 1156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two variables,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that contain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ea typeface="Anonymous Pro" panose="020606090302020005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initializes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them to 5 and 2, respectively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3DBD3C8-F8BA-D34C-A507-AF314F16CA0F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824580" y="3026089"/>
            <a:ext cx="4160843" cy="725301"/>
          </a:xfrm>
          <a:prstGeom prst="wedgeRoundRectCallout">
            <a:avLst>
              <a:gd name="adj1" fmla="val -66519"/>
              <a:gd name="adj2" fmla="val -9617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contain the address of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4279E5-5558-E949-ACEA-E1574CB0A41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572003" y="3964630"/>
            <a:ext cx="4114800" cy="1381530"/>
          </a:xfrm>
          <a:prstGeom prst="wedgeRoundRectCallout">
            <a:avLst>
              <a:gd name="adj1" fmla="val -65841"/>
              <a:gd name="adj2" fmla="val -1133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“1 plus the value stored at the address held by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 Because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points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this is equivalent to </a:t>
            </a:r>
            <a:r>
              <a:rPr lang="en-US" sz="2000" b="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 + x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4F1999E-F963-7F40-969A-79C88403AF0D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870171" y="5022388"/>
            <a:ext cx="2446691" cy="411480"/>
          </a:xfrm>
          <a:prstGeom prst="wedgeRoundRectCallout">
            <a:avLst>
              <a:gd name="adj1" fmla="val 16668"/>
              <a:gd name="adj2" fmla="val -138828"/>
              <a:gd name="adj3" fmla="val 16667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“Dereference </a:t>
            </a:r>
            <a:r>
              <a:rPr lang="en-US" sz="2000" b="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6EA9F587-AC4E-DE46-9213-8278ABF52F0F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316862" y="5505533"/>
            <a:ext cx="4457328" cy="1071151"/>
          </a:xfrm>
          <a:prstGeom prst="wedgeRoundRectCallout">
            <a:avLst>
              <a:gd name="adj1" fmla="val -68268"/>
              <a:gd name="adj2" fmla="val 282"/>
              <a:gd name="adj3" fmla="val 16667"/>
            </a:avLst>
          </a:prstGeom>
          <a:solidFill>
            <a:srgbClr val="FF648F">
              <a:alpha val="26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Sets x = y; The * and &amp; cancel each other. 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 the address of y and then get the contents pointed by that address</a:t>
            </a:r>
            <a:endParaRPr lang="en-US" sz="20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b="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59282-B6CF-D34D-BFE3-E5EFCF51F044}"/>
              </a:ext>
            </a:extLst>
          </p:cNvPr>
          <p:cNvGrpSpPr/>
          <p:nvPr/>
        </p:nvGrpSpPr>
        <p:grpSpPr>
          <a:xfrm>
            <a:off x="7942792" y="2697002"/>
            <a:ext cx="3111414" cy="1254501"/>
            <a:chOff x="7942792" y="2697002"/>
            <a:chExt cx="3111414" cy="12545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01A8B2D-BCDA-824F-8A17-84E486C48A5B}"/>
                </a:ext>
              </a:extLst>
            </p:cNvPr>
            <p:cNvSpPr txBox="1"/>
            <p:nvPr/>
          </p:nvSpPr>
          <p:spPr>
            <a:xfrm>
              <a:off x="8600738" y="269700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0A9788-568F-D140-8A7C-008280D5C8D8}"/>
                </a:ext>
              </a:extLst>
            </p:cNvPr>
            <p:cNvSpPr txBox="1"/>
            <p:nvPr/>
          </p:nvSpPr>
          <p:spPr>
            <a:xfrm>
              <a:off x="10043363" y="307678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CEC919-7675-6B44-941A-3DC2C7070C1F}"/>
                </a:ext>
              </a:extLst>
            </p:cNvPr>
            <p:cNvSpPr txBox="1"/>
            <p:nvPr/>
          </p:nvSpPr>
          <p:spPr>
            <a:xfrm>
              <a:off x="9768768" y="289859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70C897F-2E0C-5340-AD9E-1088C62FF523}"/>
                </a:ext>
              </a:extLst>
            </p:cNvPr>
            <p:cNvSpPr txBox="1"/>
            <p:nvPr/>
          </p:nvSpPr>
          <p:spPr>
            <a:xfrm>
              <a:off x="8427978" y="3052586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7DF809-3FC4-0040-8BB2-D16F558CDC0F}"/>
                </a:ext>
              </a:extLst>
            </p:cNvPr>
            <p:cNvSpPr txBox="1"/>
            <p:nvPr/>
          </p:nvSpPr>
          <p:spPr>
            <a:xfrm>
              <a:off x="9729778" y="3551393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6D5BCF4-4DB5-E04A-8BDD-F19FEB30AE35}"/>
                </a:ext>
              </a:extLst>
            </p:cNvPr>
            <p:cNvSpPr txBox="1"/>
            <p:nvPr/>
          </p:nvSpPr>
          <p:spPr>
            <a:xfrm>
              <a:off x="10058526" y="353817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379067-937F-6240-97B6-013B3C54E406}"/>
                </a:ext>
              </a:extLst>
            </p:cNvPr>
            <p:cNvSpPr txBox="1"/>
            <p:nvPr/>
          </p:nvSpPr>
          <p:spPr>
            <a:xfrm>
              <a:off x="7942792" y="3093717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695E3B1-8E00-404D-A5D6-D4B6F01E483B}"/>
                </a:ext>
              </a:extLst>
            </p:cNvPr>
            <p:cNvCxnSpPr>
              <a:cxnSpLocks/>
            </p:cNvCxnSpPr>
            <p:nvPr/>
          </p:nvCxnSpPr>
          <p:spPr>
            <a:xfrm>
              <a:off x="8957423" y="3278166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17F4EB-BBB8-2046-846E-7A99877C3E18}"/>
              </a:ext>
            </a:extLst>
          </p:cNvPr>
          <p:cNvGrpSpPr/>
          <p:nvPr/>
        </p:nvGrpSpPr>
        <p:grpSpPr>
          <a:xfrm>
            <a:off x="7942792" y="735651"/>
            <a:ext cx="1480866" cy="441241"/>
            <a:chOff x="7942792" y="735651"/>
            <a:chExt cx="1480866" cy="441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9323E0-20BB-FA43-8282-BC9AB3A0ABF5}"/>
                </a:ext>
              </a:extLst>
            </p:cNvPr>
            <p:cNvSpPr txBox="1"/>
            <p:nvPr/>
          </p:nvSpPr>
          <p:spPr>
            <a:xfrm>
              <a:off x="8427978" y="73565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0C17B1-E6BE-5940-B289-1C0FA6706C9B}"/>
                </a:ext>
              </a:extLst>
            </p:cNvPr>
            <p:cNvSpPr txBox="1"/>
            <p:nvPr/>
          </p:nvSpPr>
          <p:spPr>
            <a:xfrm>
              <a:off x="7942792" y="77678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3E4EF22-3BF6-DD47-B4FC-1A17783F4712}"/>
              </a:ext>
            </a:extLst>
          </p:cNvPr>
          <p:cNvGrpSpPr/>
          <p:nvPr/>
        </p:nvGrpSpPr>
        <p:grpSpPr>
          <a:xfrm>
            <a:off x="8025905" y="1625543"/>
            <a:ext cx="2107284" cy="913010"/>
            <a:chOff x="8129622" y="1652536"/>
            <a:chExt cx="2107284" cy="9130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83E150-B771-E94C-8C93-22B6593817AE}"/>
                </a:ext>
              </a:extLst>
            </p:cNvPr>
            <p:cNvSpPr txBox="1"/>
            <p:nvPr/>
          </p:nvSpPr>
          <p:spPr>
            <a:xfrm>
              <a:off x="8511655" y="1704048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400EF4-484C-4B42-982C-599E252D4F06}"/>
                </a:ext>
              </a:extLst>
            </p:cNvPr>
            <p:cNvSpPr txBox="1"/>
            <p:nvPr/>
          </p:nvSpPr>
          <p:spPr>
            <a:xfrm>
              <a:off x="8129622" y="1665684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61724A-8744-1249-BA82-7EC9B874C751}"/>
                </a:ext>
              </a:extLst>
            </p:cNvPr>
            <p:cNvSpPr txBox="1"/>
            <p:nvPr/>
          </p:nvSpPr>
          <p:spPr>
            <a:xfrm>
              <a:off x="8144915" y="2081042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A67A83-2D0A-C54C-BF55-7B4A798092F9}"/>
                </a:ext>
              </a:extLst>
            </p:cNvPr>
            <p:cNvSpPr txBox="1"/>
            <p:nvPr/>
          </p:nvSpPr>
          <p:spPr>
            <a:xfrm>
              <a:off x="8526818" y="2165436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5B0109-93FF-D844-8BEB-2CF673893ADC}"/>
                </a:ext>
              </a:extLst>
            </p:cNvPr>
            <p:cNvSpPr txBox="1"/>
            <p:nvPr/>
          </p:nvSpPr>
          <p:spPr>
            <a:xfrm>
              <a:off x="9510425" y="1652536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DB48DF7-AB06-8145-BA4A-FD4BC73553CC}"/>
                </a:ext>
              </a:extLst>
            </p:cNvPr>
            <p:cNvSpPr txBox="1"/>
            <p:nvPr/>
          </p:nvSpPr>
          <p:spPr>
            <a:xfrm>
              <a:off x="9510425" y="210528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76C5C7-E655-C44C-934C-B36D0BCD8DB8}"/>
              </a:ext>
            </a:extLst>
          </p:cNvPr>
          <p:cNvGrpSpPr/>
          <p:nvPr/>
        </p:nvGrpSpPr>
        <p:grpSpPr>
          <a:xfrm>
            <a:off x="7915907" y="4119519"/>
            <a:ext cx="3829421" cy="1277958"/>
            <a:chOff x="7915907" y="4119519"/>
            <a:chExt cx="3829421" cy="12779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9A600F-3F6F-E745-B6D4-056E444B3E0B}"/>
                </a:ext>
              </a:extLst>
            </p:cNvPr>
            <p:cNvSpPr txBox="1"/>
            <p:nvPr/>
          </p:nvSpPr>
          <p:spPr>
            <a:xfrm>
              <a:off x="10989245" y="448780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C029EC-FA21-D648-BD69-9B7732B1648D}"/>
                </a:ext>
              </a:extLst>
            </p:cNvPr>
            <p:cNvSpPr txBox="1"/>
            <p:nvPr/>
          </p:nvSpPr>
          <p:spPr>
            <a:xfrm>
              <a:off x="10016478" y="4512003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61E8A6-D11A-4543-93AB-B8E7FA0871C9}"/>
                </a:ext>
              </a:extLst>
            </p:cNvPr>
            <p:cNvSpPr txBox="1"/>
            <p:nvPr/>
          </p:nvSpPr>
          <p:spPr>
            <a:xfrm>
              <a:off x="9741883" y="433380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D7590A-80A1-7048-9021-5BA9192D96F6}"/>
                </a:ext>
              </a:extLst>
            </p:cNvPr>
            <p:cNvSpPr txBox="1"/>
            <p:nvPr/>
          </p:nvSpPr>
          <p:spPr>
            <a:xfrm>
              <a:off x="8401093" y="4487802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8B7326D-62BB-AA41-B9DB-3EB3A318F450}"/>
                </a:ext>
              </a:extLst>
            </p:cNvPr>
            <p:cNvSpPr txBox="1"/>
            <p:nvPr/>
          </p:nvSpPr>
          <p:spPr>
            <a:xfrm>
              <a:off x="9702893" y="4997367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521FB5-F554-514D-8353-05ABEB847E84}"/>
                </a:ext>
              </a:extLst>
            </p:cNvPr>
            <p:cNvSpPr txBox="1"/>
            <p:nvPr/>
          </p:nvSpPr>
          <p:spPr>
            <a:xfrm>
              <a:off x="10054789" y="499736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20766F-FD82-544C-97B5-9D4BD1FF89EA}"/>
                </a:ext>
              </a:extLst>
            </p:cNvPr>
            <p:cNvSpPr txBox="1"/>
            <p:nvPr/>
          </p:nvSpPr>
          <p:spPr>
            <a:xfrm>
              <a:off x="7915907" y="452893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7172E4-37E9-CC49-B94B-CF8AAAD5B009}"/>
                </a:ext>
              </a:extLst>
            </p:cNvPr>
            <p:cNvCxnSpPr>
              <a:cxnSpLocks/>
            </p:cNvCxnSpPr>
            <p:nvPr/>
          </p:nvCxnSpPr>
          <p:spPr>
            <a:xfrm>
              <a:off x="8930538" y="4713382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4B6240-C8AD-2E4A-A71B-8EA742BAD115}"/>
                </a:ext>
              </a:extLst>
            </p:cNvPr>
            <p:cNvSpPr txBox="1"/>
            <p:nvPr/>
          </p:nvSpPr>
          <p:spPr>
            <a:xfrm>
              <a:off x="8610558" y="4119519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3DB5878-8798-884E-A09B-7940BF31BA9F}"/>
                </a:ext>
              </a:extLst>
            </p:cNvPr>
            <p:cNvSpPr txBox="1"/>
            <p:nvPr/>
          </p:nvSpPr>
          <p:spPr>
            <a:xfrm>
              <a:off x="11018847" y="4939801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BAB3816-C909-DE48-ACA0-57DE1B3ED9F7}"/>
              </a:ext>
            </a:extLst>
          </p:cNvPr>
          <p:cNvGrpSpPr/>
          <p:nvPr/>
        </p:nvGrpSpPr>
        <p:grpSpPr>
          <a:xfrm>
            <a:off x="7854116" y="5636339"/>
            <a:ext cx="3838574" cy="1081909"/>
            <a:chOff x="7854116" y="5636339"/>
            <a:chExt cx="3838574" cy="10819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4F9C4-8E64-9D4D-8B74-91A178E02112}"/>
                </a:ext>
              </a:extLst>
            </p:cNvPr>
            <p:cNvSpPr txBox="1"/>
            <p:nvPr/>
          </p:nvSpPr>
          <p:spPr>
            <a:xfrm>
              <a:off x="10979017" y="6318138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BC076CF-ED3C-F04C-AAB7-B35E2981AE15}"/>
                </a:ext>
              </a:extLst>
            </p:cNvPr>
            <p:cNvSpPr txBox="1"/>
            <p:nvPr/>
          </p:nvSpPr>
          <p:spPr>
            <a:xfrm>
              <a:off x="9954687" y="581453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DBFBA6A-D04E-DA46-AACA-681E9F56BD9A}"/>
                </a:ext>
              </a:extLst>
            </p:cNvPr>
            <p:cNvSpPr txBox="1"/>
            <p:nvPr/>
          </p:nvSpPr>
          <p:spPr>
            <a:xfrm>
              <a:off x="9680092" y="5636339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10E0503-25F6-FC4C-B327-F7B7CCEE19A5}"/>
                </a:ext>
              </a:extLst>
            </p:cNvPr>
            <p:cNvSpPr txBox="1"/>
            <p:nvPr/>
          </p:nvSpPr>
          <p:spPr>
            <a:xfrm>
              <a:off x="8339302" y="5790334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2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0A84EE-D0AE-0548-954F-8B9713988FF2}"/>
                </a:ext>
              </a:extLst>
            </p:cNvPr>
            <p:cNvSpPr txBox="1"/>
            <p:nvPr/>
          </p:nvSpPr>
          <p:spPr>
            <a:xfrm>
              <a:off x="9641102" y="6289141"/>
              <a:ext cx="3129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4CC12A-1327-3A45-A174-88D57BFCC23F}"/>
                </a:ext>
              </a:extLst>
            </p:cNvPr>
            <p:cNvSpPr txBox="1"/>
            <p:nvPr/>
          </p:nvSpPr>
          <p:spPr>
            <a:xfrm>
              <a:off x="9992998" y="6289141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63C357D-E0CB-4E4A-9797-99AFEE83CD05}"/>
                </a:ext>
              </a:extLst>
            </p:cNvPr>
            <p:cNvSpPr txBox="1"/>
            <p:nvPr/>
          </p:nvSpPr>
          <p:spPr>
            <a:xfrm>
              <a:off x="7854116" y="5831465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ptr</a:t>
              </a:r>
              <a:endParaRPr lang="en-US" sz="20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C4B6014-F369-A844-89B9-C7F8D0516125}"/>
                </a:ext>
              </a:extLst>
            </p:cNvPr>
            <p:cNvCxnSpPr>
              <a:cxnSpLocks/>
            </p:cNvCxnSpPr>
            <p:nvPr/>
          </p:nvCxnSpPr>
          <p:spPr>
            <a:xfrm>
              <a:off x="8868747" y="6015914"/>
              <a:ext cx="1070098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1CCEE66-E719-A041-8015-D33608374296}"/>
                </a:ext>
              </a:extLst>
            </p:cNvPr>
            <p:cNvSpPr txBox="1"/>
            <p:nvPr/>
          </p:nvSpPr>
          <p:spPr>
            <a:xfrm>
              <a:off x="10966209" y="580572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A6D0162-FBFA-9D48-A993-231A75AC982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9945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4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A38E1-830E-104B-9C90-3EF87BD5665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0454" y="658025"/>
            <a:ext cx="11757365" cy="590414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int 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strtoul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2000" b="1" u="sng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</a:t>
            </a:r>
            <a:r>
              <a:rPr lang="en-US" sz="2000" b="1" u="sng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reruns the string converted to a long or unsigned long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str</a:t>
            </a:r>
            <a:r>
              <a:rPr lang="en-US" sz="2000" dirty="0"/>
              <a:t> pointer to the string to convert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 err="1">
                <a:solidFill>
                  <a:schemeClr val="accent1"/>
                </a:solidFill>
              </a:rPr>
              <a:t>endptr</a:t>
            </a:r>
            <a:r>
              <a:rPr lang="en-US" sz="2000" dirty="0"/>
              <a:t> pass the address of a variable that is a char pointer (output variable)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accent1"/>
                </a:solidFill>
              </a:rPr>
              <a:t>base</a:t>
            </a:r>
            <a:r>
              <a:rPr lang="en-US" sz="2000" dirty="0"/>
              <a:t>: number base used by the string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Example</a:t>
            </a:r>
            <a:r>
              <a:rPr lang="en-US" sz="2000" dirty="0"/>
              <a:t>: string is to contain just positive numbers &gt;= 0 (in ascii) with no extra stuff</a:t>
            </a:r>
          </a:p>
          <a:p>
            <a:r>
              <a:rPr lang="en-US" sz="2000" dirty="0"/>
              <a:t>If the string is not valid, then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'\0' </a:t>
            </a:r>
            <a:r>
              <a:rPr lang="en-US" sz="2000" dirty="0"/>
              <a:t>then string contains more than just numbers (bad input) </a:t>
            </a: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endptr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stores the address of the first invalid character found in the buffer pointed (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/>
              <a:t>)</a:t>
            </a:r>
          </a:p>
          <a:p>
            <a:r>
              <a:rPr lang="en-US" sz="2000" dirty="0"/>
              <a:t>How to use </a:t>
            </a:r>
            <a:r>
              <a:rPr lang="en-US" sz="2000" dirty="0" err="1">
                <a:solidFill>
                  <a:schemeClr val="accent1"/>
                </a:solidFill>
              </a:rPr>
              <a:t>endptr</a:t>
            </a:r>
            <a:r>
              <a:rPr lang="en-US" sz="2000" dirty="0">
                <a:solidFill>
                  <a:schemeClr val="accent1"/>
                </a:solidFill>
              </a:rPr>
              <a:t> when it </a:t>
            </a:r>
            <a:r>
              <a:rPr lang="en-US" sz="2000" u="sng" dirty="0">
                <a:solidFill>
                  <a:schemeClr val="accent1"/>
                </a:solidFill>
              </a:rPr>
              <a:t>does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u="sng" dirty="0">
                <a:solidFill>
                  <a:schemeClr val="accent1"/>
                </a:solidFill>
              </a:rPr>
              <a:t>not</a:t>
            </a:r>
            <a:r>
              <a:rPr lang="en-US" sz="2000" dirty="0">
                <a:solidFill>
                  <a:schemeClr val="accent1"/>
                </a:solidFill>
              </a:rPr>
              <a:t> contain NULL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If there are other conversion errors (you can read the man page) then </a:t>
            </a:r>
            <a:r>
              <a:rPr lang="en-US" sz="2000" dirty="0" err="1"/>
              <a:t>errno</a:t>
            </a:r>
            <a:r>
              <a:rPr lang="en-US" sz="2000" dirty="0"/>
              <a:t> != 0</a:t>
            </a:r>
          </a:p>
          <a:p>
            <a:pPr lvl="1"/>
            <a:r>
              <a:rPr lang="en-US" sz="2000" dirty="0"/>
              <a:t>When conversion is ok, </a:t>
            </a:r>
            <a:r>
              <a:rPr lang="en-US" sz="20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r>
              <a:rPr lang="en-US" sz="2000" dirty="0"/>
              <a:t> is unaltered (always clear it before calling these routines)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125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C08A-EB6D-0F4C-8225-44D07219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94" y="120000"/>
            <a:ext cx="11816105" cy="351050"/>
          </a:xfrm>
        </p:spPr>
        <p:txBody>
          <a:bodyPr/>
          <a:lstStyle/>
          <a:p>
            <a:r>
              <a:rPr lang="en-US" sz="2800" dirty="0" err="1"/>
              <a:t>strtol</a:t>
            </a:r>
            <a:r>
              <a:rPr lang="en-US" sz="2800" dirty="0"/>
              <a:t>() and </a:t>
            </a:r>
            <a:r>
              <a:rPr lang="en-US" sz="2800" dirty="0" err="1"/>
              <a:t>strtoul</a:t>
            </a:r>
            <a:r>
              <a:rPr lang="en-US" sz="2800" dirty="0"/>
              <a:t>() examples of passing a pointer to a pointer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42DE3BB-D37F-6E41-A7A2-B2B7B9F576B7}"/>
              </a:ext>
            </a:extLst>
          </p:cNvPr>
          <p:cNvSpPr/>
          <p:nvPr/>
        </p:nvSpPr>
        <p:spPr bwMode="auto">
          <a:xfrm>
            <a:off x="2034130" y="721161"/>
            <a:ext cx="9644064" cy="57957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errno.h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[] = "33";  // test buffer string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set 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to 0 (zero)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before each call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number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(int)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strtol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10)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check if the string was a proper number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4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entpr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should be at the end of the string == '\0'</a:t>
            </a:r>
          </a:p>
          <a:p>
            <a:endParaRPr lang="en-US" sz="24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if ((*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endptr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'\0') || (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errno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!= 0)) {</a:t>
            </a:r>
          </a:p>
          <a:p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// handle the error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("%d\n", number);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623BA-E229-B544-8069-8B3603AB9F1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1495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FDC-012A-4C44-AC7B-5839BE86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422357" cy="575468"/>
          </a:xfrm>
        </p:spPr>
        <p:txBody>
          <a:bodyPr/>
          <a:lstStyle/>
          <a:p>
            <a:r>
              <a:rPr lang="en-US" dirty="0"/>
              <a:t>Copying Strings: Use the Sentinel; </a:t>
            </a:r>
            <a:r>
              <a:rPr lang="en-US" dirty="0" err="1"/>
              <a:t>libc</a:t>
            </a:r>
            <a:r>
              <a:rPr lang="en-US" dirty="0"/>
              <a:t>: </a:t>
            </a:r>
            <a:r>
              <a:rPr lang="en-US" dirty="0" err="1"/>
              <a:t>strcpy</a:t>
            </a:r>
            <a:r>
              <a:rPr lang="en-US" dirty="0"/>
              <a:t>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D026BA-42CF-CF42-8EB1-6A1ED97585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835293"/>
            <a:ext cx="11424516" cy="940043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copy an array</a:t>
            </a:r>
            <a:r>
              <a:rPr lang="en-US" dirty="0"/>
              <a:t>, you </a:t>
            </a:r>
            <a:r>
              <a:rPr lang="en-US" dirty="0">
                <a:solidFill>
                  <a:srgbClr val="0070C0"/>
                </a:solidFill>
              </a:rPr>
              <a:t>must copy each character </a:t>
            </a:r>
            <a:r>
              <a:rPr lang="en-US" dirty="0">
                <a:solidFill>
                  <a:schemeClr val="tx2"/>
                </a:solidFill>
              </a:rPr>
              <a:t>from source to destination array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Watch overwrites: </a:t>
            </a:r>
            <a:r>
              <a:rPr lang="en-US" dirty="0" err="1"/>
              <a:t>strcpy</a:t>
            </a:r>
            <a:r>
              <a:rPr lang="en-US" dirty="0"/>
              <a:t> assumes the target array size is equal or larger than source array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85E271B-97EA-D744-AF7A-CCF484704B93}"/>
              </a:ext>
            </a:extLst>
          </p:cNvPr>
          <p:cNvSpPr/>
          <p:nvPr/>
        </p:nvSpPr>
        <p:spPr bwMode="auto">
          <a:xfrm>
            <a:off x="3535358" y="3732053"/>
            <a:ext cx="5791521" cy="2985957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(char *s0, char *s1)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char *str = s0;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if ((s0 == NULL) || (s1 == NULL))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return NULL;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(*s0++ = *s1++)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;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return str;  // address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string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2FDA7-2DFB-6C4E-B599-48BD0BBBA87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E5527B3-4EA6-134F-B0AD-8C869ABA57B2}"/>
              </a:ext>
            </a:extLst>
          </p:cNvPr>
          <p:cNvSpPr/>
          <p:nvPr/>
        </p:nvSpPr>
        <p:spPr bwMode="auto">
          <a:xfrm>
            <a:off x="4257099" y="2812015"/>
            <a:ext cx="3425162" cy="715105"/>
          </a:xfrm>
          <a:prstGeom prst="roundRect">
            <a:avLst>
              <a:gd name="adj" fmla="val 15691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char str1[80]; 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strcpy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(str1, </a:t>
            </a:r>
            <a:r>
              <a:rPr lang="en-US" sz="20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"hello"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graphicFrame>
        <p:nvGraphicFramePr>
          <p:cNvPr id="12" name="Group 63">
            <a:extLst>
              <a:ext uri="{FF2B5EF4-FFF2-40B4-BE49-F238E27FC236}">
                <a16:creationId xmlns:a16="http://schemas.microsoft.com/office/drawing/2014/main" id="{18A6EB82-15B0-BE47-B988-A9F0615A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087398"/>
              </p:ext>
            </p:extLst>
          </p:nvPr>
        </p:nvGraphicFramePr>
        <p:xfrm>
          <a:off x="3302422" y="1775336"/>
          <a:ext cx="5354219" cy="830263"/>
        </p:xfrm>
        <a:graphic>
          <a:graphicData uri="http://schemas.openxmlformats.org/drawingml/2006/table">
            <a:tbl>
              <a:tblPr/>
              <a:tblGrid>
                <a:gridCol w="96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3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31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charset="0"/>
                          <a:ea typeface="Times New Roman" charset="0"/>
                          <a:cs typeface="Times New Roman" charset="0"/>
                        </a:rPr>
                        <a:t>char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'H'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'e'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'l'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'o'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5pPr>
                      <a:lvl6pPr marL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6pPr>
                      <a:lvl7pPr marL="914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7pPr>
                      <a:lvl8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8pPr>
                      <a:lvl9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latin typeface="Consolas" charset="0"/>
                        </a:rPr>
                        <a:t>'\0'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86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D76F-8737-9D4F-8551-FEFA7B58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610379" cy="389281"/>
          </a:xfrm>
        </p:spPr>
        <p:txBody>
          <a:bodyPr/>
          <a:lstStyle/>
          <a:p>
            <a:r>
              <a:rPr lang="en-US" sz="2800" dirty="0"/>
              <a:t>Each use of a * operator results in one additional read : both sides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38C38-1ED1-C44E-8D22-12CAB66E4D9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278F84-474D-D44A-8F3E-80691C1A4426}"/>
              </a:ext>
            </a:extLst>
          </p:cNvPr>
          <p:cNvSpPr txBox="1"/>
          <p:nvPr/>
        </p:nvSpPr>
        <p:spPr>
          <a:xfrm>
            <a:off x="1656765" y="797646"/>
            <a:ext cx="3050061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z = 2;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y = 1; 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*w;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*p;</a:t>
            </a:r>
          </a:p>
          <a:p>
            <a:endParaRPr lang="en-US" sz="24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&amp;z;</a:t>
            </a:r>
          </a:p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 = &amp;y;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 = *w;</a:t>
            </a:r>
            <a:endParaRPr lang="en-US" sz="24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4101AFF-2066-6046-A048-B7089EC444B2}"/>
              </a:ext>
            </a:extLst>
          </p:cNvPr>
          <p:cNvGrpSpPr/>
          <p:nvPr/>
        </p:nvGrpSpPr>
        <p:grpSpPr>
          <a:xfrm>
            <a:off x="1218648" y="4089908"/>
            <a:ext cx="4536537" cy="1763703"/>
            <a:chOff x="8150088" y="4699138"/>
            <a:chExt cx="4536537" cy="1763703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AFE23A6-4D09-1D4B-9877-F4FA955B1120}"/>
                </a:ext>
              </a:extLst>
            </p:cNvPr>
            <p:cNvSpPr txBox="1"/>
            <p:nvPr/>
          </p:nvSpPr>
          <p:spPr>
            <a:xfrm>
              <a:off x="8588205" y="4730910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476EB-03A2-5542-892E-0338B47023A0}"/>
                </a:ext>
              </a:extLst>
            </p:cNvPr>
            <p:cNvSpPr txBox="1"/>
            <p:nvPr/>
          </p:nvSpPr>
          <p:spPr>
            <a:xfrm>
              <a:off x="8150088" y="5756060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w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24FEB95-BFCA-EB47-B391-8DBA49B61CC9}"/>
                </a:ext>
              </a:extLst>
            </p:cNvPr>
            <p:cNvSpPr txBox="1"/>
            <p:nvPr/>
          </p:nvSpPr>
          <p:spPr>
            <a:xfrm>
              <a:off x="10677171" y="4716881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>
                  <a:solidFill>
                    <a:schemeClr val="tx2"/>
                  </a:solidFill>
                </a:rPr>
                <a:t>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CAF64F4-BB26-9245-B6EF-07409C49FF3B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9086045" y="4932325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78613F6-FCE7-E848-9670-750ABF0D6E54}"/>
                </a:ext>
              </a:extLst>
            </p:cNvPr>
            <p:cNvSpPr txBox="1"/>
            <p:nvPr/>
          </p:nvSpPr>
          <p:spPr>
            <a:xfrm>
              <a:off x="11719694" y="5722577"/>
              <a:ext cx="9669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y or *w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6E1F99-25DD-E34E-8283-4E105C129DFC}"/>
                </a:ext>
              </a:extLst>
            </p:cNvPr>
            <p:cNvSpPr txBox="1"/>
            <p:nvPr/>
          </p:nvSpPr>
          <p:spPr>
            <a:xfrm>
              <a:off x="10677171" y="5722577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0BAF469-FA33-7948-B483-A3AB6B9A50D2}"/>
                </a:ext>
              </a:extLst>
            </p:cNvPr>
            <p:cNvSpPr txBox="1"/>
            <p:nvPr/>
          </p:nvSpPr>
          <p:spPr>
            <a:xfrm>
              <a:off x="11692568" y="4699138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z or *p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B0D7A7B-0AC7-3747-8C7D-669C6400808F}"/>
                </a:ext>
              </a:extLst>
            </p:cNvPr>
            <p:cNvSpPr txBox="1"/>
            <p:nvPr/>
          </p:nvSpPr>
          <p:spPr>
            <a:xfrm>
              <a:off x="8606577" y="569528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E170D41-E432-654A-A56E-2467F3070CE3}"/>
                </a:ext>
              </a:extLst>
            </p:cNvPr>
            <p:cNvCxnSpPr>
              <a:cxnSpLocks/>
            </p:cNvCxnSpPr>
            <p:nvPr/>
          </p:nvCxnSpPr>
          <p:spPr>
            <a:xfrm>
              <a:off x="9104417" y="5896698"/>
              <a:ext cx="1591126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B66AD65-79AE-564A-8055-F5F664468A00}"/>
                </a:ext>
              </a:extLst>
            </p:cNvPr>
            <p:cNvSpPr txBox="1"/>
            <p:nvPr/>
          </p:nvSpPr>
          <p:spPr>
            <a:xfrm>
              <a:off x="8201224" y="4732269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</a:rPr>
                <a:t>p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DF09AFBF-8012-7E48-AAAE-280691855379}"/>
                </a:ext>
              </a:extLst>
            </p:cNvPr>
            <p:cNvSpPr txBox="1"/>
            <p:nvPr/>
          </p:nvSpPr>
          <p:spPr>
            <a:xfrm>
              <a:off x="8321500" y="5098359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55ABD2A-8DDF-2B44-80FA-E9B6DE6B8FA8}"/>
                </a:ext>
              </a:extLst>
            </p:cNvPr>
            <p:cNvSpPr txBox="1"/>
            <p:nvPr/>
          </p:nvSpPr>
          <p:spPr>
            <a:xfrm>
              <a:off x="8321500" y="6062731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E6A622A-CE28-9743-A383-F315D0B8B123}"/>
                </a:ext>
              </a:extLst>
            </p:cNvPr>
            <p:cNvCxnSpPr>
              <a:cxnSpLocks/>
              <a:stCxn id="74" idx="0"/>
              <a:endCxn id="71" idx="2"/>
            </p:cNvCxnSpPr>
            <p:nvPr/>
          </p:nvCxnSpPr>
          <p:spPr>
            <a:xfrm flipV="1">
              <a:off x="11175011" y="5147768"/>
              <a:ext cx="0" cy="574809"/>
            </a:xfrm>
            <a:prstGeom prst="straightConnector1">
              <a:avLst/>
            </a:prstGeom>
            <a:ln w="412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11447E1-A014-BF45-8D91-DBC6B6C9BF19}"/>
                </a:ext>
              </a:extLst>
            </p:cNvPr>
            <p:cNvSpPr txBox="1"/>
            <p:nvPr/>
          </p:nvSpPr>
          <p:spPr>
            <a:xfrm>
              <a:off x="10849619" y="60603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F14D180-C23B-6A42-A89B-45374F270C20}"/>
                </a:ext>
              </a:extLst>
            </p:cNvPr>
            <p:cNvSpPr txBox="1"/>
            <p:nvPr/>
          </p:nvSpPr>
          <p:spPr>
            <a:xfrm>
              <a:off x="10462958" y="5076225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791FF4-B6A4-25CD-13F3-C2472799389E}"/>
              </a:ext>
            </a:extLst>
          </p:cNvPr>
          <p:cNvGrpSpPr/>
          <p:nvPr/>
        </p:nvGrpSpPr>
        <p:grpSpPr>
          <a:xfrm>
            <a:off x="6483951" y="1618156"/>
            <a:ext cx="5443827" cy="3046988"/>
            <a:chOff x="6483951" y="1618156"/>
            <a:chExt cx="5443827" cy="30469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BCC2255-654C-28E6-6916-7EEF3CDB092F}"/>
                </a:ext>
              </a:extLst>
            </p:cNvPr>
            <p:cNvSpPr/>
            <p:nvPr/>
          </p:nvSpPr>
          <p:spPr>
            <a:xfrm>
              <a:off x="8367525" y="2021659"/>
              <a:ext cx="1121541" cy="25177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9D64ACA-0835-A658-FA38-BDFEAACEF341}"/>
                </a:ext>
              </a:extLst>
            </p:cNvPr>
            <p:cNvSpPr txBox="1"/>
            <p:nvPr/>
          </p:nvSpPr>
          <p:spPr>
            <a:xfrm>
              <a:off x="8420244" y="3468626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4A24BA-6A3B-D7B0-6CD5-9CE224C4FE61}"/>
                </a:ext>
              </a:extLst>
            </p:cNvPr>
            <p:cNvSpPr txBox="1"/>
            <p:nvPr/>
          </p:nvSpPr>
          <p:spPr>
            <a:xfrm>
              <a:off x="9541785" y="3978907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6BAF05-4151-1C67-9D22-518001D5BB82}"/>
                </a:ext>
              </a:extLst>
            </p:cNvPr>
            <p:cNvSpPr txBox="1"/>
            <p:nvPr/>
          </p:nvSpPr>
          <p:spPr>
            <a:xfrm>
              <a:off x="8420244" y="2714840"/>
              <a:ext cx="995680" cy="430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C3F5EE-3938-F8E2-CF86-650FA728D156}"/>
                </a:ext>
              </a:extLst>
            </p:cNvPr>
            <p:cNvSpPr txBox="1"/>
            <p:nvPr/>
          </p:nvSpPr>
          <p:spPr>
            <a:xfrm>
              <a:off x="9635850" y="2101886"/>
              <a:ext cx="9236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 or *p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379438-68C2-A023-CB72-BA068AA26623}"/>
                </a:ext>
              </a:extLst>
            </p:cNvPr>
            <p:cNvSpPr txBox="1"/>
            <p:nvPr/>
          </p:nvSpPr>
          <p:spPr>
            <a:xfrm>
              <a:off x="8430455" y="2159474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8ACE3D1-1016-DE5A-147A-E667AEDCE0B9}"/>
                </a:ext>
              </a:extLst>
            </p:cNvPr>
            <p:cNvSpPr/>
            <p:nvPr/>
          </p:nvSpPr>
          <p:spPr>
            <a:xfrm rot="3243134" flipH="1">
              <a:off x="8763570" y="2276489"/>
              <a:ext cx="672795" cy="752221"/>
            </a:xfrm>
            <a:prstGeom prst="arc">
              <a:avLst>
                <a:gd name="adj1" fmla="val 8419659"/>
                <a:gd name="adj2" fmla="val 20276156"/>
              </a:avLst>
            </a:prstGeom>
            <a:ln w="34925">
              <a:solidFill>
                <a:srgbClr val="FF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6F0877-E378-D2E5-EEF4-319C079C9060}"/>
                </a:ext>
              </a:extLst>
            </p:cNvPr>
            <p:cNvSpPr txBox="1"/>
            <p:nvPr/>
          </p:nvSpPr>
          <p:spPr>
            <a:xfrm>
              <a:off x="10375750" y="2727475"/>
              <a:ext cx="15520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integer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DF1A47-0765-DAA8-B956-CA7C851E6DD5}"/>
                </a:ext>
              </a:extLst>
            </p:cNvPr>
            <p:cNvSpPr txBox="1"/>
            <p:nvPr/>
          </p:nvSpPr>
          <p:spPr>
            <a:xfrm>
              <a:off x="9646403" y="2377042"/>
              <a:ext cx="15808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write integer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2E0F1-E92A-2924-22AA-7F0DA9418A6A}"/>
                </a:ext>
              </a:extLst>
            </p:cNvPr>
            <p:cNvSpPr txBox="1"/>
            <p:nvPr/>
          </p:nvSpPr>
          <p:spPr>
            <a:xfrm>
              <a:off x="9868188" y="3463887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E0F21F-14EA-660D-BBDC-2CA4286D216C}"/>
                </a:ext>
              </a:extLst>
            </p:cNvPr>
            <p:cNvSpPr txBox="1"/>
            <p:nvPr/>
          </p:nvSpPr>
          <p:spPr>
            <a:xfrm>
              <a:off x="9558343" y="2705928"/>
              <a:ext cx="9669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 or *w</a:t>
              </a:r>
            </a:p>
          </p:txBody>
        </p:sp>
        <p:sp>
          <p:nvSpPr>
            <p:cNvPr id="18" name="U-Turn Arrow 17">
              <a:extLst>
                <a:ext uri="{FF2B5EF4-FFF2-40B4-BE49-F238E27FC236}">
                  <a16:creationId xmlns:a16="http://schemas.microsoft.com/office/drawing/2014/main" id="{FA8CC9AF-1B0F-1A07-3AD3-705A66BF259C}"/>
                </a:ext>
              </a:extLst>
            </p:cNvPr>
            <p:cNvSpPr/>
            <p:nvPr/>
          </p:nvSpPr>
          <p:spPr>
            <a:xfrm rot="5400000" flipH="1" flipV="1">
              <a:off x="7814163" y="3022097"/>
              <a:ext cx="794087" cy="547865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5D6F84-2AC5-885D-2551-65E1004E800B}"/>
                </a:ext>
              </a:extLst>
            </p:cNvPr>
            <p:cNvSpPr txBox="1"/>
            <p:nvPr/>
          </p:nvSpPr>
          <p:spPr>
            <a:xfrm>
              <a:off x="8420244" y="4014375"/>
              <a:ext cx="995680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0x10c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76B867-531A-9874-125F-A7FA907BC60B}"/>
                </a:ext>
              </a:extLst>
            </p:cNvPr>
            <p:cNvSpPr txBox="1"/>
            <p:nvPr/>
          </p:nvSpPr>
          <p:spPr>
            <a:xfrm>
              <a:off x="9476246" y="3442445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w</a:t>
              </a:r>
            </a:p>
          </p:txBody>
        </p:sp>
        <p:sp>
          <p:nvSpPr>
            <p:cNvPr id="21" name="U-Turn Arrow 20">
              <a:extLst>
                <a:ext uri="{FF2B5EF4-FFF2-40B4-BE49-F238E27FC236}">
                  <a16:creationId xmlns:a16="http://schemas.microsoft.com/office/drawing/2014/main" id="{A6D89975-A992-E6FA-B3D8-A181ACE096B5}"/>
                </a:ext>
              </a:extLst>
            </p:cNvPr>
            <p:cNvSpPr/>
            <p:nvPr/>
          </p:nvSpPr>
          <p:spPr>
            <a:xfrm rot="5400000" flipH="1" flipV="1">
              <a:off x="6940077" y="2766111"/>
              <a:ext cx="2018714" cy="916252"/>
            </a:xfrm>
            <a:prstGeom prst="uturnArrow">
              <a:avLst>
                <a:gd name="adj1" fmla="val 13051"/>
                <a:gd name="adj2" fmla="val 14545"/>
                <a:gd name="adj3" fmla="val 25000"/>
                <a:gd name="adj4" fmla="val 43750"/>
                <a:gd name="adj5" fmla="val 1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17269B2-BC0C-BACE-0A6A-CC1A7935DE4F}"/>
                </a:ext>
              </a:extLst>
            </p:cNvPr>
            <p:cNvSpPr txBox="1"/>
            <p:nvPr/>
          </p:nvSpPr>
          <p:spPr>
            <a:xfrm>
              <a:off x="9764892" y="4014375"/>
              <a:ext cx="16802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read address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D6CE5F-0AE4-BBBB-0437-2DBEFE9ABDAE}"/>
                </a:ext>
              </a:extLst>
            </p:cNvPr>
            <p:cNvSpPr txBox="1"/>
            <p:nvPr/>
          </p:nvSpPr>
          <p:spPr>
            <a:xfrm>
              <a:off x="6483951" y="1618156"/>
              <a:ext cx="1544012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Address</a:t>
              </a:r>
            </a:p>
            <a:p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0x10c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0x108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chemeClr val="accent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0x104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endPara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0x100</a:t>
              </a:r>
              <a:r>
                <a:rPr lang="en-US" sz="2400" dirty="0">
                  <a:solidFill>
                    <a:schemeClr val="tx2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98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E06A-B6BF-E14B-8C09-1673F5C4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68" y="84329"/>
            <a:ext cx="11095598" cy="469935"/>
          </a:xfrm>
        </p:spPr>
        <p:txBody>
          <a:bodyPr/>
          <a:lstStyle/>
          <a:p>
            <a:r>
              <a:rPr lang="en-US" dirty="0"/>
              <a:t>Pointer to Pointers (Double Indirection)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972AD-496C-674B-A2E2-20DA148CE1D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50617" y="496806"/>
            <a:ext cx="9158749" cy="6065360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000" dirty="0"/>
              <a:t>Define a </a:t>
            </a:r>
            <a:r>
              <a:rPr lang="en-US" sz="2000" dirty="0">
                <a:solidFill>
                  <a:srgbClr val="0070C0"/>
                </a:solidFill>
              </a:rPr>
              <a:t>pointer</a:t>
            </a:r>
            <a:r>
              <a:rPr lang="en-US" sz="2000" dirty="0">
                <a:solidFill>
                  <a:schemeClr val="accent5"/>
                </a:solidFill>
              </a:rPr>
              <a:t> to a </a:t>
            </a:r>
            <a:r>
              <a:rPr lang="en-US" sz="2000" dirty="0">
                <a:solidFill>
                  <a:srgbClr val="0070C0"/>
                </a:solidFill>
              </a:rPr>
              <a:t>pointer (p2 below)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3"/>
            <a:endParaRPr lang="en-US" sz="2000" dirty="0"/>
          </a:p>
          <a:p>
            <a:r>
              <a:rPr lang="en-US" sz="2000" dirty="0">
                <a:solidFill>
                  <a:schemeClr val="accent5"/>
                </a:solidFill>
              </a:rPr>
              <a:t>C allows any number of pointer indirections</a:t>
            </a:r>
          </a:p>
          <a:p>
            <a:pPr lvl="1"/>
            <a:r>
              <a:rPr lang="en-US" sz="2000" dirty="0"/>
              <a:t>more than two levels is very uncommon in real applications as it reduces readability and generates at lot of memory reads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RULE (important): </a:t>
            </a:r>
            <a:r>
              <a:rPr lang="en-US" sz="2000" dirty="0"/>
              <a:t>number of </a:t>
            </a:r>
            <a:r>
              <a:rPr lang="en-US" sz="2000" dirty="0">
                <a:solidFill>
                  <a:srgbClr val="FF0000"/>
                </a:solidFill>
              </a:rPr>
              <a:t>*</a:t>
            </a:r>
            <a:r>
              <a:rPr lang="en-US" sz="2000" dirty="0"/>
              <a:t> </a:t>
            </a:r>
            <a:r>
              <a:rPr lang="en-US" sz="2000" b="1" dirty="0"/>
              <a:t>in the variable definition </a:t>
            </a:r>
            <a:r>
              <a:rPr lang="en-US" sz="2000" dirty="0"/>
              <a:t>tells you </a:t>
            </a:r>
            <a:r>
              <a:rPr lang="en-US" sz="2000" b="1" dirty="0"/>
              <a:t>how many </a:t>
            </a:r>
            <a:r>
              <a:rPr lang="en-US" sz="2000" b="1" dirty="0">
                <a:solidFill>
                  <a:srgbClr val="0070C0"/>
                </a:solidFill>
              </a:rPr>
              <a:t>reads</a:t>
            </a:r>
            <a:r>
              <a:rPr lang="en-US" sz="2000" b="1" dirty="0"/>
              <a:t> it takes to get to the </a:t>
            </a:r>
            <a:r>
              <a:rPr lang="en-US" sz="2000" b="1" dirty="0">
                <a:solidFill>
                  <a:srgbClr val="0070C0"/>
                </a:solidFill>
              </a:rPr>
              <a:t>base type</a:t>
            </a:r>
          </a:p>
          <a:p>
            <a:pPr marL="354012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chemeClr val="accent1"/>
                </a:solidFill>
              </a:rPr>
              <a:t>#reads to base type</a:t>
            </a:r>
            <a:r>
              <a:rPr lang="en-US" sz="2000" dirty="0"/>
              <a:t> = number of </a:t>
            </a:r>
            <a:r>
              <a:rPr lang="en-US" sz="2000" dirty="0">
                <a:solidFill>
                  <a:srgbClr val="FF0000"/>
                </a:solidFill>
              </a:rPr>
              <a:t>* (in the definition)</a:t>
            </a:r>
            <a:r>
              <a:rPr lang="en-US" sz="2000" dirty="0"/>
              <a:t> + 1</a:t>
            </a:r>
          </a:p>
          <a:p>
            <a:r>
              <a:rPr lang="en-US" sz="2200" dirty="0"/>
              <a:t>Example:  </a:t>
            </a:r>
          </a:p>
          <a:p>
            <a:pPr marL="354012" lvl="1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p2; 	// </a:t>
            </a:r>
            <a:r>
              <a:rPr lang="en-US" sz="2000" dirty="0">
                <a:solidFill>
                  <a:schemeClr val="tx2"/>
                </a:solidFill>
              </a:rPr>
              <a:t>requires </a:t>
            </a:r>
            <a:r>
              <a:rPr lang="en-US" sz="2000" dirty="0">
                <a:solidFill>
                  <a:srgbClr val="7030A0"/>
                </a:solidFill>
              </a:rPr>
              <a:t>3 reads </a:t>
            </a:r>
            <a:r>
              <a:rPr lang="en-US" sz="2000" dirty="0">
                <a:solidFill>
                  <a:schemeClr val="tx2"/>
                </a:solidFill>
              </a:rPr>
              <a:t>to get to the int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C99D9B-296A-004F-8655-E570A802753B}"/>
              </a:ext>
            </a:extLst>
          </p:cNvPr>
          <p:cNvSpPr/>
          <p:nvPr/>
        </p:nvSpPr>
        <p:spPr bwMode="auto">
          <a:xfrm>
            <a:off x="1695573" y="966741"/>
            <a:ext cx="6554197" cy="231195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2;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*p1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pointer to a pointer to an int</a:t>
            </a:r>
          </a:p>
          <a:p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&amp;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= &amp;p1;</a:t>
            </a:r>
          </a:p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("%d\n", (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**p2)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**p2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E9BA9D-8989-F544-B5E3-5C5337F7356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02B506-BB01-C949-8ED8-A5F7F3B628E9}"/>
              </a:ext>
            </a:extLst>
          </p:cNvPr>
          <p:cNvGrpSpPr/>
          <p:nvPr/>
        </p:nvGrpSpPr>
        <p:grpSpPr>
          <a:xfrm>
            <a:off x="9596438" y="663661"/>
            <a:ext cx="1326165" cy="482555"/>
            <a:chOff x="10206038" y="3228945"/>
            <a:chExt cx="1326165" cy="4825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D79F25-E6DB-7E46-93BD-1C2AF5A3BAD2}"/>
                </a:ext>
              </a:extLst>
            </p:cNvPr>
            <p:cNvSpPr txBox="1"/>
            <p:nvPr/>
          </p:nvSpPr>
          <p:spPr>
            <a:xfrm>
              <a:off x="10206038" y="3311390"/>
              <a:ext cx="2423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A35C7A-0041-E645-B8F9-0C78FC5CDBD0}"/>
                </a:ext>
              </a:extLst>
            </p:cNvPr>
            <p:cNvSpPr txBox="1"/>
            <p:nvPr/>
          </p:nvSpPr>
          <p:spPr>
            <a:xfrm>
              <a:off x="10536523" y="3228945"/>
              <a:ext cx="995680" cy="4001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A5B7472-86A7-6E46-803C-CBEFDC71E2EC}"/>
              </a:ext>
            </a:extLst>
          </p:cNvPr>
          <p:cNvGrpSpPr/>
          <p:nvPr/>
        </p:nvGrpSpPr>
        <p:grpSpPr>
          <a:xfrm>
            <a:off x="9437206" y="1063771"/>
            <a:ext cx="1465680" cy="1004331"/>
            <a:chOff x="8064323" y="2022482"/>
            <a:chExt cx="1465680" cy="1004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498FDF-7B8C-DE44-BAB8-7F194EFF937B}"/>
                </a:ext>
              </a:extLst>
            </p:cNvPr>
            <p:cNvSpPr txBox="1"/>
            <p:nvPr/>
          </p:nvSpPr>
          <p:spPr>
            <a:xfrm>
              <a:off x="8534323" y="2640733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29B2BB-7E9D-7A43-B73F-4CA2C20DB6BC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9051880" y="2022482"/>
              <a:ext cx="0" cy="600763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742D21-EF8F-C740-8850-EE4BBCF37AE5}"/>
                </a:ext>
              </a:extLst>
            </p:cNvPr>
            <p:cNvSpPr txBox="1"/>
            <p:nvPr/>
          </p:nvSpPr>
          <p:spPr>
            <a:xfrm>
              <a:off x="8064323" y="2626703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FD748F-8961-4A45-9949-C74D2A191E1E}"/>
              </a:ext>
            </a:extLst>
          </p:cNvPr>
          <p:cNvGrpSpPr/>
          <p:nvPr/>
        </p:nvGrpSpPr>
        <p:grpSpPr>
          <a:xfrm>
            <a:off x="9437206" y="2074875"/>
            <a:ext cx="1465680" cy="1065935"/>
            <a:chOff x="5982690" y="2351932"/>
            <a:chExt cx="1465680" cy="106593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EEBA9B-BAC2-3B41-8801-40B42463D242}"/>
                </a:ext>
              </a:extLst>
            </p:cNvPr>
            <p:cNvSpPr txBox="1"/>
            <p:nvPr/>
          </p:nvSpPr>
          <p:spPr>
            <a:xfrm>
              <a:off x="6452690" y="2992918"/>
              <a:ext cx="995680" cy="386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99F2B5B-E7EB-5143-99AA-19501A47EBDB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6950530" y="2351932"/>
              <a:ext cx="0" cy="625024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B0DE168-4019-6A4D-A989-45724957B90B}"/>
                </a:ext>
              </a:extLst>
            </p:cNvPr>
            <p:cNvSpPr txBox="1"/>
            <p:nvPr/>
          </p:nvSpPr>
          <p:spPr>
            <a:xfrm>
              <a:off x="5982690" y="3017757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33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51633</TotalTime>
  <Words>12210</Words>
  <Application>Microsoft Macintosh PowerPoint</Application>
  <PresentationFormat>Widescreen</PresentationFormat>
  <Paragraphs>2413</Paragraphs>
  <Slides>77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8" baseType="lpstr">
      <vt:lpstr>Arial</vt:lpstr>
      <vt:lpstr>Arial Regular</vt:lpstr>
      <vt:lpstr>Calibri</vt:lpstr>
      <vt:lpstr>Cambria Math</vt:lpstr>
      <vt:lpstr>CMU Bright</vt:lpstr>
      <vt:lpstr>Consolas</vt:lpstr>
      <vt:lpstr>Courier</vt:lpstr>
      <vt:lpstr>Courier New</vt:lpstr>
      <vt:lpstr>Menlo</vt:lpstr>
      <vt:lpstr>Wingdings</vt:lpstr>
      <vt:lpstr>Theme1</vt:lpstr>
      <vt:lpstr>PowerPoint Presentation</vt:lpstr>
      <vt:lpstr>Rside Indirection (or dereference) Operator: *</vt:lpstr>
      <vt:lpstr>Rside Indirection (or dereference) Operator: *</vt:lpstr>
      <vt:lpstr>Lside Indirection Operator</vt:lpstr>
      <vt:lpstr>Lside Indirection (or dereference) Operator: *</vt:lpstr>
      <vt:lpstr>Each use of a * operator results in one additional read: Rside</vt:lpstr>
      <vt:lpstr>Each use of a * operator results in one additional read: Lside</vt:lpstr>
      <vt:lpstr>Each use of a * operator results in one additional read : both sides</vt:lpstr>
      <vt:lpstr>Pointer to Pointers (Double Indirection)</vt:lpstr>
      <vt:lpstr>Double Indirection: Lside</vt:lpstr>
      <vt:lpstr>Double Indirection: Rside</vt:lpstr>
      <vt:lpstr>What is Aliasing?</vt:lpstr>
      <vt:lpstr>Defining Arrays</vt:lpstr>
      <vt:lpstr>Array Initialization</vt:lpstr>
      <vt:lpstr>Accessing Arrays Using Indexing</vt:lpstr>
      <vt:lpstr>How many elements are in an array?</vt:lpstr>
      <vt:lpstr>Determining Element Count: compile time calculation</vt:lpstr>
      <vt:lpstr>Pointers and Arrays - 1</vt:lpstr>
      <vt:lpstr>Pointers and Arrays - 2</vt:lpstr>
      <vt:lpstr>Pointer Arithmetic In Use – C's Performance Focus</vt:lpstr>
      <vt:lpstr>Pointer Arithmetic</vt:lpstr>
      <vt:lpstr>Pointer Comparisons</vt:lpstr>
      <vt:lpstr>Using Pointers to Traverse an array</vt:lpstr>
      <vt:lpstr>Fast Ways to Traverse an Array: Use a Limit Pointer</vt:lpstr>
      <vt:lpstr>C Precedence and Pointers</vt:lpstr>
      <vt:lpstr>Example of a hard-to-understand pointer statement</vt:lpstr>
      <vt:lpstr>C Strings - 1</vt:lpstr>
      <vt:lpstr>C Strings - 2</vt:lpstr>
      <vt:lpstr>Defining Strings: Initialization</vt:lpstr>
      <vt:lpstr>Background: Different Ways to Pass Parameters</vt:lpstr>
      <vt:lpstr>Passing Parameters – Call by Value Example</vt:lpstr>
      <vt:lpstr>Output Parameters (Mimics Call by Reference)</vt:lpstr>
      <vt:lpstr>Example Using Output Parameters</vt:lpstr>
      <vt:lpstr>Array Parameters: Call-By-Value or Call-By-Reference?</vt:lpstr>
      <vt:lpstr>Arrays As Parameters: What is the size of the array?</vt:lpstr>
      <vt:lpstr>Arrays As Parameters, Approach 1: Pass the size</vt:lpstr>
      <vt:lpstr>Arrays As Parameters, Approach 2: Use a sentinel element</vt:lpstr>
      <vt:lpstr>Reference: Some String Routines in libc (#include &lt;string.h&gt;)</vt:lpstr>
      <vt:lpstr>Do not overuse strlen()</vt:lpstr>
      <vt:lpstr>The NULL Constant and Pointers</vt:lpstr>
      <vt:lpstr>Using the NULL Pointer</vt:lpstr>
      <vt:lpstr>Simple String IO - Reading</vt:lpstr>
      <vt:lpstr>Returning a Pointer</vt:lpstr>
      <vt:lpstr>Returning a Pointer To a Local Variable (Dangling Pointer) </vt:lpstr>
      <vt:lpstr>Copying Strings: Use the Sentinel; libc:  strncpy()</vt:lpstr>
      <vt:lpstr>2D Arrays</vt:lpstr>
      <vt:lpstr>String Literals (Read-Only) in Expressions</vt:lpstr>
      <vt:lpstr>String Literals, Mutable and Immutable arrays - 1</vt:lpstr>
      <vt:lpstr>String Literals, Mutable and Immutable arrays - 2</vt:lpstr>
      <vt:lpstr>2D Array of Char (where elements may contain strings)</vt:lpstr>
      <vt:lpstr>Pointer Array to Strings (This is NOT a 2D array)</vt:lpstr>
      <vt:lpstr>Pointer Array to Mutable Strings</vt:lpstr>
      <vt:lpstr>Pointer Array to Strings</vt:lpstr>
      <vt:lpstr>main() Command line arguments: argc, argv</vt:lpstr>
      <vt:lpstr>main() Command line arguments: argc, argv</vt:lpstr>
      <vt:lpstr>main() Command line arguments: argc, argv</vt:lpstr>
      <vt:lpstr>main() Command line arguments: argc, argv</vt:lpstr>
      <vt:lpstr>string buffer overflow: common security flaw</vt:lpstr>
      <vt:lpstr>strcpy() buffer overflow: over-write of an adjacent variable</vt:lpstr>
      <vt:lpstr>The Heap Memory Segment</vt:lpstr>
      <vt:lpstr>Heap Dynamic Memory Allocation Library Functions</vt:lpstr>
      <vt:lpstr>Use of Malloc</vt:lpstr>
      <vt:lpstr>Use of Malloc</vt:lpstr>
      <vt:lpstr>Using and Freeing Heap Memory </vt:lpstr>
      <vt:lpstr>Heap Memory "Leaks"</vt:lpstr>
      <vt:lpstr>Valgrind – Finding Buffer Overflows and Memory leaks</vt:lpstr>
      <vt:lpstr>More Dangling Pointers: Reusing "freed" memory</vt:lpstr>
      <vt:lpstr>strdup(): Allocate Space and Copy a String</vt:lpstr>
      <vt:lpstr>Calloc()</vt:lpstr>
      <vt:lpstr>Extra Slides</vt:lpstr>
      <vt:lpstr>Memory Size</vt:lpstr>
      <vt:lpstr>Fixed size types in C (later addition to C)</vt:lpstr>
      <vt:lpstr>Defining Strings: Initialization Equivalents</vt:lpstr>
      <vt:lpstr>Pointer Practice </vt:lpstr>
      <vt:lpstr>strtol() and strtoul() examples of passing a pointer to a pointer</vt:lpstr>
      <vt:lpstr>strtol() and strtoul() examples of passing a pointer to a pointer</vt:lpstr>
      <vt:lpstr>Copying Strings: Use the Sentinel; libc: strcpy()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2492</cp:revision>
  <cp:lastPrinted>2022-10-19T02:08:05Z</cp:lastPrinted>
  <dcterms:created xsi:type="dcterms:W3CDTF">2018-10-05T16:35:28Z</dcterms:created>
  <dcterms:modified xsi:type="dcterms:W3CDTF">2024-04-17T17:48:01Z</dcterms:modified>
  <cp:category/>
</cp:coreProperties>
</file>